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7" r:id="rId2"/>
    <p:sldId id="258" r:id="rId3"/>
    <p:sldId id="260" r:id="rId4"/>
    <p:sldId id="259" r:id="rId5"/>
    <p:sldId id="290" r:id="rId6"/>
    <p:sldId id="291" r:id="rId7"/>
    <p:sldId id="323" r:id="rId8"/>
    <p:sldId id="314" r:id="rId9"/>
    <p:sldId id="315" r:id="rId10"/>
    <p:sldId id="317" r:id="rId11"/>
    <p:sldId id="321" r:id="rId12"/>
    <p:sldId id="292" r:id="rId13"/>
    <p:sldId id="319" r:id="rId14"/>
    <p:sldId id="320" r:id="rId15"/>
    <p:sldId id="322" r:id="rId16"/>
    <p:sldId id="293" r:id="rId17"/>
    <p:sldId id="318" r:id="rId18"/>
    <p:sldId id="316" r:id="rId19"/>
    <p:sldId id="309" r:id="rId20"/>
    <p:sldId id="310" r:id="rId21"/>
    <p:sldId id="311" r:id="rId22"/>
    <p:sldId id="312" r:id="rId23"/>
    <p:sldId id="30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901" autoAdjust="0"/>
  </p:normalViewPr>
  <p:slideViewPr>
    <p:cSldViewPr>
      <p:cViewPr varScale="1">
        <p:scale>
          <a:sx n="65" d="100"/>
          <a:sy n="65" d="100"/>
        </p:scale>
        <p:origin x="984" y="4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2781E1-089A-4CA0-A05F-0AF1B2854BFA}" type="datetimeFigureOut">
              <a:rPr lang="en-US" smtClean="0"/>
              <a:t>10/2/2024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71AC5F-435C-4CA4-ABDD-2EB104F0F9DF}" type="slidenum">
              <a:rPr lang="en-US" smtClean="0"/>
              <a:t>‹#›</a:t>
            </a:fld>
            <a:endParaRPr lang="en-US"/>
          </a:p>
        </p:txBody>
      </p:sp>
    </p:spTree>
    <p:extLst>
      <p:ext uri="{BB962C8B-B14F-4D97-AF65-F5344CB8AC3E}">
        <p14:creationId xmlns:p14="http://schemas.microsoft.com/office/powerpoint/2010/main" val="3966056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F371AC5F-435C-4CA4-ABDD-2EB104F0F9DF}" type="slidenum">
              <a:rPr lang="en-US" smtClean="0"/>
              <a:t>7</a:t>
            </a:fld>
            <a:endParaRPr lang="en-US"/>
          </a:p>
        </p:txBody>
      </p:sp>
    </p:spTree>
    <p:extLst>
      <p:ext uri="{BB962C8B-B14F-4D97-AF65-F5344CB8AC3E}">
        <p14:creationId xmlns:p14="http://schemas.microsoft.com/office/powerpoint/2010/main" val="1876834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3BEB40-7C7D-40E6-AC43-8D013D9C084D}" type="datetimeFigureOut">
              <a:rPr lang="en-US" smtClean="0">
                <a:solidFill>
                  <a:prstClr val="black">
                    <a:tint val="75000"/>
                  </a:prstClr>
                </a:solidFill>
              </a:rPr>
              <a:pPr/>
              <a:t>10/2/2024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563422F-14FD-4E75-89A9-8BCD68E177A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02422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3BEB40-7C7D-40E6-AC43-8D013D9C084D}" type="datetimeFigureOut">
              <a:rPr lang="en-US" smtClean="0">
                <a:solidFill>
                  <a:prstClr val="black">
                    <a:tint val="75000"/>
                  </a:prstClr>
                </a:solidFill>
              </a:rPr>
              <a:pPr/>
              <a:t>10/2/2024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563422F-14FD-4E75-89A9-8BCD68E177A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26239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3BEB40-7C7D-40E6-AC43-8D013D9C084D}" type="datetimeFigureOut">
              <a:rPr lang="en-US" smtClean="0">
                <a:solidFill>
                  <a:prstClr val="black">
                    <a:tint val="75000"/>
                  </a:prstClr>
                </a:solidFill>
              </a:rPr>
              <a:pPr/>
              <a:t>10/2/2024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563422F-14FD-4E75-89A9-8BCD68E177A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38839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3BEB40-7C7D-40E6-AC43-8D013D9C084D}" type="datetimeFigureOut">
              <a:rPr lang="en-US" smtClean="0">
                <a:solidFill>
                  <a:prstClr val="black">
                    <a:tint val="75000"/>
                  </a:prstClr>
                </a:solidFill>
              </a:rPr>
              <a:pPr/>
              <a:t>10/2/2024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563422F-14FD-4E75-89A9-8BCD68E177A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91427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3BEB40-7C7D-40E6-AC43-8D013D9C084D}" type="datetimeFigureOut">
              <a:rPr lang="en-US" smtClean="0">
                <a:solidFill>
                  <a:prstClr val="black">
                    <a:tint val="75000"/>
                  </a:prstClr>
                </a:solidFill>
              </a:rPr>
              <a:pPr/>
              <a:t>10/2/2024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563422F-14FD-4E75-89A9-8BCD68E177A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44069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3BEB40-7C7D-40E6-AC43-8D013D9C084D}" type="datetimeFigureOut">
              <a:rPr lang="en-US" smtClean="0">
                <a:solidFill>
                  <a:prstClr val="black">
                    <a:tint val="75000"/>
                  </a:prstClr>
                </a:solidFill>
              </a:rPr>
              <a:pPr/>
              <a:t>10/2/2024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563422F-14FD-4E75-89A9-8BCD68E177A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55072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3BEB40-7C7D-40E6-AC43-8D013D9C084D}" type="datetimeFigureOut">
              <a:rPr lang="en-US" smtClean="0">
                <a:solidFill>
                  <a:prstClr val="black">
                    <a:tint val="75000"/>
                  </a:prstClr>
                </a:solidFill>
              </a:rPr>
              <a:pPr/>
              <a:t>10/2/2024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563422F-14FD-4E75-89A9-8BCD68E177A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96574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3BEB40-7C7D-40E6-AC43-8D013D9C084D}" type="datetimeFigureOut">
              <a:rPr lang="en-US" smtClean="0">
                <a:solidFill>
                  <a:prstClr val="black">
                    <a:tint val="75000"/>
                  </a:prstClr>
                </a:solidFill>
              </a:rPr>
              <a:pPr/>
              <a:t>10/2/2024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563422F-14FD-4E75-89A9-8BCD68E177A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4255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3BEB40-7C7D-40E6-AC43-8D013D9C084D}" type="datetimeFigureOut">
              <a:rPr lang="en-US" smtClean="0">
                <a:solidFill>
                  <a:prstClr val="black">
                    <a:tint val="75000"/>
                  </a:prstClr>
                </a:solidFill>
              </a:rPr>
              <a:pPr/>
              <a:t>10/2/2024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563422F-14FD-4E75-89A9-8BCD68E177A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43203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3BEB40-7C7D-40E6-AC43-8D013D9C084D}" type="datetimeFigureOut">
              <a:rPr lang="en-US" smtClean="0">
                <a:solidFill>
                  <a:prstClr val="black">
                    <a:tint val="75000"/>
                  </a:prstClr>
                </a:solidFill>
              </a:rPr>
              <a:pPr/>
              <a:t>10/2/2024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563422F-14FD-4E75-89A9-8BCD68E177A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83570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3BEB40-7C7D-40E6-AC43-8D013D9C084D}" type="datetimeFigureOut">
              <a:rPr lang="en-US" smtClean="0">
                <a:solidFill>
                  <a:prstClr val="black">
                    <a:tint val="75000"/>
                  </a:prstClr>
                </a:solidFill>
              </a:rPr>
              <a:pPr/>
              <a:t>10/2/2024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563422F-14FD-4E75-89A9-8BCD68E177A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79811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3BEB40-7C7D-40E6-AC43-8D013D9C084D}" type="datetimeFigureOut">
              <a:rPr lang="en-US" smtClean="0">
                <a:solidFill>
                  <a:prstClr val="black">
                    <a:tint val="75000"/>
                  </a:prstClr>
                </a:solidFill>
              </a:rPr>
              <a:pPr/>
              <a:t>10/2/2024</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63422F-14FD-4E75-89A9-8BCD68E177A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77410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6000">
              <a:srgbClr val="002060"/>
            </a:gs>
            <a:gs pos="100000">
              <a:srgbClr val="002060"/>
            </a:gs>
            <a:gs pos="0">
              <a:schemeClr val="accent1">
                <a:lumMod val="5000"/>
                <a:lumOff val="95000"/>
              </a:schemeClr>
            </a:gs>
            <a:gs pos="0">
              <a:schemeClr val="accent1">
                <a:lumMod val="45000"/>
                <a:lumOff val="55000"/>
              </a:schemeClr>
            </a:gs>
            <a:gs pos="12000">
              <a:schemeClr val="accent1">
                <a:lumMod val="45000"/>
                <a:lumOff val="55000"/>
              </a:schemeClr>
            </a:gs>
            <a:gs pos="100000">
              <a:schemeClr val="accent1">
                <a:lumMod val="30000"/>
                <a:lumOff val="70000"/>
              </a:schemeClr>
            </a:gs>
          </a:gsLst>
          <a:lin ang="108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741784" y="4649188"/>
            <a:ext cx="3922950" cy="871718"/>
          </a:xfrm>
          <a:prstGeom prst="roundRect">
            <a:avLst>
              <a:gd name="adj" fmla="val 50000"/>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ru" sz="2000" b="1" dirty="0">
                <a:solidFill>
                  <a:prstClr val="white"/>
                </a:solidFill>
                <a:latin typeface="Arial" panose="020B0604020202020204" pitchFamily="34" charset="0"/>
                <a:cs typeface="Arial" panose="020B0604020202020204" pitchFamily="34" charset="0"/>
              </a:rPr>
              <a:t>МОДУЛЬ №1 – ТЕМА </a:t>
            </a:r>
            <a:r>
              <a:rPr lang="ru" sz="2000" b="1" dirty="0" smtClean="0">
                <a:solidFill>
                  <a:prstClr val="white"/>
                </a:solidFill>
                <a:latin typeface="Arial" panose="020B0604020202020204" pitchFamily="34" charset="0"/>
                <a:cs typeface="Arial" panose="020B0604020202020204" pitchFamily="34" charset="0"/>
              </a:rPr>
              <a:t>№</a:t>
            </a:r>
            <a:r>
              <a:rPr lang="en-US" sz="2000" b="1" dirty="0">
                <a:solidFill>
                  <a:prstClr val="white"/>
                </a:solidFill>
                <a:latin typeface="Arial" panose="020B0604020202020204" pitchFamily="34" charset="0"/>
                <a:cs typeface="Arial" panose="020B0604020202020204" pitchFamily="34" charset="0"/>
              </a:rPr>
              <a:t>3</a:t>
            </a:r>
            <a:endParaRPr lang="ru" sz="2000" b="1" dirty="0">
              <a:solidFill>
                <a:prstClr val="white"/>
              </a:solidFill>
              <a:latin typeface="Arial" panose="020B0604020202020204" pitchFamily="34" charset="0"/>
              <a:cs typeface="Arial" panose="020B0604020202020204" pitchFamily="34" charset="0"/>
            </a:endParaRPr>
          </a:p>
          <a:p>
            <a:pPr algn="ctr"/>
            <a:r>
              <a:rPr lang="en-US" sz="2000" b="1" dirty="0">
                <a:solidFill>
                  <a:prstClr val="white"/>
                </a:solidFill>
                <a:latin typeface="Arial" panose="020B0604020202020204" pitchFamily="34" charset="0"/>
                <a:cs typeface="Arial" panose="020B0604020202020204" pitchFamily="34" charset="0"/>
              </a:rPr>
              <a:t>23</a:t>
            </a:r>
            <a:r>
              <a:rPr lang="ru" sz="2000" b="1" dirty="0">
                <a:solidFill>
                  <a:prstClr val="white"/>
                </a:solidFill>
                <a:latin typeface="Arial" panose="020B0604020202020204" pitchFamily="34" charset="0"/>
                <a:cs typeface="Arial" panose="020B0604020202020204" pitchFamily="34" charset="0"/>
              </a:rPr>
              <a:t>-</a:t>
            </a:r>
            <a:r>
              <a:rPr lang="en-US" sz="2000" b="1" dirty="0">
                <a:solidFill>
                  <a:prstClr val="white"/>
                </a:solidFill>
                <a:latin typeface="Arial" panose="020B0604020202020204" pitchFamily="34" charset="0"/>
                <a:cs typeface="Arial" panose="020B0604020202020204" pitchFamily="34" charset="0"/>
              </a:rPr>
              <a:t>27</a:t>
            </a:r>
            <a:r>
              <a:rPr lang="ru" sz="2000" b="1" dirty="0">
                <a:solidFill>
                  <a:prstClr val="white"/>
                </a:solidFill>
                <a:latin typeface="Arial" panose="020B0604020202020204" pitchFamily="34" charset="0"/>
                <a:cs typeface="Arial" panose="020B0604020202020204" pitchFamily="34" charset="0"/>
              </a:rPr>
              <a:t> сентября 2024 г.</a:t>
            </a:r>
            <a:endParaRPr lang="en-US" sz="2000" b="1" dirty="0">
              <a:solidFill>
                <a:prstClr val="white"/>
              </a:solidFill>
              <a:latin typeface="Arial" panose="020B0604020202020204" pitchFamily="34" charset="0"/>
              <a:cs typeface="Arial" panose="020B0604020202020204" pitchFamily="34" charset="0"/>
            </a:endParaRPr>
          </a:p>
        </p:txBody>
      </p:sp>
      <p:sp>
        <p:nvSpPr>
          <p:cNvPr id="5" name="Title 4"/>
          <p:cNvSpPr>
            <a:spLocks noGrp="1"/>
          </p:cNvSpPr>
          <p:nvPr>
            <p:ph type="ctrTitle"/>
          </p:nvPr>
        </p:nvSpPr>
        <p:spPr>
          <a:xfrm>
            <a:off x="650811" y="2083416"/>
            <a:ext cx="7004957" cy="2387600"/>
          </a:xfrm>
        </p:spPr>
        <p:txBody>
          <a:bodyPr>
            <a:normAutofit fontScale="90000"/>
          </a:bodyPr>
          <a:lstStyle/>
          <a:p>
            <a:pPr algn="l"/>
            <a:r>
              <a:rPr lang="ru" sz="6700" b="1" dirty="0">
                <a:solidFill>
                  <a:schemeClr val="bg1">
                    <a:lumMod val="95000"/>
                  </a:schemeClr>
                </a:solidFill>
                <a:latin typeface="Arial" panose="020B0604020202020204" pitchFamily="34" charset="0"/>
                <a:cs typeface="Arial" panose="020B0604020202020204" pitchFamily="34" charset="0"/>
              </a:rPr>
              <a:t>УПРАВЛЕНИЕ ПРОЕКТОМ</a:t>
            </a:r>
            <a:r>
              <a:rPr lang="az-Latn-AZ" dirty="0">
                <a:solidFill>
                  <a:schemeClr val="bg1">
                    <a:lumMod val="95000"/>
                  </a:schemeClr>
                </a:solidFill>
                <a:latin typeface="Arial" panose="020B0604020202020204" pitchFamily="34" charset="0"/>
                <a:cs typeface="Arial" panose="020B0604020202020204" pitchFamily="34" charset="0"/>
              </a:rPr>
              <a:t/>
            </a:r>
            <a:br>
              <a:rPr lang="az-Latn-AZ" dirty="0">
                <a:solidFill>
                  <a:schemeClr val="bg1">
                    <a:lumMod val="95000"/>
                  </a:schemeClr>
                </a:solidFill>
                <a:latin typeface="Arial" panose="020B0604020202020204" pitchFamily="34" charset="0"/>
                <a:cs typeface="Arial" panose="020B0604020202020204" pitchFamily="34" charset="0"/>
              </a:rPr>
            </a:br>
            <a:endParaRPr lang="en-US" b="1" dirty="0">
              <a:solidFill>
                <a:srgbClr val="00B0F0"/>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2021" y="248950"/>
            <a:ext cx="745312" cy="458419"/>
          </a:xfrm>
          <a:prstGeom prst="rect">
            <a:avLst/>
          </a:prstGeom>
        </p:spPr>
      </p:pic>
      <p:cxnSp>
        <p:nvCxnSpPr>
          <p:cNvPr id="8" name="Straight Connector 7"/>
          <p:cNvCxnSpPr/>
          <p:nvPr/>
        </p:nvCxnSpPr>
        <p:spPr>
          <a:xfrm flipV="1">
            <a:off x="355841" y="828142"/>
            <a:ext cx="8391345" cy="17254"/>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12" name="Title 4"/>
          <p:cNvSpPr txBox="1">
            <a:spLocks/>
          </p:cNvSpPr>
          <p:nvPr/>
        </p:nvSpPr>
        <p:spPr>
          <a:xfrm>
            <a:off x="1053573" y="277665"/>
            <a:ext cx="1372610" cy="45841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 sz="800" dirty="0">
                <a:solidFill>
                  <a:prstClr val="white">
                    <a:lumMod val="95000"/>
                  </a:prstClr>
                </a:solidFill>
                <a:latin typeface="Arial" panose="020B0604020202020204" pitchFamily="34" charset="0"/>
                <a:cs typeface="Arial" panose="020B0604020202020204" pitchFamily="34" charset="0"/>
              </a:rPr>
              <a:t>НЕПРЕРЫВНОЕ ОБУЧЕНИЕ</a:t>
            </a:r>
          </a:p>
          <a:p>
            <a:r>
              <a:rPr lang="ru" sz="500" b="1" dirty="0">
                <a:solidFill>
                  <a:prstClr val="white">
                    <a:lumMod val="95000"/>
                  </a:prstClr>
                </a:solidFill>
                <a:latin typeface="Arial" panose="020B0604020202020204" pitchFamily="34" charset="0"/>
                <a:cs typeface="Arial" panose="020B0604020202020204" pitchFamily="34" charset="0"/>
              </a:rPr>
              <a:t> </a:t>
            </a:r>
          </a:p>
          <a:p>
            <a:r>
              <a:rPr lang="ru" sz="1200" b="1" dirty="0">
                <a:solidFill>
                  <a:prstClr val="white">
                    <a:lumMod val="95000"/>
                  </a:prstClr>
                </a:solidFill>
                <a:latin typeface="Arial" panose="020B0604020202020204" pitchFamily="34" charset="0"/>
                <a:cs typeface="Arial" panose="020B0604020202020204" pitchFamily="34" charset="0"/>
              </a:rPr>
              <a:t>ОБРАЗОВАНИЕ</a:t>
            </a:r>
            <a:endParaRPr lang="en-US" sz="1200" b="1" dirty="0">
              <a:solidFill>
                <a:srgbClr val="00B0F0"/>
              </a:solidFill>
              <a:latin typeface="Arial" panose="020B0604020202020204" pitchFamily="34" charset="0"/>
              <a:cs typeface="Arial" panose="020B0604020202020204" pitchFamily="34" charset="0"/>
            </a:endParaRPr>
          </a:p>
        </p:txBody>
      </p:sp>
      <p:sp>
        <p:nvSpPr>
          <p:cNvPr id="14" name="Title 4"/>
          <p:cNvSpPr txBox="1">
            <a:spLocks/>
          </p:cNvSpPr>
          <p:nvPr/>
        </p:nvSpPr>
        <p:spPr>
          <a:xfrm>
            <a:off x="5887529" y="231374"/>
            <a:ext cx="2859657" cy="45841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 sz="1600" b="1" dirty="0">
                <a:solidFill>
                  <a:prstClr val="white">
                    <a:lumMod val="95000"/>
                  </a:prstClr>
                </a:solidFill>
                <a:latin typeface="Arial" panose="020B0604020202020204" pitchFamily="34" charset="0"/>
                <a:cs typeface="Arial" panose="020B0604020202020204" pitchFamily="34" charset="0"/>
              </a:rPr>
              <a:t>Спикер:</a:t>
            </a:r>
          </a:p>
          <a:p>
            <a:r>
              <a:rPr lang="ru" sz="1600" b="1" dirty="0">
                <a:solidFill>
                  <a:prstClr val="white">
                    <a:lumMod val="95000"/>
                  </a:prstClr>
                </a:solidFill>
                <a:latin typeface="Arial" panose="020B0604020202020204" pitchFamily="34" charset="0"/>
                <a:cs typeface="Arial" panose="020B0604020202020204" pitchFamily="34" charset="0"/>
              </a:rPr>
              <a:t>ДЖАББАРЛИ, Бибиха</a:t>
            </a:r>
            <a:r>
              <a:rPr lang="ru-RU" sz="1600" b="1" dirty="0">
                <a:solidFill>
                  <a:prstClr val="white">
                    <a:lumMod val="95000"/>
                  </a:prstClr>
                </a:solidFill>
                <a:latin typeface="Arial" panose="020B0604020202020204" pitchFamily="34" charset="0"/>
                <a:cs typeface="Arial" panose="020B0604020202020204" pitchFamily="34" charset="0"/>
              </a:rPr>
              <a:t>н</a:t>
            </a:r>
            <a:r>
              <a:rPr lang="ru" sz="1600" b="1" dirty="0">
                <a:solidFill>
                  <a:prstClr val="white">
                    <a:lumMod val="95000"/>
                  </a:prstClr>
                </a:solidFill>
                <a:latin typeface="Arial" panose="020B0604020202020204" pitchFamily="34" charset="0"/>
                <a:cs typeface="Arial" panose="020B0604020202020204" pitchFamily="34" charset="0"/>
              </a:rPr>
              <a:t>им</a:t>
            </a:r>
            <a:endParaRPr lang="en-US" sz="1600" b="1" dirty="0">
              <a:solidFill>
                <a:srgbClr val="00B0F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940591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flipV="1">
            <a:off x="355841" y="828142"/>
            <a:ext cx="8391345" cy="17254"/>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8" name="Title 4"/>
          <p:cNvSpPr txBox="1">
            <a:spLocks/>
          </p:cNvSpPr>
          <p:nvPr/>
        </p:nvSpPr>
        <p:spPr>
          <a:xfrm>
            <a:off x="6489221" y="231372"/>
            <a:ext cx="2257965" cy="3724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 sz="1600" b="1" dirty="0">
                <a:solidFill>
                  <a:srgbClr val="0070C0"/>
                </a:solidFill>
                <a:latin typeface="Arial" panose="020B0604020202020204" pitchFamily="34" charset="0"/>
                <a:cs typeface="Arial" panose="020B0604020202020204" pitchFamily="34" charset="0"/>
              </a:rPr>
              <a:t>МОДУЛЬ №1 / ТЕМА </a:t>
            </a:r>
            <a:r>
              <a:rPr lang="ru" sz="1600" b="1" dirty="0" smtClean="0">
                <a:solidFill>
                  <a:srgbClr val="0070C0"/>
                </a:solidFill>
                <a:latin typeface="Arial" panose="020B0604020202020204" pitchFamily="34" charset="0"/>
                <a:cs typeface="Arial" panose="020B0604020202020204" pitchFamily="34" charset="0"/>
              </a:rPr>
              <a:t>№</a:t>
            </a:r>
            <a:r>
              <a:rPr lang="en-US" sz="1600" b="1" dirty="0">
                <a:solidFill>
                  <a:srgbClr val="0070C0"/>
                </a:solidFill>
                <a:latin typeface="Arial" panose="020B0604020202020204" pitchFamily="34" charset="0"/>
                <a:cs typeface="Arial" panose="020B0604020202020204" pitchFamily="34" charset="0"/>
              </a:rPr>
              <a:t>3</a:t>
            </a:r>
          </a:p>
        </p:txBody>
      </p:sp>
      <p:sp>
        <p:nvSpPr>
          <p:cNvPr id="3" name="TextBox 2">
            <a:extLst>
              <a:ext uri="{FF2B5EF4-FFF2-40B4-BE49-F238E27FC236}">
                <a16:creationId xmlns:a16="http://schemas.microsoft.com/office/drawing/2014/main" xmlns="" id="{C3111906-6567-7529-A4E1-94F28D9A8BA9}"/>
              </a:ext>
            </a:extLst>
          </p:cNvPr>
          <p:cNvSpPr txBox="1"/>
          <p:nvPr/>
        </p:nvSpPr>
        <p:spPr>
          <a:xfrm>
            <a:off x="228600" y="1098099"/>
            <a:ext cx="5562600" cy="5355312"/>
          </a:xfrm>
          <a:prstGeom prst="rect">
            <a:avLst/>
          </a:prstGeom>
          <a:noFill/>
        </p:spPr>
        <p:txBody>
          <a:bodyPr wrap="square">
            <a:spAutoFit/>
          </a:bodyPr>
          <a:lstStyle/>
          <a:p>
            <a:pPr lvl="0"/>
            <a:r>
              <a:rPr lang="en-US" b="1" dirty="0">
                <a:latin typeface="Arial" panose="020B0604020202020204" pitchFamily="34" charset="0"/>
                <a:cs typeface="Arial" panose="020B0604020202020204" pitchFamily="34" charset="0"/>
              </a:rPr>
              <a:t>Маркетинговая </a:t>
            </a:r>
            <a:r>
              <a:rPr lang="en-US" b="1" dirty="0" err="1">
                <a:latin typeface="Arial" panose="020B0604020202020204" pitchFamily="34" charset="0"/>
                <a:cs typeface="Arial" panose="020B0604020202020204" pitchFamily="34" charset="0"/>
              </a:rPr>
              <a:t>стратегия</a:t>
            </a:r>
            <a:endParaRPr lang="en-US" dirty="0">
              <a:latin typeface="Arial" panose="020B0604020202020204" pitchFamily="34" charset="0"/>
              <a:cs typeface="Arial" panose="020B0604020202020204" pitchFamily="34" charset="0"/>
            </a:endParaRPr>
          </a:p>
          <a:p>
            <a:pPr lvl="1"/>
            <a:r>
              <a:rPr lang="ru-RU" dirty="0">
                <a:latin typeface="Arial" panose="020B0604020202020204" pitchFamily="34" charset="0"/>
                <a:cs typeface="Arial" panose="020B0604020202020204" pitchFamily="34" charset="0"/>
              </a:rPr>
              <a:t>Планы по продвижению продукта: рекламные каналы, ценовая политика, распределение.</a:t>
            </a:r>
            <a:endParaRPr lang="en-US" dirty="0">
              <a:latin typeface="Arial" panose="020B0604020202020204" pitchFamily="34" charset="0"/>
              <a:cs typeface="Arial" panose="020B0604020202020204" pitchFamily="34" charset="0"/>
            </a:endParaRPr>
          </a:p>
          <a:p>
            <a:pPr lvl="1"/>
            <a:r>
              <a:rPr lang="en-US" dirty="0" err="1">
                <a:latin typeface="Arial" panose="020B0604020202020204" pitchFamily="34" charset="0"/>
                <a:cs typeface="Arial" panose="020B0604020202020204" pitchFamily="34" charset="0"/>
              </a:rPr>
              <a:t>Уникальное</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торговое</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предложение</a:t>
            </a:r>
            <a:r>
              <a:rPr lang="en-US" dirty="0">
                <a:latin typeface="Arial" panose="020B0604020202020204" pitchFamily="34" charset="0"/>
                <a:cs typeface="Arial" panose="020B0604020202020204" pitchFamily="34" charset="0"/>
              </a:rPr>
              <a:t> (УТП).</a:t>
            </a:r>
          </a:p>
          <a:p>
            <a:pPr lvl="0"/>
            <a:r>
              <a:rPr lang="en-US" b="1" dirty="0" err="1">
                <a:latin typeface="Arial" panose="020B0604020202020204" pitchFamily="34" charset="0"/>
                <a:cs typeface="Arial" panose="020B0604020202020204" pitchFamily="34" charset="0"/>
              </a:rPr>
              <a:t>Операционный</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план</a:t>
            </a:r>
            <a:endParaRPr lang="en-US" dirty="0">
              <a:latin typeface="Arial" panose="020B0604020202020204" pitchFamily="34" charset="0"/>
              <a:cs typeface="Arial" panose="020B0604020202020204" pitchFamily="34" charset="0"/>
            </a:endParaRPr>
          </a:p>
          <a:p>
            <a:pPr lvl="1"/>
            <a:r>
              <a:rPr lang="ru-RU" dirty="0">
                <a:latin typeface="Arial" panose="020B0604020202020204" pitchFamily="34" charset="0"/>
                <a:cs typeface="Arial" panose="020B0604020202020204" pitchFamily="34" charset="0"/>
              </a:rPr>
              <a:t>Описание производственных процессов, местоположения и инфраструктуры.</a:t>
            </a:r>
            <a:endParaRPr lang="en-US" dirty="0">
              <a:latin typeface="Arial" panose="020B0604020202020204" pitchFamily="34" charset="0"/>
              <a:cs typeface="Arial" panose="020B0604020202020204" pitchFamily="34" charset="0"/>
            </a:endParaRPr>
          </a:p>
          <a:p>
            <a:pPr lvl="1"/>
            <a:r>
              <a:rPr lang="ru-RU" dirty="0">
                <a:latin typeface="Arial" panose="020B0604020202020204" pitchFamily="34" charset="0"/>
                <a:cs typeface="Arial" panose="020B0604020202020204" pitchFamily="34" charset="0"/>
              </a:rPr>
              <a:t>Необходимые ресурсы: оборудование, технологии, материалы.</a:t>
            </a:r>
            <a:endParaRPr lang="en-US" dirty="0">
              <a:latin typeface="Arial" panose="020B0604020202020204" pitchFamily="34" charset="0"/>
              <a:cs typeface="Arial" panose="020B0604020202020204" pitchFamily="34" charset="0"/>
            </a:endParaRPr>
          </a:p>
          <a:p>
            <a:pPr lvl="0"/>
            <a:r>
              <a:rPr lang="en-US" b="1" dirty="0" err="1">
                <a:latin typeface="Arial" panose="020B0604020202020204" pitchFamily="34" charset="0"/>
                <a:cs typeface="Arial" panose="020B0604020202020204" pitchFamily="34" charset="0"/>
              </a:rPr>
              <a:t>Организационная</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структура</a:t>
            </a:r>
            <a:endParaRPr lang="en-US" dirty="0">
              <a:latin typeface="Arial" panose="020B0604020202020204" pitchFamily="34" charset="0"/>
              <a:cs typeface="Arial" panose="020B0604020202020204" pitchFamily="34" charset="0"/>
            </a:endParaRPr>
          </a:p>
          <a:p>
            <a:pPr lvl="1"/>
            <a:r>
              <a:rPr lang="ru-RU" dirty="0">
                <a:latin typeface="Arial" panose="020B0604020202020204" pitchFamily="34" charset="0"/>
                <a:cs typeface="Arial" panose="020B0604020202020204" pitchFamily="34" charset="0"/>
              </a:rPr>
              <a:t>Информация о команде: ключевые сотрудники, их роли и ответственность.</a:t>
            </a:r>
            <a:endParaRPr lang="en-US" dirty="0">
              <a:latin typeface="Arial" panose="020B0604020202020204" pitchFamily="34" charset="0"/>
              <a:cs typeface="Arial" panose="020B0604020202020204" pitchFamily="34" charset="0"/>
            </a:endParaRPr>
          </a:p>
          <a:p>
            <a:pPr lvl="1"/>
            <a:r>
              <a:rPr lang="en-US" dirty="0" err="1">
                <a:latin typeface="Arial" panose="020B0604020202020204" pitchFamily="34" charset="0"/>
                <a:cs typeface="Arial" panose="020B0604020202020204" pitchFamily="34" charset="0"/>
              </a:rPr>
              <a:t>Организационная</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схема</a:t>
            </a:r>
            <a:r>
              <a:rPr lang="en-US" dirty="0">
                <a:latin typeface="Arial" panose="020B0604020202020204" pitchFamily="34" charset="0"/>
                <a:cs typeface="Arial" panose="020B0604020202020204" pitchFamily="34" charset="0"/>
              </a:rPr>
              <a:t>.</a:t>
            </a:r>
          </a:p>
          <a:p>
            <a:pPr lvl="0"/>
            <a:r>
              <a:rPr lang="en-US" b="1" dirty="0" err="1">
                <a:latin typeface="Arial" panose="020B0604020202020204" pitchFamily="34" charset="0"/>
                <a:cs typeface="Arial" panose="020B0604020202020204" pitchFamily="34" charset="0"/>
              </a:rPr>
              <a:t>Финансовый</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план</a:t>
            </a:r>
            <a:endParaRPr lang="en-US" dirty="0">
              <a:latin typeface="Arial" panose="020B0604020202020204" pitchFamily="34" charset="0"/>
              <a:cs typeface="Arial" panose="020B0604020202020204" pitchFamily="34" charset="0"/>
            </a:endParaRPr>
          </a:p>
          <a:p>
            <a:pPr lvl="1"/>
            <a:r>
              <a:rPr lang="ru-RU" dirty="0">
                <a:latin typeface="Arial" panose="020B0604020202020204" pitchFamily="34" charset="0"/>
                <a:cs typeface="Arial" panose="020B0604020202020204" pitchFamily="34" charset="0"/>
              </a:rPr>
              <a:t>Прогнозы доходов и расходов на ближайшие несколько лет.</a:t>
            </a:r>
            <a:endParaRPr lang="en-US" dirty="0">
              <a:latin typeface="Arial" panose="020B0604020202020204" pitchFamily="34" charset="0"/>
              <a:cs typeface="Arial" panose="020B0604020202020204" pitchFamily="34" charset="0"/>
            </a:endParaRPr>
          </a:p>
          <a:p>
            <a:pPr lvl="1"/>
            <a:r>
              <a:rPr lang="en-US" dirty="0" err="1">
                <a:latin typeface="Arial" panose="020B0604020202020204" pitchFamily="34" charset="0"/>
                <a:cs typeface="Arial" panose="020B0604020202020204" pitchFamily="34" charset="0"/>
              </a:rPr>
              <a:t>Анализ</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точки</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безубыточности</a:t>
            </a:r>
            <a:r>
              <a:rPr lang="en-US" dirty="0">
                <a:latin typeface="Arial" panose="020B0604020202020204" pitchFamily="34" charset="0"/>
                <a:cs typeface="Arial" panose="020B0604020202020204" pitchFamily="34" charset="0"/>
              </a:rPr>
              <a:t>.</a:t>
            </a:r>
          </a:p>
          <a:p>
            <a:pPr lvl="1"/>
            <a:r>
              <a:rPr lang="ru-RU" dirty="0">
                <a:latin typeface="Arial" panose="020B0604020202020204" pitchFamily="34" charset="0"/>
                <a:cs typeface="Arial" panose="020B0604020202020204" pitchFamily="34" charset="0"/>
              </a:rPr>
              <a:t>Потребности в финансировании и план привлечения инвестиций</a:t>
            </a:r>
            <a:r>
              <a:rPr lang="ru-RU"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pic>
        <p:nvPicPr>
          <p:cNvPr id="2" name="Рисунок 1"/>
          <p:cNvPicPr>
            <a:picLocks noChangeAspect="1"/>
          </p:cNvPicPr>
          <p:nvPr/>
        </p:nvPicPr>
        <p:blipFill>
          <a:blip r:embed="rId2"/>
          <a:stretch>
            <a:fillRect/>
          </a:stretch>
        </p:blipFill>
        <p:spPr>
          <a:xfrm>
            <a:off x="5791200" y="1289946"/>
            <a:ext cx="3141785" cy="4971617"/>
          </a:xfrm>
          <a:prstGeom prst="rect">
            <a:avLst/>
          </a:prstGeom>
        </p:spPr>
      </p:pic>
    </p:spTree>
    <p:extLst>
      <p:ext uri="{BB962C8B-B14F-4D97-AF65-F5344CB8AC3E}">
        <p14:creationId xmlns:p14="http://schemas.microsoft.com/office/powerpoint/2010/main" val="20168849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flipV="1">
            <a:off x="355841" y="828142"/>
            <a:ext cx="8391345" cy="17254"/>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8" name="Title 4"/>
          <p:cNvSpPr txBox="1">
            <a:spLocks/>
          </p:cNvSpPr>
          <p:nvPr/>
        </p:nvSpPr>
        <p:spPr>
          <a:xfrm>
            <a:off x="6489221" y="231372"/>
            <a:ext cx="2257965" cy="3724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 sz="1600" b="1" dirty="0">
                <a:solidFill>
                  <a:srgbClr val="0070C0"/>
                </a:solidFill>
                <a:latin typeface="Arial" panose="020B0604020202020204" pitchFamily="34" charset="0"/>
                <a:cs typeface="Arial" panose="020B0604020202020204" pitchFamily="34" charset="0"/>
              </a:rPr>
              <a:t>МОДУЛЬ №1 / ТЕМА </a:t>
            </a:r>
            <a:r>
              <a:rPr lang="ru" sz="1600" b="1" dirty="0" smtClean="0">
                <a:solidFill>
                  <a:srgbClr val="0070C0"/>
                </a:solidFill>
                <a:latin typeface="Arial" panose="020B0604020202020204" pitchFamily="34" charset="0"/>
                <a:cs typeface="Arial" panose="020B0604020202020204" pitchFamily="34" charset="0"/>
              </a:rPr>
              <a:t>№</a:t>
            </a:r>
            <a:r>
              <a:rPr lang="en-US" sz="1600" b="1" dirty="0">
                <a:solidFill>
                  <a:srgbClr val="0070C0"/>
                </a:solidFill>
                <a:latin typeface="Arial" panose="020B0604020202020204" pitchFamily="34" charset="0"/>
                <a:cs typeface="Arial" panose="020B0604020202020204" pitchFamily="34" charset="0"/>
              </a:rPr>
              <a:t>3</a:t>
            </a:r>
          </a:p>
        </p:txBody>
      </p:sp>
      <p:sp>
        <p:nvSpPr>
          <p:cNvPr id="3" name="TextBox 2">
            <a:extLst>
              <a:ext uri="{FF2B5EF4-FFF2-40B4-BE49-F238E27FC236}">
                <a16:creationId xmlns:a16="http://schemas.microsoft.com/office/drawing/2014/main" xmlns="" id="{C3111906-6567-7529-A4E1-94F28D9A8BA9}"/>
              </a:ext>
            </a:extLst>
          </p:cNvPr>
          <p:cNvSpPr txBox="1"/>
          <p:nvPr/>
        </p:nvSpPr>
        <p:spPr>
          <a:xfrm>
            <a:off x="355841" y="914400"/>
            <a:ext cx="3977856" cy="5632311"/>
          </a:xfrm>
          <a:prstGeom prst="rect">
            <a:avLst/>
          </a:prstGeom>
          <a:noFill/>
        </p:spPr>
        <p:txBody>
          <a:bodyPr wrap="square">
            <a:spAutoFit/>
          </a:bodyPr>
          <a:lstStyle/>
          <a:p>
            <a:pPr algn="just"/>
            <a:r>
              <a:rPr lang="en-US" b="1" dirty="0" smtClean="0">
                <a:latin typeface="Arial" panose="020B0604020202020204" pitchFamily="34" charset="0"/>
                <a:cs typeface="Arial" panose="020B0604020202020204" pitchFamily="34" charset="0"/>
              </a:rPr>
              <a:t>Зачем </a:t>
            </a:r>
            <a:r>
              <a:rPr lang="en-US" b="1" dirty="0" err="1">
                <a:latin typeface="Arial" panose="020B0604020202020204" pitchFamily="34" charset="0"/>
                <a:cs typeface="Arial" panose="020B0604020202020204" pitchFamily="34" charset="0"/>
              </a:rPr>
              <a:t>нужен</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бизнес-план</a:t>
            </a:r>
            <a:r>
              <a:rPr lang="en-US" b="1"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lvl="0" algn="just"/>
            <a:r>
              <a:rPr lang="ru-RU" b="1" dirty="0">
                <a:latin typeface="Arial" panose="020B0604020202020204" pitchFamily="34" charset="0"/>
                <a:cs typeface="Arial" panose="020B0604020202020204" pitchFamily="34" charset="0"/>
              </a:rPr>
              <a:t>Привлечение инвесторов</a:t>
            </a:r>
            <a:r>
              <a:rPr lang="ru-RU" dirty="0">
                <a:latin typeface="Arial" panose="020B0604020202020204" pitchFamily="34" charset="0"/>
                <a:cs typeface="Arial" panose="020B0604020202020204" pitchFamily="34" charset="0"/>
              </a:rPr>
              <a:t>: Для получения финансирования от инвесторов или банков.</a:t>
            </a:r>
            <a:endParaRPr lang="en-US" dirty="0">
              <a:latin typeface="Arial" panose="020B0604020202020204" pitchFamily="34" charset="0"/>
              <a:cs typeface="Arial" panose="020B0604020202020204" pitchFamily="34" charset="0"/>
            </a:endParaRPr>
          </a:p>
          <a:p>
            <a:pPr lvl="0" algn="just"/>
            <a:r>
              <a:rPr lang="ru-RU" b="1" dirty="0">
                <a:latin typeface="Arial" panose="020B0604020202020204" pitchFamily="34" charset="0"/>
                <a:cs typeface="Arial" panose="020B0604020202020204" pitchFamily="34" charset="0"/>
              </a:rPr>
              <a:t>Стратегическое планирование</a:t>
            </a:r>
            <a:r>
              <a:rPr lang="ru-RU" dirty="0">
                <a:latin typeface="Arial" panose="020B0604020202020204" pitchFamily="34" charset="0"/>
                <a:cs typeface="Arial" panose="020B0604020202020204" pitchFamily="34" charset="0"/>
              </a:rPr>
              <a:t>: Помогает определить направление развития и цели бизнеса.</a:t>
            </a:r>
            <a:endParaRPr lang="en-US" dirty="0">
              <a:latin typeface="Arial" panose="020B0604020202020204" pitchFamily="34" charset="0"/>
              <a:cs typeface="Arial" panose="020B0604020202020204" pitchFamily="34" charset="0"/>
            </a:endParaRPr>
          </a:p>
          <a:p>
            <a:pPr lvl="0" algn="just"/>
            <a:r>
              <a:rPr lang="ru-RU" b="1" dirty="0">
                <a:latin typeface="Arial" panose="020B0604020202020204" pitchFamily="34" charset="0"/>
                <a:cs typeface="Arial" panose="020B0604020202020204" pitchFamily="34" charset="0"/>
              </a:rPr>
              <a:t>Анализ рисков</a:t>
            </a:r>
            <a:r>
              <a:rPr lang="ru-RU" dirty="0">
                <a:latin typeface="Arial" panose="020B0604020202020204" pitchFamily="34" charset="0"/>
                <a:cs typeface="Arial" panose="020B0604020202020204" pitchFamily="34" charset="0"/>
              </a:rPr>
              <a:t>: Позволяет выявить потенциальные проблемы и подготовить стратегии их решения.</a:t>
            </a:r>
            <a:endParaRPr lang="en-US" dirty="0">
              <a:latin typeface="Arial" panose="020B0604020202020204" pitchFamily="34" charset="0"/>
              <a:cs typeface="Arial" panose="020B0604020202020204" pitchFamily="34" charset="0"/>
            </a:endParaRPr>
          </a:p>
          <a:p>
            <a:pPr lvl="0" algn="just"/>
            <a:r>
              <a:rPr lang="ru-RU" b="1" dirty="0">
                <a:latin typeface="Arial" panose="020B0604020202020204" pitchFamily="34" charset="0"/>
                <a:cs typeface="Arial" panose="020B0604020202020204" pitchFamily="34" charset="0"/>
              </a:rPr>
              <a:t>Управление</a:t>
            </a:r>
            <a:r>
              <a:rPr lang="ru-RU" dirty="0">
                <a:latin typeface="Arial" panose="020B0604020202020204" pitchFamily="34" charset="0"/>
                <a:cs typeface="Arial" panose="020B0604020202020204" pitchFamily="34" charset="0"/>
              </a:rPr>
              <a:t>: Служит основой для оценки эффективности бизнеса и принятия управленческих решений.</a:t>
            </a:r>
            <a:endParaRPr lang="en-US" dirty="0">
              <a:latin typeface="Arial" panose="020B0604020202020204" pitchFamily="34" charset="0"/>
              <a:cs typeface="Arial" panose="020B0604020202020204" pitchFamily="34" charset="0"/>
            </a:endParaRPr>
          </a:p>
          <a:p>
            <a:pPr algn="just"/>
            <a:r>
              <a:rPr lang="ru-RU" dirty="0">
                <a:latin typeface="Arial" panose="020B0604020202020204" pitchFamily="34" charset="0"/>
                <a:cs typeface="Arial" panose="020B0604020202020204" pitchFamily="34" charset="0"/>
              </a:rPr>
              <a:t>Бизнес-план является живым документом, который можно и нужно обновлять по мере изменения условий рынка и развития компании</a:t>
            </a:r>
            <a:r>
              <a:rPr lang="ru-RU"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pic>
        <p:nvPicPr>
          <p:cNvPr id="2" name="Рисунок 1"/>
          <p:cNvPicPr>
            <a:picLocks noChangeAspect="1"/>
          </p:cNvPicPr>
          <p:nvPr/>
        </p:nvPicPr>
        <p:blipFill>
          <a:blip r:embed="rId2"/>
          <a:stretch>
            <a:fillRect/>
          </a:stretch>
        </p:blipFill>
        <p:spPr>
          <a:xfrm>
            <a:off x="4582379" y="2209800"/>
            <a:ext cx="4071993" cy="2901880"/>
          </a:xfrm>
          <a:prstGeom prst="rect">
            <a:avLst/>
          </a:prstGeom>
        </p:spPr>
      </p:pic>
    </p:spTree>
    <p:extLst>
      <p:ext uri="{BB962C8B-B14F-4D97-AF65-F5344CB8AC3E}">
        <p14:creationId xmlns:p14="http://schemas.microsoft.com/office/powerpoint/2010/main" val="37606517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flipV="1">
            <a:off x="355841" y="828142"/>
            <a:ext cx="8391345" cy="17254"/>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8" name="Title 4"/>
          <p:cNvSpPr txBox="1">
            <a:spLocks/>
          </p:cNvSpPr>
          <p:nvPr/>
        </p:nvSpPr>
        <p:spPr>
          <a:xfrm>
            <a:off x="6489221" y="231372"/>
            <a:ext cx="2257965" cy="3724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 sz="1600" b="1" dirty="0">
                <a:solidFill>
                  <a:srgbClr val="0070C0"/>
                </a:solidFill>
                <a:latin typeface="Arial" panose="020B0604020202020204" pitchFamily="34" charset="0"/>
                <a:cs typeface="Arial" panose="020B0604020202020204" pitchFamily="34" charset="0"/>
              </a:rPr>
              <a:t>МОДУЛЬ №1 / ТЕМА </a:t>
            </a:r>
            <a:r>
              <a:rPr lang="ru" sz="1600" b="1" dirty="0" smtClean="0">
                <a:solidFill>
                  <a:srgbClr val="0070C0"/>
                </a:solidFill>
                <a:latin typeface="Arial" panose="020B0604020202020204" pitchFamily="34" charset="0"/>
                <a:cs typeface="Arial" panose="020B0604020202020204" pitchFamily="34" charset="0"/>
              </a:rPr>
              <a:t>№</a:t>
            </a:r>
            <a:r>
              <a:rPr lang="en-US" sz="1600" b="1" dirty="0">
                <a:solidFill>
                  <a:srgbClr val="0070C0"/>
                </a:solidFill>
                <a:latin typeface="Arial" panose="020B0604020202020204" pitchFamily="34" charset="0"/>
                <a:cs typeface="Arial" panose="020B0604020202020204" pitchFamily="34" charset="0"/>
              </a:rPr>
              <a:t>3</a:t>
            </a:r>
          </a:p>
        </p:txBody>
      </p:sp>
      <p:sp>
        <p:nvSpPr>
          <p:cNvPr id="3" name="TextBox 2">
            <a:extLst>
              <a:ext uri="{FF2B5EF4-FFF2-40B4-BE49-F238E27FC236}">
                <a16:creationId xmlns:a16="http://schemas.microsoft.com/office/drawing/2014/main" xmlns="" id="{7AC90086-F8E6-5100-63FC-EAA5DECBCE5A}"/>
              </a:ext>
            </a:extLst>
          </p:cNvPr>
          <p:cNvSpPr txBox="1"/>
          <p:nvPr/>
        </p:nvSpPr>
        <p:spPr>
          <a:xfrm>
            <a:off x="152400" y="948959"/>
            <a:ext cx="8178560" cy="5909310"/>
          </a:xfrm>
          <a:prstGeom prst="rect">
            <a:avLst/>
          </a:prstGeom>
          <a:noFill/>
        </p:spPr>
        <p:txBody>
          <a:bodyPr wrap="square">
            <a:spAutoFit/>
          </a:bodyPr>
          <a:lstStyle/>
          <a:p>
            <a:r>
              <a:rPr lang="ru-RU" sz="2000" b="1" dirty="0">
                <a:latin typeface="Arial" panose="020B0604020202020204" pitchFamily="34" charset="0"/>
                <a:cs typeface="Arial" panose="020B0604020202020204" pitchFamily="34" charset="0"/>
              </a:rPr>
              <a:t>Чем полезен бизнес-план</a:t>
            </a:r>
          </a:p>
          <a:p>
            <a:r>
              <a:rPr lang="ru-RU" dirty="0">
                <a:latin typeface="Arial" panose="020B0604020202020204" pitchFamily="34" charset="0"/>
                <a:cs typeface="Arial" panose="020B0604020202020204" pitchFamily="34" charset="0"/>
              </a:rPr>
              <a:t>Составление бизнес-плана может потребовать больших усилий, но этот шаг имеет огромное значение. Грамотно подготовленный документ дает ряд преимуществ:</a:t>
            </a:r>
          </a:p>
          <a:p>
            <a:r>
              <a:rPr lang="ru-RU" dirty="0" smtClean="0">
                <a:latin typeface="Arial" panose="020B0604020202020204" pitchFamily="34" charset="0"/>
                <a:cs typeface="Arial" panose="020B0604020202020204" pitchFamily="34" charset="0"/>
              </a:rPr>
              <a:t>1.План </a:t>
            </a:r>
            <a:r>
              <a:rPr lang="ru-RU" dirty="0">
                <a:latin typeface="Arial" panose="020B0604020202020204" pitchFamily="34" charset="0"/>
                <a:cs typeface="Arial" panose="020B0604020202020204" pitchFamily="34" charset="0"/>
              </a:rPr>
              <a:t>помогает наметить для бизнеса путь с самого начала. Это дает владельцу представление о том, в каком направлении двигаться, на достижении каких целей необходимо сосредоточиться в первую очередь. Развитие бизнеса идет по плану, все лишнее отсекается. Есть понимание, куда движется проект. Если же он не выходит на прогнозируемые показатели, в отведенное время, появляется шанс вовремя скорректировать стратегию и избежать негативных последствий. </a:t>
            </a:r>
          </a:p>
          <a:p>
            <a:r>
              <a:rPr lang="ru-RU" dirty="0" smtClean="0">
                <a:latin typeface="Arial" panose="020B0604020202020204" pitchFamily="34" charset="0"/>
                <a:cs typeface="Arial" panose="020B0604020202020204" pitchFamily="34" charset="0"/>
              </a:rPr>
              <a:t>2.Предприниматель </a:t>
            </a:r>
            <a:r>
              <a:rPr lang="ru-RU" dirty="0">
                <a:latin typeface="Arial" panose="020B0604020202020204" pitchFamily="34" charset="0"/>
                <a:cs typeface="Arial" panose="020B0604020202020204" pitchFamily="34" charset="0"/>
              </a:rPr>
              <a:t>получает четкое представление о жизнеспособности бизнес-идеи. Найти средства для нового предприятия, развивать его и через год понять, что оно убыточно, несоизмеримо дольше и дороже, чем подготовить бизнес-план. </a:t>
            </a:r>
          </a:p>
          <a:p>
            <a:r>
              <a:rPr lang="ru-RU" dirty="0" smtClean="0">
                <a:latin typeface="Arial" panose="020B0604020202020204" pitchFamily="34" charset="0"/>
                <a:cs typeface="Arial" panose="020B0604020202020204" pitchFamily="34" charset="0"/>
              </a:rPr>
              <a:t>3.Бизнесмен </a:t>
            </a:r>
            <a:r>
              <a:rPr lang="ru-RU" dirty="0">
                <a:latin typeface="Arial" panose="020B0604020202020204" pitchFamily="34" charset="0"/>
                <a:cs typeface="Arial" panose="020B0604020202020204" pitchFamily="34" charset="0"/>
              </a:rPr>
              <a:t>на старте узнает, какие ресурсы необходимы для достижения успеха. Под ресурсами имеются в виду не только финансовые вложения, но и они тоже. Понимание, сколько нужно инвестировать денег, сил и времени в новый проект, позволяет отказаться от идеи и не тратить средства и энергию впустую или, напротив, конкретизирует поиски необходимых ресурсов. В каждом случае предприниматель выигрывает. </a:t>
            </a:r>
          </a:p>
        </p:txBody>
      </p:sp>
    </p:spTree>
    <p:extLst>
      <p:ext uri="{BB962C8B-B14F-4D97-AF65-F5344CB8AC3E}">
        <p14:creationId xmlns:p14="http://schemas.microsoft.com/office/powerpoint/2010/main" val="22043651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flipV="1">
            <a:off x="355841" y="828142"/>
            <a:ext cx="8391345" cy="17254"/>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8" name="Title 4"/>
          <p:cNvSpPr txBox="1">
            <a:spLocks/>
          </p:cNvSpPr>
          <p:nvPr/>
        </p:nvSpPr>
        <p:spPr>
          <a:xfrm>
            <a:off x="6489221" y="231372"/>
            <a:ext cx="2257965" cy="3724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 sz="1600" b="1" dirty="0">
                <a:solidFill>
                  <a:srgbClr val="0070C0"/>
                </a:solidFill>
                <a:latin typeface="Arial" panose="020B0604020202020204" pitchFamily="34" charset="0"/>
                <a:cs typeface="Arial" panose="020B0604020202020204" pitchFamily="34" charset="0"/>
              </a:rPr>
              <a:t>МОДУЛЬ №1 / ТЕМА </a:t>
            </a:r>
            <a:r>
              <a:rPr lang="ru" sz="1600" b="1" dirty="0" smtClean="0">
                <a:solidFill>
                  <a:srgbClr val="0070C0"/>
                </a:solidFill>
                <a:latin typeface="Arial" panose="020B0604020202020204" pitchFamily="34" charset="0"/>
                <a:cs typeface="Arial" panose="020B0604020202020204" pitchFamily="34" charset="0"/>
              </a:rPr>
              <a:t>№</a:t>
            </a:r>
            <a:r>
              <a:rPr lang="en-US" sz="1600" b="1" dirty="0">
                <a:solidFill>
                  <a:srgbClr val="0070C0"/>
                </a:solidFill>
                <a:latin typeface="Arial" panose="020B0604020202020204" pitchFamily="34" charset="0"/>
                <a:cs typeface="Arial" panose="020B0604020202020204" pitchFamily="34" charset="0"/>
              </a:rPr>
              <a:t>3</a:t>
            </a:r>
          </a:p>
        </p:txBody>
      </p:sp>
      <p:sp>
        <p:nvSpPr>
          <p:cNvPr id="3" name="TextBox 2">
            <a:extLst>
              <a:ext uri="{FF2B5EF4-FFF2-40B4-BE49-F238E27FC236}">
                <a16:creationId xmlns:a16="http://schemas.microsoft.com/office/drawing/2014/main" xmlns="" id="{C3111906-6567-7529-A4E1-94F28D9A8BA9}"/>
              </a:ext>
            </a:extLst>
          </p:cNvPr>
          <p:cNvSpPr txBox="1"/>
          <p:nvPr/>
        </p:nvSpPr>
        <p:spPr>
          <a:xfrm>
            <a:off x="213144" y="948690"/>
            <a:ext cx="8534042" cy="5447645"/>
          </a:xfrm>
          <a:prstGeom prst="rect">
            <a:avLst/>
          </a:prstGeom>
          <a:noFill/>
        </p:spPr>
        <p:txBody>
          <a:bodyPr wrap="square">
            <a:spAutoFit/>
          </a:bodyPr>
          <a:lstStyle/>
          <a:p>
            <a:r>
              <a:rPr lang="ru-RU" sz="2400" b="1" dirty="0">
                <a:latin typeface="Arial" panose="020B0604020202020204" pitchFamily="34" charset="0"/>
                <a:cs typeface="Arial" panose="020B0604020202020204" pitchFamily="34" charset="0"/>
              </a:rPr>
              <a:t>Финансовая модель</a:t>
            </a:r>
          </a:p>
          <a:p>
            <a:r>
              <a:rPr lang="ru-RU" b="1" dirty="0">
                <a:latin typeface="Arial" panose="020B0604020202020204" pitchFamily="34" charset="0"/>
                <a:cs typeface="Arial" panose="020B0604020202020204" pitchFamily="34" charset="0"/>
              </a:rPr>
              <a:t>Что это такое?</a:t>
            </a:r>
            <a:r>
              <a:rPr lang="ru-RU" dirty="0">
                <a:latin typeface="Arial" panose="020B0604020202020204" pitchFamily="34" charset="0"/>
                <a:cs typeface="Arial" panose="020B0604020202020204" pitchFamily="34" charset="0"/>
              </a:rPr>
              <a:t> Финансовая модель — это количественное представление финансовых аспектов бизнеса или проекта. Она позволяет прогнозировать будущие финансовые результаты на основе различных допущений и сценариев. Финансовая модель обычно создаётся в виде таблицы, чаще всего в </a:t>
            </a:r>
            <a:r>
              <a:rPr lang="ru-RU" dirty="0" err="1">
                <a:latin typeface="Arial" panose="020B0604020202020204" pitchFamily="34" charset="0"/>
                <a:cs typeface="Arial" panose="020B0604020202020204" pitchFamily="34" charset="0"/>
              </a:rPr>
              <a:t>Excel</a:t>
            </a:r>
            <a:r>
              <a:rPr lang="ru-RU" dirty="0">
                <a:latin typeface="Arial" panose="020B0604020202020204" pitchFamily="34" charset="0"/>
                <a:cs typeface="Arial" panose="020B0604020202020204" pitchFamily="34" charset="0"/>
              </a:rPr>
              <a:t>.</a:t>
            </a:r>
          </a:p>
          <a:p>
            <a:r>
              <a:rPr lang="ru-RU" b="1" dirty="0">
                <a:latin typeface="Arial" panose="020B0604020202020204" pitchFamily="34" charset="0"/>
                <a:cs typeface="Arial" panose="020B0604020202020204" pitchFamily="34" charset="0"/>
              </a:rPr>
              <a:t>Основные компоненты финансовой модели:</a:t>
            </a:r>
          </a:p>
          <a:p>
            <a:pPr>
              <a:buFont typeface="+mj-lt"/>
              <a:buAutoNum type="arabicPeriod"/>
            </a:pPr>
            <a:r>
              <a:rPr lang="ru-RU" b="1" dirty="0">
                <a:latin typeface="Arial" panose="020B0604020202020204" pitchFamily="34" charset="0"/>
                <a:cs typeface="Arial" panose="020B0604020202020204" pitchFamily="34" charset="0"/>
              </a:rPr>
              <a:t>Исходные данные</a:t>
            </a:r>
            <a:r>
              <a:rPr lang="ru-RU" dirty="0">
                <a:latin typeface="Arial" panose="020B0604020202020204" pitchFamily="34" charset="0"/>
                <a:cs typeface="Arial" panose="020B0604020202020204" pitchFamily="34" charset="0"/>
              </a:rPr>
              <a:t>:</a:t>
            </a:r>
          </a:p>
          <a:p>
            <a:pPr marL="742950" lvl="1" indent="-285750">
              <a:buFont typeface="+mj-lt"/>
              <a:buAutoNum type="arabicPeriod"/>
            </a:pPr>
            <a:r>
              <a:rPr lang="ru-RU" dirty="0">
                <a:latin typeface="Arial" panose="020B0604020202020204" pitchFamily="34" charset="0"/>
                <a:cs typeface="Arial" panose="020B0604020202020204" pitchFamily="34" charset="0"/>
              </a:rPr>
              <a:t>Начальные параметры, такие как объёмы продаж, стоимость продукции, расходы и т.д.</a:t>
            </a:r>
          </a:p>
          <a:p>
            <a:pPr>
              <a:buFont typeface="+mj-lt"/>
              <a:buAutoNum type="arabicPeriod"/>
            </a:pPr>
            <a:r>
              <a:rPr lang="ru-RU" b="1" dirty="0">
                <a:latin typeface="Arial" panose="020B0604020202020204" pitchFamily="34" charset="0"/>
                <a:cs typeface="Arial" panose="020B0604020202020204" pitchFamily="34" charset="0"/>
              </a:rPr>
              <a:t>Прогноз доходов</a:t>
            </a:r>
            <a:r>
              <a:rPr lang="ru-RU" dirty="0">
                <a:latin typeface="Arial" panose="020B0604020202020204" pitchFamily="34" charset="0"/>
                <a:cs typeface="Arial" panose="020B0604020202020204" pitchFamily="34" charset="0"/>
              </a:rPr>
              <a:t>:</a:t>
            </a:r>
          </a:p>
          <a:p>
            <a:pPr marL="742950" lvl="1" indent="-285750">
              <a:buFont typeface="+mj-lt"/>
              <a:buAutoNum type="arabicPeriod"/>
            </a:pPr>
            <a:r>
              <a:rPr lang="ru-RU" dirty="0">
                <a:latin typeface="Arial" panose="020B0604020202020204" pitchFamily="34" charset="0"/>
                <a:cs typeface="Arial" panose="020B0604020202020204" pitchFamily="34" charset="0"/>
              </a:rPr>
              <a:t>Оценка выручки на основе предполагаемого объёма продаж, цен и рыночных условий.</a:t>
            </a:r>
          </a:p>
          <a:p>
            <a:pPr>
              <a:buFont typeface="+mj-lt"/>
              <a:buAutoNum type="arabicPeriod"/>
            </a:pPr>
            <a:r>
              <a:rPr lang="ru-RU" b="1" dirty="0">
                <a:latin typeface="Arial" panose="020B0604020202020204" pitchFamily="34" charset="0"/>
                <a:cs typeface="Arial" panose="020B0604020202020204" pitchFamily="34" charset="0"/>
              </a:rPr>
              <a:t>Прогноз расходов</a:t>
            </a:r>
            <a:r>
              <a:rPr lang="ru-RU" dirty="0">
                <a:latin typeface="Arial" panose="020B0604020202020204" pitchFamily="34" charset="0"/>
                <a:cs typeface="Arial" panose="020B0604020202020204" pitchFamily="34" charset="0"/>
              </a:rPr>
              <a:t>:</a:t>
            </a:r>
          </a:p>
          <a:p>
            <a:pPr marL="742950" lvl="1" indent="-285750">
              <a:buFont typeface="+mj-lt"/>
              <a:buAutoNum type="arabicPeriod"/>
            </a:pPr>
            <a:r>
              <a:rPr lang="ru-RU" dirty="0">
                <a:latin typeface="Arial" panose="020B0604020202020204" pitchFamily="34" charset="0"/>
                <a:cs typeface="Arial" panose="020B0604020202020204" pitchFamily="34" charset="0"/>
              </a:rPr>
              <a:t>Оценка постоянных и переменных расходов, включая производственные, административные и маркетинговые затраты.</a:t>
            </a:r>
          </a:p>
          <a:p>
            <a:pPr>
              <a:buFont typeface="+mj-lt"/>
              <a:buAutoNum type="arabicPeriod"/>
            </a:pPr>
            <a:r>
              <a:rPr lang="ru-RU" b="1" dirty="0">
                <a:latin typeface="Arial" panose="020B0604020202020204" pitchFamily="34" charset="0"/>
                <a:cs typeface="Arial" panose="020B0604020202020204" pitchFamily="34" charset="0"/>
              </a:rPr>
              <a:t>Кэш-</a:t>
            </a:r>
            <a:r>
              <a:rPr lang="ru-RU" b="1" dirty="0" err="1">
                <a:latin typeface="Arial" panose="020B0604020202020204" pitchFamily="34" charset="0"/>
                <a:cs typeface="Arial" panose="020B0604020202020204" pitchFamily="34" charset="0"/>
              </a:rPr>
              <a:t>флоу</a:t>
            </a:r>
            <a:r>
              <a:rPr lang="ru-RU" b="1" dirty="0">
                <a:latin typeface="Arial" panose="020B0604020202020204" pitchFamily="34" charset="0"/>
                <a:cs typeface="Arial" panose="020B0604020202020204" pitchFamily="34" charset="0"/>
              </a:rPr>
              <a:t> (движение денежных средств)</a:t>
            </a:r>
            <a:r>
              <a:rPr lang="ru-RU" dirty="0">
                <a:latin typeface="Arial" panose="020B0604020202020204" pitchFamily="34" charset="0"/>
                <a:cs typeface="Arial" panose="020B0604020202020204" pitchFamily="34" charset="0"/>
              </a:rPr>
              <a:t>:</a:t>
            </a:r>
          </a:p>
          <a:p>
            <a:pPr marL="742950" lvl="1" indent="-285750">
              <a:buFont typeface="+mj-lt"/>
              <a:buAutoNum type="arabicPeriod"/>
            </a:pPr>
            <a:r>
              <a:rPr lang="ru-RU" dirty="0">
                <a:latin typeface="Arial" panose="020B0604020202020204" pitchFamily="34" charset="0"/>
                <a:cs typeface="Arial" panose="020B0604020202020204" pitchFamily="34" charset="0"/>
              </a:rPr>
              <a:t>Прогнозирование входящих и исходящих денежных потоков, что помогает определить, когда могут возникнуть дефициты или излишки</a:t>
            </a:r>
            <a:r>
              <a:rPr lang="ru-RU" dirty="0" smtClean="0">
                <a:latin typeface="Arial" panose="020B0604020202020204" pitchFamily="34" charset="0"/>
                <a:cs typeface="Arial" panose="020B0604020202020204" pitchFamily="34" charset="0"/>
              </a:rPr>
              <a:t>.</a:t>
            </a:r>
            <a:endParaRPr lang="ru-R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25082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flipV="1">
            <a:off x="355841" y="828142"/>
            <a:ext cx="8391345" cy="17254"/>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8" name="Title 4"/>
          <p:cNvSpPr txBox="1">
            <a:spLocks/>
          </p:cNvSpPr>
          <p:nvPr/>
        </p:nvSpPr>
        <p:spPr>
          <a:xfrm>
            <a:off x="6489221" y="231372"/>
            <a:ext cx="2257965" cy="3724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 sz="1600" b="1" dirty="0">
                <a:solidFill>
                  <a:srgbClr val="0070C0"/>
                </a:solidFill>
                <a:latin typeface="Arial" panose="020B0604020202020204" pitchFamily="34" charset="0"/>
                <a:cs typeface="Arial" panose="020B0604020202020204" pitchFamily="34" charset="0"/>
              </a:rPr>
              <a:t>МОДУЛЬ №1 / ТЕМА </a:t>
            </a:r>
            <a:r>
              <a:rPr lang="ru" sz="1600" b="1" dirty="0" smtClean="0">
                <a:solidFill>
                  <a:srgbClr val="0070C0"/>
                </a:solidFill>
                <a:latin typeface="Arial" panose="020B0604020202020204" pitchFamily="34" charset="0"/>
                <a:cs typeface="Arial" panose="020B0604020202020204" pitchFamily="34" charset="0"/>
              </a:rPr>
              <a:t>№</a:t>
            </a:r>
            <a:r>
              <a:rPr lang="en-US" sz="1600" b="1" dirty="0">
                <a:solidFill>
                  <a:srgbClr val="0070C0"/>
                </a:solidFill>
                <a:latin typeface="Arial" panose="020B0604020202020204" pitchFamily="34" charset="0"/>
                <a:cs typeface="Arial" panose="020B0604020202020204" pitchFamily="34" charset="0"/>
              </a:rPr>
              <a:t>3</a:t>
            </a:r>
          </a:p>
        </p:txBody>
      </p:sp>
      <p:sp>
        <p:nvSpPr>
          <p:cNvPr id="3" name="TextBox 2">
            <a:extLst>
              <a:ext uri="{FF2B5EF4-FFF2-40B4-BE49-F238E27FC236}">
                <a16:creationId xmlns:a16="http://schemas.microsoft.com/office/drawing/2014/main" xmlns="" id="{C3111906-6567-7529-A4E1-94F28D9A8BA9}"/>
              </a:ext>
            </a:extLst>
          </p:cNvPr>
          <p:cNvSpPr txBox="1"/>
          <p:nvPr/>
        </p:nvSpPr>
        <p:spPr>
          <a:xfrm>
            <a:off x="213144" y="948690"/>
            <a:ext cx="8534042" cy="6186309"/>
          </a:xfrm>
          <a:prstGeom prst="rect">
            <a:avLst/>
          </a:prstGeom>
          <a:noFill/>
        </p:spPr>
        <p:txBody>
          <a:bodyPr wrap="square">
            <a:spAutoFit/>
          </a:bodyPr>
          <a:lstStyle/>
          <a:p>
            <a:pPr>
              <a:buFont typeface="+mj-lt"/>
              <a:buAutoNum type="arabicPeriod"/>
            </a:pPr>
            <a:r>
              <a:rPr lang="ru-RU" b="1" dirty="0">
                <a:latin typeface="Arial" panose="020B0604020202020204" pitchFamily="34" charset="0"/>
                <a:cs typeface="Arial" panose="020B0604020202020204" pitchFamily="34" charset="0"/>
              </a:rPr>
              <a:t>Финансовые отчеты</a:t>
            </a:r>
            <a:r>
              <a:rPr lang="ru-RU" dirty="0">
                <a:latin typeface="Arial" panose="020B0604020202020204" pitchFamily="34" charset="0"/>
                <a:cs typeface="Arial" panose="020B0604020202020204" pitchFamily="34" charset="0"/>
              </a:rPr>
              <a:t>:</a:t>
            </a:r>
          </a:p>
          <a:p>
            <a:pPr marL="742950" lvl="1" indent="-285750">
              <a:buFont typeface="+mj-lt"/>
              <a:buAutoNum type="arabicPeriod"/>
            </a:pPr>
            <a:r>
              <a:rPr lang="ru-RU" dirty="0">
                <a:latin typeface="Arial" panose="020B0604020202020204" pitchFamily="34" charset="0"/>
                <a:cs typeface="Arial" panose="020B0604020202020204" pitchFamily="34" charset="0"/>
              </a:rPr>
              <a:t>Подготовка прогнозных отчётов о прибылях и убытках, балансовых отчетов и отчетов о движении денежных средств на основе исходных данных и прогнозов.</a:t>
            </a:r>
          </a:p>
          <a:p>
            <a:pPr>
              <a:buFont typeface="+mj-lt"/>
              <a:buAutoNum type="arabicPeriod"/>
            </a:pPr>
            <a:r>
              <a:rPr lang="ru-RU" b="1" dirty="0">
                <a:latin typeface="Arial" panose="020B0604020202020204" pitchFamily="34" charset="0"/>
                <a:cs typeface="Arial" panose="020B0604020202020204" pitchFamily="34" charset="0"/>
              </a:rPr>
              <a:t>Оценка рисков</a:t>
            </a:r>
            <a:r>
              <a:rPr lang="ru-RU" dirty="0">
                <a:latin typeface="Arial" panose="020B0604020202020204" pitchFamily="34" charset="0"/>
                <a:cs typeface="Arial" panose="020B0604020202020204" pitchFamily="34" charset="0"/>
              </a:rPr>
              <a:t>:</a:t>
            </a:r>
          </a:p>
          <a:p>
            <a:pPr marL="742950" lvl="1" indent="-285750">
              <a:buFont typeface="+mj-lt"/>
              <a:buAutoNum type="arabicPeriod"/>
            </a:pPr>
            <a:r>
              <a:rPr lang="ru-RU" dirty="0">
                <a:latin typeface="Arial" panose="020B0604020202020204" pitchFamily="34" charset="0"/>
                <a:cs typeface="Arial" panose="020B0604020202020204" pitchFamily="34" charset="0"/>
              </a:rPr>
              <a:t>Анализ чувствительности модели к изменениям ключевых переменных и допущений.</a:t>
            </a:r>
          </a:p>
          <a:p>
            <a:pPr>
              <a:buFont typeface="+mj-lt"/>
              <a:buAutoNum type="arabicPeriod"/>
            </a:pPr>
            <a:r>
              <a:rPr lang="ru-RU" b="1" dirty="0">
                <a:latin typeface="Arial" panose="020B0604020202020204" pitchFamily="34" charset="0"/>
                <a:cs typeface="Arial" panose="020B0604020202020204" pitchFamily="34" charset="0"/>
              </a:rPr>
              <a:t>Сценарное планирование</a:t>
            </a:r>
            <a:r>
              <a:rPr lang="ru-RU" dirty="0">
                <a:latin typeface="Arial" panose="020B0604020202020204" pitchFamily="34" charset="0"/>
                <a:cs typeface="Arial" panose="020B0604020202020204" pitchFamily="34" charset="0"/>
              </a:rPr>
              <a:t>:</a:t>
            </a:r>
          </a:p>
          <a:p>
            <a:pPr marL="742950" lvl="1" indent="-285750">
              <a:buFont typeface="+mj-lt"/>
              <a:buAutoNum type="arabicPeriod"/>
            </a:pPr>
            <a:r>
              <a:rPr lang="ru-RU" dirty="0">
                <a:latin typeface="Arial" panose="020B0604020202020204" pitchFamily="34" charset="0"/>
                <a:cs typeface="Arial" panose="020B0604020202020204" pitchFamily="34" charset="0"/>
              </a:rPr>
              <a:t>Моделирование различных сценариев (оптимистичный, реалистичный, пессимистичный) для оценки влияния на финансовые результаты.</a:t>
            </a:r>
          </a:p>
          <a:p>
            <a:r>
              <a:rPr lang="ru-RU" b="1" dirty="0">
                <a:latin typeface="Arial" panose="020B0604020202020204" pitchFamily="34" charset="0"/>
                <a:cs typeface="Arial" panose="020B0604020202020204" pitchFamily="34" charset="0"/>
              </a:rPr>
              <a:t>Зачем нужна финансовая модель?</a:t>
            </a:r>
          </a:p>
          <a:p>
            <a:pPr>
              <a:buFont typeface="Arial" panose="020B0604020202020204" pitchFamily="34" charset="0"/>
              <a:buChar char="•"/>
            </a:pPr>
            <a:r>
              <a:rPr lang="ru-RU" b="1" dirty="0">
                <a:latin typeface="Arial" panose="020B0604020202020204" pitchFamily="34" charset="0"/>
                <a:cs typeface="Arial" panose="020B0604020202020204" pitchFamily="34" charset="0"/>
              </a:rPr>
              <a:t>Принятие решений</a:t>
            </a:r>
            <a:r>
              <a:rPr lang="ru-RU" dirty="0">
                <a:latin typeface="Arial" panose="020B0604020202020204" pitchFamily="34" charset="0"/>
                <a:cs typeface="Arial" panose="020B0604020202020204" pitchFamily="34" charset="0"/>
              </a:rPr>
              <a:t>: Помогает руководству в принятии обоснованных решений о финансировании, инвестициях и стратегическом развитии.</a:t>
            </a:r>
          </a:p>
          <a:p>
            <a:pPr>
              <a:buFont typeface="Arial" panose="020B0604020202020204" pitchFamily="34" charset="0"/>
              <a:buChar char="•"/>
            </a:pPr>
            <a:r>
              <a:rPr lang="ru-RU" b="1" dirty="0">
                <a:latin typeface="Arial" panose="020B0604020202020204" pitchFamily="34" charset="0"/>
                <a:cs typeface="Arial" panose="020B0604020202020204" pitchFamily="34" charset="0"/>
              </a:rPr>
              <a:t>Привлечение инвестиций</a:t>
            </a:r>
            <a:r>
              <a:rPr lang="ru-RU" dirty="0">
                <a:latin typeface="Arial" panose="020B0604020202020204" pitchFamily="34" charset="0"/>
                <a:cs typeface="Arial" panose="020B0604020202020204" pitchFamily="34" charset="0"/>
              </a:rPr>
              <a:t>: Инвесторы используют финансовую модель для оценки потенциальной доходности и рисков вложений.</a:t>
            </a:r>
          </a:p>
          <a:p>
            <a:pPr>
              <a:buFont typeface="Arial" panose="020B0604020202020204" pitchFamily="34" charset="0"/>
              <a:buChar char="•"/>
            </a:pPr>
            <a:r>
              <a:rPr lang="ru-RU" b="1" dirty="0">
                <a:latin typeface="Arial" panose="020B0604020202020204" pitchFamily="34" charset="0"/>
                <a:cs typeface="Arial" panose="020B0604020202020204" pitchFamily="34" charset="0"/>
              </a:rPr>
              <a:t>Оценка бизнеса</a:t>
            </a:r>
            <a:r>
              <a:rPr lang="ru-RU" dirty="0">
                <a:latin typeface="Arial" panose="020B0604020202020204" pitchFamily="34" charset="0"/>
                <a:cs typeface="Arial" panose="020B0604020202020204" pitchFamily="34" charset="0"/>
              </a:rPr>
              <a:t>: Используется для определения стоимости компании в процессе продажи или привлечения инвестиций.</a:t>
            </a:r>
          </a:p>
          <a:p>
            <a:pPr>
              <a:buFont typeface="Arial" panose="020B0604020202020204" pitchFamily="34" charset="0"/>
              <a:buChar char="•"/>
            </a:pPr>
            <a:r>
              <a:rPr lang="ru-RU" b="1" dirty="0">
                <a:latin typeface="Arial" panose="020B0604020202020204" pitchFamily="34" charset="0"/>
                <a:cs typeface="Arial" panose="020B0604020202020204" pitchFamily="34" charset="0"/>
              </a:rPr>
              <a:t>Планирование и контроль</a:t>
            </a:r>
            <a:r>
              <a:rPr lang="ru-RU" dirty="0">
                <a:latin typeface="Arial" panose="020B0604020202020204" pitchFamily="34" charset="0"/>
                <a:cs typeface="Arial" panose="020B0604020202020204" pitchFamily="34" charset="0"/>
              </a:rPr>
              <a:t>: Позволяет отслеживать финансовые показатели и сравнивать их с прогнозами.</a:t>
            </a:r>
          </a:p>
          <a:p>
            <a:r>
              <a:rPr lang="ru-RU" dirty="0">
                <a:latin typeface="Arial" panose="020B0604020202020204" pitchFamily="34" charset="0"/>
                <a:cs typeface="Arial" panose="020B0604020202020204" pitchFamily="34" charset="0"/>
              </a:rPr>
              <a:t>Финансовая модель — это важный инструмент для управления бизнесом, помогающий прогнозировать и планировать финансовые результаты.</a:t>
            </a:r>
          </a:p>
        </p:txBody>
      </p:sp>
    </p:spTree>
    <p:extLst>
      <p:ext uri="{BB962C8B-B14F-4D97-AF65-F5344CB8AC3E}">
        <p14:creationId xmlns:p14="http://schemas.microsoft.com/office/powerpoint/2010/main" val="24241611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flipV="1">
            <a:off x="355841" y="828142"/>
            <a:ext cx="8391345" cy="17254"/>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8" name="Title 4"/>
          <p:cNvSpPr txBox="1">
            <a:spLocks/>
          </p:cNvSpPr>
          <p:nvPr/>
        </p:nvSpPr>
        <p:spPr>
          <a:xfrm>
            <a:off x="6489221" y="231372"/>
            <a:ext cx="2257965" cy="3724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 sz="1600" b="1" dirty="0">
                <a:solidFill>
                  <a:srgbClr val="0070C0"/>
                </a:solidFill>
                <a:latin typeface="Arial" panose="020B0604020202020204" pitchFamily="34" charset="0"/>
                <a:cs typeface="Arial" panose="020B0604020202020204" pitchFamily="34" charset="0"/>
              </a:rPr>
              <a:t>МОДУЛЬ №1 / ТЕМА </a:t>
            </a:r>
            <a:r>
              <a:rPr lang="ru" sz="1600" b="1" dirty="0" smtClean="0">
                <a:solidFill>
                  <a:srgbClr val="0070C0"/>
                </a:solidFill>
                <a:latin typeface="Arial" panose="020B0604020202020204" pitchFamily="34" charset="0"/>
                <a:cs typeface="Arial" panose="020B0604020202020204" pitchFamily="34" charset="0"/>
              </a:rPr>
              <a:t>№</a:t>
            </a:r>
            <a:r>
              <a:rPr lang="en-US" sz="1600" b="1" dirty="0">
                <a:solidFill>
                  <a:srgbClr val="0070C0"/>
                </a:solidFill>
                <a:latin typeface="Arial" panose="020B0604020202020204" pitchFamily="34" charset="0"/>
                <a:cs typeface="Arial" panose="020B0604020202020204" pitchFamily="34" charset="0"/>
              </a:rPr>
              <a:t>3</a:t>
            </a:r>
          </a:p>
        </p:txBody>
      </p:sp>
      <p:pic>
        <p:nvPicPr>
          <p:cNvPr id="2" name="Рисунок 1"/>
          <p:cNvPicPr>
            <a:picLocks noChangeAspect="1"/>
          </p:cNvPicPr>
          <p:nvPr/>
        </p:nvPicPr>
        <p:blipFill>
          <a:blip r:embed="rId2"/>
          <a:stretch>
            <a:fillRect/>
          </a:stretch>
        </p:blipFill>
        <p:spPr>
          <a:xfrm>
            <a:off x="355841" y="1046242"/>
            <a:ext cx="8562852" cy="2674612"/>
          </a:xfrm>
          <a:prstGeom prst="rect">
            <a:avLst/>
          </a:prstGeom>
        </p:spPr>
      </p:pic>
      <p:pic>
        <p:nvPicPr>
          <p:cNvPr id="4" name="Рисунок 3"/>
          <p:cNvPicPr>
            <a:picLocks noChangeAspect="1"/>
          </p:cNvPicPr>
          <p:nvPr/>
        </p:nvPicPr>
        <p:blipFill>
          <a:blip r:embed="rId3"/>
          <a:stretch>
            <a:fillRect/>
          </a:stretch>
        </p:blipFill>
        <p:spPr>
          <a:xfrm>
            <a:off x="355841" y="3962400"/>
            <a:ext cx="8493030" cy="2466154"/>
          </a:xfrm>
          <a:prstGeom prst="rect">
            <a:avLst/>
          </a:prstGeom>
        </p:spPr>
      </p:pic>
    </p:spTree>
    <p:extLst>
      <p:ext uri="{BB962C8B-B14F-4D97-AF65-F5344CB8AC3E}">
        <p14:creationId xmlns:p14="http://schemas.microsoft.com/office/powerpoint/2010/main" val="6276284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flipV="1">
            <a:off x="355841" y="828142"/>
            <a:ext cx="8391345" cy="17254"/>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8" name="Title 4"/>
          <p:cNvSpPr txBox="1">
            <a:spLocks/>
          </p:cNvSpPr>
          <p:nvPr/>
        </p:nvSpPr>
        <p:spPr>
          <a:xfrm>
            <a:off x="6489221" y="231372"/>
            <a:ext cx="2257965" cy="3724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 sz="1600" b="1" dirty="0">
                <a:solidFill>
                  <a:srgbClr val="0070C0"/>
                </a:solidFill>
                <a:latin typeface="Arial" panose="020B0604020202020204" pitchFamily="34" charset="0"/>
                <a:cs typeface="Arial" panose="020B0604020202020204" pitchFamily="34" charset="0"/>
              </a:rPr>
              <a:t>МОДУЛЬ №1 / ТЕМА </a:t>
            </a:r>
            <a:r>
              <a:rPr lang="ru" sz="1600" b="1" dirty="0" smtClean="0">
                <a:solidFill>
                  <a:srgbClr val="0070C0"/>
                </a:solidFill>
                <a:latin typeface="Arial" panose="020B0604020202020204" pitchFamily="34" charset="0"/>
                <a:cs typeface="Arial" panose="020B0604020202020204" pitchFamily="34" charset="0"/>
              </a:rPr>
              <a:t>№</a:t>
            </a:r>
            <a:r>
              <a:rPr lang="en-US" sz="1600" b="1" dirty="0">
                <a:solidFill>
                  <a:srgbClr val="0070C0"/>
                </a:solidFill>
                <a:latin typeface="Arial" panose="020B0604020202020204" pitchFamily="34" charset="0"/>
                <a:cs typeface="Arial" panose="020B0604020202020204" pitchFamily="34" charset="0"/>
              </a:rPr>
              <a:t>3</a:t>
            </a:r>
          </a:p>
        </p:txBody>
      </p:sp>
      <p:sp>
        <p:nvSpPr>
          <p:cNvPr id="3" name="TextBox 2">
            <a:extLst>
              <a:ext uri="{FF2B5EF4-FFF2-40B4-BE49-F238E27FC236}">
                <a16:creationId xmlns:a16="http://schemas.microsoft.com/office/drawing/2014/main" xmlns="" id="{C3111906-6567-7529-A4E1-94F28D9A8BA9}"/>
              </a:ext>
            </a:extLst>
          </p:cNvPr>
          <p:cNvSpPr txBox="1"/>
          <p:nvPr/>
        </p:nvSpPr>
        <p:spPr>
          <a:xfrm>
            <a:off x="213144" y="948690"/>
            <a:ext cx="5730456" cy="5632311"/>
          </a:xfrm>
          <a:prstGeom prst="rect">
            <a:avLst/>
          </a:prstGeom>
          <a:noFill/>
        </p:spPr>
        <p:txBody>
          <a:bodyPr wrap="square">
            <a:spAutoFit/>
          </a:bodyPr>
          <a:lstStyle/>
          <a:p>
            <a:r>
              <a:rPr lang="ru-RU" sz="2400" b="1" dirty="0">
                <a:latin typeface="Arial" panose="020B0604020202020204" pitchFamily="34" charset="0"/>
                <a:cs typeface="Arial" panose="020B0604020202020204" pitchFamily="34" charset="0"/>
              </a:rPr>
              <a:t>Чем бизнес-план отличается от финансовой </a:t>
            </a:r>
            <a:r>
              <a:rPr lang="ru-RU" sz="2400" b="1" dirty="0" smtClean="0">
                <a:latin typeface="Arial" panose="020B0604020202020204" pitchFamily="34" charset="0"/>
                <a:cs typeface="Arial" panose="020B0604020202020204" pitchFamily="34" charset="0"/>
              </a:rPr>
              <a:t>модели</a:t>
            </a:r>
            <a:endParaRPr lang="en-US" sz="2400" b="1" dirty="0" smtClean="0">
              <a:latin typeface="Arial" panose="020B0604020202020204" pitchFamily="34" charset="0"/>
              <a:cs typeface="Arial" panose="020B0604020202020204" pitchFamily="34" charset="0"/>
            </a:endParaRPr>
          </a:p>
          <a:p>
            <a:r>
              <a:rPr lang="ru-RU" dirty="0">
                <a:latin typeface="Arial" panose="020B0604020202020204" pitchFamily="34" charset="0"/>
                <a:cs typeface="Arial" panose="020B0604020202020204" pitchFamily="34" charset="0"/>
              </a:rPr>
              <a:t>Начинающему предпринимателю важно понимать, что бизнес-план и финансовая модель — не одно и то же.</a:t>
            </a:r>
          </a:p>
          <a:p>
            <a:r>
              <a:rPr lang="ru-RU" dirty="0">
                <a:latin typeface="Arial" panose="020B0604020202020204" pitchFamily="34" charset="0"/>
                <a:cs typeface="Arial" panose="020B0604020202020204" pitchFamily="34" charset="0"/>
              </a:rPr>
              <a:t>В бизнес-плане, где подробно и с расчетами описан весь проект, есть конкретная программа действий на годы вперед. Финансовая модель представляет собой таблицу с исходными данными по выручке, прибыли и остаткам средств. Такая таблица позволяет на основе имеющихся показателей предсказать будущие.</a:t>
            </a:r>
          </a:p>
          <a:p>
            <a:r>
              <a:rPr lang="ru-RU" dirty="0" err="1">
                <a:latin typeface="Arial" panose="020B0604020202020204" pitchFamily="34" charset="0"/>
                <a:cs typeface="Arial" panose="020B0604020202020204" pitchFamily="34" charset="0"/>
              </a:rPr>
              <a:t>Финмодель</a:t>
            </a:r>
            <a:r>
              <a:rPr lang="ru-RU" dirty="0">
                <a:latin typeface="Arial" panose="020B0604020202020204" pitchFamily="34" charset="0"/>
                <a:cs typeface="Arial" panose="020B0604020202020204" pitchFamily="34" charset="0"/>
              </a:rPr>
              <a:t> используют, чтобы рассчитать прибыль в зависимости от разных обстоятельств, понять, какой сценарий окажется наиболее выгодным, а какой приведет организацию к убыткам. Нередко финансовую модель с прогнозными показателями включают в бизнес-план.</a:t>
            </a: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759843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flipV="1">
            <a:off x="355841" y="828142"/>
            <a:ext cx="8391345" cy="17254"/>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8" name="Title 4"/>
          <p:cNvSpPr txBox="1">
            <a:spLocks/>
          </p:cNvSpPr>
          <p:nvPr/>
        </p:nvSpPr>
        <p:spPr>
          <a:xfrm>
            <a:off x="6489221" y="231372"/>
            <a:ext cx="2257965" cy="3724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 sz="1600" b="1" dirty="0">
                <a:solidFill>
                  <a:srgbClr val="0070C0"/>
                </a:solidFill>
                <a:latin typeface="Arial" panose="020B0604020202020204" pitchFamily="34" charset="0"/>
                <a:cs typeface="Arial" panose="020B0604020202020204" pitchFamily="34" charset="0"/>
              </a:rPr>
              <a:t>МОДУЛЬ №1 / ТЕМА </a:t>
            </a:r>
            <a:r>
              <a:rPr lang="ru" sz="1600" b="1" dirty="0" smtClean="0">
                <a:solidFill>
                  <a:srgbClr val="0070C0"/>
                </a:solidFill>
                <a:latin typeface="Arial" panose="020B0604020202020204" pitchFamily="34" charset="0"/>
                <a:cs typeface="Arial" panose="020B0604020202020204" pitchFamily="34" charset="0"/>
              </a:rPr>
              <a:t>№</a:t>
            </a:r>
            <a:r>
              <a:rPr lang="en-US" sz="1600" b="1" dirty="0">
                <a:solidFill>
                  <a:srgbClr val="0070C0"/>
                </a:solidFill>
                <a:latin typeface="Arial" panose="020B0604020202020204" pitchFamily="34" charset="0"/>
                <a:cs typeface="Arial" panose="020B0604020202020204" pitchFamily="34" charset="0"/>
              </a:rPr>
              <a:t>3</a:t>
            </a:r>
          </a:p>
        </p:txBody>
      </p:sp>
      <p:sp>
        <p:nvSpPr>
          <p:cNvPr id="3" name="TextBox 2">
            <a:extLst>
              <a:ext uri="{FF2B5EF4-FFF2-40B4-BE49-F238E27FC236}">
                <a16:creationId xmlns:a16="http://schemas.microsoft.com/office/drawing/2014/main" xmlns="" id="{C3111906-6567-7529-A4E1-94F28D9A8BA9}"/>
              </a:ext>
            </a:extLst>
          </p:cNvPr>
          <p:cNvSpPr txBox="1"/>
          <p:nvPr/>
        </p:nvSpPr>
        <p:spPr>
          <a:xfrm>
            <a:off x="303005" y="1093134"/>
            <a:ext cx="5640596" cy="5447645"/>
          </a:xfrm>
          <a:prstGeom prst="rect">
            <a:avLst/>
          </a:prstGeom>
          <a:noFill/>
        </p:spPr>
        <p:txBody>
          <a:bodyPr wrap="square">
            <a:spAutoFit/>
          </a:bodyPr>
          <a:lstStyle/>
          <a:p>
            <a:r>
              <a:rPr lang="ru-RU" sz="2400" b="1" dirty="0">
                <a:latin typeface="Arial" panose="020B0604020202020204" pitchFamily="34" charset="0"/>
                <a:cs typeface="Arial" panose="020B0604020202020204" pitchFamily="34" charset="0"/>
              </a:rPr>
              <a:t>Технико-экономическое обоснование проекта производственной линии включает в себя ряд важных компонентов:</a:t>
            </a:r>
            <a:endParaRPr lang="en-US" sz="2400" b="1" dirty="0" smtClean="0">
              <a:latin typeface="Arial" panose="020B0604020202020204" pitchFamily="34" charset="0"/>
              <a:cs typeface="Arial" panose="020B0604020202020204" pitchFamily="34" charset="0"/>
            </a:endParaRPr>
          </a:p>
          <a:p>
            <a:r>
              <a:rPr lang="ru-RU" b="1" dirty="0" smtClean="0">
                <a:latin typeface="Arial" panose="020B0604020202020204" pitchFamily="34" charset="0"/>
                <a:cs typeface="Arial" panose="020B0604020202020204" pitchFamily="34" charset="0"/>
              </a:rPr>
              <a:t>Описание </a:t>
            </a:r>
            <a:r>
              <a:rPr lang="ru-RU" b="1" dirty="0">
                <a:latin typeface="Arial" panose="020B0604020202020204" pitchFamily="34" charset="0"/>
                <a:cs typeface="Arial" panose="020B0604020202020204" pitchFamily="34" charset="0"/>
              </a:rPr>
              <a:t>проекта:</a:t>
            </a:r>
          </a:p>
          <a:p>
            <a:r>
              <a:rPr lang="ru-RU" dirty="0">
                <a:latin typeface="Arial" panose="020B0604020202020204" pitchFamily="34" charset="0"/>
                <a:cs typeface="Arial" panose="020B0604020202020204" pitchFamily="34" charset="0"/>
              </a:rPr>
              <a:t>Обзор </a:t>
            </a:r>
            <a:r>
              <a:rPr lang="ru-RU" dirty="0" smtClean="0">
                <a:latin typeface="Arial" panose="020B0604020202020204" pitchFamily="34" charset="0"/>
                <a:cs typeface="Arial" panose="020B0604020202020204" pitchFamily="34" charset="0"/>
              </a:rPr>
              <a:t>основных </a:t>
            </a:r>
            <a:r>
              <a:rPr lang="ru-RU" dirty="0">
                <a:latin typeface="Arial" panose="020B0604020202020204" pitchFamily="34" charset="0"/>
                <a:cs typeface="Arial" panose="020B0604020202020204" pitchFamily="34" charset="0"/>
              </a:rPr>
              <a:t>параметров производственной линии, включая её цели, объем производства, технологии, используемые материалы и оборудование.</a:t>
            </a:r>
          </a:p>
          <a:p>
            <a:r>
              <a:rPr lang="ru-RU" dirty="0" smtClean="0">
                <a:latin typeface="Arial" panose="020B0604020202020204" pitchFamily="34" charset="0"/>
                <a:cs typeface="Arial" panose="020B0604020202020204" pitchFamily="34" charset="0"/>
              </a:rPr>
              <a:t>•Техническая </a:t>
            </a:r>
            <a:r>
              <a:rPr lang="ru-RU" dirty="0">
                <a:latin typeface="Arial" panose="020B0604020202020204" pitchFamily="34" charset="0"/>
                <a:cs typeface="Arial" panose="020B0604020202020204" pitchFamily="34" charset="0"/>
              </a:rPr>
              <a:t>часть:</a:t>
            </a:r>
          </a:p>
          <a:p>
            <a:r>
              <a:rPr lang="ru-RU" dirty="0" smtClean="0">
                <a:latin typeface="Arial" panose="020B0604020202020204" pitchFamily="34" charset="0"/>
                <a:cs typeface="Arial" panose="020B0604020202020204" pitchFamily="34" charset="0"/>
              </a:rPr>
              <a:t>•Технические </a:t>
            </a:r>
            <a:r>
              <a:rPr lang="ru-RU" dirty="0">
                <a:latin typeface="Arial" panose="020B0604020202020204" pitchFamily="34" charset="0"/>
                <a:cs typeface="Arial" panose="020B0604020202020204" pitchFamily="34" charset="0"/>
              </a:rPr>
              <a:t>характеристики оборудования.</a:t>
            </a:r>
          </a:p>
          <a:p>
            <a:r>
              <a:rPr lang="ru-RU" dirty="0" smtClean="0">
                <a:latin typeface="Arial" panose="020B0604020202020204" pitchFamily="34" charset="0"/>
                <a:cs typeface="Arial" panose="020B0604020202020204" pitchFamily="34" charset="0"/>
              </a:rPr>
              <a:t>•Автоматизация </a:t>
            </a:r>
            <a:r>
              <a:rPr lang="ru-RU" dirty="0">
                <a:latin typeface="Arial" panose="020B0604020202020204" pitchFamily="34" charset="0"/>
                <a:cs typeface="Arial" panose="020B0604020202020204" pitchFamily="34" charset="0"/>
              </a:rPr>
              <a:t>и степень механизации процессов</a:t>
            </a:r>
            <a:r>
              <a:rPr lang="ru-RU" dirty="0" smtClean="0">
                <a:latin typeface="Arial" panose="020B0604020202020204" pitchFamily="34" charset="0"/>
                <a:cs typeface="Arial" panose="020B0604020202020204" pitchFamily="34" charset="0"/>
              </a:rPr>
              <a:t>.</a:t>
            </a:r>
            <a:endParaRPr lang="ru-RU" dirty="0">
              <a:latin typeface="Arial" panose="020B0604020202020204" pitchFamily="34" charset="0"/>
              <a:cs typeface="Arial" panose="020B0604020202020204" pitchFamily="34" charset="0"/>
            </a:endParaRPr>
          </a:p>
          <a:p>
            <a:r>
              <a:rPr lang="ru-RU" b="1" dirty="0">
                <a:latin typeface="Arial" panose="020B0604020202020204" pitchFamily="34" charset="0"/>
                <a:cs typeface="Arial" panose="020B0604020202020204" pitchFamily="34" charset="0"/>
              </a:rPr>
              <a:t>Описание производственного цикла:</a:t>
            </a:r>
          </a:p>
          <a:p>
            <a:r>
              <a:rPr lang="ru-RU" dirty="0" smtClean="0">
                <a:latin typeface="Arial" panose="020B0604020202020204" pitchFamily="34" charset="0"/>
                <a:cs typeface="Arial" panose="020B0604020202020204" pitchFamily="34" charset="0"/>
              </a:rPr>
              <a:t>•Организация </a:t>
            </a:r>
            <a:r>
              <a:rPr lang="ru-RU" dirty="0">
                <a:latin typeface="Arial" panose="020B0604020202020204" pitchFamily="34" charset="0"/>
                <a:cs typeface="Arial" panose="020B0604020202020204" pitchFamily="34" charset="0"/>
              </a:rPr>
              <a:t>производства:</a:t>
            </a:r>
          </a:p>
          <a:p>
            <a:r>
              <a:rPr lang="ru-RU" dirty="0" smtClean="0">
                <a:latin typeface="Arial" panose="020B0604020202020204" pitchFamily="34" charset="0"/>
                <a:cs typeface="Arial" panose="020B0604020202020204" pitchFamily="34" charset="0"/>
              </a:rPr>
              <a:t>•План </a:t>
            </a:r>
            <a:r>
              <a:rPr lang="ru-RU" dirty="0">
                <a:latin typeface="Arial" panose="020B0604020202020204" pitchFamily="34" charset="0"/>
                <a:cs typeface="Arial" panose="020B0604020202020204" pitchFamily="34" charset="0"/>
              </a:rPr>
              <a:t>организации производства.</a:t>
            </a:r>
          </a:p>
          <a:p>
            <a:r>
              <a:rPr lang="ru-RU" dirty="0" smtClean="0">
                <a:latin typeface="Arial" panose="020B0604020202020204" pitchFamily="34" charset="0"/>
                <a:cs typeface="Arial" panose="020B0604020202020204" pitchFamily="34" charset="0"/>
              </a:rPr>
              <a:t>•Необходимый </a:t>
            </a:r>
            <a:r>
              <a:rPr lang="ru-RU" dirty="0">
                <a:latin typeface="Arial" panose="020B0604020202020204" pitchFamily="34" charset="0"/>
                <a:cs typeface="Arial" panose="020B0604020202020204" pitchFamily="34" charset="0"/>
              </a:rPr>
              <a:t>персонал и их квалификация.</a:t>
            </a:r>
          </a:p>
          <a:p>
            <a:r>
              <a:rPr lang="ru-RU" dirty="0" smtClean="0">
                <a:latin typeface="Arial" panose="020B0604020202020204" pitchFamily="34" charset="0"/>
                <a:cs typeface="Arial" panose="020B0604020202020204" pitchFamily="34" charset="0"/>
              </a:rPr>
              <a:t>•Структура </a:t>
            </a:r>
            <a:r>
              <a:rPr lang="ru-RU" dirty="0">
                <a:latin typeface="Arial" panose="020B0604020202020204" pitchFamily="34" charset="0"/>
                <a:cs typeface="Arial" panose="020B0604020202020204" pitchFamily="34" charset="0"/>
              </a:rPr>
              <a:t>управления проектом</a:t>
            </a:r>
            <a:r>
              <a:rPr lang="ru-RU" dirty="0" smtClean="0">
                <a:latin typeface="Arial" panose="020B0604020202020204" pitchFamily="34" charset="0"/>
                <a:cs typeface="Arial" panose="020B0604020202020204" pitchFamily="34" charset="0"/>
              </a:rPr>
              <a:t>.</a:t>
            </a:r>
            <a:endParaRPr lang="ru-R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43992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flipV="1">
            <a:off x="355841" y="828142"/>
            <a:ext cx="8391345" cy="17254"/>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8" name="Title 4"/>
          <p:cNvSpPr txBox="1">
            <a:spLocks/>
          </p:cNvSpPr>
          <p:nvPr/>
        </p:nvSpPr>
        <p:spPr>
          <a:xfrm>
            <a:off x="6489221" y="231372"/>
            <a:ext cx="2257965" cy="3724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 sz="1600" b="1" dirty="0">
                <a:solidFill>
                  <a:srgbClr val="0070C0"/>
                </a:solidFill>
                <a:latin typeface="Arial" panose="020B0604020202020204" pitchFamily="34" charset="0"/>
                <a:cs typeface="Arial" panose="020B0604020202020204" pitchFamily="34" charset="0"/>
              </a:rPr>
              <a:t>МОДУЛЬ №1 / ТЕМА </a:t>
            </a:r>
            <a:r>
              <a:rPr lang="ru" sz="1600" b="1" dirty="0" smtClean="0">
                <a:solidFill>
                  <a:srgbClr val="0070C0"/>
                </a:solidFill>
                <a:latin typeface="Arial" panose="020B0604020202020204" pitchFamily="34" charset="0"/>
                <a:cs typeface="Arial" panose="020B0604020202020204" pitchFamily="34" charset="0"/>
              </a:rPr>
              <a:t>№</a:t>
            </a:r>
            <a:r>
              <a:rPr lang="en-US" sz="1600" b="1" dirty="0">
                <a:solidFill>
                  <a:srgbClr val="0070C0"/>
                </a:solidFill>
                <a:latin typeface="Arial" panose="020B0604020202020204" pitchFamily="34" charset="0"/>
                <a:cs typeface="Arial" panose="020B0604020202020204" pitchFamily="34" charset="0"/>
              </a:rPr>
              <a:t>3</a:t>
            </a:r>
          </a:p>
        </p:txBody>
      </p:sp>
      <p:sp>
        <p:nvSpPr>
          <p:cNvPr id="3" name="TextBox 2">
            <a:extLst>
              <a:ext uri="{FF2B5EF4-FFF2-40B4-BE49-F238E27FC236}">
                <a16:creationId xmlns:a16="http://schemas.microsoft.com/office/drawing/2014/main" xmlns="" id="{C3111906-6567-7529-A4E1-94F28D9A8BA9}"/>
              </a:ext>
            </a:extLst>
          </p:cNvPr>
          <p:cNvSpPr txBox="1"/>
          <p:nvPr/>
        </p:nvSpPr>
        <p:spPr>
          <a:xfrm>
            <a:off x="213144" y="948690"/>
            <a:ext cx="8534042" cy="4801314"/>
          </a:xfrm>
          <a:prstGeom prst="rect">
            <a:avLst/>
          </a:prstGeom>
          <a:noFill/>
        </p:spPr>
        <p:txBody>
          <a:bodyPr wrap="square">
            <a:spAutoFit/>
          </a:bodyPr>
          <a:lstStyle/>
          <a:p>
            <a:r>
              <a:rPr lang="ru-RU" b="1" dirty="0">
                <a:latin typeface="Arial" panose="020B0604020202020204" pitchFamily="34" charset="0"/>
                <a:cs typeface="Arial" panose="020B0604020202020204" pitchFamily="34" charset="0"/>
              </a:rPr>
              <a:t>Финансовая часть:</a:t>
            </a:r>
          </a:p>
          <a:p>
            <a:r>
              <a:rPr lang="ru-RU" dirty="0" smtClean="0">
                <a:latin typeface="Arial" panose="020B0604020202020204" pitchFamily="34" charset="0"/>
                <a:cs typeface="Arial" panose="020B0604020202020204" pitchFamily="34" charset="0"/>
              </a:rPr>
              <a:t>•Затраты </a:t>
            </a:r>
            <a:r>
              <a:rPr lang="ru-RU" dirty="0">
                <a:latin typeface="Arial" panose="020B0604020202020204" pitchFamily="34" charset="0"/>
                <a:cs typeface="Arial" panose="020B0604020202020204" pitchFamily="34" charset="0"/>
              </a:rPr>
              <a:t>на строительство и оборудование.</a:t>
            </a:r>
          </a:p>
          <a:p>
            <a:r>
              <a:rPr lang="ru-RU" dirty="0" smtClean="0">
                <a:latin typeface="Arial" panose="020B0604020202020204" pitchFamily="34" charset="0"/>
                <a:cs typeface="Arial" panose="020B0604020202020204" pitchFamily="34" charset="0"/>
              </a:rPr>
              <a:t>•Прогнозирование </a:t>
            </a:r>
            <a:r>
              <a:rPr lang="ru-RU" dirty="0">
                <a:latin typeface="Arial" panose="020B0604020202020204" pitchFamily="34" charset="0"/>
                <a:cs typeface="Arial" panose="020B0604020202020204" pitchFamily="34" charset="0"/>
              </a:rPr>
              <a:t>операционных затрат.</a:t>
            </a:r>
          </a:p>
          <a:p>
            <a:r>
              <a:rPr lang="ru-RU" dirty="0" smtClean="0">
                <a:latin typeface="Arial" panose="020B0604020202020204" pitchFamily="34" charset="0"/>
                <a:cs typeface="Arial" panose="020B0604020202020204" pitchFamily="34" charset="0"/>
              </a:rPr>
              <a:t>•Расчеты </a:t>
            </a:r>
            <a:r>
              <a:rPr lang="ru-RU" dirty="0">
                <a:latin typeface="Arial" panose="020B0604020202020204" pitchFamily="34" charset="0"/>
                <a:cs typeface="Arial" panose="020B0604020202020204" pitchFamily="34" charset="0"/>
              </a:rPr>
              <a:t>инвестиционных показателей</a:t>
            </a:r>
          </a:p>
          <a:p>
            <a:r>
              <a:rPr lang="ru-RU" dirty="0" smtClean="0">
                <a:latin typeface="Arial" panose="020B0604020202020204" pitchFamily="34" charset="0"/>
                <a:cs typeface="Arial" panose="020B0604020202020204" pitchFamily="34" charset="0"/>
              </a:rPr>
              <a:t>•Прогнозирование </a:t>
            </a:r>
            <a:r>
              <a:rPr lang="ru-RU" dirty="0">
                <a:latin typeface="Arial" panose="020B0604020202020204" pitchFamily="34" charset="0"/>
                <a:cs typeface="Arial" panose="020B0604020202020204" pitchFamily="34" charset="0"/>
              </a:rPr>
              <a:t>доходов и объемов производства.</a:t>
            </a:r>
          </a:p>
          <a:p>
            <a:r>
              <a:rPr lang="ru-RU" b="1" dirty="0">
                <a:latin typeface="Arial" panose="020B0604020202020204" pitchFamily="34" charset="0"/>
                <a:cs typeface="Arial" panose="020B0604020202020204" pitchFamily="34" charset="0"/>
              </a:rPr>
              <a:t>Экономическая эффективность:</a:t>
            </a:r>
          </a:p>
          <a:p>
            <a:r>
              <a:rPr lang="ru-RU" dirty="0" smtClean="0">
                <a:latin typeface="Arial" panose="020B0604020202020204" pitchFamily="34" charset="0"/>
                <a:cs typeface="Arial" panose="020B0604020202020204" pitchFamily="34" charset="0"/>
              </a:rPr>
              <a:t>•Анализ </a:t>
            </a:r>
            <a:r>
              <a:rPr lang="ru-RU" dirty="0">
                <a:latin typeface="Arial" panose="020B0604020202020204" pitchFamily="34" charset="0"/>
                <a:cs typeface="Arial" panose="020B0604020202020204" pitchFamily="34" charset="0"/>
              </a:rPr>
              <a:t>рынка и конкурентоспособности продукции.</a:t>
            </a:r>
          </a:p>
          <a:p>
            <a:r>
              <a:rPr lang="ru-RU" dirty="0" smtClean="0">
                <a:latin typeface="Arial" panose="020B0604020202020204" pitchFamily="34" charset="0"/>
                <a:cs typeface="Arial" panose="020B0604020202020204" pitchFamily="34" charset="0"/>
              </a:rPr>
              <a:t>•Оценка </a:t>
            </a:r>
            <a:r>
              <a:rPr lang="ru-RU" dirty="0">
                <a:latin typeface="Arial" panose="020B0604020202020204" pitchFamily="34" charset="0"/>
                <a:cs typeface="Arial" panose="020B0604020202020204" pitchFamily="34" charset="0"/>
              </a:rPr>
              <a:t>рисков и меры по их снижению.</a:t>
            </a:r>
          </a:p>
          <a:p>
            <a:r>
              <a:rPr lang="ru-RU" dirty="0" smtClean="0">
                <a:latin typeface="Arial" panose="020B0604020202020204" pitchFamily="34" charset="0"/>
                <a:cs typeface="Arial" panose="020B0604020202020204" pitchFamily="34" charset="0"/>
              </a:rPr>
              <a:t>•Экономический </a:t>
            </a:r>
            <a:r>
              <a:rPr lang="ru-RU" dirty="0">
                <a:latin typeface="Arial" panose="020B0604020202020204" pitchFamily="34" charset="0"/>
                <a:cs typeface="Arial" panose="020B0604020202020204" pitchFamily="34" charset="0"/>
              </a:rPr>
              <a:t>анализ, включая чувствительность к изменениям ключевых параметров.</a:t>
            </a:r>
          </a:p>
          <a:p>
            <a:r>
              <a:rPr lang="ru-RU" b="1" dirty="0">
                <a:latin typeface="Arial" panose="020B0604020202020204" pitchFamily="34" charset="0"/>
                <a:cs typeface="Arial" panose="020B0604020202020204" pitchFamily="34" charset="0"/>
              </a:rPr>
              <a:t>Экологические и социальные аспекты:</a:t>
            </a:r>
          </a:p>
          <a:p>
            <a:r>
              <a:rPr lang="ru-RU" dirty="0" smtClean="0">
                <a:latin typeface="Arial" panose="020B0604020202020204" pitchFamily="34" charset="0"/>
                <a:cs typeface="Arial" panose="020B0604020202020204" pitchFamily="34" charset="0"/>
              </a:rPr>
              <a:t>•Влияние </a:t>
            </a:r>
            <a:r>
              <a:rPr lang="ru-RU" dirty="0">
                <a:latin typeface="Arial" panose="020B0604020202020204" pitchFamily="34" charset="0"/>
                <a:cs typeface="Arial" panose="020B0604020202020204" pitchFamily="34" charset="0"/>
              </a:rPr>
              <a:t>производства на окружающую среду.</a:t>
            </a:r>
          </a:p>
          <a:p>
            <a:r>
              <a:rPr lang="ru-RU" dirty="0" smtClean="0">
                <a:latin typeface="Arial" panose="020B0604020202020204" pitchFamily="34" charset="0"/>
                <a:cs typeface="Arial" panose="020B0604020202020204" pitchFamily="34" charset="0"/>
              </a:rPr>
              <a:t>•Воздействие </a:t>
            </a:r>
            <a:r>
              <a:rPr lang="ru-RU" dirty="0">
                <a:latin typeface="Arial" panose="020B0604020202020204" pitchFamily="34" charset="0"/>
                <a:cs typeface="Arial" panose="020B0604020202020204" pitchFamily="34" charset="0"/>
              </a:rPr>
              <a:t>на трудовые ресурсы и социальную сферу.</a:t>
            </a:r>
          </a:p>
          <a:p>
            <a:r>
              <a:rPr lang="ru-RU" dirty="0">
                <a:latin typeface="Arial" panose="020B0604020202020204" pitchFamily="34" charset="0"/>
                <a:cs typeface="Arial" panose="020B0604020202020204" pitchFamily="34" charset="0"/>
              </a:rPr>
              <a:t>Технико-экономическое обоснование помогает определить финансовую и техническую целесообразность проекта производственной линии, обеспечивая информацию для принятия решения о его реализации.</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46881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flipV="1">
            <a:off x="355841" y="828142"/>
            <a:ext cx="8391345" cy="17254"/>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8" name="Title 4"/>
          <p:cNvSpPr txBox="1">
            <a:spLocks/>
          </p:cNvSpPr>
          <p:nvPr/>
        </p:nvSpPr>
        <p:spPr>
          <a:xfrm>
            <a:off x="6489221" y="231372"/>
            <a:ext cx="2257965" cy="3724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 sz="1600" b="1" dirty="0">
                <a:solidFill>
                  <a:srgbClr val="0070C0"/>
                </a:solidFill>
                <a:latin typeface="Arial" panose="020B0604020202020204" pitchFamily="34" charset="0"/>
                <a:cs typeface="Arial" panose="020B0604020202020204" pitchFamily="34" charset="0"/>
              </a:rPr>
              <a:t>МОДУЛЬ №1 / ТЕМА </a:t>
            </a:r>
            <a:r>
              <a:rPr lang="ru" sz="1600" b="1" dirty="0" smtClean="0">
                <a:solidFill>
                  <a:srgbClr val="0070C0"/>
                </a:solidFill>
                <a:latin typeface="Arial" panose="020B0604020202020204" pitchFamily="34" charset="0"/>
                <a:cs typeface="Arial" panose="020B0604020202020204" pitchFamily="34" charset="0"/>
              </a:rPr>
              <a:t>№</a:t>
            </a:r>
            <a:r>
              <a:rPr lang="en-US" sz="1600" b="1" dirty="0">
                <a:solidFill>
                  <a:srgbClr val="0070C0"/>
                </a:solidFill>
                <a:latin typeface="Arial" panose="020B0604020202020204" pitchFamily="34" charset="0"/>
                <a:cs typeface="Arial" panose="020B0604020202020204" pitchFamily="34" charset="0"/>
              </a:rPr>
              <a:t>3</a:t>
            </a:r>
          </a:p>
        </p:txBody>
      </p:sp>
      <p:sp>
        <p:nvSpPr>
          <p:cNvPr id="3" name="TextBox 2">
            <a:extLst>
              <a:ext uri="{FF2B5EF4-FFF2-40B4-BE49-F238E27FC236}">
                <a16:creationId xmlns:a16="http://schemas.microsoft.com/office/drawing/2014/main" xmlns="" id="{C3111906-6567-7529-A4E1-94F28D9A8BA9}"/>
              </a:ext>
            </a:extLst>
          </p:cNvPr>
          <p:cNvSpPr txBox="1"/>
          <p:nvPr/>
        </p:nvSpPr>
        <p:spPr>
          <a:xfrm>
            <a:off x="213144" y="948690"/>
            <a:ext cx="6096000" cy="5509200"/>
          </a:xfrm>
          <a:prstGeom prst="rect">
            <a:avLst/>
          </a:prstGeom>
          <a:noFill/>
        </p:spPr>
        <p:txBody>
          <a:bodyPr wrap="square">
            <a:spAutoFit/>
          </a:bodyPr>
          <a:lstStyle/>
          <a:p>
            <a:r>
              <a:rPr lang="ru-RU" sz="2800" b="1" dirty="0">
                <a:latin typeface="Arial" panose="020B0604020202020204" pitchFamily="34" charset="0"/>
                <a:cs typeface="Arial" panose="020B0604020202020204" pitchFamily="34" charset="0"/>
              </a:rPr>
              <a:t>Принципы подготовки </a:t>
            </a:r>
            <a:r>
              <a:rPr lang="ru-RU" sz="2800" b="1" dirty="0" smtClean="0">
                <a:latin typeface="Arial" panose="020B0604020202020204" pitchFamily="34" charset="0"/>
                <a:cs typeface="Arial" panose="020B0604020202020204" pitchFamily="34" charset="0"/>
              </a:rPr>
              <a:t>прогнозов</a:t>
            </a:r>
            <a:endParaRPr lang="en-US" sz="2800" b="1" dirty="0" smtClean="0">
              <a:latin typeface="Arial" panose="020B0604020202020204" pitchFamily="34" charset="0"/>
              <a:cs typeface="Arial" panose="020B0604020202020204" pitchFamily="34" charset="0"/>
            </a:endParaRPr>
          </a:p>
          <a:p>
            <a:r>
              <a:rPr lang="ru-RU" dirty="0">
                <a:latin typeface="Arial" panose="020B0604020202020204" pitchFamily="34" charset="0"/>
                <a:cs typeface="Arial" panose="020B0604020202020204" pitchFamily="34" charset="0"/>
              </a:rPr>
              <a:t>Уже сама форма отчета о движении денежных средств задает план подготовки данных для анализа. Тем не менее, для удобства работы этот план лучше детализировать. Вот традиционный список вопросов, с решения которых начинается анализ любого инвестиционного проекта:</a:t>
            </a:r>
          </a:p>
          <a:p>
            <a:r>
              <a:rPr lang="ru-RU" dirty="0">
                <a:latin typeface="Arial" panose="020B0604020202020204" pitchFamily="34" charset="0"/>
                <a:cs typeface="Arial" panose="020B0604020202020204" pitchFamily="34" charset="0"/>
              </a:rPr>
              <a:t>1. Доходы проекта</a:t>
            </a:r>
          </a:p>
          <a:p>
            <a:r>
              <a:rPr lang="ru-RU" dirty="0">
                <a:latin typeface="Arial" panose="020B0604020202020204" pitchFamily="34" charset="0"/>
                <a:cs typeface="Arial" panose="020B0604020202020204" pitchFamily="34" charset="0"/>
              </a:rPr>
              <a:t>1.1. Какие новые продукты/услуги появятся в результате проекта?</a:t>
            </a:r>
          </a:p>
          <a:p>
            <a:r>
              <a:rPr lang="ru-RU" dirty="0">
                <a:latin typeface="Arial" panose="020B0604020202020204" pitchFamily="34" charset="0"/>
                <a:cs typeface="Arial" panose="020B0604020202020204" pitchFamily="34" charset="0"/>
              </a:rPr>
              <a:t>1.2. Ожидаемый объем продаж. Физические объемы и цены.</a:t>
            </a:r>
          </a:p>
          <a:p>
            <a:r>
              <a:rPr lang="ru-RU" dirty="0">
                <a:latin typeface="Arial" panose="020B0604020202020204" pitchFamily="34" charset="0"/>
                <a:cs typeface="Arial" panose="020B0604020202020204" pitchFamily="34" charset="0"/>
              </a:rPr>
              <a:t>1.3. Будут ли получены специальные выгоды в форме снижения издержек? Чему равны эти выгоды в денежном измерении?</a:t>
            </a:r>
          </a:p>
          <a:p>
            <a:r>
              <a:rPr lang="ru-RU" dirty="0">
                <a:latin typeface="Arial" panose="020B0604020202020204" pitchFamily="34" charset="0"/>
                <a:cs typeface="Arial" panose="020B0604020202020204" pitchFamily="34" charset="0"/>
              </a:rPr>
              <a:t>1.4. Произойдут ли изменения в объеме продаж или в цене продукции, которая выпускается сейчас? Чему равны дополнительные доходы за счет проекта?</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56999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2811" y="1239031"/>
            <a:ext cx="8528290" cy="4997869"/>
          </a:xfrm>
        </p:spPr>
        <p:txBody>
          <a:bodyPr>
            <a:normAutofit/>
          </a:bodyPr>
          <a:lstStyle/>
          <a:p>
            <a:pPr marL="396875" indent="-396875">
              <a:buFont typeface="Wingdings" panose="05000000000000000000" pitchFamily="2" charset="2"/>
              <a:buChar char="Ø"/>
            </a:pPr>
            <a:r>
              <a:rPr lang="ru-RU" sz="2000" b="1" dirty="0">
                <a:latin typeface="Arial" panose="020B0604020202020204" pitchFamily="34" charset="0"/>
                <a:cs typeface="Arial" panose="020B0604020202020204" pitchFamily="34" charset="0"/>
              </a:rPr>
              <a:t>ДЖАББАРЛИ, Бибиханим</a:t>
            </a:r>
            <a:r>
              <a:rPr lang="en-US" sz="2000" b="1" dirty="0">
                <a:latin typeface="Arial" panose="020B0604020202020204" pitchFamily="34" charset="0"/>
                <a:cs typeface="Arial" panose="020B0604020202020204" pitchFamily="34" charset="0"/>
              </a:rPr>
              <a:t> </a:t>
            </a:r>
            <a:r>
              <a:rPr lang="ru-RU" sz="2000" b="1" dirty="0">
                <a:latin typeface="Arial" panose="020B0604020202020204" pitchFamily="34" charset="0"/>
                <a:cs typeface="Arial" panose="020B0604020202020204" pitchFamily="34" charset="0"/>
              </a:rPr>
              <a:t>докторант</a:t>
            </a:r>
          </a:p>
          <a:p>
            <a:pPr marL="854075" lvl="2" indent="-396875">
              <a:lnSpc>
                <a:spcPct val="100000"/>
              </a:lnSpc>
              <a:spcBef>
                <a:spcPts val="0"/>
              </a:spcBef>
              <a:buFont typeface="Wingdings" panose="05000000000000000000" pitchFamily="2" charset="2"/>
              <a:buChar char="Ø"/>
            </a:pPr>
            <a:r>
              <a:rPr lang="ru" dirty="0">
                <a:latin typeface="Arial" panose="020B0604020202020204" pitchFamily="34" charset="0"/>
                <a:cs typeface="Arial" panose="020B0604020202020204" pitchFamily="34" charset="0"/>
              </a:rPr>
              <a:t>Электронная почта: </a:t>
            </a:r>
            <a:r>
              <a:rPr lang="en-US" dirty="0">
                <a:latin typeface="Arial" panose="020B0604020202020204" pitchFamily="34" charset="0"/>
                <a:cs typeface="Arial" panose="020B0604020202020204" pitchFamily="34" charset="0"/>
              </a:rPr>
              <a:t>cabbarli.bibixanim@gmail.com</a:t>
            </a:r>
            <a:endParaRPr lang="ru" dirty="0">
              <a:latin typeface="Arial" panose="020B0604020202020204" pitchFamily="34" charset="0"/>
              <a:cs typeface="Arial" panose="020B0604020202020204" pitchFamily="34" charset="0"/>
            </a:endParaRPr>
          </a:p>
          <a:p>
            <a:pPr marL="457200" lvl="2" indent="0">
              <a:lnSpc>
                <a:spcPct val="100000"/>
              </a:lnSpc>
              <a:spcBef>
                <a:spcPts val="0"/>
              </a:spcBef>
              <a:buNone/>
            </a:pPr>
            <a:endParaRPr lang="az-Latn-AZ" dirty="0">
              <a:latin typeface="Arial" panose="020B0604020202020204" pitchFamily="34" charset="0"/>
              <a:cs typeface="Arial" panose="020B0604020202020204" pitchFamily="34" charset="0"/>
            </a:endParaRPr>
          </a:p>
          <a:p>
            <a:pPr marL="854075" lvl="2" indent="-396875">
              <a:buFont typeface="Wingdings" panose="05000000000000000000" pitchFamily="2" charset="2"/>
              <a:buChar char="Ø"/>
            </a:pPr>
            <a:r>
              <a:rPr lang="ru-RU" b="1" dirty="0">
                <a:latin typeface="Arial" panose="020B0604020202020204" pitchFamily="34" charset="0"/>
                <a:cs typeface="Arial" panose="020B0604020202020204" pitchFamily="34" charset="0"/>
              </a:rPr>
              <a:t>Бакалавр - </a:t>
            </a:r>
            <a:r>
              <a:rPr lang="ru-RU" dirty="0">
                <a:latin typeface="Arial" panose="020B0604020202020204" pitchFamily="34" charset="0"/>
                <a:cs typeface="Arial" panose="020B0604020202020204" pitchFamily="34" charset="0"/>
              </a:rPr>
              <a:t>Азербайджанский Технический Университет</a:t>
            </a:r>
            <a:r>
              <a:rPr lang="en-US" dirty="0">
                <a:latin typeface="Arial" panose="020B0604020202020204" pitchFamily="34" charset="0"/>
                <a:cs typeface="Arial" panose="020B0604020202020204" pitchFamily="34" charset="0"/>
              </a:rPr>
              <a:t> </a:t>
            </a:r>
            <a:r>
              <a:rPr lang="ru-RU" dirty="0">
                <a:latin typeface="Arial" panose="020B0604020202020204" pitchFamily="34" charset="0"/>
                <a:cs typeface="Arial" panose="020B0604020202020204" pitchFamily="34" charset="0"/>
              </a:rPr>
              <a:t>-факультет Специальной Техники И Технологии</a:t>
            </a:r>
            <a:r>
              <a:rPr lang="ru"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pPr marL="854075" lvl="2" indent="-396875">
              <a:buFont typeface="Wingdings" panose="05000000000000000000" pitchFamily="2" charset="2"/>
              <a:buChar char="Ø"/>
            </a:pPr>
            <a:r>
              <a:rPr lang="ru-RU" b="1" dirty="0">
                <a:latin typeface="Arial" panose="020B0604020202020204" pitchFamily="34" charset="0"/>
                <a:cs typeface="Arial" panose="020B0604020202020204" pitchFamily="34" charset="0"/>
              </a:rPr>
              <a:t>Магистратура</a:t>
            </a:r>
            <a:r>
              <a:rPr lang="en-US" b="1" dirty="0">
                <a:latin typeface="Arial" panose="020B0604020202020204" pitchFamily="34" charset="0"/>
                <a:cs typeface="Arial" panose="020B0604020202020204" pitchFamily="34" charset="0"/>
              </a:rPr>
              <a:t> </a:t>
            </a:r>
            <a:r>
              <a:rPr lang="ru-RU" b="1" dirty="0">
                <a:latin typeface="Arial" panose="020B0604020202020204" pitchFamily="34" charset="0"/>
                <a:cs typeface="Arial" panose="020B0604020202020204" pitchFamily="34" charset="0"/>
              </a:rPr>
              <a:t>- </a:t>
            </a:r>
            <a:r>
              <a:rPr lang="ru-RU" dirty="0">
                <a:latin typeface="Arial" panose="020B0604020202020204" pitchFamily="34" charset="0"/>
                <a:cs typeface="Arial" panose="020B0604020202020204" pitchFamily="34" charset="0"/>
              </a:rPr>
              <a:t>Азербайджанский Технический Университет</a:t>
            </a:r>
            <a:r>
              <a:rPr lang="en-US" dirty="0">
                <a:latin typeface="Arial" panose="020B0604020202020204" pitchFamily="34" charset="0"/>
                <a:cs typeface="Arial" panose="020B0604020202020204" pitchFamily="34" charset="0"/>
              </a:rPr>
              <a:t> </a:t>
            </a:r>
            <a:r>
              <a:rPr lang="ru-RU"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a:t>
            </a:r>
            <a:r>
              <a:rPr lang="ru-RU" dirty="0">
                <a:latin typeface="Arial" panose="020B0604020202020204" pitchFamily="34" charset="0"/>
                <a:cs typeface="Arial" panose="020B0604020202020204" pitchFamily="34" charset="0"/>
              </a:rPr>
              <a:t>факультет Специальной Техники И Технологии</a:t>
            </a:r>
            <a:r>
              <a:rPr lang="ru"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pPr marL="854075" lvl="2" indent="-396875">
              <a:buFont typeface="Wingdings" panose="05000000000000000000" pitchFamily="2" charset="2"/>
              <a:buChar char="Ø"/>
            </a:pPr>
            <a:r>
              <a:rPr lang="ru-RU" b="1" dirty="0">
                <a:latin typeface="Arial" panose="020B0604020202020204" pitchFamily="34" charset="0"/>
                <a:cs typeface="Arial" panose="020B0604020202020204" pitchFamily="34" charset="0"/>
              </a:rPr>
              <a:t>Докторантура</a:t>
            </a:r>
            <a:r>
              <a:rPr lang="en-US" b="1" dirty="0">
                <a:latin typeface="Arial" panose="020B0604020202020204" pitchFamily="34" charset="0"/>
                <a:cs typeface="Arial" panose="020B0604020202020204" pitchFamily="34" charset="0"/>
              </a:rPr>
              <a:t> -</a:t>
            </a:r>
            <a:r>
              <a:rPr lang="ru-RU" dirty="0">
                <a:latin typeface="Arial" panose="020B0604020202020204" pitchFamily="34" charset="0"/>
                <a:cs typeface="Arial" panose="020B0604020202020204" pitchFamily="34" charset="0"/>
              </a:rPr>
              <a:t> Азербайджанский Технический Университет</a:t>
            </a:r>
            <a:r>
              <a:rPr lang="en-US" dirty="0">
                <a:latin typeface="Arial" panose="020B0604020202020204" pitchFamily="34" charset="0"/>
                <a:cs typeface="Arial" panose="020B0604020202020204" pitchFamily="34" charset="0"/>
              </a:rPr>
              <a:t> </a:t>
            </a:r>
            <a:r>
              <a:rPr lang="ru-RU"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a:t>
            </a:r>
            <a:r>
              <a:rPr lang="ru-RU" dirty="0">
                <a:latin typeface="Arial" panose="020B0604020202020204" pitchFamily="34" charset="0"/>
                <a:cs typeface="Arial" panose="020B0604020202020204" pitchFamily="34" charset="0"/>
              </a:rPr>
              <a:t>факультет</a:t>
            </a:r>
            <a:r>
              <a:rPr lang="en-US" dirty="0">
                <a:latin typeface="Arial" panose="020B0604020202020204" pitchFamily="34" charset="0"/>
                <a:cs typeface="Arial" panose="020B0604020202020204" pitchFamily="34" charset="0"/>
              </a:rPr>
              <a:t> </a:t>
            </a:r>
            <a:r>
              <a:rPr lang="ru-RU" dirty="0">
                <a:latin typeface="Arial" panose="020B0604020202020204" pitchFamily="34" charset="0"/>
                <a:cs typeface="Arial" panose="020B0604020202020204" pitchFamily="34" charset="0"/>
              </a:rPr>
              <a:t>Машиностроение И Робототехника</a:t>
            </a:r>
            <a:endParaRPr lang="ru" dirty="0">
              <a:latin typeface="Arial" panose="020B0604020202020204" pitchFamily="34" charset="0"/>
              <a:cs typeface="Arial" panose="020B0604020202020204" pitchFamily="34" charset="0"/>
            </a:endParaRPr>
          </a:p>
        </p:txBody>
      </p:sp>
      <p:sp>
        <p:nvSpPr>
          <p:cNvPr id="5" name="Rounded Rectangle 4"/>
          <p:cNvSpPr/>
          <p:nvPr/>
        </p:nvSpPr>
        <p:spPr>
          <a:xfrm>
            <a:off x="178910" y="94894"/>
            <a:ext cx="3922950" cy="854015"/>
          </a:xfrm>
          <a:prstGeom prst="roundRect">
            <a:avLst>
              <a:gd name="adj" fmla="val 5000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ru" sz="3200" b="1" dirty="0">
                <a:solidFill>
                  <a:prstClr val="white"/>
                </a:solidFill>
                <a:latin typeface="Arial" panose="020B0604020202020204" pitchFamily="34" charset="0"/>
                <a:cs typeface="Arial" panose="020B0604020202020204" pitchFamily="34" charset="0"/>
              </a:rPr>
              <a:t>О СПИКЕРЕ</a:t>
            </a:r>
            <a:endParaRPr lang="en-US" sz="3200" b="1" dirty="0">
              <a:solidFill>
                <a:prstClr val="whit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98289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flipV="1">
            <a:off x="355841" y="828142"/>
            <a:ext cx="8391345" cy="17254"/>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8" name="Title 4"/>
          <p:cNvSpPr txBox="1">
            <a:spLocks/>
          </p:cNvSpPr>
          <p:nvPr/>
        </p:nvSpPr>
        <p:spPr>
          <a:xfrm>
            <a:off x="6489221" y="231372"/>
            <a:ext cx="2257965" cy="3724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 sz="1600" b="1" dirty="0">
                <a:solidFill>
                  <a:srgbClr val="0070C0"/>
                </a:solidFill>
                <a:latin typeface="Arial" panose="020B0604020202020204" pitchFamily="34" charset="0"/>
                <a:cs typeface="Arial" panose="020B0604020202020204" pitchFamily="34" charset="0"/>
              </a:rPr>
              <a:t>МОДУЛЬ №1 / ТЕМА </a:t>
            </a:r>
            <a:r>
              <a:rPr lang="ru" sz="1600" b="1" dirty="0" smtClean="0">
                <a:solidFill>
                  <a:srgbClr val="0070C0"/>
                </a:solidFill>
                <a:latin typeface="Arial" panose="020B0604020202020204" pitchFamily="34" charset="0"/>
                <a:cs typeface="Arial" panose="020B0604020202020204" pitchFamily="34" charset="0"/>
              </a:rPr>
              <a:t>№</a:t>
            </a:r>
            <a:r>
              <a:rPr lang="en-US" sz="1600" b="1" dirty="0">
                <a:solidFill>
                  <a:srgbClr val="0070C0"/>
                </a:solidFill>
                <a:latin typeface="Arial" panose="020B0604020202020204" pitchFamily="34" charset="0"/>
                <a:cs typeface="Arial" panose="020B0604020202020204" pitchFamily="34" charset="0"/>
              </a:rPr>
              <a:t>3</a:t>
            </a:r>
          </a:p>
        </p:txBody>
      </p:sp>
      <p:sp>
        <p:nvSpPr>
          <p:cNvPr id="3" name="TextBox 2">
            <a:extLst>
              <a:ext uri="{FF2B5EF4-FFF2-40B4-BE49-F238E27FC236}">
                <a16:creationId xmlns:a16="http://schemas.microsoft.com/office/drawing/2014/main" xmlns="" id="{C3111906-6567-7529-A4E1-94F28D9A8BA9}"/>
              </a:ext>
            </a:extLst>
          </p:cNvPr>
          <p:cNvSpPr txBox="1"/>
          <p:nvPr/>
        </p:nvSpPr>
        <p:spPr>
          <a:xfrm>
            <a:off x="213144" y="948690"/>
            <a:ext cx="6096000" cy="5355312"/>
          </a:xfrm>
          <a:prstGeom prst="rect">
            <a:avLst/>
          </a:prstGeom>
          <a:noFill/>
        </p:spPr>
        <p:txBody>
          <a:bodyPr wrap="square">
            <a:spAutoFit/>
          </a:bodyPr>
          <a:lstStyle/>
          <a:p>
            <a:r>
              <a:rPr lang="ru-RU" dirty="0">
                <a:latin typeface="Arial" panose="020B0604020202020204" pitchFamily="34" charset="0"/>
                <a:cs typeface="Arial" panose="020B0604020202020204" pitchFamily="34" charset="0"/>
              </a:rPr>
              <a:t>2. Текущие затраты</a:t>
            </a:r>
          </a:p>
          <a:p>
            <a:r>
              <a:rPr lang="ru-RU" dirty="0">
                <a:latin typeface="Arial" panose="020B0604020202020204" pitchFamily="34" charset="0"/>
                <a:cs typeface="Arial" panose="020B0604020202020204" pitchFamily="34" charset="0"/>
              </a:rPr>
              <a:t>2.1. Персонал. Штатное расписание проекта, зарплаты.</a:t>
            </a:r>
          </a:p>
          <a:p>
            <a:r>
              <a:rPr lang="ru-RU" dirty="0">
                <a:latin typeface="Arial" panose="020B0604020202020204" pitchFamily="34" charset="0"/>
                <a:cs typeface="Arial" panose="020B0604020202020204" pitchFamily="34" charset="0"/>
              </a:rPr>
              <a:t>2.2. Прямые переменные затраты, связанные с производством. Требуются ли расходы на комплектующие, материалы, энергию, доставку и т.п.?</a:t>
            </a:r>
          </a:p>
          <a:p>
            <a:r>
              <a:rPr lang="ru-RU" dirty="0">
                <a:latin typeface="Arial" panose="020B0604020202020204" pitchFamily="34" charset="0"/>
                <a:cs typeface="Arial" panose="020B0604020202020204" pitchFamily="34" charset="0"/>
              </a:rPr>
              <a:t>2.3. Аренда помещений и другие арендные расходы. Коммунальные расходы, связанные с эксплуатацией помещений.</a:t>
            </a:r>
          </a:p>
          <a:p>
            <a:r>
              <a:rPr lang="ru-RU" dirty="0">
                <a:latin typeface="Arial" panose="020B0604020202020204" pitchFamily="34" charset="0"/>
                <a:cs typeface="Arial" panose="020B0604020202020204" pitchFamily="34" charset="0"/>
              </a:rPr>
              <a:t>2.4. Будут ли в проекте расходы, связанные с содержанием и эксплуатацией оборудования (регулярное обслуживание, расходные материалы и пр.)?</a:t>
            </a:r>
          </a:p>
          <a:p>
            <a:r>
              <a:rPr lang="ru-RU" dirty="0">
                <a:latin typeface="Arial" panose="020B0604020202020204" pitchFamily="34" charset="0"/>
                <a:cs typeface="Arial" panose="020B0604020202020204" pitchFamily="34" charset="0"/>
              </a:rPr>
              <a:t>2.5. Требуются ли маркетинговые расходы? Маркетинговый бюджет.</a:t>
            </a:r>
          </a:p>
          <a:p>
            <a:r>
              <a:rPr lang="ru-RU" dirty="0">
                <a:latin typeface="Arial" panose="020B0604020202020204" pitchFamily="34" charset="0"/>
                <a:cs typeface="Arial" panose="020B0604020202020204" pitchFamily="34" charset="0"/>
              </a:rPr>
              <a:t>2.6. Будут ли в проекте использоваться услуги сторонних организаций? Например, охрана, правовое сопровождение, телекоммуникации, транспортное обслуживание. Каковы прогнозы этих затрат?</a:t>
            </a:r>
          </a:p>
        </p:txBody>
      </p:sp>
    </p:spTree>
    <p:extLst>
      <p:ext uri="{BB962C8B-B14F-4D97-AF65-F5344CB8AC3E}">
        <p14:creationId xmlns:p14="http://schemas.microsoft.com/office/powerpoint/2010/main" val="37671362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flipV="1">
            <a:off x="355841" y="828142"/>
            <a:ext cx="8391345" cy="17254"/>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8" name="Title 4"/>
          <p:cNvSpPr txBox="1">
            <a:spLocks/>
          </p:cNvSpPr>
          <p:nvPr/>
        </p:nvSpPr>
        <p:spPr>
          <a:xfrm>
            <a:off x="6489221" y="231372"/>
            <a:ext cx="2257965" cy="3724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 sz="1600" b="1" dirty="0">
                <a:solidFill>
                  <a:srgbClr val="0070C0"/>
                </a:solidFill>
                <a:latin typeface="Arial" panose="020B0604020202020204" pitchFamily="34" charset="0"/>
                <a:cs typeface="Arial" panose="020B0604020202020204" pitchFamily="34" charset="0"/>
              </a:rPr>
              <a:t>МОДУЛЬ №1 / ТЕМА </a:t>
            </a:r>
            <a:r>
              <a:rPr lang="ru" sz="1600" b="1" dirty="0" smtClean="0">
                <a:solidFill>
                  <a:srgbClr val="0070C0"/>
                </a:solidFill>
                <a:latin typeface="Arial" panose="020B0604020202020204" pitchFamily="34" charset="0"/>
                <a:cs typeface="Arial" panose="020B0604020202020204" pitchFamily="34" charset="0"/>
              </a:rPr>
              <a:t>№</a:t>
            </a:r>
            <a:r>
              <a:rPr lang="en-US" sz="1600" b="1" dirty="0">
                <a:solidFill>
                  <a:srgbClr val="0070C0"/>
                </a:solidFill>
                <a:latin typeface="Arial" panose="020B0604020202020204" pitchFamily="34" charset="0"/>
                <a:cs typeface="Arial" panose="020B0604020202020204" pitchFamily="34" charset="0"/>
              </a:rPr>
              <a:t>3</a:t>
            </a:r>
          </a:p>
        </p:txBody>
      </p:sp>
      <p:sp>
        <p:nvSpPr>
          <p:cNvPr id="3" name="TextBox 2">
            <a:extLst>
              <a:ext uri="{FF2B5EF4-FFF2-40B4-BE49-F238E27FC236}">
                <a16:creationId xmlns:a16="http://schemas.microsoft.com/office/drawing/2014/main" xmlns="" id="{C3111906-6567-7529-A4E1-94F28D9A8BA9}"/>
              </a:ext>
            </a:extLst>
          </p:cNvPr>
          <p:cNvSpPr txBox="1"/>
          <p:nvPr/>
        </p:nvSpPr>
        <p:spPr>
          <a:xfrm>
            <a:off x="213144" y="948690"/>
            <a:ext cx="6096000" cy="4524315"/>
          </a:xfrm>
          <a:prstGeom prst="rect">
            <a:avLst/>
          </a:prstGeom>
          <a:noFill/>
        </p:spPr>
        <p:txBody>
          <a:bodyPr wrap="square">
            <a:spAutoFit/>
          </a:bodyPr>
          <a:lstStyle/>
          <a:p>
            <a:r>
              <a:rPr lang="ru-RU" dirty="0">
                <a:latin typeface="Arial" panose="020B0604020202020204" pitchFamily="34" charset="0"/>
                <a:cs typeface="Arial" panose="020B0604020202020204" pitchFamily="34" charset="0"/>
              </a:rPr>
              <a:t>3. Инвестиции</a:t>
            </a:r>
          </a:p>
          <a:p>
            <a:r>
              <a:rPr lang="ru-RU" dirty="0">
                <a:latin typeface="Arial" panose="020B0604020202020204" pitchFamily="34" charset="0"/>
                <a:cs typeface="Arial" panose="020B0604020202020204" pitchFamily="34" charset="0"/>
              </a:rPr>
              <a:t>3.1. Какие инвестиции потребуются на приобретение земли, строительство, подводку коммуникаций, приобретение и монтаж оборудования? Какими будут сроки амортизации оборудования?</a:t>
            </a:r>
          </a:p>
          <a:p>
            <a:r>
              <a:rPr lang="ru-RU" dirty="0">
                <a:latin typeface="Arial" panose="020B0604020202020204" pitchFamily="34" charset="0"/>
                <a:cs typeface="Arial" panose="020B0604020202020204" pitchFamily="34" charset="0"/>
              </a:rPr>
              <a:t>3.2. Будут ли дополнительные расходы на доставку оборудования, есть ли таможенные платежи, связанные с покупкой импортного оборудования?</a:t>
            </a:r>
          </a:p>
          <a:p>
            <a:r>
              <a:rPr lang="ru-RU" dirty="0">
                <a:latin typeface="Arial" panose="020B0604020202020204" pitchFamily="34" charset="0"/>
                <a:cs typeface="Arial" panose="020B0604020202020204" pitchFamily="34" charset="0"/>
              </a:rPr>
              <a:t>3.3. Потребуются ли дополнительные вложения в оборотный капитал?</a:t>
            </a:r>
          </a:p>
          <a:p>
            <a:r>
              <a:rPr lang="ru-RU" dirty="0">
                <a:latin typeface="Arial" panose="020B0604020202020204" pitchFamily="34" charset="0"/>
                <a:cs typeface="Arial" panose="020B0604020202020204" pitchFamily="34" charset="0"/>
              </a:rPr>
              <a:t>3.4. Нужно ли потратить деньги на лицензии, сертификаты, покупку каких-либо прав и другие организационные цели?</a:t>
            </a:r>
          </a:p>
          <a:p>
            <a:r>
              <a:rPr lang="ru-RU" dirty="0">
                <a:latin typeface="Arial" panose="020B0604020202020204" pitchFamily="34" charset="0"/>
                <a:cs typeface="Arial" panose="020B0604020202020204" pitchFamily="34" charset="0"/>
              </a:rPr>
              <a:t>3.5. Потребуются ли в дальнейшем регулярные инвестиции в обновление оборудования по мере его износа?</a:t>
            </a:r>
          </a:p>
        </p:txBody>
      </p:sp>
    </p:spTree>
    <p:extLst>
      <p:ext uri="{BB962C8B-B14F-4D97-AF65-F5344CB8AC3E}">
        <p14:creationId xmlns:p14="http://schemas.microsoft.com/office/powerpoint/2010/main" val="11693326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flipV="1">
            <a:off x="355841" y="828142"/>
            <a:ext cx="8391345" cy="17254"/>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8" name="Title 4"/>
          <p:cNvSpPr txBox="1">
            <a:spLocks/>
          </p:cNvSpPr>
          <p:nvPr/>
        </p:nvSpPr>
        <p:spPr>
          <a:xfrm>
            <a:off x="6489221" y="231372"/>
            <a:ext cx="2257965" cy="3724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 sz="1600" b="1" dirty="0">
                <a:solidFill>
                  <a:srgbClr val="0070C0"/>
                </a:solidFill>
                <a:latin typeface="Arial" panose="020B0604020202020204" pitchFamily="34" charset="0"/>
                <a:cs typeface="Arial" panose="020B0604020202020204" pitchFamily="34" charset="0"/>
              </a:rPr>
              <a:t>МОДУЛЬ №1 / ТЕМА </a:t>
            </a:r>
            <a:r>
              <a:rPr lang="ru" sz="1600" b="1" dirty="0" smtClean="0">
                <a:solidFill>
                  <a:srgbClr val="0070C0"/>
                </a:solidFill>
                <a:latin typeface="Arial" panose="020B0604020202020204" pitchFamily="34" charset="0"/>
                <a:cs typeface="Arial" panose="020B0604020202020204" pitchFamily="34" charset="0"/>
              </a:rPr>
              <a:t>№</a:t>
            </a:r>
            <a:r>
              <a:rPr lang="en-US" sz="1600" b="1" dirty="0">
                <a:solidFill>
                  <a:srgbClr val="0070C0"/>
                </a:solidFill>
                <a:latin typeface="Arial" panose="020B0604020202020204" pitchFamily="34" charset="0"/>
                <a:cs typeface="Arial" panose="020B0604020202020204" pitchFamily="34" charset="0"/>
              </a:rPr>
              <a:t>3</a:t>
            </a:r>
          </a:p>
        </p:txBody>
      </p:sp>
      <p:sp>
        <p:nvSpPr>
          <p:cNvPr id="3" name="TextBox 2">
            <a:extLst>
              <a:ext uri="{FF2B5EF4-FFF2-40B4-BE49-F238E27FC236}">
                <a16:creationId xmlns:a16="http://schemas.microsoft.com/office/drawing/2014/main" xmlns="" id="{C3111906-6567-7529-A4E1-94F28D9A8BA9}"/>
              </a:ext>
            </a:extLst>
          </p:cNvPr>
          <p:cNvSpPr txBox="1"/>
          <p:nvPr/>
        </p:nvSpPr>
        <p:spPr>
          <a:xfrm>
            <a:off x="213144" y="948690"/>
            <a:ext cx="6096000" cy="5909310"/>
          </a:xfrm>
          <a:prstGeom prst="rect">
            <a:avLst/>
          </a:prstGeom>
          <a:noFill/>
        </p:spPr>
        <p:txBody>
          <a:bodyPr wrap="square">
            <a:spAutoFit/>
          </a:bodyPr>
          <a:lstStyle/>
          <a:p>
            <a:r>
              <a:rPr lang="ru-RU" dirty="0">
                <a:latin typeface="Arial" panose="020B0604020202020204" pitchFamily="34" charset="0"/>
                <a:cs typeface="Arial" panose="020B0604020202020204" pitchFamily="34" charset="0"/>
              </a:rPr>
              <a:t>4. Финансирование</a:t>
            </a:r>
          </a:p>
          <a:p>
            <a:r>
              <a:rPr lang="ru-RU" dirty="0">
                <a:latin typeface="Arial" panose="020B0604020202020204" pitchFamily="34" charset="0"/>
                <a:cs typeface="Arial" panose="020B0604020202020204" pitchFamily="34" charset="0"/>
              </a:rPr>
              <a:t>4.1. Из каких источников финансируется проект?</a:t>
            </a:r>
          </a:p>
          <a:p>
            <a:r>
              <a:rPr lang="ru-RU" dirty="0">
                <a:latin typeface="Arial" panose="020B0604020202020204" pitchFamily="34" charset="0"/>
                <a:cs typeface="Arial" panose="020B0604020202020204" pitchFamily="34" charset="0"/>
              </a:rPr>
              <a:t>4.2. Прогноз стоимости средств, привлекаемых через лизинг или кредиты. Ожидаемые условия финансирования.</a:t>
            </a:r>
          </a:p>
          <a:p>
            <a:r>
              <a:rPr lang="ru-RU" dirty="0">
                <a:latin typeface="Arial" panose="020B0604020202020204" pitchFamily="34" charset="0"/>
                <a:cs typeface="Arial" panose="020B0604020202020204" pitchFamily="34" charset="0"/>
              </a:rPr>
              <a:t>5. Экономическое окружение и налоги</a:t>
            </a:r>
          </a:p>
          <a:p>
            <a:r>
              <a:rPr lang="ru-RU" dirty="0">
                <a:latin typeface="Arial" panose="020B0604020202020204" pitchFamily="34" charset="0"/>
                <a:cs typeface="Arial" panose="020B0604020202020204" pitchFamily="34" charset="0"/>
              </a:rPr>
              <a:t>5.1. Учет основных налогов: НДС, ЕСН, налог на прибыль, на имущество.</a:t>
            </a:r>
          </a:p>
          <a:p>
            <a:r>
              <a:rPr lang="ru-RU" dirty="0">
                <a:latin typeface="Arial" panose="020B0604020202020204" pitchFamily="34" charset="0"/>
                <a:cs typeface="Arial" panose="020B0604020202020204" pitchFamily="34" charset="0"/>
              </a:rPr>
              <a:t>5.2. Есть ли в проекте необходимость учета каких-то специфических налогов? Например, акцизов или таможенных пошлин.</a:t>
            </a:r>
          </a:p>
          <a:p>
            <a:r>
              <a:rPr lang="ru-RU" dirty="0">
                <a:latin typeface="Arial" panose="020B0604020202020204" pitchFamily="34" charset="0"/>
                <a:cs typeface="Arial" panose="020B0604020202020204" pitchFamily="34" charset="0"/>
              </a:rPr>
              <a:t>5.3. Будем ли мы учитывать инфляцию в прогнозах? Ее можно и проигнорировать, но тогда при оценке эффективности надо использовать не номинальные, а реальные процентные ставки.</a:t>
            </a:r>
          </a:p>
          <a:p>
            <a:r>
              <a:rPr lang="ru-RU" dirty="0">
                <a:latin typeface="Arial" panose="020B0604020202020204" pitchFamily="34" charset="0"/>
                <a:cs typeface="Arial" panose="020B0604020202020204" pitchFamily="34" charset="0"/>
              </a:rPr>
              <a:t>В принципе, приведенный выше перечень охватывает практически все вопросы, которые следует задать для подготовки финансовой модели проекта. Но в реальной жизни часто возникают ситуации, сильно усложняющие работу. Некоторые из них встречаются настолько часто, что их стоит упомянуть здесь.</a:t>
            </a:r>
          </a:p>
        </p:txBody>
      </p:sp>
    </p:spTree>
    <p:extLst>
      <p:ext uri="{BB962C8B-B14F-4D97-AF65-F5344CB8AC3E}">
        <p14:creationId xmlns:p14="http://schemas.microsoft.com/office/powerpoint/2010/main" val="12337656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8162" y="2914174"/>
            <a:ext cx="7886700" cy="994172"/>
          </a:xfrm>
        </p:spPr>
        <p:txBody>
          <a:bodyPr>
            <a:normAutofit/>
          </a:bodyPr>
          <a:lstStyle/>
          <a:p>
            <a:pPr algn="ctr"/>
            <a:r>
              <a:rPr lang="ru" sz="4050" b="1" dirty="0">
                <a:solidFill>
                  <a:srgbClr val="0070C0"/>
                </a:solidFill>
                <a:latin typeface="Arial" panose="020B0604020202020204" pitchFamily="34" charset="0"/>
                <a:cs typeface="Arial" panose="020B0604020202020204" pitchFamily="34" charset="0"/>
              </a:rPr>
              <a:t>Спасибо за внимание</a:t>
            </a:r>
            <a:endParaRPr lang="en-US" sz="4050" b="1" dirty="0">
              <a:solidFill>
                <a:srgbClr val="0070C0"/>
              </a:solidFill>
              <a:latin typeface="Arial" panose="020B0604020202020204" pitchFamily="34" charset="0"/>
              <a:cs typeface="Arial" panose="020B0604020202020204" pitchFamily="34" charset="0"/>
            </a:endParaRPr>
          </a:p>
        </p:txBody>
      </p:sp>
      <p:cxnSp>
        <p:nvCxnSpPr>
          <p:cNvPr id="6" name="Straight Connector 5"/>
          <p:cNvCxnSpPr/>
          <p:nvPr/>
        </p:nvCxnSpPr>
        <p:spPr>
          <a:xfrm flipV="1">
            <a:off x="355840" y="1478356"/>
            <a:ext cx="8391345" cy="12941"/>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7" name="Title 4"/>
          <p:cNvSpPr txBox="1">
            <a:spLocks/>
          </p:cNvSpPr>
          <p:nvPr/>
        </p:nvSpPr>
        <p:spPr>
          <a:xfrm>
            <a:off x="6489221" y="1030779"/>
            <a:ext cx="2257965" cy="279359"/>
          </a:xfrm>
          <a:prstGeom prst="rect">
            <a:avLst/>
          </a:prstGeom>
        </p:spPr>
        <p:txBody>
          <a:bodyPr vert="horz" lIns="68580" tIns="34290" rIns="68580" bIns="3429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 sz="1200" b="1" dirty="0">
                <a:solidFill>
                  <a:srgbClr val="0070C0"/>
                </a:solidFill>
                <a:latin typeface="Arial" panose="020B0604020202020204" pitchFamily="34" charset="0"/>
                <a:cs typeface="Arial" panose="020B0604020202020204" pitchFamily="34" charset="0"/>
              </a:rPr>
              <a:t>МОДУЛЬ №1 / ТЕМА </a:t>
            </a:r>
            <a:r>
              <a:rPr lang="ru" sz="1200" b="1" dirty="0" smtClean="0">
                <a:solidFill>
                  <a:srgbClr val="0070C0"/>
                </a:solidFill>
                <a:latin typeface="Arial" panose="020B0604020202020204" pitchFamily="34" charset="0"/>
                <a:cs typeface="Arial" panose="020B0604020202020204" pitchFamily="34" charset="0"/>
              </a:rPr>
              <a:t>№</a:t>
            </a:r>
            <a:r>
              <a:rPr lang="en-US" sz="1200" b="1" dirty="0">
                <a:solidFill>
                  <a:srgbClr val="0070C0"/>
                </a:solidFill>
                <a:latin typeface="Arial" panose="020B0604020202020204" pitchFamily="34" charset="0"/>
                <a:cs typeface="Arial" panose="020B0604020202020204" pitchFamily="34" charset="0"/>
              </a:rPr>
              <a:t>3</a:t>
            </a:r>
            <a:endParaRPr lang="en-US" sz="1200"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331955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492" y="2144489"/>
            <a:ext cx="9041823" cy="4389681"/>
          </a:xfrm>
        </p:spPr>
        <p:txBody>
          <a:bodyPr>
            <a:normAutofit/>
          </a:bodyPr>
          <a:lstStyle/>
          <a:p>
            <a:pPr marL="800100" lvl="2" indent="-342900">
              <a:lnSpc>
                <a:spcPct val="100000"/>
              </a:lnSpc>
              <a:spcBef>
                <a:spcPts val="0"/>
              </a:spcBef>
              <a:buFont typeface="Wingdings" panose="05000000000000000000" pitchFamily="2" charset="2"/>
              <a:buChar char="Ø"/>
            </a:pPr>
            <a:r>
              <a:rPr lang="ru" dirty="0">
                <a:latin typeface="Arial" panose="020B0604020202020204" pitchFamily="34" charset="0"/>
                <a:cs typeface="Arial" panose="020B0604020202020204" pitchFamily="34" charset="0"/>
              </a:rPr>
              <a:t>Количество часов, отведенных на предмет: 30 часов.</a:t>
            </a:r>
          </a:p>
          <a:p>
            <a:pPr marL="854075" lvl="2" indent="-396875">
              <a:lnSpc>
                <a:spcPct val="100000"/>
              </a:lnSpc>
              <a:spcBef>
                <a:spcPts val="0"/>
              </a:spcBef>
              <a:buFont typeface="Wingdings" panose="05000000000000000000" pitchFamily="2" charset="2"/>
              <a:buChar char="Ø"/>
            </a:pPr>
            <a:r>
              <a:rPr lang="ru" dirty="0">
                <a:latin typeface="Arial" panose="020B0604020202020204" pitchFamily="34" charset="0"/>
                <a:cs typeface="Arial" panose="020B0604020202020204" pitchFamily="34" charset="0"/>
              </a:rPr>
              <a:t>Лекция: 30 часов</a:t>
            </a:r>
          </a:p>
          <a:p>
            <a:pPr marL="854075" lvl="2" indent="-396875">
              <a:lnSpc>
                <a:spcPct val="100000"/>
              </a:lnSpc>
              <a:spcBef>
                <a:spcPts val="0"/>
              </a:spcBef>
              <a:buFont typeface="Wingdings" panose="05000000000000000000" pitchFamily="2" charset="2"/>
              <a:buChar char="Ø"/>
            </a:pPr>
            <a:r>
              <a:rPr lang="ru" dirty="0">
                <a:latin typeface="Arial" panose="020B0604020202020204" pitchFamily="34" charset="0"/>
                <a:cs typeface="Arial" panose="020B0604020202020204" pitchFamily="34" charset="0"/>
              </a:rPr>
              <a:t>Баллы, выставленные по предмету:</a:t>
            </a:r>
          </a:p>
          <a:p>
            <a:pPr marL="2682875" lvl="6" indent="-396875">
              <a:lnSpc>
                <a:spcPct val="100000"/>
              </a:lnSpc>
              <a:spcBef>
                <a:spcPts val="0"/>
              </a:spcBef>
              <a:buFont typeface="Wingdings" panose="05000000000000000000" pitchFamily="2" charset="2"/>
              <a:buChar char="Ø"/>
            </a:pPr>
            <a:r>
              <a:rPr lang="ru" dirty="0">
                <a:latin typeface="Arial" panose="020B0604020202020204" pitchFamily="34" charset="0"/>
                <a:cs typeface="Arial" panose="020B0604020202020204" pitchFamily="34" charset="0"/>
              </a:rPr>
              <a:t>Модуль 1-</a:t>
            </a:r>
            <a:r>
              <a:rPr lang="ru-RU" dirty="0">
                <a:latin typeface="Arial" panose="020B0604020202020204" pitchFamily="34" charset="0"/>
                <a:cs typeface="Arial" panose="020B0604020202020204" pitchFamily="34" charset="0"/>
              </a:rPr>
              <a:t>контрольный опрос</a:t>
            </a:r>
            <a:r>
              <a:rPr lang="ru" dirty="0">
                <a:latin typeface="Arial" panose="020B0604020202020204" pitchFamily="34" charset="0"/>
                <a:cs typeface="Arial" panose="020B0604020202020204" pitchFamily="34" charset="0"/>
              </a:rPr>
              <a:t>: 5 (в течение семестра)</a:t>
            </a:r>
          </a:p>
          <a:p>
            <a:pPr marL="2682875" lvl="6" indent="-396875">
              <a:lnSpc>
                <a:spcPct val="100000"/>
              </a:lnSpc>
              <a:spcBef>
                <a:spcPts val="0"/>
              </a:spcBef>
              <a:buFont typeface="Wingdings" panose="05000000000000000000" pitchFamily="2" charset="2"/>
              <a:buChar char="Ø"/>
            </a:pPr>
            <a:r>
              <a:rPr lang="ru" dirty="0">
                <a:latin typeface="Arial" panose="020B0604020202020204" pitchFamily="34" charset="0"/>
                <a:cs typeface="Arial" panose="020B0604020202020204" pitchFamily="34" charset="0"/>
              </a:rPr>
              <a:t>Модуль-2- </a:t>
            </a:r>
            <a:r>
              <a:rPr lang="ru-RU" dirty="0">
                <a:latin typeface="Arial" panose="020B0604020202020204" pitchFamily="34" charset="0"/>
                <a:cs typeface="Arial" panose="020B0604020202020204" pitchFamily="34" charset="0"/>
              </a:rPr>
              <a:t>контрольный опрос</a:t>
            </a:r>
            <a:r>
              <a:rPr lang="ru" dirty="0">
                <a:latin typeface="Arial" panose="020B0604020202020204" pitchFamily="34" charset="0"/>
                <a:cs typeface="Arial" panose="020B0604020202020204" pitchFamily="34" charset="0"/>
              </a:rPr>
              <a:t>: 5 (в течение семестра)</a:t>
            </a:r>
          </a:p>
          <a:p>
            <a:pPr marL="2682875" lvl="6" indent="-396875">
              <a:lnSpc>
                <a:spcPct val="100000"/>
              </a:lnSpc>
              <a:spcBef>
                <a:spcPts val="0"/>
              </a:spcBef>
              <a:buFont typeface="Wingdings" panose="05000000000000000000" pitchFamily="2" charset="2"/>
              <a:buChar char="Ø"/>
            </a:pPr>
            <a:r>
              <a:rPr lang="ru" dirty="0">
                <a:latin typeface="Arial" panose="020B0604020202020204" pitchFamily="34" charset="0"/>
                <a:cs typeface="Arial" panose="020B0604020202020204" pitchFamily="34" charset="0"/>
              </a:rPr>
              <a:t>Модуль-3- </a:t>
            </a:r>
            <a:r>
              <a:rPr lang="ru-RU" dirty="0">
                <a:latin typeface="Arial" panose="020B0604020202020204" pitchFamily="34" charset="0"/>
                <a:cs typeface="Arial" panose="020B0604020202020204" pitchFamily="34" charset="0"/>
              </a:rPr>
              <a:t>контрольный опрос</a:t>
            </a:r>
            <a:r>
              <a:rPr lang="ru" dirty="0">
                <a:latin typeface="Arial" panose="020B0604020202020204" pitchFamily="34" charset="0"/>
                <a:cs typeface="Arial" panose="020B0604020202020204" pitchFamily="34" charset="0"/>
              </a:rPr>
              <a:t>: 5 (в течение семестра)</a:t>
            </a:r>
          </a:p>
          <a:p>
            <a:pPr marL="2682875" lvl="6" indent="-396875">
              <a:lnSpc>
                <a:spcPct val="100000"/>
              </a:lnSpc>
              <a:spcBef>
                <a:spcPts val="0"/>
              </a:spcBef>
              <a:buFont typeface="Wingdings" panose="05000000000000000000" pitchFamily="2" charset="2"/>
              <a:buChar char="Ø"/>
            </a:pPr>
            <a:r>
              <a:rPr lang="ru" dirty="0">
                <a:latin typeface="Arial" panose="020B0604020202020204" pitchFamily="34" charset="0"/>
                <a:cs typeface="Arial" panose="020B0604020202020204" pitchFamily="34" charset="0"/>
              </a:rPr>
              <a:t>Коллоквиум: 15 (в течение семестра)</a:t>
            </a:r>
          </a:p>
          <a:p>
            <a:pPr marL="2682875" lvl="6" indent="-396875">
              <a:lnSpc>
                <a:spcPct val="100000"/>
              </a:lnSpc>
              <a:spcBef>
                <a:spcPts val="0"/>
              </a:spcBef>
              <a:buFont typeface="Wingdings" panose="05000000000000000000" pitchFamily="2" charset="2"/>
              <a:buChar char="Ø"/>
            </a:pPr>
            <a:r>
              <a:rPr lang="ru" dirty="0">
                <a:latin typeface="Arial" panose="020B0604020202020204" pitchFamily="34" charset="0"/>
                <a:cs typeface="Arial" panose="020B0604020202020204" pitchFamily="34" charset="0"/>
              </a:rPr>
              <a:t>Самостоятельная работа (групповая оценка): 10 (в течение семестра )</a:t>
            </a:r>
          </a:p>
          <a:p>
            <a:pPr marL="2682875" lvl="6" indent="-396875">
              <a:lnSpc>
                <a:spcPct val="100000"/>
              </a:lnSpc>
              <a:spcBef>
                <a:spcPts val="0"/>
              </a:spcBef>
              <a:buFont typeface="Wingdings" panose="05000000000000000000" pitchFamily="2" charset="2"/>
              <a:buChar char="Ø"/>
            </a:pPr>
            <a:r>
              <a:rPr lang="ru" dirty="0">
                <a:latin typeface="Arial" panose="020B0604020202020204" pitchFamily="34" charset="0"/>
                <a:cs typeface="Arial" panose="020B0604020202020204" pitchFamily="34" charset="0"/>
              </a:rPr>
              <a:t>Посещаемость: 10 ( в течение семестра)</a:t>
            </a:r>
          </a:p>
          <a:p>
            <a:pPr marL="2682875" lvl="6" indent="-396875">
              <a:lnSpc>
                <a:spcPct val="100000"/>
              </a:lnSpc>
              <a:spcBef>
                <a:spcPts val="0"/>
              </a:spcBef>
              <a:buFont typeface="Wingdings" panose="05000000000000000000" pitchFamily="2" charset="2"/>
              <a:buChar char="Ø"/>
            </a:pPr>
            <a:r>
              <a:rPr lang="ru" dirty="0">
                <a:latin typeface="Arial" panose="020B0604020202020204" pitchFamily="34" charset="0"/>
                <a:cs typeface="Arial" panose="020B0604020202020204" pitchFamily="34" charset="0"/>
              </a:rPr>
              <a:t>Экзамен (с билетом): 50 – после семестра)</a:t>
            </a:r>
          </a:p>
          <a:p>
            <a:pPr marL="854075" lvl="2" indent="-396875">
              <a:lnSpc>
                <a:spcPct val="100000"/>
              </a:lnSpc>
              <a:spcBef>
                <a:spcPts val="0"/>
              </a:spcBef>
              <a:buFont typeface="Wingdings" panose="05000000000000000000" pitchFamily="2" charset="2"/>
              <a:buChar char="Ø"/>
            </a:pPr>
            <a:endParaRPr lang="az-Latn-AZ" sz="1600" dirty="0">
              <a:latin typeface="Arial" panose="020B0604020202020204" pitchFamily="34" charset="0"/>
              <a:cs typeface="Arial" panose="020B0604020202020204" pitchFamily="34" charset="0"/>
            </a:endParaRPr>
          </a:p>
          <a:p>
            <a:pPr marL="854075" lvl="2" indent="-396875">
              <a:lnSpc>
                <a:spcPct val="100000"/>
              </a:lnSpc>
              <a:spcBef>
                <a:spcPts val="0"/>
              </a:spcBef>
              <a:buFont typeface="Wingdings" panose="05000000000000000000" pitchFamily="2" charset="2"/>
              <a:buChar char="Ø"/>
            </a:pPr>
            <a:endParaRPr lang="az-Latn-AZ" sz="1600" dirty="0">
              <a:latin typeface="Arial" panose="020B0604020202020204" pitchFamily="34" charset="0"/>
              <a:cs typeface="Arial" panose="020B0604020202020204" pitchFamily="34" charset="0"/>
            </a:endParaRPr>
          </a:p>
          <a:p>
            <a:pPr marL="854075" lvl="2" indent="-396875">
              <a:lnSpc>
                <a:spcPct val="100000"/>
              </a:lnSpc>
              <a:spcBef>
                <a:spcPts val="0"/>
              </a:spcBef>
              <a:buFont typeface="Wingdings" panose="05000000000000000000" pitchFamily="2" charset="2"/>
              <a:buChar char="Ø"/>
            </a:pPr>
            <a:endParaRPr lang="az-Latn-AZ" sz="1600" dirty="0">
              <a:latin typeface="Arial" panose="020B0604020202020204" pitchFamily="34" charset="0"/>
              <a:cs typeface="Arial" panose="020B0604020202020204" pitchFamily="34" charset="0"/>
            </a:endParaRPr>
          </a:p>
          <a:p>
            <a:pPr marL="457200" lvl="2" indent="0">
              <a:buNone/>
            </a:pPr>
            <a:endParaRPr lang="az-Latn-AZ" dirty="0">
              <a:latin typeface="Arial" panose="020B0604020202020204" pitchFamily="34" charset="0"/>
              <a:cs typeface="Arial" panose="020B0604020202020204" pitchFamily="34" charset="0"/>
            </a:endParaRPr>
          </a:p>
        </p:txBody>
      </p:sp>
      <p:sp>
        <p:nvSpPr>
          <p:cNvPr id="5" name="Rounded Rectangle 4"/>
          <p:cNvSpPr/>
          <p:nvPr/>
        </p:nvSpPr>
        <p:spPr>
          <a:xfrm>
            <a:off x="375434" y="1211495"/>
            <a:ext cx="3922950" cy="854015"/>
          </a:xfrm>
          <a:prstGeom prst="roundRect">
            <a:avLst>
              <a:gd name="adj" fmla="val 5000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ru" sz="2800" b="1" dirty="0">
                <a:solidFill>
                  <a:prstClr val="white"/>
                </a:solidFill>
                <a:latin typeface="Arial" panose="020B0604020202020204" pitchFamily="34" charset="0"/>
                <a:cs typeface="Arial" panose="020B0604020202020204" pitchFamily="34" charset="0"/>
              </a:rPr>
              <a:t>О теме управления проектами</a:t>
            </a:r>
            <a:endParaRPr lang="en-US" sz="2800" b="1" dirty="0">
              <a:solidFill>
                <a:prstClr val="white"/>
              </a:solidFill>
              <a:latin typeface="Arial" panose="020B0604020202020204" pitchFamily="34" charset="0"/>
              <a:cs typeface="Arial" panose="020B0604020202020204" pitchFamily="34" charset="0"/>
            </a:endParaRPr>
          </a:p>
        </p:txBody>
      </p:sp>
      <p:cxnSp>
        <p:nvCxnSpPr>
          <p:cNvPr id="4" name="Straight Connector 3"/>
          <p:cNvCxnSpPr/>
          <p:nvPr/>
        </p:nvCxnSpPr>
        <p:spPr>
          <a:xfrm flipV="1">
            <a:off x="375434" y="841205"/>
            <a:ext cx="8391345" cy="17254"/>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6" name="Title 4"/>
          <p:cNvSpPr txBox="1">
            <a:spLocks/>
          </p:cNvSpPr>
          <p:nvPr/>
        </p:nvSpPr>
        <p:spPr>
          <a:xfrm>
            <a:off x="6489221" y="231372"/>
            <a:ext cx="2257965" cy="3724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 sz="1600" b="1" dirty="0">
                <a:solidFill>
                  <a:srgbClr val="0070C0"/>
                </a:solidFill>
                <a:latin typeface="Arial" panose="020B0604020202020204" pitchFamily="34" charset="0"/>
                <a:cs typeface="Arial" panose="020B0604020202020204" pitchFamily="34" charset="0"/>
              </a:rPr>
              <a:t>МОДУЛЬ №1 / ТЕМА </a:t>
            </a:r>
            <a:r>
              <a:rPr lang="ru" sz="1600" b="1" dirty="0" smtClean="0">
                <a:solidFill>
                  <a:srgbClr val="0070C0"/>
                </a:solidFill>
                <a:latin typeface="Arial" panose="020B0604020202020204" pitchFamily="34" charset="0"/>
                <a:cs typeface="Arial" panose="020B0604020202020204" pitchFamily="34" charset="0"/>
              </a:rPr>
              <a:t>№</a:t>
            </a:r>
            <a:r>
              <a:rPr lang="en-US" sz="1600" b="1" dirty="0">
                <a:solidFill>
                  <a:srgbClr val="0070C0"/>
                </a:solidFill>
                <a:latin typeface="Arial" panose="020B0604020202020204" pitchFamily="34" charset="0"/>
                <a:cs typeface="Arial" panose="020B0604020202020204" pitchFamily="34" charset="0"/>
              </a:rPr>
              <a:t>3</a:t>
            </a:r>
          </a:p>
        </p:txBody>
      </p:sp>
    </p:spTree>
    <p:extLst>
      <p:ext uri="{BB962C8B-B14F-4D97-AF65-F5344CB8AC3E}">
        <p14:creationId xmlns:p14="http://schemas.microsoft.com/office/powerpoint/2010/main" val="1225837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67" y="123588"/>
            <a:ext cx="4469561" cy="954717"/>
          </a:xfrm>
        </p:spPr>
        <p:style>
          <a:lnRef idx="1">
            <a:schemeClr val="accent5"/>
          </a:lnRef>
          <a:fillRef idx="3">
            <a:schemeClr val="accent5"/>
          </a:fillRef>
          <a:effectRef idx="2">
            <a:schemeClr val="accent5"/>
          </a:effectRef>
          <a:fontRef idx="minor">
            <a:schemeClr val="lt1"/>
          </a:fontRef>
        </p:style>
        <p:txBody>
          <a:bodyPr>
            <a:normAutofit/>
          </a:bodyPr>
          <a:lstStyle/>
          <a:p>
            <a:r>
              <a:rPr lang="ru" sz="3600" dirty="0">
                <a:latin typeface="Arial" panose="020B0604020202020204" pitchFamily="34" charset="0"/>
                <a:cs typeface="Arial" panose="020B0604020202020204" pitchFamily="34" charset="0"/>
              </a:rPr>
              <a:t>План презентации</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72811" y="1239031"/>
            <a:ext cx="8655530" cy="4997869"/>
          </a:xfrm>
        </p:spPr>
        <p:txBody>
          <a:bodyPr>
            <a:normAutofit/>
          </a:bodyPr>
          <a:lstStyle/>
          <a:p>
            <a:pPr marL="396875" indent="-396875">
              <a:buFont typeface="Wingdings" panose="05000000000000000000" pitchFamily="2" charset="2"/>
              <a:buChar char="Ø"/>
            </a:pPr>
            <a:r>
              <a:rPr lang="ru-RU" b="1" dirty="0">
                <a:latin typeface="Arial" panose="020B0604020202020204" pitchFamily="34" charset="0"/>
                <a:cs typeface="Arial" panose="020B0604020202020204" pitchFamily="34" charset="0"/>
              </a:rPr>
              <a:t>Оценка эффективности и финансового состояния </a:t>
            </a:r>
            <a:r>
              <a:rPr lang="ru-RU" b="1" dirty="0" smtClean="0">
                <a:latin typeface="Arial" panose="020B0604020202020204" pitchFamily="34" charset="0"/>
                <a:cs typeface="Arial" panose="020B0604020202020204" pitchFamily="34" charset="0"/>
              </a:rPr>
              <a:t>проекта</a:t>
            </a:r>
            <a:endParaRPr lang="en-US" b="1" dirty="0" smtClean="0">
              <a:latin typeface="Arial" panose="020B0604020202020204" pitchFamily="34" charset="0"/>
              <a:cs typeface="Arial" panose="020B0604020202020204" pitchFamily="34" charset="0"/>
            </a:endParaRPr>
          </a:p>
          <a:p>
            <a:pPr marL="396875" indent="-396875">
              <a:buFont typeface="Wingdings" panose="05000000000000000000" pitchFamily="2" charset="2"/>
              <a:buChar char="Ø"/>
            </a:pPr>
            <a:r>
              <a:rPr lang="ru" b="1" dirty="0" smtClean="0">
                <a:latin typeface="Arial" panose="020B0604020202020204" pitchFamily="34" charset="0"/>
                <a:cs typeface="Arial" panose="020B0604020202020204" pitchFamily="34" charset="0"/>
              </a:rPr>
              <a:t>Вопрос-Ответ</a:t>
            </a:r>
            <a:endParaRPr lang="ru" dirty="0">
              <a:latin typeface="Arial" panose="020B0604020202020204" pitchFamily="34" charset="0"/>
              <a:cs typeface="Arial" panose="020B0604020202020204" pitchFamily="34" charset="0"/>
            </a:endParaRPr>
          </a:p>
          <a:p>
            <a:pPr marL="457200" lvl="1" indent="0">
              <a:buNone/>
            </a:pPr>
            <a:endParaRPr lang="ru"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16107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67" y="123589"/>
            <a:ext cx="8804333" cy="638411"/>
          </a:xfrm>
        </p:spPr>
        <p:style>
          <a:lnRef idx="1">
            <a:schemeClr val="accent5"/>
          </a:lnRef>
          <a:fillRef idx="3">
            <a:schemeClr val="accent5"/>
          </a:fillRef>
          <a:effectRef idx="2">
            <a:schemeClr val="accent5"/>
          </a:effectRef>
          <a:fontRef idx="minor">
            <a:schemeClr val="lt1"/>
          </a:fontRef>
        </p:style>
        <p:txBody>
          <a:bodyPr>
            <a:noAutofit/>
          </a:bodyPr>
          <a:lstStyle/>
          <a:p>
            <a:r>
              <a:rPr lang="ru-RU" sz="2400" dirty="0">
                <a:latin typeface="Arial" panose="020B0604020202020204" pitchFamily="34" charset="0"/>
                <a:cs typeface="Arial" panose="020B0604020202020204" pitchFamily="34" charset="0"/>
              </a:rPr>
              <a:t>Основные источники формирования инвестиционных ресурсов фирмы</a:t>
            </a:r>
          </a:p>
        </p:txBody>
      </p:sp>
      <p:sp>
        <p:nvSpPr>
          <p:cNvPr id="5" name="Rectangle 4"/>
          <p:cNvSpPr/>
          <p:nvPr/>
        </p:nvSpPr>
        <p:spPr>
          <a:xfrm>
            <a:off x="76200" y="762000"/>
            <a:ext cx="5334000" cy="367216"/>
          </a:xfrm>
          <a:prstGeom prst="rect">
            <a:avLst/>
          </a:prstGeom>
        </p:spPr>
        <p:txBody>
          <a:bodyPr wrap="square">
            <a:spAutoFit/>
          </a:bodyPr>
          <a:lstStyle/>
          <a:p>
            <a:pPr indent="457200">
              <a:lnSpc>
                <a:spcPct val="107000"/>
              </a:lnSpc>
              <a:spcAft>
                <a:spcPts val="800"/>
              </a:spcAft>
            </a:pPr>
            <a:r>
              <a:rPr lang="ru-RU" sz="1800" dirty="0" smtClean="0">
                <a:effectLst/>
                <a:latin typeface="Arial" panose="020B0604020202020204" pitchFamily="34" charset="0"/>
                <a:ea typeface="Calibri" panose="020F0502020204030204" pitchFamily="34" charset="0"/>
                <a:cs typeface="Arial" panose="020B0604020202020204" pitchFamily="34" charset="0"/>
              </a:rPr>
              <a:t>.</a:t>
            </a:r>
            <a:endParaRPr lang="az-Latn-AZ" sz="18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3" name="Рисунок 2"/>
          <p:cNvPicPr>
            <a:picLocks noChangeAspect="1"/>
          </p:cNvPicPr>
          <p:nvPr/>
        </p:nvPicPr>
        <p:blipFill>
          <a:blip r:embed="rId2"/>
          <a:stretch>
            <a:fillRect/>
          </a:stretch>
        </p:blipFill>
        <p:spPr>
          <a:xfrm>
            <a:off x="273860" y="790937"/>
            <a:ext cx="8478745" cy="6096000"/>
          </a:xfrm>
          <a:prstGeom prst="rect">
            <a:avLst/>
          </a:prstGeom>
        </p:spPr>
      </p:pic>
    </p:spTree>
    <p:extLst>
      <p:ext uri="{BB962C8B-B14F-4D97-AF65-F5344CB8AC3E}">
        <p14:creationId xmlns:p14="http://schemas.microsoft.com/office/powerpoint/2010/main" val="39227375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 y="0"/>
            <a:ext cx="3810000" cy="6463308"/>
          </a:xfrm>
          <a:prstGeom prst="rect">
            <a:avLst/>
          </a:prstGeom>
        </p:spPr>
        <p:txBody>
          <a:bodyPr wrap="square">
            <a:spAutoFit/>
          </a:bodyPr>
          <a:lstStyle/>
          <a:p>
            <a:r>
              <a:rPr lang="ru-RU" b="1" dirty="0">
                <a:latin typeface="Arial" panose="020B0604020202020204" pitchFamily="34" charset="0"/>
                <a:cs typeface="Arial" panose="020B0604020202020204" pitchFamily="34" charset="0"/>
              </a:rPr>
              <a:t>Проекты можно классифицировать по видам финансирования: инвестиционное кредитование и проектное финансирование.</a:t>
            </a:r>
            <a:r>
              <a:rPr lang="ru-RU" dirty="0">
                <a:latin typeface="Arial" panose="020B0604020202020204" pitchFamily="34" charset="0"/>
                <a:cs typeface="Arial" panose="020B0604020202020204" pitchFamily="34" charset="0"/>
              </a:rPr>
              <a:t> Последнее более рискованное и требует высокой проработки. При выборе схемы финансирования важно учитывать риски и возможность получения легальных дивидендов.</a:t>
            </a:r>
          </a:p>
          <a:p>
            <a:r>
              <a:rPr lang="ru-RU" b="1" dirty="0">
                <a:latin typeface="Arial" panose="020B0604020202020204" pitchFamily="34" charset="0"/>
                <a:cs typeface="Arial" panose="020B0604020202020204" pitchFamily="34" charset="0"/>
              </a:rPr>
              <a:t>Проект признается финансово реализуемым, если на каждом этапе достаточно средств для его продолжения. </a:t>
            </a:r>
            <a:r>
              <a:rPr lang="ru-RU" dirty="0">
                <a:latin typeface="Arial" panose="020B0604020202020204" pitchFamily="34" charset="0"/>
                <a:cs typeface="Arial" panose="020B0604020202020204" pitchFamily="34" charset="0"/>
              </a:rPr>
              <a:t>В случае кассового разрыва необходимо рассмотреть варианты его ликвидации и скорректировать денежные потоки. Оценка финансовой состоятельности проекта основывается на трех формах финансовой отчетности и требует глубокого анализа.</a:t>
            </a:r>
          </a:p>
        </p:txBody>
      </p:sp>
      <p:pic>
        <p:nvPicPr>
          <p:cNvPr id="4" name="Рисунок 3"/>
          <p:cNvPicPr>
            <a:picLocks noChangeAspect="1"/>
          </p:cNvPicPr>
          <p:nvPr/>
        </p:nvPicPr>
        <p:blipFill>
          <a:blip r:embed="rId2"/>
          <a:stretch>
            <a:fillRect/>
          </a:stretch>
        </p:blipFill>
        <p:spPr>
          <a:xfrm>
            <a:off x="4191000" y="914400"/>
            <a:ext cx="4448175" cy="3943350"/>
          </a:xfrm>
          <a:prstGeom prst="rect">
            <a:avLst/>
          </a:prstGeom>
        </p:spPr>
      </p:pic>
    </p:spTree>
    <p:extLst>
      <p:ext uri="{BB962C8B-B14F-4D97-AF65-F5344CB8AC3E}">
        <p14:creationId xmlns:p14="http://schemas.microsoft.com/office/powerpoint/2010/main" val="14504160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stretch>
            <a:fillRect/>
          </a:stretch>
        </p:blipFill>
        <p:spPr>
          <a:xfrm>
            <a:off x="1219200" y="0"/>
            <a:ext cx="6869723" cy="6869723"/>
          </a:xfrm>
          <a:prstGeom prst="rect">
            <a:avLst/>
          </a:prstGeom>
        </p:spPr>
      </p:pic>
    </p:spTree>
    <p:extLst>
      <p:ext uri="{BB962C8B-B14F-4D97-AF65-F5344CB8AC3E}">
        <p14:creationId xmlns:p14="http://schemas.microsoft.com/office/powerpoint/2010/main" val="10271929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67" y="123589"/>
            <a:ext cx="8804333" cy="638411"/>
          </a:xfrm>
        </p:spPr>
        <p:style>
          <a:lnRef idx="1">
            <a:schemeClr val="accent5"/>
          </a:lnRef>
          <a:fillRef idx="3">
            <a:schemeClr val="accent5"/>
          </a:fillRef>
          <a:effectRef idx="2">
            <a:schemeClr val="accent5"/>
          </a:effectRef>
          <a:fontRef idx="minor">
            <a:schemeClr val="lt1"/>
          </a:fontRef>
        </p:style>
        <p:txBody>
          <a:bodyPr>
            <a:noAutofit/>
          </a:bodyPr>
          <a:lstStyle/>
          <a:p>
            <a:r>
              <a:rPr lang="ru-RU" sz="2400" dirty="0">
                <a:latin typeface="Arial" panose="020B0604020202020204" pitchFamily="34" charset="0"/>
                <a:cs typeface="Arial" panose="020B0604020202020204" pitchFamily="34" charset="0"/>
              </a:rPr>
              <a:t>Основные источники формирования инвестиционных ресурсов фирмы</a:t>
            </a:r>
          </a:p>
        </p:txBody>
      </p:sp>
      <p:sp>
        <p:nvSpPr>
          <p:cNvPr id="5" name="Rectangle 4"/>
          <p:cNvSpPr/>
          <p:nvPr/>
        </p:nvSpPr>
        <p:spPr>
          <a:xfrm>
            <a:off x="76200" y="762000"/>
            <a:ext cx="5334000" cy="367216"/>
          </a:xfrm>
          <a:prstGeom prst="rect">
            <a:avLst/>
          </a:prstGeom>
        </p:spPr>
        <p:txBody>
          <a:bodyPr wrap="square">
            <a:spAutoFit/>
          </a:bodyPr>
          <a:lstStyle/>
          <a:p>
            <a:pPr indent="457200">
              <a:lnSpc>
                <a:spcPct val="107000"/>
              </a:lnSpc>
              <a:spcAft>
                <a:spcPts val="800"/>
              </a:spcAft>
            </a:pPr>
            <a:r>
              <a:rPr lang="ru-RU" sz="1800" dirty="0" smtClean="0">
                <a:effectLst/>
                <a:latin typeface="Arial" panose="020B0604020202020204" pitchFamily="34" charset="0"/>
                <a:ea typeface="Calibri" panose="020F0502020204030204" pitchFamily="34" charset="0"/>
                <a:cs typeface="Arial" panose="020B0604020202020204" pitchFamily="34" charset="0"/>
              </a:rPr>
              <a:t>.</a:t>
            </a:r>
            <a:endParaRPr lang="az-Latn-AZ" sz="1800" dirty="0">
              <a:effectLst/>
              <a:latin typeface="Arial" panose="020B0604020202020204" pitchFamily="34" charset="0"/>
              <a:ea typeface="Calibri" panose="020F0502020204030204" pitchFamily="34" charset="0"/>
              <a:cs typeface="Arial" panose="020B0604020202020204" pitchFamily="34" charset="0"/>
            </a:endParaRPr>
          </a:p>
        </p:txBody>
      </p:sp>
      <p:sp>
        <p:nvSpPr>
          <p:cNvPr id="4" name="Прямоугольник 3"/>
          <p:cNvSpPr/>
          <p:nvPr/>
        </p:nvSpPr>
        <p:spPr>
          <a:xfrm>
            <a:off x="124570" y="762000"/>
            <a:ext cx="6809629" cy="6186309"/>
          </a:xfrm>
          <a:prstGeom prst="rect">
            <a:avLst/>
          </a:prstGeom>
        </p:spPr>
        <p:txBody>
          <a:bodyPr wrap="square">
            <a:spAutoFit/>
          </a:bodyPr>
          <a:lstStyle/>
          <a:p>
            <a:r>
              <a:rPr lang="ru-RU" dirty="0">
                <a:latin typeface="Arial" panose="020B0604020202020204" pitchFamily="34" charset="0"/>
                <a:cs typeface="Arial" panose="020B0604020202020204" pitchFamily="34" charset="0"/>
              </a:rPr>
              <a:t>В практических расчетах используются различные показатели, отражающие экономическую прибыль компании. При оценке инвестиционных проектов чаще всего применяется чистый приведенный доход (NPV). Вопрос о размере NPV проекта является ключевым для финансового директора при анализе инвестиционных вложений. Этот показатель определяется на основе прогноза движения денежных средств, составленного для проекта. Следовательно, главной задачей при изучении инвестиций является понимание, какие денежные потоки будут созданы в результате положительного решения о реализации </a:t>
            </a:r>
            <a:r>
              <a:rPr lang="ru-RU" dirty="0" err="1">
                <a:latin typeface="Arial" panose="020B0604020202020204" pitchFamily="34" charset="0"/>
                <a:cs typeface="Arial" panose="020B0604020202020204" pitchFamily="34" charset="0"/>
              </a:rPr>
              <a:t>проекта.Кроме</a:t>
            </a:r>
            <a:r>
              <a:rPr lang="ru-RU" dirty="0">
                <a:latin typeface="Arial" panose="020B0604020202020204" pitchFamily="34" charset="0"/>
                <a:cs typeface="Arial" panose="020B0604020202020204" pitchFamily="34" charset="0"/>
              </a:rPr>
              <a:t> NPV, еще два показателя, рассчитываемые на основе прогнозных денежных потоков, — это внутренняя норма рентабельности (IRR) и дисконтированный срок окупаемости (PBP). Для их вычисления также используются прогнозные отчеты, и эти показатели служат дополнением к NPV, позволяя оценить экономический эффект проекта с разных сторон. Поэтому мы не выделяем их в отдельную категорию, а рассматриваем вместе с NPV как показатели экономической эффективности. Как уже отмечалось, основное условие для их расчета — наличие прогноза денежных потоков проекта.</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62507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flipV="1">
            <a:off x="355841" y="828142"/>
            <a:ext cx="8391345" cy="17254"/>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8" name="Title 4"/>
          <p:cNvSpPr txBox="1">
            <a:spLocks/>
          </p:cNvSpPr>
          <p:nvPr/>
        </p:nvSpPr>
        <p:spPr>
          <a:xfrm>
            <a:off x="6489221" y="231372"/>
            <a:ext cx="2257965" cy="3724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 sz="1600" b="1" dirty="0">
                <a:solidFill>
                  <a:srgbClr val="0070C0"/>
                </a:solidFill>
                <a:latin typeface="Arial" panose="020B0604020202020204" pitchFamily="34" charset="0"/>
                <a:cs typeface="Arial" panose="020B0604020202020204" pitchFamily="34" charset="0"/>
              </a:rPr>
              <a:t>МОДУЛЬ №1 / ТЕМА </a:t>
            </a:r>
            <a:r>
              <a:rPr lang="ru" sz="1600" b="1" dirty="0" smtClean="0">
                <a:solidFill>
                  <a:srgbClr val="0070C0"/>
                </a:solidFill>
                <a:latin typeface="Arial" panose="020B0604020202020204" pitchFamily="34" charset="0"/>
                <a:cs typeface="Arial" panose="020B0604020202020204" pitchFamily="34" charset="0"/>
              </a:rPr>
              <a:t>№</a:t>
            </a:r>
            <a:r>
              <a:rPr lang="en-US" sz="1600" b="1" dirty="0">
                <a:solidFill>
                  <a:srgbClr val="0070C0"/>
                </a:solidFill>
                <a:latin typeface="Arial" panose="020B0604020202020204" pitchFamily="34" charset="0"/>
                <a:cs typeface="Arial" panose="020B0604020202020204" pitchFamily="34" charset="0"/>
              </a:rPr>
              <a:t>3</a:t>
            </a:r>
          </a:p>
        </p:txBody>
      </p:sp>
      <p:pic>
        <p:nvPicPr>
          <p:cNvPr id="2" name="Рисунок 1"/>
          <p:cNvPicPr>
            <a:picLocks noChangeAspect="1"/>
          </p:cNvPicPr>
          <p:nvPr/>
        </p:nvPicPr>
        <p:blipFill>
          <a:blip r:embed="rId2"/>
          <a:stretch>
            <a:fillRect/>
          </a:stretch>
        </p:blipFill>
        <p:spPr>
          <a:xfrm>
            <a:off x="6287546" y="1905000"/>
            <a:ext cx="2705459" cy="3596312"/>
          </a:xfrm>
          <a:prstGeom prst="rect">
            <a:avLst/>
          </a:prstGeom>
        </p:spPr>
      </p:pic>
      <p:sp>
        <p:nvSpPr>
          <p:cNvPr id="3" name="TextBox 2">
            <a:extLst>
              <a:ext uri="{FF2B5EF4-FFF2-40B4-BE49-F238E27FC236}">
                <a16:creationId xmlns:a16="http://schemas.microsoft.com/office/drawing/2014/main" xmlns="" id="{C3111906-6567-7529-A4E1-94F28D9A8BA9}"/>
              </a:ext>
            </a:extLst>
          </p:cNvPr>
          <p:cNvSpPr txBox="1"/>
          <p:nvPr/>
        </p:nvSpPr>
        <p:spPr>
          <a:xfrm>
            <a:off x="152400" y="845396"/>
            <a:ext cx="6858000" cy="6001643"/>
          </a:xfrm>
          <a:prstGeom prst="rect">
            <a:avLst/>
          </a:prstGeom>
          <a:noFill/>
        </p:spPr>
        <p:txBody>
          <a:bodyPr wrap="square">
            <a:spAutoFit/>
          </a:bodyPr>
          <a:lstStyle/>
          <a:p>
            <a:r>
              <a:rPr lang="ru-RU" sz="2400" b="1" dirty="0">
                <a:latin typeface="Arial" panose="020B0604020202020204" pitchFamily="34" charset="0"/>
                <a:cs typeface="Arial" panose="020B0604020202020204" pitchFamily="34" charset="0"/>
              </a:rPr>
              <a:t>Бизнес-план</a:t>
            </a:r>
            <a:endParaRPr lang="en-US" sz="2400" dirty="0">
              <a:latin typeface="Arial" panose="020B0604020202020204" pitchFamily="34" charset="0"/>
              <a:cs typeface="Arial" panose="020B0604020202020204" pitchFamily="34" charset="0"/>
            </a:endParaRPr>
          </a:p>
          <a:p>
            <a:r>
              <a:rPr lang="ru-RU" b="1" dirty="0">
                <a:latin typeface="Arial" panose="020B0604020202020204" pitchFamily="34" charset="0"/>
                <a:cs typeface="Arial" panose="020B0604020202020204" pitchFamily="34" charset="0"/>
              </a:rPr>
              <a:t>Что это такое?</a:t>
            </a:r>
            <a:r>
              <a:rPr lang="ru-RU" dirty="0">
                <a:latin typeface="Arial" panose="020B0604020202020204" pitchFamily="34" charset="0"/>
                <a:cs typeface="Arial" panose="020B0604020202020204" pitchFamily="34" charset="0"/>
              </a:rPr>
              <a:t> Бизнес-план — это стратегический документ, который описывает цели бизнеса и пути их достижения. Он включает в себя анализ рынка, описание продукта или услуги, финансовые прогнозы и планы по управлению.</a:t>
            </a:r>
            <a:endParaRPr lang="en-US" dirty="0">
              <a:latin typeface="Arial" panose="020B0604020202020204" pitchFamily="34" charset="0"/>
              <a:cs typeface="Arial" panose="020B0604020202020204" pitchFamily="34" charset="0"/>
            </a:endParaRPr>
          </a:p>
          <a:p>
            <a:r>
              <a:rPr lang="en-US" b="1" dirty="0" err="1">
                <a:latin typeface="Arial" panose="020B0604020202020204" pitchFamily="34" charset="0"/>
                <a:cs typeface="Arial" panose="020B0604020202020204" pitchFamily="34" charset="0"/>
              </a:rPr>
              <a:t>Основные</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разделы</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бизнес-плана</a:t>
            </a:r>
            <a:r>
              <a:rPr lang="en-US" b="1"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lvl="0"/>
            <a:r>
              <a:rPr lang="en-US" b="1" dirty="0" err="1">
                <a:latin typeface="Arial" panose="020B0604020202020204" pitchFamily="34" charset="0"/>
                <a:cs typeface="Arial" panose="020B0604020202020204" pitchFamily="34" charset="0"/>
              </a:rPr>
              <a:t>Резюме</a:t>
            </a:r>
            <a:endParaRPr lang="en-US" dirty="0">
              <a:latin typeface="Arial" panose="020B0604020202020204" pitchFamily="34" charset="0"/>
              <a:cs typeface="Arial" panose="020B0604020202020204" pitchFamily="34" charset="0"/>
            </a:endParaRPr>
          </a:p>
          <a:p>
            <a:pPr lvl="1"/>
            <a:r>
              <a:rPr lang="ru-RU" dirty="0">
                <a:latin typeface="Arial" panose="020B0604020202020204" pitchFamily="34" charset="0"/>
                <a:cs typeface="Arial" panose="020B0604020202020204" pitchFamily="34" charset="0"/>
              </a:rPr>
              <a:t>Краткое изложение основных пунктов бизнес-плана.</a:t>
            </a:r>
            <a:endParaRPr lang="en-US" dirty="0">
              <a:latin typeface="Arial" panose="020B0604020202020204" pitchFamily="34" charset="0"/>
              <a:cs typeface="Arial" panose="020B0604020202020204" pitchFamily="34" charset="0"/>
            </a:endParaRPr>
          </a:p>
          <a:p>
            <a:pPr lvl="1"/>
            <a:r>
              <a:rPr lang="ru-RU" dirty="0">
                <a:latin typeface="Arial" panose="020B0604020202020204" pitchFamily="34" charset="0"/>
                <a:cs typeface="Arial" panose="020B0604020202020204" pitchFamily="34" charset="0"/>
              </a:rPr>
              <a:t>Описание идеи бизнеса, целевой аудитории и ожидаемых результатов.</a:t>
            </a:r>
            <a:endParaRPr lang="en-US" dirty="0">
              <a:latin typeface="Arial" panose="020B0604020202020204" pitchFamily="34" charset="0"/>
              <a:cs typeface="Arial" panose="020B0604020202020204" pitchFamily="34" charset="0"/>
            </a:endParaRPr>
          </a:p>
          <a:p>
            <a:pPr lvl="0"/>
            <a:r>
              <a:rPr lang="en-US" b="1" dirty="0" err="1">
                <a:latin typeface="Arial" panose="020B0604020202020204" pitchFamily="34" charset="0"/>
                <a:cs typeface="Arial" panose="020B0604020202020204" pitchFamily="34" charset="0"/>
              </a:rPr>
              <a:t>Описание</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бизнеса</a:t>
            </a:r>
            <a:endParaRPr lang="en-US" dirty="0">
              <a:latin typeface="Arial" panose="020B0604020202020204" pitchFamily="34" charset="0"/>
              <a:cs typeface="Arial" panose="020B0604020202020204" pitchFamily="34" charset="0"/>
            </a:endParaRPr>
          </a:p>
          <a:p>
            <a:pPr lvl="1"/>
            <a:r>
              <a:rPr lang="ru-RU" dirty="0">
                <a:latin typeface="Arial" panose="020B0604020202020204" pitchFamily="34" charset="0"/>
                <a:cs typeface="Arial" panose="020B0604020202020204" pitchFamily="34" charset="0"/>
              </a:rPr>
              <a:t>Информация о компании, её миссии, ценностях и структуре.</a:t>
            </a:r>
            <a:endParaRPr lang="en-US" dirty="0">
              <a:latin typeface="Arial" panose="020B0604020202020204" pitchFamily="34" charset="0"/>
              <a:cs typeface="Arial" panose="020B0604020202020204" pitchFamily="34" charset="0"/>
            </a:endParaRPr>
          </a:p>
          <a:p>
            <a:pPr lvl="1"/>
            <a:r>
              <a:rPr lang="ru-RU" dirty="0">
                <a:latin typeface="Arial" panose="020B0604020202020204" pitchFamily="34" charset="0"/>
                <a:cs typeface="Arial" panose="020B0604020202020204" pitchFamily="34" charset="0"/>
              </a:rPr>
              <a:t>Описание продукта или услуги, их уникальности и конкурентных преимуществ.</a:t>
            </a:r>
            <a:endParaRPr lang="en-US" dirty="0">
              <a:latin typeface="Arial" panose="020B0604020202020204" pitchFamily="34" charset="0"/>
              <a:cs typeface="Arial" panose="020B0604020202020204" pitchFamily="34" charset="0"/>
            </a:endParaRPr>
          </a:p>
          <a:p>
            <a:pPr lvl="0"/>
            <a:r>
              <a:rPr lang="en-US" b="1" dirty="0" err="1">
                <a:latin typeface="Arial" panose="020B0604020202020204" pitchFamily="34" charset="0"/>
                <a:cs typeface="Arial" panose="020B0604020202020204" pitchFamily="34" charset="0"/>
              </a:rPr>
              <a:t>Анализ</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рынка</a:t>
            </a:r>
            <a:endParaRPr lang="en-US" dirty="0">
              <a:latin typeface="Arial" panose="020B0604020202020204" pitchFamily="34" charset="0"/>
              <a:cs typeface="Arial" panose="020B0604020202020204" pitchFamily="34" charset="0"/>
            </a:endParaRPr>
          </a:p>
          <a:p>
            <a:pPr lvl="1"/>
            <a:r>
              <a:rPr lang="ru-RU" dirty="0">
                <a:latin typeface="Arial" panose="020B0604020202020204" pitchFamily="34" charset="0"/>
                <a:cs typeface="Arial" panose="020B0604020202020204" pitchFamily="34" charset="0"/>
              </a:rPr>
              <a:t>Исследование целевой аудитории: демографические характеристики, предпочтения.</a:t>
            </a:r>
            <a:endParaRPr lang="en-US" dirty="0">
              <a:latin typeface="Arial" panose="020B0604020202020204" pitchFamily="34" charset="0"/>
              <a:cs typeface="Arial" panose="020B0604020202020204" pitchFamily="34" charset="0"/>
            </a:endParaRPr>
          </a:p>
          <a:p>
            <a:pPr lvl="1"/>
            <a:r>
              <a:rPr lang="ru-RU" dirty="0">
                <a:latin typeface="Arial" panose="020B0604020202020204" pitchFamily="34" charset="0"/>
                <a:cs typeface="Arial" panose="020B0604020202020204" pitchFamily="34" charset="0"/>
              </a:rPr>
              <a:t>Анализ конкурентов: их сильные и слабые стороны, рыночные позиции.</a:t>
            </a:r>
            <a:endParaRPr lang="en-US" dirty="0">
              <a:latin typeface="Arial" panose="020B0604020202020204" pitchFamily="34" charset="0"/>
              <a:cs typeface="Arial" panose="020B0604020202020204" pitchFamily="34" charset="0"/>
            </a:endParaRPr>
          </a:p>
          <a:p>
            <a:pPr lvl="1"/>
            <a:r>
              <a:rPr lang="ru-RU" dirty="0">
                <a:latin typeface="Arial" panose="020B0604020202020204" pitchFamily="34" charset="0"/>
                <a:cs typeface="Arial" panose="020B0604020202020204" pitchFamily="34" charset="0"/>
              </a:rPr>
              <a:t>Тенденции рынка и возможные риски</a:t>
            </a:r>
            <a:r>
              <a:rPr lang="ru-RU"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451007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633</TotalTime>
  <Words>2018</Words>
  <Application>Microsoft Office PowerPoint</Application>
  <PresentationFormat>Экран (4:3)</PresentationFormat>
  <Paragraphs>172</Paragraphs>
  <Slides>23</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23</vt:i4>
      </vt:variant>
    </vt:vector>
  </HeadingPairs>
  <TitlesOfParts>
    <vt:vector size="28" baseType="lpstr">
      <vt:lpstr>Arial</vt:lpstr>
      <vt:lpstr>Calibri</vt:lpstr>
      <vt:lpstr>Calibri Light</vt:lpstr>
      <vt:lpstr>Wingdings</vt:lpstr>
      <vt:lpstr>1_Office Theme</vt:lpstr>
      <vt:lpstr>УПРАВЛЕНИЕ ПРОЕКТОМ </vt:lpstr>
      <vt:lpstr>Презентация PowerPoint</vt:lpstr>
      <vt:lpstr>Презентация PowerPoint</vt:lpstr>
      <vt:lpstr>План презентации</vt:lpstr>
      <vt:lpstr>Основные источники формирования инвестиционных ресурсов фирмы</vt:lpstr>
      <vt:lpstr>Презентация PowerPoint</vt:lpstr>
      <vt:lpstr>Презентация PowerPoint</vt:lpstr>
      <vt:lpstr>Основные источники формирования инвестиционных ресурсов фирмы</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Спасибо за внимание</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УПРАВЛЕНИЕ ПРОЕКТОМ </dc:title>
  <dc:creator>Admin</dc:creator>
  <cp:lastModifiedBy>User</cp:lastModifiedBy>
  <cp:revision>60</cp:revision>
  <dcterms:created xsi:type="dcterms:W3CDTF">2024-09-24T05:33:41Z</dcterms:created>
  <dcterms:modified xsi:type="dcterms:W3CDTF">2024-10-02T11:36:48Z</dcterms:modified>
</cp:coreProperties>
</file>