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2" r:id="rId9"/>
    <p:sldId id="267" r:id="rId10"/>
    <p:sldId id="268"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DM Sans" pitchFamily="2" charset="0"/>
      <p:regular r:id="rId16"/>
      <p:bold r:id="rId17"/>
      <p:italic r:id="rId18"/>
      <p:boldItalic r:id="rId19"/>
    </p:embeddedFont>
    <p:embeddedFont>
      <p:font typeface="DM Sans Bold"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157" autoAdjust="0"/>
  </p:normalViewPr>
  <p:slideViewPr>
    <p:cSldViewPr>
      <p:cViewPr varScale="1">
        <p:scale>
          <a:sx n="51" d="100"/>
          <a:sy n="51" d="100"/>
        </p:scale>
        <p:origin x="8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76208-90DB-AAE6-1B4B-BAA7B95EB5C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5" name="TextBox 25"/>
          <p:cNvSpPr txBox="1"/>
          <p:nvPr/>
        </p:nvSpPr>
        <p:spPr>
          <a:xfrm>
            <a:off x="1028700" y="495300"/>
            <a:ext cx="16230600" cy="1203324"/>
          </a:xfrm>
          <a:prstGeom prst="rect">
            <a:avLst/>
          </a:prstGeom>
        </p:spPr>
        <p:txBody>
          <a:bodyPr lIns="0" tIns="0" rIns="0" bIns="0" rtlCol="0" anchor="t">
            <a:spAutoFit/>
          </a:bodyPr>
          <a:lstStyle/>
          <a:p>
            <a:pPr algn="ctr">
              <a:lnSpc>
                <a:spcPts val="9349"/>
              </a:lnSpc>
            </a:pPr>
            <a:r>
              <a:rPr lang="en-US" sz="8499" dirty="0">
                <a:solidFill>
                  <a:srgbClr val="000000"/>
                </a:solidFill>
                <a:latin typeface="DM Sans Bold"/>
              </a:rPr>
              <a:t>Life Expectancy Prediction</a:t>
            </a:r>
          </a:p>
        </p:txBody>
      </p:sp>
      <p:pic>
        <p:nvPicPr>
          <p:cNvPr id="5" name="Picture 4">
            <a:extLst>
              <a:ext uri="{FF2B5EF4-FFF2-40B4-BE49-F238E27FC236}">
                <a16:creationId xmlns:a16="http://schemas.microsoft.com/office/drawing/2014/main" id="{4B362B08-6176-6B34-660D-627E9E43E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7124700"/>
            <a:ext cx="7010400" cy="3505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2213264"/>
            <a:ext cx="16230600" cy="6485109"/>
          </a:xfrm>
          <a:prstGeom prst="rect">
            <a:avLst/>
          </a:prstGeom>
        </p:spPr>
        <p:txBody>
          <a:bodyPr lIns="0" tIns="0" rIns="0" bIns="0" rtlCol="0" anchor="t">
            <a:spAutoFit/>
          </a:bodyPr>
          <a:lstStyle/>
          <a:p>
            <a:pPr algn="just">
              <a:lnSpc>
                <a:spcPts val="5099"/>
              </a:lnSpc>
            </a:pPr>
            <a:r>
              <a:rPr lang="en-US" sz="3200" b="1" spc="33" dirty="0">
                <a:solidFill>
                  <a:srgbClr val="000000"/>
                </a:solidFill>
                <a:latin typeface="+mj-lt"/>
              </a:rPr>
              <a:t>A1: How can information help in decision-making? </a:t>
            </a:r>
            <a:r>
              <a:rPr lang="en-US" sz="3200" spc="33" dirty="0">
                <a:solidFill>
                  <a:srgbClr val="000000"/>
                </a:solidFill>
                <a:latin typeface="+mj-lt"/>
              </a:rPr>
              <a:t>The graph that came before this one is now updated. Also, it displays the same things with a little more value information. Variables are ranked according to importance in descending order. Impact: The horizontal placement indicates whether a higher or lower prediction is implied by the influence of that value.</a:t>
            </a:r>
          </a:p>
          <a:p>
            <a:pPr algn="just">
              <a:lnSpc>
                <a:spcPts val="5099"/>
              </a:lnSpc>
            </a:pPr>
            <a:r>
              <a:rPr lang="en-US" sz="3200" b="1" spc="33" dirty="0">
                <a:solidFill>
                  <a:srgbClr val="000000"/>
                </a:solidFill>
                <a:latin typeface="+mj-lt"/>
              </a:rPr>
              <a:t>A2: How can an individual country’s previous life expectancy alter the system's output? </a:t>
            </a:r>
            <a:r>
              <a:rPr lang="en-US" sz="3200" spc="33" dirty="0">
                <a:solidFill>
                  <a:srgbClr val="000000"/>
                </a:solidFill>
                <a:latin typeface="+mj-lt"/>
              </a:rPr>
              <a:t>If a country has had a consistently high life expectancy value in the past, it may be assumed that the trend will continue in the future, and the model may predict a higher life expectancy value for that country in the present. On the other hand, if a country has had a consistently low life expectancy value in the past, the model may predict a lower life expectancy value for that country in the present.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8"/>
            <a:ext cx="16573500" cy="3771021"/>
          </a:xfrm>
          <a:prstGeom prst="rect">
            <a:avLst/>
          </a:prstGeom>
        </p:spPr>
        <p:txBody>
          <a:bodyPr wrap="square" lIns="0" tIns="0" rIns="0" bIns="0" rtlCol="0" anchor="t">
            <a:spAutoFit/>
          </a:bodyPr>
          <a:lstStyle/>
          <a:p>
            <a:pPr marL="457200" algn="just">
              <a:lnSpc>
                <a:spcPct val="115000"/>
              </a:lnSpc>
            </a:pPr>
            <a:r>
              <a:rPr lang="en-GB" sz="3600" dirty="0">
                <a:effectLst/>
                <a:latin typeface="Arial" panose="020B0604020202020204" pitchFamily="34" charset="0"/>
                <a:ea typeface="Arial" panose="020B0604020202020204" pitchFamily="34" charset="0"/>
              </a:rPr>
              <a:t>The main objective of the Life Expectancy Prediction project is to create a machine learning-based system that can predict the life expectancy of a population based on various factors such as healthcare, education, lifestyle, and environmental conditions. The project aims to provide valuable insights into public health and guide policy decisions that can improve the quality of life for populations around the world.</a:t>
            </a:r>
            <a:endParaRPr lang="en-IN" sz="3600" dirty="0">
              <a:effectLst/>
              <a:latin typeface="Arial" panose="020B0604020202020204" pitchFamily="34" charset="0"/>
              <a:ea typeface="Arial" panose="020B0604020202020204" pitchFamily="34" charset="0"/>
            </a:endParaRP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614786"/>
            <a:ext cx="16230600" cy="3031920"/>
          </a:xfrm>
          <a:prstGeom prst="rect">
            <a:avLst/>
          </a:prstGeom>
        </p:spPr>
        <p:txBody>
          <a:bodyPr lIns="0" tIns="0" rIns="0" bIns="0" rtlCol="0" anchor="t">
            <a:spAutoFit/>
          </a:bodyPr>
          <a:lstStyle/>
          <a:p>
            <a:pPr marL="863595" lvl="1" indent="-431797">
              <a:lnSpc>
                <a:spcPts val="5999"/>
              </a:lnSpc>
              <a:buFont typeface="Arial"/>
              <a:buChar char="•"/>
            </a:pPr>
            <a:r>
              <a:rPr lang="en-IN" sz="3999" spc="39" dirty="0">
                <a:solidFill>
                  <a:srgbClr val="000000"/>
                </a:solidFill>
                <a:latin typeface="DM Sans"/>
              </a:rPr>
              <a:t>Improved Public Health</a:t>
            </a:r>
          </a:p>
          <a:p>
            <a:pPr marL="863595" lvl="1" indent="-431797">
              <a:lnSpc>
                <a:spcPts val="5999"/>
              </a:lnSpc>
              <a:buFont typeface="Arial"/>
              <a:buChar char="•"/>
            </a:pPr>
            <a:r>
              <a:rPr lang="en-IN" sz="3999" spc="39" dirty="0">
                <a:solidFill>
                  <a:srgbClr val="000000"/>
                </a:solidFill>
                <a:latin typeface="DM Sans"/>
              </a:rPr>
              <a:t>Efficient Resource Allocation</a:t>
            </a:r>
          </a:p>
          <a:p>
            <a:pPr marL="863595" lvl="1" indent="-431797">
              <a:lnSpc>
                <a:spcPts val="5999"/>
              </a:lnSpc>
              <a:buFont typeface="Arial"/>
              <a:buChar char="•"/>
            </a:pPr>
            <a:r>
              <a:rPr lang="en-IN" sz="3999" spc="39" dirty="0">
                <a:solidFill>
                  <a:srgbClr val="000000"/>
                </a:solidFill>
                <a:latin typeface="DM Sans"/>
              </a:rPr>
              <a:t>Accurate Predictions</a:t>
            </a:r>
          </a:p>
          <a:p>
            <a:pPr marL="863595" lvl="1" indent="-431797">
              <a:lnSpc>
                <a:spcPts val="5999"/>
              </a:lnSpc>
              <a:buFont typeface="Arial"/>
              <a:buChar char="•"/>
            </a:pPr>
            <a:r>
              <a:rPr lang="en-IN" sz="3999" spc="39" dirty="0">
                <a:solidFill>
                  <a:srgbClr val="000000"/>
                </a:solidFill>
                <a:latin typeface="DM Sans"/>
              </a:rPr>
              <a:t>Increased Awareness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Data Sharing Agreement</a:t>
            </a:r>
          </a:p>
        </p:txBody>
      </p:sp>
      <p:sp>
        <p:nvSpPr>
          <p:cNvPr id="3" name="TextBox 3"/>
          <p:cNvSpPr txBox="1"/>
          <p:nvPr/>
        </p:nvSpPr>
        <p:spPr>
          <a:xfrm>
            <a:off x="1028700" y="2087879"/>
            <a:ext cx="16230600" cy="6879127"/>
          </a:xfrm>
          <a:prstGeom prst="rect">
            <a:avLst/>
          </a:prstGeom>
        </p:spPr>
        <p:txBody>
          <a:bodyPr lIns="0" tIns="0" rIns="0" bIns="0" rtlCol="0" anchor="t">
            <a:spAutoFit/>
          </a:bodyPr>
          <a:lstStyle/>
          <a:p>
            <a:pPr marL="863595" lvl="1" indent="-431797" algn="just">
              <a:lnSpc>
                <a:spcPts val="5999"/>
              </a:lnSpc>
              <a:buFont typeface="Arial"/>
              <a:buChar char="•"/>
            </a:pPr>
            <a:r>
              <a:rPr lang="en-US" sz="3999" spc="39" dirty="0">
                <a:solidFill>
                  <a:srgbClr val="000000"/>
                </a:solidFill>
                <a:latin typeface="DM Sans"/>
              </a:rPr>
              <a:t>File used as dataset : </a:t>
            </a:r>
            <a:r>
              <a:rPr lang="en-US" sz="3999" b="1" spc="39" dirty="0">
                <a:solidFill>
                  <a:srgbClr val="000000"/>
                </a:solidFill>
                <a:latin typeface="DM Sans"/>
              </a:rPr>
              <a:t>Life Expectancy Data.csv</a:t>
            </a:r>
          </a:p>
          <a:p>
            <a:pPr marL="863595" lvl="1" indent="-431797" algn="just">
              <a:lnSpc>
                <a:spcPts val="5999"/>
              </a:lnSpc>
              <a:buFont typeface="Arial"/>
              <a:buChar char="•"/>
            </a:pPr>
            <a:r>
              <a:rPr lang="en-US" sz="3999" spc="39" dirty="0">
                <a:solidFill>
                  <a:srgbClr val="000000"/>
                </a:solidFill>
                <a:latin typeface="DM Sans"/>
              </a:rPr>
              <a:t>Number of Columns: </a:t>
            </a:r>
            <a:r>
              <a:rPr lang="en-US" sz="3999" spc="39" dirty="0">
                <a:solidFill>
                  <a:srgbClr val="000000"/>
                </a:solidFill>
                <a:latin typeface="DM Sans Bold"/>
              </a:rPr>
              <a:t>21</a:t>
            </a:r>
          </a:p>
          <a:p>
            <a:pPr marL="863595" lvl="1" indent="-431797" algn="just">
              <a:lnSpc>
                <a:spcPts val="5999"/>
              </a:lnSpc>
              <a:buFont typeface="Arial"/>
              <a:buChar char="•"/>
            </a:pPr>
            <a:r>
              <a:rPr lang="en-US" sz="3999" spc="39" dirty="0">
                <a:solidFill>
                  <a:srgbClr val="000000"/>
                </a:solidFill>
                <a:latin typeface="DM Sans"/>
              </a:rPr>
              <a:t>Number of Rows: </a:t>
            </a:r>
            <a:r>
              <a:rPr lang="en-US" sz="3999" spc="39" dirty="0">
                <a:solidFill>
                  <a:srgbClr val="000000"/>
                </a:solidFill>
                <a:latin typeface="DM Sans Bold"/>
              </a:rPr>
              <a:t>2938</a:t>
            </a:r>
          </a:p>
          <a:p>
            <a:pPr marL="863595" lvl="1" indent="-431797" algn="just">
              <a:lnSpc>
                <a:spcPts val="5999"/>
              </a:lnSpc>
              <a:buFont typeface="Arial"/>
              <a:buChar char="•"/>
            </a:pPr>
            <a:r>
              <a:rPr lang="en-US" sz="3999" spc="39" dirty="0">
                <a:solidFill>
                  <a:srgbClr val="000000"/>
                </a:solidFill>
                <a:latin typeface="DM Sans"/>
              </a:rPr>
              <a:t>Columns Name: ‘</a:t>
            </a:r>
            <a:r>
              <a:rPr lang="en-IN" sz="3999" spc="39" dirty="0">
                <a:solidFill>
                  <a:srgbClr val="000000"/>
                </a:solidFill>
                <a:latin typeface="DM Sans"/>
              </a:rPr>
              <a:t>Life expectancy ', 'Adult Mortality', 'Alcohol', 'percentage expenditure', 'Hepatitis B', 'Measles ', ' BMI ', 'under-five deaths ', 'Polio', 'Total expenditure', ' HIV/AIDS', 'GDP', 'Population', ' thinness 1-19 years', ' thinness 5-9 years', 'Income composition of resources', 'Schooling', 'Developed’</a:t>
            </a:r>
          </a:p>
          <a:p>
            <a:pPr marL="863595" lvl="1" indent="-431797" algn="just">
              <a:lnSpc>
                <a:spcPts val="5999"/>
              </a:lnSpc>
              <a:buFont typeface="Arial"/>
              <a:buChar char="•"/>
            </a:pPr>
            <a:r>
              <a:rPr lang="en-US" sz="3999" spc="39" dirty="0">
                <a:solidFill>
                  <a:srgbClr val="000000"/>
                </a:solidFill>
                <a:latin typeface="DM Sans"/>
              </a:rPr>
              <a:t>Columns Datatype: </a:t>
            </a:r>
            <a:r>
              <a:rPr lang="en-US" sz="3999" spc="39" dirty="0">
                <a:solidFill>
                  <a:srgbClr val="000000"/>
                </a:solidFill>
                <a:latin typeface="DM Sans Bold"/>
              </a:rPr>
              <a:t>float64 and int64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Architecture</a:t>
            </a:r>
          </a:p>
        </p:txBody>
      </p:sp>
      <p:pic>
        <p:nvPicPr>
          <p:cNvPr id="4" name="Picture 3">
            <a:extLst>
              <a:ext uri="{FF2B5EF4-FFF2-40B4-BE49-F238E27FC236}">
                <a16:creationId xmlns:a16="http://schemas.microsoft.com/office/drawing/2014/main" id="{A58D691A-727A-1637-22C1-C2CD5C5FF4EB}"/>
              </a:ext>
            </a:extLst>
          </p:cNvPr>
          <p:cNvPicPr>
            <a:picLocks noChangeAspect="1"/>
          </p:cNvPicPr>
          <p:nvPr/>
        </p:nvPicPr>
        <p:blipFill>
          <a:blip r:embed="rId2"/>
          <a:stretch>
            <a:fillRect/>
          </a:stretch>
        </p:blipFill>
        <p:spPr>
          <a:xfrm>
            <a:off x="0" y="2247900"/>
            <a:ext cx="8915400" cy="6670607"/>
          </a:xfrm>
          <a:prstGeom prst="rect">
            <a:avLst/>
          </a:prstGeom>
        </p:spPr>
      </p:pic>
      <p:pic>
        <p:nvPicPr>
          <p:cNvPr id="5" name="Picture 4">
            <a:extLst>
              <a:ext uri="{FF2B5EF4-FFF2-40B4-BE49-F238E27FC236}">
                <a16:creationId xmlns:a16="http://schemas.microsoft.com/office/drawing/2014/main" id="{24413A95-C479-0177-F90A-8A27A589FC3F}"/>
              </a:ext>
            </a:extLst>
          </p:cNvPr>
          <p:cNvPicPr>
            <a:picLocks noChangeAspect="1"/>
          </p:cNvPicPr>
          <p:nvPr/>
        </p:nvPicPr>
        <p:blipFill>
          <a:blip r:embed="rId3"/>
          <a:stretch>
            <a:fillRect/>
          </a:stretch>
        </p:blipFill>
        <p:spPr>
          <a:xfrm>
            <a:off x="8982858" y="2705100"/>
            <a:ext cx="8946954" cy="45263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1: Data Preprocessing and EDA</a:t>
            </a:r>
          </a:p>
        </p:txBody>
      </p:sp>
      <p:sp>
        <p:nvSpPr>
          <p:cNvPr id="3" name="TextBox 3"/>
          <p:cNvSpPr txBox="1"/>
          <p:nvPr/>
        </p:nvSpPr>
        <p:spPr>
          <a:xfrm>
            <a:off x="1028700" y="1573184"/>
            <a:ext cx="16230600" cy="7078348"/>
          </a:xfrm>
          <a:prstGeom prst="rect">
            <a:avLst/>
          </a:prstGeom>
        </p:spPr>
        <p:txBody>
          <a:bodyPr lIns="0" tIns="0" rIns="0" bIns="0" rtlCol="0" anchor="t">
            <a:spAutoFit/>
          </a:bodyPr>
          <a:lstStyle/>
          <a:p>
            <a:pPr marL="863595" lvl="1" indent="-431797" algn="just">
              <a:lnSpc>
                <a:spcPts val="5999"/>
              </a:lnSpc>
              <a:buFont typeface="Arial"/>
              <a:buChar char="•"/>
            </a:pPr>
            <a:r>
              <a:rPr lang="en-US" sz="3399" spc="33" dirty="0">
                <a:solidFill>
                  <a:srgbClr val="000000"/>
                </a:solidFill>
                <a:latin typeface="DM Sans"/>
              </a:rPr>
              <a:t>Raw data contains 19 columns: </a:t>
            </a:r>
            <a:r>
              <a:rPr lang="en-US" sz="3600" spc="39" dirty="0">
                <a:solidFill>
                  <a:srgbClr val="000000"/>
                </a:solidFill>
                <a:latin typeface="DM Sans"/>
              </a:rPr>
              <a:t>‘</a:t>
            </a:r>
            <a:r>
              <a:rPr lang="en-IN" sz="3600" spc="39" dirty="0">
                <a:solidFill>
                  <a:srgbClr val="000000"/>
                </a:solidFill>
                <a:latin typeface="DM Sans"/>
              </a:rPr>
              <a:t>Life expectancy ', 'Adult Mortality', 'Alcohol', 'percentage expenditure', 'Hepatitis B', 'Measles ', ' BMI ', 'under-five deaths ', 'Polio', 'Total expenditure', ' HIV/AIDS', 'GDP', 'Population', ' thinness 1-19 years', ' thinness 5-9 years', 'Income composition of resources', 'Schooling', 'Developed’</a:t>
            </a:r>
            <a:endParaRPr lang="en-US" sz="3600" spc="39" dirty="0">
              <a:solidFill>
                <a:srgbClr val="000000"/>
              </a:solidFill>
              <a:latin typeface="DM Sans"/>
            </a:endParaRPr>
          </a:p>
          <a:p>
            <a:pPr marL="734059" lvl="1" indent="-367030" algn="just">
              <a:lnSpc>
                <a:spcPts val="5099"/>
              </a:lnSpc>
              <a:buFont typeface="Arial"/>
              <a:buChar char="•"/>
            </a:pPr>
            <a:r>
              <a:rPr lang="en-US" sz="3399" spc="33" dirty="0">
                <a:solidFill>
                  <a:srgbClr val="000000"/>
                </a:solidFill>
                <a:latin typeface="DM Sans"/>
              </a:rPr>
              <a:t>We used </a:t>
            </a:r>
            <a:r>
              <a:rPr lang="en-US" sz="3399" spc="33" dirty="0" err="1">
                <a:solidFill>
                  <a:srgbClr val="000000"/>
                </a:solidFill>
                <a:latin typeface="DM Sans Bold"/>
              </a:rPr>
              <a:t>DataPrep</a:t>
            </a:r>
            <a:r>
              <a:rPr lang="en-US" sz="3399" spc="33" dirty="0">
                <a:solidFill>
                  <a:srgbClr val="000000"/>
                </a:solidFill>
                <a:latin typeface="DM Sans"/>
              </a:rPr>
              <a:t> module to perform EDA on the data.</a:t>
            </a:r>
          </a:p>
          <a:p>
            <a:pPr marL="734059" lvl="1" indent="-367030" algn="just">
              <a:lnSpc>
                <a:spcPts val="5099"/>
              </a:lnSpc>
              <a:buFont typeface="Arial"/>
              <a:buChar char="•"/>
            </a:pPr>
            <a:r>
              <a:rPr lang="en-US" sz="3399" spc="33" dirty="0">
                <a:solidFill>
                  <a:srgbClr val="000000"/>
                </a:solidFill>
                <a:latin typeface="DM Sans"/>
              </a:rPr>
              <a:t>We only selected the important parameters and dropped the unnecessary columns.</a:t>
            </a:r>
          </a:p>
          <a:p>
            <a:pPr marL="734059" lvl="1" indent="-367030" algn="just">
              <a:lnSpc>
                <a:spcPts val="5099"/>
              </a:lnSpc>
              <a:buFont typeface="Arial"/>
              <a:buChar char="•"/>
            </a:pPr>
            <a:r>
              <a:rPr lang="en-US" sz="3399" spc="33" dirty="0">
                <a:solidFill>
                  <a:srgbClr val="000000"/>
                </a:solidFill>
                <a:latin typeface="DM Sans"/>
              </a:rPr>
              <a:t>Life </a:t>
            </a:r>
            <a:r>
              <a:rPr lang="en-US" sz="3399" spc="33" dirty="0" err="1">
                <a:solidFill>
                  <a:srgbClr val="000000"/>
                </a:solidFill>
                <a:latin typeface="DM Sans"/>
              </a:rPr>
              <a:t>expectectany</a:t>
            </a:r>
            <a:r>
              <a:rPr lang="en-US" sz="3399" spc="33" dirty="0">
                <a:solidFill>
                  <a:srgbClr val="000000"/>
                </a:solidFill>
                <a:latin typeface="DM Sans"/>
              </a:rPr>
              <a:t> can be calculated using these parameters and it is categorical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2: Figuring the relations</a:t>
            </a:r>
          </a:p>
        </p:txBody>
      </p:sp>
      <p:sp>
        <p:nvSpPr>
          <p:cNvPr id="3" name="TextBox 3"/>
          <p:cNvSpPr txBox="1"/>
          <p:nvPr/>
        </p:nvSpPr>
        <p:spPr>
          <a:xfrm>
            <a:off x="1028700" y="2051685"/>
            <a:ext cx="16230600" cy="5212645"/>
          </a:xfrm>
          <a:prstGeom prst="rect">
            <a:avLst/>
          </a:prstGeom>
        </p:spPr>
        <p:txBody>
          <a:bodyPr lIns="0" tIns="0" rIns="0" bIns="0" rtlCol="0" anchor="t">
            <a:spAutoFit/>
          </a:bodyPr>
          <a:lstStyle/>
          <a:p>
            <a:pPr marL="734059" lvl="1" indent="-367030" algn="just">
              <a:lnSpc>
                <a:spcPts val="5099"/>
              </a:lnSpc>
              <a:buFont typeface="Arial"/>
              <a:buChar char="•"/>
            </a:pPr>
            <a:r>
              <a:rPr lang="en-US" sz="3999" spc="39" dirty="0">
                <a:solidFill>
                  <a:srgbClr val="000000"/>
                </a:solidFill>
                <a:latin typeface="DM Sans"/>
              </a:rPr>
              <a:t>Plot graphs of the features and target variable. This helps in visualizing the relationship between the different features and the target variable (i.e., life expectancy).</a:t>
            </a:r>
          </a:p>
          <a:p>
            <a:pPr marL="734059" lvl="1" indent="-367030" algn="just">
              <a:lnSpc>
                <a:spcPts val="5099"/>
              </a:lnSpc>
              <a:buFont typeface="Arial"/>
              <a:buChar char="•"/>
            </a:pPr>
            <a:r>
              <a:rPr lang="en-US" sz="3999" spc="39" dirty="0">
                <a:solidFill>
                  <a:srgbClr val="000000"/>
                </a:solidFill>
                <a:latin typeface="DM Sans"/>
              </a:rPr>
              <a:t>The plotted graphs help to identify trends, patterns, and outliers in the data, which can be used to make informed decisions. For example, a scatter plot can be used to visualize the relationship between two variables, such as the correlation between the percentage of adults with hepatitis B and life expectancy.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3: Drawing more insights</a:t>
            </a:r>
          </a:p>
        </p:txBody>
      </p:sp>
      <p:sp>
        <p:nvSpPr>
          <p:cNvPr id="3" name="TextBox 3"/>
          <p:cNvSpPr txBox="1"/>
          <p:nvPr/>
        </p:nvSpPr>
        <p:spPr>
          <a:xfrm>
            <a:off x="1028700" y="2051685"/>
            <a:ext cx="16230600" cy="4539191"/>
          </a:xfrm>
          <a:prstGeom prst="rect">
            <a:avLst/>
          </a:prstGeom>
        </p:spPr>
        <p:txBody>
          <a:bodyPr lIns="0" tIns="0" rIns="0" bIns="0" rtlCol="0" anchor="t">
            <a:spAutoFit/>
          </a:bodyPr>
          <a:lstStyle/>
          <a:p>
            <a:pPr marL="734059" lvl="1" indent="-367030" algn="just">
              <a:lnSpc>
                <a:spcPts val="5099"/>
              </a:lnSpc>
              <a:buFont typeface="Arial"/>
              <a:buChar char="•"/>
            </a:pPr>
            <a:r>
              <a:rPr lang="en-US" sz="3399" spc="33" dirty="0">
                <a:solidFill>
                  <a:srgbClr val="000000"/>
                </a:solidFill>
                <a:latin typeface="DM Sans"/>
              </a:rPr>
              <a:t>A box plot can be used to visualize the distribution of a variable, such as the distribution of BMI across different countries. </a:t>
            </a:r>
          </a:p>
          <a:p>
            <a:pPr marL="734059" lvl="1" indent="-367030" algn="just">
              <a:lnSpc>
                <a:spcPts val="5099"/>
              </a:lnSpc>
              <a:buFont typeface="Arial"/>
              <a:buChar char="•"/>
            </a:pPr>
            <a:r>
              <a:rPr lang="en-US" sz="3399" spc="33" dirty="0">
                <a:solidFill>
                  <a:srgbClr val="000000"/>
                </a:solidFill>
                <a:latin typeface="DM Sans"/>
              </a:rPr>
              <a:t>These graphs help to identify any anomalies in the data, such as missing or erroneous data points, which can be further investigated and resolved. </a:t>
            </a:r>
          </a:p>
          <a:p>
            <a:pPr marL="734059" lvl="1" indent="-367030" algn="just">
              <a:lnSpc>
                <a:spcPts val="5099"/>
              </a:lnSpc>
              <a:buFont typeface="Arial"/>
              <a:buChar char="•"/>
            </a:pPr>
            <a:r>
              <a:rPr lang="en-US" sz="3399" spc="33" dirty="0">
                <a:solidFill>
                  <a:srgbClr val="000000"/>
                </a:solidFill>
                <a:latin typeface="DM Sans"/>
              </a:rPr>
              <a:t>Additionally, these graphs can help to identify any non-linear relationships between the variables, which can be incorporated into the machine learning models to improve their accuracy.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4: Machine Learning Algorithms</a:t>
            </a:r>
          </a:p>
        </p:txBody>
      </p:sp>
      <p:sp>
        <p:nvSpPr>
          <p:cNvPr id="3" name="TextBox 3"/>
          <p:cNvSpPr txBox="1"/>
          <p:nvPr/>
        </p:nvSpPr>
        <p:spPr>
          <a:xfrm>
            <a:off x="1028700" y="2051685"/>
            <a:ext cx="16230600" cy="5193217"/>
          </a:xfrm>
          <a:prstGeom prst="rect">
            <a:avLst/>
          </a:prstGeom>
        </p:spPr>
        <p:txBody>
          <a:bodyPr lIns="0" tIns="0" rIns="0" bIns="0" rtlCol="0" anchor="t">
            <a:spAutoFit/>
          </a:bodyPr>
          <a:lstStyle/>
          <a:p>
            <a:pPr marL="734059" lvl="1" indent="-367030" algn="just">
              <a:lnSpc>
                <a:spcPts val="5099"/>
              </a:lnSpc>
              <a:buFont typeface="Arial"/>
              <a:buChar char="•"/>
            </a:pPr>
            <a:r>
              <a:rPr lang="en-US" sz="3399" spc="33" dirty="0">
                <a:solidFill>
                  <a:srgbClr val="000000"/>
                </a:solidFill>
                <a:latin typeface="DM Sans"/>
              </a:rPr>
              <a:t>Linear regression had great train accuracy but the root mean square error was  higher</a:t>
            </a:r>
          </a:p>
          <a:p>
            <a:pPr marL="734059" lvl="1" indent="-367030" algn="just">
              <a:lnSpc>
                <a:spcPts val="5099"/>
              </a:lnSpc>
              <a:buFont typeface="Arial"/>
              <a:buChar char="•"/>
            </a:pPr>
            <a:r>
              <a:rPr lang="en-US" sz="3399" spc="33" dirty="0">
                <a:solidFill>
                  <a:srgbClr val="000000"/>
                </a:solidFill>
                <a:latin typeface="DM Sans"/>
              </a:rPr>
              <a:t>Tried some other machine learning models like </a:t>
            </a:r>
            <a:r>
              <a:rPr lang="en-IN" sz="3399" spc="33" dirty="0">
                <a:solidFill>
                  <a:srgbClr val="000000"/>
                </a:solidFill>
                <a:latin typeface="DM Sans"/>
              </a:rPr>
              <a:t>Ada Boost Regressor</a:t>
            </a:r>
            <a:r>
              <a:rPr lang="en-US" sz="3399" spc="33" dirty="0">
                <a:solidFill>
                  <a:srgbClr val="000000"/>
                </a:solidFill>
                <a:latin typeface="DM Sans"/>
              </a:rPr>
              <a:t>, </a:t>
            </a:r>
            <a:r>
              <a:rPr lang="en-IN" sz="3399" spc="33" dirty="0">
                <a:solidFill>
                  <a:srgbClr val="000000"/>
                </a:solidFill>
                <a:latin typeface="DM Sans"/>
              </a:rPr>
              <a:t>Gradient Boosting Regressor</a:t>
            </a:r>
            <a:r>
              <a:rPr lang="en-US" sz="3399" spc="33" dirty="0">
                <a:solidFill>
                  <a:srgbClr val="000000"/>
                </a:solidFill>
                <a:latin typeface="DM Sans"/>
              </a:rPr>
              <a:t>, </a:t>
            </a:r>
            <a:r>
              <a:rPr lang="en-IN" sz="3399" spc="33" dirty="0">
                <a:solidFill>
                  <a:srgbClr val="000000"/>
                </a:solidFill>
                <a:latin typeface="DM Sans"/>
              </a:rPr>
              <a:t>Decision Tree Regressor</a:t>
            </a:r>
            <a:r>
              <a:rPr lang="en-US" sz="3399" spc="33" dirty="0">
                <a:solidFill>
                  <a:srgbClr val="000000"/>
                </a:solidFill>
                <a:latin typeface="DM Sans"/>
              </a:rPr>
              <a:t>, </a:t>
            </a:r>
            <a:r>
              <a:rPr lang="en-IN" sz="3399" spc="33" dirty="0">
                <a:solidFill>
                  <a:srgbClr val="000000"/>
                </a:solidFill>
                <a:latin typeface="DM Sans"/>
              </a:rPr>
              <a:t>Decision Tree Regressor</a:t>
            </a:r>
            <a:r>
              <a:rPr lang="en-US" sz="3399" spc="33" dirty="0">
                <a:solidFill>
                  <a:srgbClr val="000000"/>
                </a:solidFill>
                <a:latin typeface="DM Sans"/>
              </a:rPr>
              <a:t> and SVR</a:t>
            </a:r>
          </a:p>
          <a:p>
            <a:pPr marL="734059" lvl="1" indent="-367030" algn="just">
              <a:lnSpc>
                <a:spcPts val="5099"/>
              </a:lnSpc>
              <a:buFont typeface="Arial"/>
              <a:buChar char="•"/>
            </a:pPr>
            <a:r>
              <a:rPr lang="en-US" sz="3399" spc="33" dirty="0">
                <a:solidFill>
                  <a:srgbClr val="000000"/>
                </a:solidFill>
                <a:latin typeface="DM Sans"/>
              </a:rPr>
              <a:t>The best suited algorithm was Random Forest Regressor. The accuracy of the model was 99.34% and the root mean square error was 0.69</a:t>
            </a:r>
          </a:p>
          <a:p>
            <a:pPr marL="734059" lvl="1" indent="-367030" algn="just">
              <a:lnSpc>
                <a:spcPts val="5099"/>
              </a:lnSpc>
              <a:buFont typeface="Arial"/>
              <a:buChar char="•"/>
            </a:pPr>
            <a:r>
              <a:rPr lang="en-US" sz="3399" spc="33" dirty="0">
                <a:solidFill>
                  <a:srgbClr val="000000"/>
                </a:solidFill>
                <a:latin typeface="DM Sans"/>
              </a:rPr>
              <a:t>Hence,  we chose this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802100" cy="7155292"/>
          </a:xfrm>
          <a:prstGeom prst="rect">
            <a:avLst/>
          </a:prstGeom>
        </p:spPr>
        <p:txBody>
          <a:bodyPr wrap="square" lIns="0" tIns="0" rIns="0" bIns="0" rtlCol="0" anchor="t">
            <a:spAutoFit/>
          </a:bodyPr>
          <a:lstStyle/>
          <a:p>
            <a:pPr algn="just">
              <a:lnSpc>
                <a:spcPts val="5099"/>
              </a:lnSpc>
            </a:pPr>
            <a:r>
              <a:rPr lang="en-US" sz="3399" spc="33" dirty="0">
                <a:solidFill>
                  <a:srgbClr val="000000"/>
                </a:solidFill>
                <a:latin typeface="DM Sans Bold"/>
              </a:rPr>
              <a:t>Q) What is the source of the data?</a:t>
            </a:r>
          </a:p>
          <a:p>
            <a:pPr marL="734059" lvl="1" indent="-367030" algn="just">
              <a:lnSpc>
                <a:spcPts val="5099"/>
              </a:lnSpc>
              <a:buFont typeface="Arial"/>
              <a:buChar char="•"/>
            </a:pPr>
            <a:r>
              <a:rPr lang="en-US" sz="3399" spc="33" dirty="0">
                <a:solidFill>
                  <a:srgbClr val="000000"/>
                </a:solidFill>
                <a:latin typeface="DM Sans"/>
              </a:rPr>
              <a:t>Although city-specific data can be obtained from that particular insurance provider or bank, the data was obtained from Kaggle.</a:t>
            </a:r>
          </a:p>
          <a:p>
            <a:pPr algn="just">
              <a:lnSpc>
                <a:spcPts val="5099"/>
              </a:lnSpc>
            </a:pPr>
            <a:r>
              <a:rPr lang="en-US" sz="3399" spc="33" dirty="0">
                <a:solidFill>
                  <a:srgbClr val="000000"/>
                </a:solidFill>
                <a:latin typeface="DM Sans Bold"/>
              </a:rPr>
              <a:t>Q) What is the complete flow of your project?</a:t>
            </a:r>
          </a:p>
          <a:p>
            <a:pPr marL="734059" lvl="1" indent="-367030" algn="just">
              <a:lnSpc>
                <a:spcPts val="5099"/>
              </a:lnSpc>
              <a:buFont typeface="Arial"/>
              <a:buChar char="•"/>
            </a:pPr>
            <a:r>
              <a:rPr lang="en-US" sz="3399" spc="33" dirty="0">
                <a:solidFill>
                  <a:srgbClr val="000000"/>
                </a:solidFill>
                <a:latin typeface="DM Sans"/>
              </a:rPr>
              <a:t>For a better understanding, see slide number 4.</a:t>
            </a:r>
          </a:p>
          <a:p>
            <a:pPr algn="just">
              <a:lnSpc>
                <a:spcPts val="5099"/>
              </a:lnSpc>
            </a:pPr>
            <a:r>
              <a:rPr lang="en-US" sz="3399" spc="33" dirty="0">
                <a:solidFill>
                  <a:srgbClr val="000000"/>
                </a:solidFill>
                <a:latin typeface="DM Sans Bold"/>
              </a:rPr>
              <a:t>Q) What techniques were you using for data pre-processing?</a:t>
            </a:r>
          </a:p>
          <a:p>
            <a:pPr marL="734059" lvl="1" indent="-367030" algn="just">
              <a:lnSpc>
                <a:spcPts val="5099"/>
              </a:lnSpc>
              <a:buFont typeface="Arial"/>
              <a:buChar char="•"/>
            </a:pPr>
            <a:r>
              <a:rPr lang="en-US" sz="3399" spc="33" dirty="0">
                <a:solidFill>
                  <a:srgbClr val="000000"/>
                </a:solidFill>
                <a:latin typeface="DM Sans"/>
              </a:rPr>
              <a:t>Data pre-processing involved analyzing the data, identifying the key characteristics, and removing the irrelevant columns based on the domain expertise. We also attempted to replace any missing values with the mean, median, and mode, but the correlations between the data remained the same. The better choice for us was to remove the columns with high </a:t>
            </a:r>
            <a:r>
              <a:rPr lang="en-US" sz="3399" spc="33" dirty="0" err="1">
                <a:solidFill>
                  <a:srgbClr val="000000"/>
                </a:solidFill>
                <a:latin typeface="DM Sans"/>
              </a:rPr>
              <a:t>NaN</a:t>
            </a:r>
            <a:r>
              <a:rPr lang="en-US" sz="3399" spc="33" dirty="0">
                <a:solidFill>
                  <a:srgbClr val="000000"/>
                </a:solidFill>
                <a:latin typeface="DM Sans"/>
              </a:rPr>
              <a:t>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832</Words>
  <Application>Microsoft Office PowerPoint</Application>
  <PresentationFormat>Custom</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DM Sans Bold</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NIjgururaj Ashtagi</cp:lastModifiedBy>
  <cp:revision>3</cp:revision>
  <dcterms:created xsi:type="dcterms:W3CDTF">2006-08-16T00:00:00Z</dcterms:created>
  <dcterms:modified xsi:type="dcterms:W3CDTF">2023-03-30T04:16:06Z</dcterms:modified>
  <dc:identifier>DAEo9nKBvsQ</dc:identifier>
</cp:coreProperties>
</file>