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9" r:id="rId2"/>
    <p:sldId id="258" r:id="rId3"/>
    <p:sldId id="257" r:id="rId4"/>
    <p:sldId id="263" r:id="rId5"/>
    <p:sldId id="265" r:id="rId6"/>
    <p:sldId id="285" r:id="rId7"/>
    <p:sldId id="286" r:id="rId8"/>
    <p:sldId id="264" r:id="rId9"/>
    <p:sldId id="266" r:id="rId10"/>
    <p:sldId id="267" r:id="rId11"/>
    <p:sldId id="268" r:id="rId12"/>
    <p:sldId id="269" r:id="rId13"/>
    <p:sldId id="270" r:id="rId14"/>
    <p:sldId id="278" r:id="rId15"/>
    <p:sldId id="271" r:id="rId16"/>
    <p:sldId id="277" r:id="rId17"/>
    <p:sldId id="279" r:id="rId18"/>
    <p:sldId id="276" r:id="rId19"/>
    <p:sldId id="272" r:id="rId20"/>
    <p:sldId id="275" r:id="rId21"/>
    <p:sldId id="281" r:id="rId22"/>
    <p:sldId id="280" r:id="rId23"/>
    <p:sldId id="282" r:id="rId24"/>
    <p:sldId id="283" r:id="rId25"/>
    <p:sldId id="284"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654"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2947A-5971-4D93-944C-4681FC053F9B}" type="datetimeFigureOut">
              <a:rPr lang="en-IN" smtClean="0"/>
              <a:pPr/>
              <a:t>15-06-2021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FC89C-2F7C-4944-9A2C-7797D3CAAFDE}" type="slidenum">
              <a:rPr lang="en-IN" smtClean="0"/>
              <a:pPr/>
              <a:t>‹#›</a:t>
            </a:fld>
            <a:endParaRPr lang="en-IN"/>
          </a:p>
        </p:txBody>
      </p:sp>
    </p:spTree>
    <p:extLst>
      <p:ext uri="{BB962C8B-B14F-4D97-AF65-F5344CB8AC3E}">
        <p14:creationId xmlns:p14="http://schemas.microsoft.com/office/powerpoint/2010/main" xmlns="" val="1663896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6F0C27-6F6E-4891-ADC4-DB0B73FA4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40481F7-F2F7-4BDE-9411-632C138B6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49C484C-8F2A-4BBD-811B-222557A42F03}"/>
              </a:ext>
            </a:extLst>
          </p:cNvPr>
          <p:cNvSpPr>
            <a:spLocks noGrp="1"/>
          </p:cNvSpPr>
          <p:nvPr>
            <p:ph type="dt" sz="half" idx="10"/>
          </p:nvPr>
        </p:nvSpPr>
        <p:spPr/>
        <p:txBody>
          <a:bodyPr/>
          <a:lstStyle/>
          <a:p>
            <a:fld id="{CD7E34D3-FA35-45F1-B10C-79798732C000}" type="datetimeFigureOut">
              <a:rPr lang="en-IN" smtClean="0"/>
              <a:pPr/>
              <a:t>15-06-2021</a:t>
            </a:fld>
            <a:endParaRPr lang="en-IN"/>
          </a:p>
        </p:txBody>
      </p:sp>
      <p:sp>
        <p:nvSpPr>
          <p:cNvPr id="5" name="Footer Placeholder 4">
            <a:extLst>
              <a:ext uri="{FF2B5EF4-FFF2-40B4-BE49-F238E27FC236}">
                <a16:creationId xmlns:a16="http://schemas.microsoft.com/office/drawing/2014/main" xmlns="" id="{82E66AB1-4535-4305-A45E-9467FEC9431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4BB3C033-8CEC-4966-8C1B-1106F5D13D5D}"/>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7" name="Picture 6">
            <a:extLst>
              <a:ext uri="{FF2B5EF4-FFF2-40B4-BE49-F238E27FC236}">
                <a16:creationId xmlns:a16="http://schemas.microsoft.com/office/drawing/2014/main" xmlns="" id="{808AE2CC-BB5B-4C65-BF89-536C8B879288}"/>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268384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8D6D3E-2F50-4FED-91FB-C3018F063E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9446E60-2011-4F0A-B0DC-8AC8C680C7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3AE7BF6-5AB8-4852-ADA9-ACFAF0318F0A}"/>
              </a:ext>
            </a:extLst>
          </p:cNvPr>
          <p:cNvSpPr>
            <a:spLocks noGrp="1"/>
          </p:cNvSpPr>
          <p:nvPr>
            <p:ph type="dt" sz="half" idx="10"/>
          </p:nvPr>
        </p:nvSpPr>
        <p:spPr/>
        <p:txBody>
          <a:bodyPr/>
          <a:lstStyle/>
          <a:p>
            <a:fld id="{CD7E34D3-FA35-45F1-B10C-79798732C000}" type="datetimeFigureOut">
              <a:rPr lang="en-IN" smtClean="0"/>
              <a:pPr/>
              <a:t>15-06-2021</a:t>
            </a:fld>
            <a:endParaRPr lang="en-IN"/>
          </a:p>
        </p:txBody>
      </p:sp>
      <p:sp>
        <p:nvSpPr>
          <p:cNvPr id="5" name="Footer Placeholder 4">
            <a:extLst>
              <a:ext uri="{FF2B5EF4-FFF2-40B4-BE49-F238E27FC236}">
                <a16:creationId xmlns:a16="http://schemas.microsoft.com/office/drawing/2014/main" xmlns="" id="{92813047-528A-4C5F-8B4A-A613AAEF7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1A44A2C-7772-41C8-A3DC-63851ACAC62F}"/>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7" name="Picture 6">
            <a:extLst>
              <a:ext uri="{FF2B5EF4-FFF2-40B4-BE49-F238E27FC236}">
                <a16:creationId xmlns:a16="http://schemas.microsoft.com/office/drawing/2014/main" xmlns="" id="{A0508045-7A37-46AD-821B-6BC38EE33BA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156454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4C2190F-2380-46FC-B474-3216369047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B52F3D2-AD63-4795-9399-75F4FF1AF1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2E38868-1673-40F4-A199-D2D07336C1FC}"/>
              </a:ext>
            </a:extLst>
          </p:cNvPr>
          <p:cNvSpPr>
            <a:spLocks noGrp="1"/>
          </p:cNvSpPr>
          <p:nvPr>
            <p:ph type="dt" sz="half" idx="10"/>
          </p:nvPr>
        </p:nvSpPr>
        <p:spPr/>
        <p:txBody>
          <a:bodyPr/>
          <a:lstStyle/>
          <a:p>
            <a:fld id="{CD7E34D3-FA35-45F1-B10C-79798732C000}" type="datetimeFigureOut">
              <a:rPr lang="en-IN" smtClean="0"/>
              <a:pPr/>
              <a:t>15-06-2021</a:t>
            </a:fld>
            <a:endParaRPr lang="en-IN"/>
          </a:p>
        </p:txBody>
      </p:sp>
      <p:sp>
        <p:nvSpPr>
          <p:cNvPr id="5" name="Footer Placeholder 4">
            <a:extLst>
              <a:ext uri="{FF2B5EF4-FFF2-40B4-BE49-F238E27FC236}">
                <a16:creationId xmlns:a16="http://schemas.microsoft.com/office/drawing/2014/main" xmlns="" id="{C248D2DF-3E7D-4DC4-8824-A38BB4A8C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DA088E-E464-4A2E-83B9-CA21B6C310E9}"/>
              </a:ext>
            </a:extLst>
          </p:cNvPr>
          <p:cNvSpPr>
            <a:spLocks noGrp="1"/>
          </p:cNvSpPr>
          <p:nvPr>
            <p:ph type="sldNum" sz="quarter" idx="12"/>
          </p:nvPr>
        </p:nvSpPr>
        <p:spPr/>
        <p:txBody>
          <a:bodyPr/>
          <a:lstStyle/>
          <a:p>
            <a:fld id="{74E30BA9-6E52-4D9E-9D14-565A3349961A}" type="slidenum">
              <a:rPr lang="en-IN" smtClean="0"/>
              <a:pPr/>
              <a:t>‹#›</a:t>
            </a:fld>
            <a:endParaRPr lang="en-IN"/>
          </a:p>
        </p:txBody>
      </p:sp>
    </p:spTree>
    <p:extLst>
      <p:ext uri="{BB962C8B-B14F-4D97-AF65-F5344CB8AC3E}">
        <p14:creationId xmlns:p14="http://schemas.microsoft.com/office/powerpoint/2010/main" xmlns="" val="413956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7AEC50-43C2-46BA-A057-9F06FC1751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D65BC4C-B1C6-4949-BB0D-EA5B65AC8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BE884A9-6DA4-47A2-8ED1-BD3FD9874957}"/>
              </a:ext>
            </a:extLst>
          </p:cNvPr>
          <p:cNvSpPr>
            <a:spLocks noGrp="1"/>
          </p:cNvSpPr>
          <p:nvPr>
            <p:ph type="dt" sz="half" idx="10"/>
          </p:nvPr>
        </p:nvSpPr>
        <p:spPr/>
        <p:txBody>
          <a:bodyPr/>
          <a:lstStyle/>
          <a:p>
            <a:fld id="{CD7E34D3-FA35-45F1-B10C-79798732C000}" type="datetimeFigureOut">
              <a:rPr lang="en-IN" smtClean="0"/>
              <a:pPr/>
              <a:t>15-06-2021</a:t>
            </a:fld>
            <a:endParaRPr lang="en-IN"/>
          </a:p>
        </p:txBody>
      </p:sp>
      <p:sp>
        <p:nvSpPr>
          <p:cNvPr id="5" name="Footer Placeholder 4">
            <a:extLst>
              <a:ext uri="{FF2B5EF4-FFF2-40B4-BE49-F238E27FC236}">
                <a16:creationId xmlns:a16="http://schemas.microsoft.com/office/drawing/2014/main" xmlns="" id="{2D918EB9-777F-4C6C-84F7-00A6CCC90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8FC4729-0387-4735-BE4D-B924B5219B98}"/>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7" name="Picture 6">
            <a:extLst>
              <a:ext uri="{FF2B5EF4-FFF2-40B4-BE49-F238E27FC236}">
                <a16:creationId xmlns:a16="http://schemas.microsoft.com/office/drawing/2014/main" xmlns="" id="{22368133-C445-4C54-9613-D824507ABA5D}"/>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141199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DD4EBD-A0DA-4B97-99EF-DACAF9494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A529E08-D1D4-4EBA-AFA9-151876B16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E298B60-0134-4905-92EE-B4C7B2C1B9DA}"/>
              </a:ext>
            </a:extLst>
          </p:cNvPr>
          <p:cNvSpPr>
            <a:spLocks noGrp="1"/>
          </p:cNvSpPr>
          <p:nvPr>
            <p:ph type="dt" sz="half" idx="10"/>
          </p:nvPr>
        </p:nvSpPr>
        <p:spPr/>
        <p:txBody>
          <a:bodyPr/>
          <a:lstStyle/>
          <a:p>
            <a:fld id="{CD7E34D3-FA35-45F1-B10C-79798732C000}" type="datetimeFigureOut">
              <a:rPr lang="en-IN" smtClean="0"/>
              <a:pPr/>
              <a:t>15-06-2021</a:t>
            </a:fld>
            <a:endParaRPr lang="en-IN"/>
          </a:p>
        </p:txBody>
      </p:sp>
      <p:sp>
        <p:nvSpPr>
          <p:cNvPr id="5" name="Footer Placeholder 4">
            <a:extLst>
              <a:ext uri="{FF2B5EF4-FFF2-40B4-BE49-F238E27FC236}">
                <a16:creationId xmlns:a16="http://schemas.microsoft.com/office/drawing/2014/main" xmlns="" id="{9FBA6469-7D7A-4DD9-891C-250F9553D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FF21BEF-377A-4796-8C0F-31484FC605BE}"/>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7" name="Picture 6">
            <a:extLst>
              <a:ext uri="{FF2B5EF4-FFF2-40B4-BE49-F238E27FC236}">
                <a16:creationId xmlns:a16="http://schemas.microsoft.com/office/drawing/2014/main" xmlns="" id="{E3944B81-11E3-4331-BA80-6C28B7361FB2}"/>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400813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90A43-30AC-411E-8D0B-284FCFDD86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9DEBE2C-CD43-4524-8511-90A375982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C505BAD-7C59-4F1C-B045-4B0D3EE59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72EE49E-EE2C-4985-B96D-742EEFE23448}"/>
              </a:ext>
            </a:extLst>
          </p:cNvPr>
          <p:cNvSpPr>
            <a:spLocks noGrp="1"/>
          </p:cNvSpPr>
          <p:nvPr>
            <p:ph type="dt" sz="half" idx="10"/>
          </p:nvPr>
        </p:nvSpPr>
        <p:spPr/>
        <p:txBody>
          <a:bodyPr/>
          <a:lstStyle/>
          <a:p>
            <a:fld id="{CD7E34D3-FA35-45F1-B10C-79798732C000}" type="datetimeFigureOut">
              <a:rPr lang="en-IN" smtClean="0"/>
              <a:pPr/>
              <a:t>15-06-2021</a:t>
            </a:fld>
            <a:endParaRPr lang="en-IN"/>
          </a:p>
        </p:txBody>
      </p:sp>
      <p:sp>
        <p:nvSpPr>
          <p:cNvPr id="6" name="Footer Placeholder 5">
            <a:extLst>
              <a:ext uri="{FF2B5EF4-FFF2-40B4-BE49-F238E27FC236}">
                <a16:creationId xmlns:a16="http://schemas.microsoft.com/office/drawing/2014/main" xmlns="" id="{CFE7DA71-51FF-489A-A607-9039E69B97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CC6ECD4-3667-4AD8-BA7B-70A1D3292F19}"/>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8" name="Picture 7">
            <a:extLst>
              <a:ext uri="{FF2B5EF4-FFF2-40B4-BE49-F238E27FC236}">
                <a16:creationId xmlns:a16="http://schemas.microsoft.com/office/drawing/2014/main" xmlns="" id="{09A2897B-D393-44EF-9B0E-FDACAF53F9F7}"/>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332525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6CFFA1-285D-4A5E-8360-C3CF95A1D7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6D4162E-D974-42A5-97CF-0AA4F88CA2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572A17E-8A6E-4DC3-A7F7-A68EC8718F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260F560-C298-42CA-8F4B-FFE589EE7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009898B-3D47-4ADB-9A9B-27EEE0B934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45321BE-FA6F-4FFF-BF51-3BC2BD1A91F6}"/>
              </a:ext>
            </a:extLst>
          </p:cNvPr>
          <p:cNvSpPr>
            <a:spLocks noGrp="1"/>
          </p:cNvSpPr>
          <p:nvPr>
            <p:ph type="dt" sz="half" idx="10"/>
          </p:nvPr>
        </p:nvSpPr>
        <p:spPr/>
        <p:txBody>
          <a:bodyPr/>
          <a:lstStyle/>
          <a:p>
            <a:fld id="{CD7E34D3-FA35-45F1-B10C-79798732C000}" type="datetimeFigureOut">
              <a:rPr lang="en-IN" smtClean="0"/>
              <a:pPr/>
              <a:t>15-06-2021</a:t>
            </a:fld>
            <a:endParaRPr lang="en-IN"/>
          </a:p>
        </p:txBody>
      </p:sp>
      <p:sp>
        <p:nvSpPr>
          <p:cNvPr id="8" name="Footer Placeholder 7">
            <a:extLst>
              <a:ext uri="{FF2B5EF4-FFF2-40B4-BE49-F238E27FC236}">
                <a16:creationId xmlns:a16="http://schemas.microsoft.com/office/drawing/2014/main" xmlns="" id="{8CD837B3-91C5-412B-BDA6-C16009D481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2DE1991-779D-4972-946A-FA9C34945CDE}"/>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10" name="Picture 9">
            <a:extLst>
              <a:ext uri="{FF2B5EF4-FFF2-40B4-BE49-F238E27FC236}">
                <a16:creationId xmlns:a16="http://schemas.microsoft.com/office/drawing/2014/main" xmlns="" id="{9E4CE312-0CD2-4AA2-AE33-2C1AF3ED4758}"/>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42377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974C0D-C454-4721-ABA2-917F596C55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DB36FAD-9F5B-4EEB-AB4C-454E36FE67A0}"/>
              </a:ext>
            </a:extLst>
          </p:cNvPr>
          <p:cNvSpPr>
            <a:spLocks noGrp="1"/>
          </p:cNvSpPr>
          <p:nvPr>
            <p:ph type="dt" sz="half" idx="10"/>
          </p:nvPr>
        </p:nvSpPr>
        <p:spPr/>
        <p:txBody>
          <a:bodyPr/>
          <a:lstStyle/>
          <a:p>
            <a:fld id="{CD7E34D3-FA35-45F1-B10C-79798732C000}" type="datetimeFigureOut">
              <a:rPr lang="en-IN" smtClean="0"/>
              <a:pPr/>
              <a:t>15-06-2021</a:t>
            </a:fld>
            <a:endParaRPr lang="en-IN"/>
          </a:p>
        </p:txBody>
      </p:sp>
      <p:sp>
        <p:nvSpPr>
          <p:cNvPr id="4" name="Footer Placeholder 3">
            <a:extLst>
              <a:ext uri="{FF2B5EF4-FFF2-40B4-BE49-F238E27FC236}">
                <a16:creationId xmlns:a16="http://schemas.microsoft.com/office/drawing/2014/main" xmlns="" id="{5FD8B07C-DBED-4EF5-8F00-D75D496E17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665EE2A-8161-4F71-AC33-41967569FCDB}"/>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6" name="Picture 5">
            <a:extLst>
              <a:ext uri="{FF2B5EF4-FFF2-40B4-BE49-F238E27FC236}">
                <a16:creationId xmlns:a16="http://schemas.microsoft.com/office/drawing/2014/main" xmlns="" id="{EB0EEF83-5DC6-41B1-875E-ED0D3CDCBAC3}"/>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118315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1E2AED8-8A1B-4610-A257-75A4111F10BB}"/>
              </a:ext>
            </a:extLst>
          </p:cNvPr>
          <p:cNvSpPr>
            <a:spLocks noGrp="1"/>
          </p:cNvSpPr>
          <p:nvPr>
            <p:ph type="dt" sz="half" idx="10"/>
          </p:nvPr>
        </p:nvSpPr>
        <p:spPr/>
        <p:txBody>
          <a:bodyPr/>
          <a:lstStyle/>
          <a:p>
            <a:fld id="{CD7E34D3-FA35-45F1-B10C-79798732C000}" type="datetimeFigureOut">
              <a:rPr lang="en-IN" smtClean="0"/>
              <a:pPr/>
              <a:t>15-06-2021</a:t>
            </a:fld>
            <a:endParaRPr lang="en-IN"/>
          </a:p>
        </p:txBody>
      </p:sp>
      <p:sp>
        <p:nvSpPr>
          <p:cNvPr id="3" name="Footer Placeholder 2">
            <a:extLst>
              <a:ext uri="{FF2B5EF4-FFF2-40B4-BE49-F238E27FC236}">
                <a16:creationId xmlns:a16="http://schemas.microsoft.com/office/drawing/2014/main" xmlns="" id="{969FA5F2-510B-4E6B-AAF1-3A8B85FECA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8A20FE9-737E-41EB-AC0F-6C577306ED76}"/>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5" name="Picture 4">
            <a:extLst>
              <a:ext uri="{FF2B5EF4-FFF2-40B4-BE49-F238E27FC236}">
                <a16:creationId xmlns:a16="http://schemas.microsoft.com/office/drawing/2014/main" xmlns="" id="{4C86B8FC-77DE-439A-94C6-28C28C6763D0}"/>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368784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0FDC91-C742-4101-96EA-14344AC4A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68274F6-4525-43BE-B8F7-491C1E163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FF811F1-2C5B-4D8C-AEC3-90A579DB4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EA4986E-99F5-44A5-BBFE-EA380A2A6573}"/>
              </a:ext>
            </a:extLst>
          </p:cNvPr>
          <p:cNvSpPr>
            <a:spLocks noGrp="1"/>
          </p:cNvSpPr>
          <p:nvPr>
            <p:ph type="dt" sz="half" idx="10"/>
          </p:nvPr>
        </p:nvSpPr>
        <p:spPr/>
        <p:txBody>
          <a:bodyPr/>
          <a:lstStyle/>
          <a:p>
            <a:fld id="{CD7E34D3-FA35-45F1-B10C-79798732C000}" type="datetimeFigureOut">
              <a:rPr lang="en-IN" smtClean="0"/>
              <a:pPr/>
              <a:t>15-06-2021</a:t>
            </a:fld>
            <a:endParaRPr lang="en-IN"/>
          </a:p>
        </p:txBody>
      </p:sp>
      <p:sp>
        <p:nvSpPr>
          <p:cNvPr id="6" name="Footer Placeholder 5">
            <a:extLst>
              <a:ext uri="{FF2B5EF4-FFF2-40B4-BE49-F238E27FC236}">
                <a16:creationId xmlns:a16="http://schemas.microsoft.com/office/drawing/2014/main" xmlns="" id="{3045F5AB-A949-4878-87F0-CC0A18167E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073A203-AC78-44E2-BFF1-ED5361C96C83}"/>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8" name="Picture 7">
            <a:extLst>
              <a:ext uri="{FF2B5EF4-FFF2-40B4-BE49-F238E27FC236}">
                <a16:creationId xmlns:a16="http://schemas.microsoft.com/office/drawing/2014/main" xmlns="" id="{8A32913E-CC50-451D-8E1A-1B5BBB7B8656}"/>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350137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1C0E44-CB32-4ECA-BB36-05B0EC972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6FAF9B9-787E-4E85-8BCE-ACD507DAA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285C1F3D-635D-4F8F-BA29-4430FFFF5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78BFF12-E093-4EAD-A0BE-EA736E12A461}"/>
              </a:ext>
            </a:extLst>
          </p:cNvPr>
          <p:cNvSpPr>
            <a:spLocks noGrp="1"/>
          </p:cNvSpPr>
          <p:nvPr>
            <p:ph type="dt" sz="half" idx="10"/>
          </p:nvPr>
        </p:nvSpPr>
        <p:spPr/>
        <p:txBody>
          <a:bodyPr/>
          <a:lstStyle/>
          <a:p>
            <a:fld id="{CD7E34D3-FA35-45F1-B10C-79798732C000}" type="datetimeFigureOut">
              <a:rPr lang="en-IN" smtClean="0"/>
              <a:pPr/>
              <a:t>15-06-2021</a:t>
            </a:fld>
            <a:endParaRPr lang="en-IN"/>
          </a:p>
        </p:txBody>
      </p:sp>
      <p:sp>
        <p:nvSpPr>
          <p:cNvPr id="6" name="Footer Placeholder 5">
            <a:extLst>
              <a:ext uri="{FF2B5EF4-FFF2-40B4-BE49-F238E27FC236}">
                <a16:creationId xmlns:a16="http://schemas.microsoft.com/office/drawing/2014/main" xmlns="" id="{C06C9C6F-ECBD-4634-AF18-66226F0F5D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427195A-9416-433C-83CF-A97FD62ACEAE}"/>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8" name="Picture 7">
            <a:extLst>
              <a:ext uri="{FF2B5EF4-FFF2-40B4-BE49-F238E27FC236}">
                <a16:creationId xmlns:a16="http://schemas.microsoft.com/office/drawing/2014/main" xmlns="" id="{5C657195-5639-48AB-8CE5-F9D22FA68BBC}"/>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1294318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EB39FA5-EDBA-4EE0-A9C9-EB936F60EB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6C03501-2FD9-466C-9C62-053590BD5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C26CDAF-4F07-41E3-92CC-FCB70FA60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E34D3-FA35-45F1-B10C-79798732C000}" type="datetimeFigureOut">
              <a:rPr lang="en-IN" smtClean="0"/>
              <a:pPr/>
              <a:t>15-06-2021</a:t>
            </a:fld>
            <a:endParaRPr lang="en-IN"/>
          </a:p>
        </p:txBody>
      </p:sp>
      <p:sp>
        <p:nvSpPr>
          <p:cNvPr id="5" name="Footer Placeholder 4">
            <a:extLst>
              <a:ext uri="{FF2B5EF4-FFF2-40B4-BE49-F238E27FC236}">
                <a16:creationId xmlns:a16="http://schemas.microsoft.com/office/drawing/2014/main" xmlns="" id="{96B05637-55E7-4279-8C8A-4D192F136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1FF0959-8803-40F7-83A6-2383D3516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30BA9-6E52-4D9E-9D14-565A3349961A}" type="slidenum">
              <a:rPr lang="en-IN" smtClean="0"/>
              <a:pPr/>
              <a:t>‹#›</a:t>
            </a:fld>
            <a:endParaRPr lang="en-IN"/>
          </a:p>
        </p:txBody>
      </p:sp>
    </p:spTree>
    <p:extLst>
      <p:ext uri="{BB962C8B-B14F-4D97-AF65-F5344CB8AC3E}">
        <p14:creationId xmlns:p14="http://schemas.microsoft.com/office/powerpoint/2010/main" xmlns="" val="35577783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iplt20.com/stats/2016/most-ru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3" descr="A group of people posing for the camera&#10;&#10;Description generated with very high confidence"/>
          <p:cNvPicPr preferRelativeResize="0"/>
          <p:nvPr/>
        </p:nvPicPr>
        <p:blipFill rotWithShape="1">
          <a:blip r:embed="rId3" cstate="print">
            <a:alphaModFix/>
          </a:blip>
          <a:srcRect t="15378" r="-3" b="15373"/>
          <a:stretch/>
        </p:blipFill>
        <p:spPr>
          <a:xfrm>
            <a:off x="3649321" y="3"/>
            <a:ext cx="4609359" cy="2426373"/>
          </a:xfrm>
          <a:custGeom>
            <a:avLst/>
            <a:gdLst/>
            <a:ahLst/>
            <a:cxnLst/>
            <a:rect l="l" t="t" r="r" b="b"/>
            <a:pathLst>
              <a:path w="4609359" h="2130473" extrusionOk="0">
                <a:moveTo>
                  <a:pt x="986689" y="0"/>
                </a:moveTo>
                <a:lnTo>
                  <a:pt x="4609359" y="0"/>
                </a:lnTo>
                <a:lnTo>
                  <a:pt x="3622670" y="2130473"/>
                </a:lnTo>
                <a:lnTo>
                  <a:pt x="0" y="2130473"/>
                </a:lnTo>
                <a:close/>
              </a:path>
            </a:pathLst>
          </a:custGeom>
          <a:noFill/>
          <a:ln>
            <a:noFill/>
          </a:ln>
        </p:spPr>
      </p:pic>
      <p:pic>
        <p:nvPicPr>
          <p:cNvPr id="92" name="Google Shape;92;p13" descr="A large sign above the front of a building&#10;&#10;Description generated with very high confidence"/>
          <p:cNvPicPr preferRelativeResize="0"/>
          <p:nvPr/>
        </p:nvPicPr>
        <p:blipFill rotWithShape="1">
          <a:blip r:embed="rId4" cstate="print">
            <a:alphaModFix/>
          </a:blip>
          <a:srcRect t="35118" r="2" b="17274"/>
          <a:stretch/>
        </p:blipFill>
        <p:spPr>
          <a:xfrm>
            <a:off x="20" y="-6954"/>
            <a:ext cx="4475120" cy="2426373"/>
          </a:xfrm>
          <a:custGeom>
            <a:avLst/>
            <a:gdLst/>
            <a:ahLst/>
            <a:cxnLst/>
            <a:rect l="l" t="t" r="r" b="b"/>
            <a:pathLst>
              <a:path w="4475140" h="2130473" extrusionOk="0">
                <a:moveTo>
                  <a:pt x="0" y="0"/>
                </a:moveTo>
                <a:lnTo>
                  <a:pt x="1074821" y="0"/>
                </a:lnTo>
                <a:lnTo>
                  <a:pt x="1074821" y="239"/>
                </a:lnTo>
                <a:lnTo>
                  <a:pt x="4475140" y="239"/>
                </a:lnTo>
                <a:lnTo>
                  <a:pt x="3488563" y="2130473"/>
                </a:lnTo>
                <a:lnTo>
                  <a:pt x="0" y="2130473"/>
                </a:lnTo>
                <a:close/>
              </a:path>
            </a:pathLst>
          </a:custGeom>
          <a:noFill/>
          <a:ln>
            <a:noFill/>
          </a:ln>
        </p:spPr>
      </p:pic>
      <p:pic>
        <p:nvPicPr>
          <p:cNvPr id="93" name="Google Shape;93;p13" descr="A group of people sitting at a table&#10;&#10;Description generated with very high confidence"/>
          <p:cNvPicPr preferRelativeResize="0"/>
          <p:nvPr/>
        </p:nvPicPr>
        <p:blipFill rotWithShape="1">
          <a:blip r:embed="rId5" cstate="print">
            <a:alphaModFix/>
          </a:blip>
          <a:srcRect t="30138" r="3" b="10194"/>
          <a:stretch/>
        </p:blipFill>
        <p:spPr>
          <a:xfrm>
            <a:off x="7431341" y="1"/>
            <a:ext cx="4760659" cy="2426373"/>
          </a:xfrm>
          <a:custGeom>
            <a:avLst/>
            <a:gdLst/>
            <a:ahLst/>
            <a:cxnLst/>
            <a:rect l="l" t="t" r="r" b="b"/>
            <a:pathLst>
              <a:path w="4760659" h="2130473" extrusionOk="0">
                <a:moveTo>
                  <a:pt x="986689" y="0"/>
                </a:moveTo>
                <a:lnTo>
                  <a:pt x="4760659" y="0"/>
                </a:lnTo>
                <a:lnTo>
                  <a:pt x="4760659" y="2130473"/>
                </a:lnTo>
                <a:lnTo>
                  <a:pt x="0" y="2130473"/>
                </a:lnTo>
                <a:close/>
              </a:path>
            </a:pathLst>
          </a:custGeom>
          <a:noFill/>
          <a:ln>
            <a:noFill/>
          </a:ln>
        </p:spPr>
      </p:pic>
      <p:pic>
        <p:nvPicPr>
          <p:cNvPr id="94" name="Google Shape;94;p13" descr="A group of people looking at the camera&#10;&#10;Description generated with very high confidence"/>
          <p:cNvPicPr preferRelativeResize="0"/>
          <p:nvPr/>
        </p:nvPicPr>
        <p:blipFill rotWithShape="1">
          <a:blip r:embed="rId6" cstate="print">
            <a:alphaModFix/>
          </a:blip>
          <a:srcRect r="1" b="27199"/>
          <a:stretch/>
        </p:blipFill>
        <p:spPr>
          <a:xfrm>
            <a:off x="7716860" y="4438580"/>
            <a:ext cx="4475140" cy="2419419"/>
          </a:xfrm>
          <a:custGeom>
            <a:avLst/>
            <a:gdLst/>
            <a:ahLst/>
            <a:cxnLst/>
            <a:rect l="l" t="t" r="r" b="b"/>
            <a:pathLst>
              <a:path w="4475140" h="2174680" extrusionOk="0">
                <a:moveTo>
                  <a:pt x="1006941" y="0"/>
                </a:moveTo>
                <a:lnTo>
                  <a:pt x="4475140" y="0"/>
                </a:lnTo>
                <a:lnTo>
                  <a:pt x="4475140" y="2174680"/>
                </a:lnTo>
                <a:lnTo>
                  <a:pt x="3400319" y="2174680"/>
                </a:lnTo>
                <a:lnTo>
                  <a:pt x="3400319" y="2174202"/>
                </a:lnTo>
                <a:lnTo>
                  <a:pt x="0" y="2174202"/>
                </a:lnTo>
                <a:close/>
              </a:path>
            </a:pathLst>
          </a:custGeom>
          <a:noFill/>
          <a:ln>
            <a:noFill/>
          </a:ln>
        </p:spPr>
      </p:pic>
      <p:pic>
        <p:nvPicPr>
          <p:cNvPr id="95" name="Google Shape;95;p13" descr="A group of people standing in a room&#10;&#10;Description generated with very high confidence"/>
          <p:cNvPicPr preferRelativeResize="0"/>
          <p:nvPr/>
        </p:nvPicPr>
        <p:blipFill rotWithShape="1">
          <a:blip r:embed="rId7" cstate="print">
            <a:alphaModFix/>
          </a:blip>
          <a:srcRect r="-1" b="27961"/>
          <a:stretch/>
        </p:blipFill>
        <p:spPr>
          <a:xfrm>
            <a:off x="4039737" y="4438045"/>
            <a:ext cx="4523640" cy="2419953"/>
          </a:xfrm>
          <a:custGeom>
            <a:avLst/>
            <a:gdLst/>
            <a:ahLst/>
            <a:cxnLst/>
            <a:rect l="l" t="t" r="r" b="b"/>
            <a:pathLst>
              <a:path w="4523640" h="2175160" extrusionOk="0">
                <a:moveTo>
                  <a:pt x="0" y="0"/>
                </a:moveTo>
                <a:lnTo>
                  <a:pt x="4523640" y="0"/>
                </a:lnTo>
                <a:lnTo>
                  <a:pt x="3516256" y="2175160"/>
                </a:lnTo>
                <a:lnTo>
                  <a:pt x="0" y="2175160"/>
                </a:lnTo>
                <a:lnTo>
                  <a:pt x="0" y="2174920"/>
                </a:lnTo>
                <a:lnTo>
                  <a:pt x="14159" y="2174920"/>
                </a:lnTo>
                <a:lnTo>
                  <a:pt x="1021100" y="718"/>
                </a:lnTo>
                <a:lnTo>
                  <a:pt x="0" y="718"/>
                </a:lnTo>
                <a:close/>
              </a:path>
            </a:pathLst>
          </a:custGeom>
          <a:noFill/>
          <a:ln>
            <a:noFill/>
          </a:ln>
        </p:spPr>
      </p:pic>
      <p:pic>
        <p:nvPicPr>
          <p:cNvPr id="96" name="Google Shape;96;p13" descr="A group of people sitting at a table&#10;&#10;Description generated with very high confidence"/>
          <p:cNvPicPr preferRelativeResize="0"/>
          <p:nvPr/>
        </p:nvPicPr>
        <p:blipFill rotWithShape="1">
          <a:blip r:embed="rId8" cstate="print">
            <a:alphaModFix/>
          </a:blip>
          <a:srcRect t="33084" b="530"/>
          <a:stretch/>
        </p:blipFill>
        <p:spPr>
          <a:xfrm>
            <a:off x="-2" y="4445000"/>
            <a:ext cx="4908824" cy="2419953"/>
          </a:xfrm>
          <a:custGeom>
            <a:avLst/>
            <a:gdLst/>
            <a:ahLst/>
            <a:cxnLst/>
            <a:rect l="l" t="t" r="r" b="b"/>
            <a:pathLst>
              <a:path w="4908824" h="2175160" extrusionOk="0">
                <a:moveTo>
                  <a:pt x="0" y="0"/>
                </a:moveTo>
                <a:lnTo>
                  <a:pt x="4908824" y="0"/>
                </a:lnTo>
                <a:lnTo>
                  <a:pt x="3901440" y="2175160"/>
                </a:lnTo>
                <a:lnTo>
                  <a:pt x="0" y="2175160"/>
                </a:lnTo>
                <a:close/>
              </a:path>
            </a:pathLst>
          </a:custGeom>
          <a:noFill/>
          <a:ln>
            <a:noFill/>
          </a:ln>
        </p:spPr>
      </p:pic>
      <p:pic>
        <p:nvPicPr>
          <p:cNvPr id="97" name="Google Shape;97;p13"/>
          <p:cNvPicPr preferRelativeResize="0"/>
          <p:nvPr/>
        </p:nvPicPr>
        <p:blipFill rotWithShape="1">
          <a:blip r:embed="rId9" cstate="print">
            <a:alphaModFix/>
          </a:blip>
          <a:srcRect/>
          <a:stretch/>
        </p:blipFill>
        <p:spPr>
          <a:xfrm>
            <a:off x="12700" y="2433329"/>
            <a:ext cx="12107697" cy="199775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Univariate Analysis</a:t>
            </a:r>
            <a:endParaRPr lang="en-GB" dirty="0"/>
          </a:p>
        </p:txBody>
      </p:sp>
      <p:sp>
        <p:nvSpPr>
          <p:cNvPr id="3" name="Content Placeholder 2"/>
          <p:cNvSpPr>
            <a:spLocks noGrp="1"/>
          </p:cNvSpPr>
          <p:nvPr>
            <p:ph sz="half" idx="1"/>
          </p:nvPr>
        </p:nvSpPr>
        <p:spPr>
          <a:xfrm>
            <a:off x="277091" y="1825624"/>
            <a:ext cx="5860473" cy="4686011"/>
          </a:xfrm>
        </p:spPr>
        <p:txBody>
          <a:bodyPr>
            <a:normAutofit lnSpcReduction="10000"/>
          </a:bodyPr>
          <a:lstStyle/>
          <a:p>
            <a:pPr>
              <a:buNone/>
            </a:pPr>
            <a:r>
              <a:rPr lang="en-US" b="1" dirty="0" smtClean="0"/>
              <a:t>Histogram:</a:t>
            </a:r>
          </a:p>
          <a:p>
            <a:pPr>
              <a:buNone/>
            </a:pPr>
            <a:endParaRPr lang="en-GB" sz="2000" dirty="0"/>
          </a:p>
        </p:txBody>
      </p:sp>
      <p:sp>
        <p:nvSpPr>
          <p:cNvPr id="5" name="Content Placeholder 4"/>
          <p:cNvSpPr>
            <a:spLocks noGrp="1"/>
          </p:cNvSpPr>
          <p:nvPr>
            <p:ph sz="half" idx="2"/>
          </p:nvPr>
        </p:nvSpPr>
        <p:spPr>
          <a:xfrm>
            <a:off x="7162800" y="1884218"/>
            <a:ext cx="4558146" cy="4197927"/>
          </a:xfrm>
        </p:spPr>
        <p:txBody>
          <a:bodyPr>
            <a:normAutofit lnSpcReduction="10000"/>
          </a:bodyPr>
          <a:lstStyle/>
          <a:p>
            <a:pPr marL="0" indent="0">
              <a:buNone/>
            </a:pPr>
            <a:r>
              <a:rPr lang="en-US" sz="2000" dirty="0" smtClean="0"/>
              <a:t>Histograms shows the distribution of data</a:t>
            </a:r>
          </a:p>
          <a:p>
            <a:pPr marL="0" indent="0">
              <a:buNone/>
            </a:pPr>
            <a:r>
              <a:rPr lang="en-US" sz="2000" dirty="0" smtClean="0"/>
              <a:t>From the histogram we can  infer the following </a:t>
            </a:r>
          </a:p>
          <a:p>
            <a:pPr marL="0" indent="0">
              <a:buNone/>
            </a:pPr>
            <a:r>
              <a:rPr lang="en-US" sz="2000" dirty="0" smtClean="0"/>
              <a:t>Shows the distributions of data of IPLT20(2015-1019)</a:t>
            </a:r>
            <a:endParaRPr lang="en-GB" sz="2000" dirty="0" smtClean="0"/>
          </a:p>
          <a:p>
            <a:pPr marL="0" indent="0"/>
            <a:r>
              <a:rPr lang="en-GB" sz="2000" dirty="0" smtClean="0"/>
              <a:t> Runs distribution is highly right skewed and maximum run rate distributed between 0-200</a:t>
            </a:r>
          </a:p>
          <a:p>
            <a:pPr marL="0" indent="0"/>
            <a:r>
              <a:rPr lang="en-GB" sz="2000" dirty="0" smtClean="0"/>
              <a:t>Average is also right skewed and maximum average rate falls between 20-40 interval</a:t>
            </a:r>
          </a:p>
          <a:p>
            <a:pPr marL="0" indent="0"/>
            <a:r>
              <a:rPr lang="en-GB" sz="2000" dirty="0" smtClean="0"/>
              <a:t> High score data is right skewed and maximum high score of the players are around 10-40 interval</a:t>
            </a:r>
            <a:endParaRPr lang="en-GB" sz="2000" dirty="0"/>
          </a:p>
        </p:txBody>
      </p:sp>
      <p:pic>
        <p:nvPicPr>
          <p:cNvPr id="6" name="Picture 5" descr="Histogram.PNG"/>
          <p:cNvPicPr>
            <a:picLocks noChangeAspect="1"/>
          </p:cNvPicPr>
          <p:nvPr/>
        </p:nvPicPr>
        <p:blipFill>
          <a:blip r:embed="rId2" cstate="print"/>
          <a:stretch>
            <a:fillRect/>
          </a:stretch>
        </p:blipFill>
        <p:spPr>
          <a:xfrm>
            <a:off x="558955" y="2506579"/>
            <a:ext cx="6058746" cy="325800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Univariate </a:t>
            </a:r>
            <a:endParaRPr lang="en-GB" dirty="0"/>
          </a:p>
        </p:txBody>
      </p:sp>
      <p:sp>
        <p:nvSpPr>
          <p:cNvPr id="3" name="Content Placeholder 2"/>
          <p:cNvSpPr>
            <a:spLocks noGrp="1"/>
          </p:cNvSpPr>
          <p:nvPr>
            <p:ph sz="half" idx="1"/>
          </p:nvPr>
        </p:nvSpPr>
        <p:spPr>
          <a:xfrm>
            <a:off x="180109" y="1454727"/>
            <a:ext cx="5839691" cy="4722236"/>
          </a:xfrm>
        </p:spPr>
        <p:txBody>
          <a:bodyPr/>
          <a:lstStyle/>
          <a:p>
            <a:pPr>
              <a:buNone/>
            </a:pPr>
            <a:r>
              <a:rPr lang="en-US" dirty="0" smtClean="0"/>
              <a:t> Bar Graph:</a:t>
            </a:r>
          </a:p>
        </p:txBody>
      </p:sp>
      <p:sp>
        <p:nvSpPr>
          <p:cNvPr id="5" name="Content Placeholder 4"/>
          <p:cNvSpPr>
            <a:spLocks noGrp="1"/>
          </p:cNvSpPr>
          <p:nvPr>
            <p:ph sz="half" idx="2"/>
          </p:nvPr>
        </p:nvSpPr>
        <p:spPr>
          <a:xfrm>
            <a:off x="6172200" y="2244435"/>
            <a:ext cx="5181600" cy="3932527"/>
          </a:xfrm>
        </p:spPr>
        <p:txBody>
          <a:bodyPr>
            <a:normAutofit/>
          </a:bodyPr>
          <a:lstStyle/>
          <a:p>
            <a:pPr marL="0" indent="0">
              <a:buNone/>
            </a:pPr>
            <a:r>
              <a:rPr lang="en-US" sz="2000" dirty="0" smtClean="0"/>
              <a:t>Bar graph shows categorical data and their corresponding values </a:t>
            </a:r>
          </a:p>
          <a:p>
            <a:pPr marL="0" indent="0">
              <a:buNone/>
            </a:pPr>
            <a:r>
              <a:rPr lang="en-US" sz="2000" dirty="0" smtClean="0"/>
              <a:t>From the bar graph we can infer the following:</a:t>
            </a:r>
          </a:p>
          <a:p>
            <a:pPr marL="0" indent="0"/>
            <a:r>
              <a:rPr lang="en-US" sz="2000" dirty="0" smtClean="0"/>
              <a:t> The maximum runs are in the year 2016 and min runs in the year 2015</a:t>
            </a:r>
          </a:p>
          <a:p>
            <a:pPr marL="0" indent="0">
              <a:buNone/>
            </a:pPr>
            <a:endParaRPr lang="en-GB" sz="2000" dirty="0"/>
          </a:p>
        </p:txBody>
      </p:sp>
      <p:pic>
        <p:nvPicPr>
          <p:cNvPr id="4" name="Picture 3" descr="bargraph.PNG"/>
          <p:cNvPicPr>
            <a:picLocks noChangeAspect="1"/>
          </p:cNvPicPr>
          <p:nvPr/>
        </p:nvPicPr>
        <p:blipFill>
          <a:blip r:embed="rId2" cstate="print"/>
          <a:stretch>
            <a:fillRect/>
          </a:stretch>
        </p:blipFill>
        <p:spPr>
          <a:xfrm>
            <a:off x="498764" y="2247605"/>
            <a:ext cx="5430982" cy="366828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7527"/>
          </a:xfrm>
        </p:spPr>
        <p:txBody>
          <a:bodyPr/>
          <a:lstStyle/>
          <a:p>
            <a:r>
              <a:rPr lang="en-US" dirty="0" smtClean="0"/>
              <a:t>                                 Univariate</a:t>
            </a:r>
            <a:endParaRPr lang="en-GB" dirty="0"/>
          </a:p>
        </p:txBody>
      </p:sp>
      <p:sp>
        <p:nvSpPr>
          <p:cNvPr id="3" name="Content Placeholder 2"/>
          <p:cNvSpPr>
            <a:spLocks noGrp="1"/>
          </p:cNvSpPr>
          <p:nvPr>
            <p:ph idx="1"/>
          </p:nvPr>
        </p:nvSpPr>
        <p:spPr>
          <a:xfrm>
            <a:off x="360218" y="942109"/>
            <a:ext cx="11610110" cy="5234854"/>
          </a:xfrm>
        </p:spPr>
        <p:txBody>
          <a:bodyPr/>
          <a:lstStyle/>
          <a:p>
            <a:pPr>
              <a:buNone/>
            </a:pPr>
            <a:r>
              <a:rPr lang="en-US" sz="2400" dirty="0" smtClean="0"/>
              <a:t>Line Graph :</a:t>
            </a:r>
          </a:p>
          <a:p>
            <a:pPr marL="0" indent="0">
              <a:buNone/>
            </a:pPr>
            <a:r>
              <a:rPr lang="en-US" sz="2000" dirty="0" smtClean="0"/>
              <a:t>Plotting line graph to  analyze the trend of Virat Kohli's average runs  in IPLT20(2015-2016)</a:t>
            </a:r>
          </a:p>
          <a:p>
            <a:pPr marL="0" indent="0">
              <a:buNone/>
            </a:pPr>
            <a:r>
              <a:rPr lang="en-US" sz="2000" dirty="0" smtClean="0"/>
              <a:t>The below graph shows the average run is highest in 2016 and lowest in 2019.</a:t>
            </a:r>
          </a:p>
          <a:p>
            <a:pPr marL="0" indent="0">
              <a:buNone/>
            </a:pPr>
            <a:r>
              <a:rPr lang="en-US" sz="2000" dirty="0" smtClean="0"/>
              <a:t>This way we can see the average  for each players .</a:t>
            </a:r>
          </a:p>
          <a:p>
            <a:pPr marL="0" indent="0">
              <a:buNone/>
            </a:pPr>
            <a:endParaRPr lang="en-GB" sz="2000" dirty="0"/>
          </a:p>
        </p:txBody>
      </p:sp>
      <p:pic>
        <p:nvPicPr>
          <p:cNvPr id="4" name="Picture 3" descr="virat.PNG"/>
          <p:cNvPicPr>
            <a:picLocks noChangeAspect="1"/>
          </p:cNvPicPr>
          <p:nvPr/>
        </p:nvPicPr>
        <p:blipFill>
          <a:blip r:embed="rId2" cstate="print"/>
          <a:stretch>
            <a:fillRect/>
          </a:stretch>
        </p:blipFill>
        <p:spPr>
          <a:xfrm>
            <a:off x="792350" y="2694517"/>
            <a:ext cx="6170448" cy="3027409"/>
          </a:xfrm>
          <a:prstGeom prst="rect">
            <a:avLst/>
          </a:prstGeom>
        </p:spPr>
      </p:pic>
      <p:pic>
        <p:nvPicPr>
          <p:cNvPr id="5" name="Picture 4" descr="linegraph.PNG"/>
          <p:cNvPicPr>
            <a:picLocks noChangeAspect="1"/>
          </p:cNvPicPr>
          <p:nvPr/>
        </p:nvPicPr>
        <p:blipFill>
          <a:blip r:embed="rId3" cstate="print"/>
          <a:stretch>
            <a:fillRect/>
          </a:stretch>
        </p:blipFill>
        <p:spPr>
          <a:xfrm>
            <a:off x="7096374" y="2816186"/>
            <a:ext cx="4624572" cy="321054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365125"/>
            <a:ext cx="11499271" cy="798657"/>
          </a:xfrm>
        </p:spPr>
        <p:txBody>
          <a:bodyPr>
            <a:normAutofit/>
          </a:bodyPr>
          <a:lstStyle/>
          <a:p>
            <a:r>
              <a:rPr lang="en-US" dirty="0" smtClean="0"/>
              <a:t>                               Univariate </a:t>
            </a:r>
            <a:endParaRPr lang="en-GB" dirty="0"/>
          </a:p>
        </p:txBody>
      </p:sp>
      <p:sp>
        <p:nvSpPr>
          <p:cNvPr id="3" name="Content Placeholder 2"/>
          <p:cNvSpPr>
            <a:spLocks noGrp="1"/>
          </p:cNvSpPr>
          <p:nvPr>
            <p:ph sz="half" idx="1"/>
          </p:nvPr>
        </p:nvSpPr>
        <p:spPr>
          <a:xfrm>
            <a:off x="311727" y="1174461"/>
            <a:ext cx="5181600" cy="4351338"/>
          </a:xfrm>
        </p:spPr>
        <p:txBody>
          <a:bodyPr/>
          <a:lstStyle/>
          <a:p>
            <a:pPr>
              <a:buNone/>
            </a:pPr>
            <a:r>
              <a:rPr lang="en-US" dirty="0" smtClean="0"/>
              <a:t>Distribution plot:</a:t>
            </a:r>
          </a:p>
        </p:txBody>
      </p:sp>
      <p:sp>
        <p:nvSpPr>
          <p:cNvPr id="6" name="Content Placeholder 5"/>
          <p:cNvSpPr>
            <a:spLocks noGrp="1"/>
          </p:cNvSpPr>
          <p:nvPr>
            <p:ph sz="half" idx="2"/>
          </p:nvPr>
        </p:nvSpPr>
        <p:spPr>
          <a:xfrm>
            <a:off x="5929745" y="2327563"/>
            <a:ext cx="5846619" cy="3948545"/>
          </a:xfrm>
        </p:spPr>
        <p:txBody>
          <a:bodyPr/>
          <a:lstStyle/>
          <a:p>
            <a:pPr>
              <a:buNone/>
            </a:pPr>
            <a:r>
              <a:rPr lang="en-GB" sz="2000" dirty="0" smtClean="0"/>
              <a:t>Distribution plot combines the histogram and kernel density plot</a:t>
            </a:r>
          </a:p>
          <a:p>
            <a:pPr>
              <a:buNone/>
            </a:pPr>
            <a:r>
              <a:rPr lang="en-US" sz="2000" dirty="0" smtClean="0"/>
              <a:t>From the plot we can infer the following :</a:t>
            </a:r>
            <a:endParaRPr lang="en-GB" dirty="0" smtClean="0"/>
          </a:p>
          <a:p>
            <a:r>
              <a:rPr lang="en-GB" sz="2000" dirty="0" smtClean="0"/>
              <a:t>It shows the distribution of strike rate of players </a:t>
            </a:r>
            <a:r>
              <a:rPr lang="en-GB" sz="2000" smtClean="0"/>
              <a:t>of </a:t>
            </a:r>
            <a:r>
              <a:rPr lang="en-GB" sz="2000" smtClean="0"/>
              <a:t>IPLT20(2015-2019</a:t>
            </a:r>
            <a:r>
              <a:rPr lang="en-GB" sz="2000" dirty="0" smtClean="0"/>
              <a:t>)</a:t>
            </a:r>
          </a:p>
          <a:p>
            <a:r>
              <a:rPr lang="en-GB" sz="2000" dirty="0" smtClean="0"/>
              <a:t>The Strike rate  of players has a normal distribution and most strike rate falls between  range 120-150 range </a:t>
            </a:r>
            <a:endParaRPr lang="en-GB" sz="2000" dirty="0"/>
          </a:p>
        </p:txBody>
      </p:sp>
      <p:pic>
        <p:nvPicPr>
          <p:cNvPr id="7" name="Picture 6" descr="dist.PNG"/>
          <p:cNvPicPr>
            <a:picLocks noChangeAspect="1"/>
          </p:cNvPicPr>
          <p:nvPr/>
        </p:nvPicPr>
        <p:blipFill>
          <a:blip r:embed="rId2" cstate="print"/>
          <a:stretch>
            <a:fillRect/>
          </a:stretch>
        </p:blipFill>
        <p:spPr>
          <a:xfrm>
            <a:off x="387928" y="2050473"/>
            <a:ext cx="5441674" cy="387927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
            <a:ext cx="11928764" cy="925974"/>
          </a:xfrm>
        </p:spPr>
        <p:txBody>
          <a:bodyPr/>
          <a:lstStyle/>
          <a:p>
            <a:r>
              <a:rPr lang="en-US" dirty="0" smtClean="0"/>
              <a:t>                    Bivariate analysis </a:t>
            </a:r>
            <a:endParaRPr lang="en-GB" dirty="0"/>
          </a:p>
        </p:txBody>
      </p:sp>
      <p:sp>
        <p:nvSpPr>
          <p:cNvPr id="6" name="Content Placeholder 5"/>
          <p:cNvSpPr>
            <a:spLocks noGrp="1"/>
          </p:cNvSpPr>
          <p:nvPr>
            <p:ph idx="1"/>
          </p:nvPr>
        </p:nvSpPr>
        <p:spPr>
          <a:xfrm>
            <a:off x="590308" y="1288473"/>
            <a:ext cx="10394067" cy="4888490"/>
          </a:xfrm>
        </p:spPr>
        <p:txBody>
          <a:bodyPr>
            <a:normAutofit/>
          </a:bodyPr>
          <a:lstStyle/>
          <a:p>
            <a:pPr>
              <a:buNone/>
            </a:pPr>
            <a:r>
              <a:rPr lang="en-US" sz="2000" dirty="0" smtClean="0"/>
              <a:t>For Bivariate analysis the following players data are taken for the comparison of their performance in IPLT20(2015-2019)</a:t>
            </a:r>
            <a:endParaRPr lang="en-GB" sz="2000" dirty="0"/>
          </a:p>
        </p:txBody>
      </p:sp>
      <p:pic>
        <p:nvPicPr>
          <p:cNvPr id="7" name="Picture 6" descr="top player.PNG"/>
          <p:cNvPicPr>
            <a:picLocks noChangeAspect="1"/>
          </p:cNvPicPr>
          <p:nvPr/>
        </p:nvPicPr>
        <p:blipFill>
          <a:blip r:embed="rId2" cstate="print"/>
          <a:stretch>
            <a:fillRect/>
          </a:stretch>
        </p:blipFill>
        <p:spPr>
          <a:xfrm>
            <a:off x="1510147" y="2014276"/>
            <a:ext cx="7772400" cy="410943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673966"/>
          </a:xfrm>
        </p:spPr>
        <p:txBody>
          <a:bodyPr>
            <a:normAutofit fontScale="90000"/>
          </a:bodyPr>
          <a:lstStyle/>
          <a:p>
            <a:r>
              <a:rPr lang="en-US" dirty="0" smtClean="0"/>
              <a:t>                                 Bivariate</a:t>
            </a:r>
            <a:endParaRPr lang="en-GB" dirty="0"/>
          </a:p>
        </p:txBody>
      </p:sp>
      <p:sp>
        <p:nvSpPr>
          <p:cNvPr id="3" name="Content Placeholder 2"/>
          <p:cNvSpPr>
            <a:spLocks noGrp="1"/>
          </p:cNvSpPr>
          <p:nvPr>
            <p:ph sz="half" idx="1"/>
          </p:nvPr>
        </p:nvSpPr>
        <p:spPr>
          <a:xfrm>
            <a:off x="554182" y="1177636"/>
            <a:ext cx="5070763" cy="4999327"/>
          </a:xfrm>
        </p:spPr>
        <p:txBody>
          <a:bodyPr>
            <a:normAutofit/>
          </a:bodyPr>
          <a:lstStyle/>
          <a:p>
            <a:pPr>
              <a:buNone/>
            </a:pPr>
            <a:r>
              <a:rPr lang="en-US" sz="2400" b="1" dirty="0" smtClean="0"/>
              <a:t>Categorical plot:</a:t>
            </a:r>
          </a:p>
          <a:p>
            <a:pPr>
              <a:buNone/>
            </a:pPr>
            <a:r>
              <a:rPr lang="en-US" sz="2400" b="1" dirty="0" smtClean="0"/>
              <a:t>1.Box Plot:</a:t>
            </a:r>
            <a:endParaRPr lang="en-US" sz="2400" dirty="0" smtClean="0"/>
          </a:p>
        </p:txBody>
      </p:sp>
      <p:sp>
        <p:nvSpPr>
          <p:cNvPr id="8" name="Content Placeholder 7"/>
          <p:cNvSpPr>
            <a:spLocks noGrp="1"/>
          </p:cNvSpPr>
          <p:nvPr>
            <p:ph sz="half" idx="2"/>
          </p:nvPr>
        </p:nvSpPr>
        <p:spPr>
          <a:xfrm>
            <a:off x="5548745" y="1423843"/>
            <a:ext cx="6366164" cy="4351338"/>
          </a:xfrm>
        </p:spPr>
        <p:txBody>
          <a:bodyPr>
            <a:normAutofit/>
          </a:bodyPr>
          <a:lstStyle/>
          <a:p>
            <a:pPr>
              <a:buNone/>
            </a:pPr>
            <a:r>
              <a:rPr lang="en-US" dirty="0" smtClean="0"/>
              <a:t>Box Plot </a:t>
            </a:r>
          </a:p>
          <a:p>
            <a:pPr marL="166688" indent="-166688">
              <a:buNone/>
            </a:pPr>
            <a:r>
              <a:rPr lang="en-US" sz="2000" dirty="0" smtClean="0"/>
              <a:t>Comparing the top players  runs in each year IPLT20 (2015-2019)</a:t>
            </a:r>
          </a:p>
          <a:p>
            <a:pPr marL="166688" indent="-166688">
              <a:buNone/>
            </a:pPr>
            <a:r>
              <a:rPr lang="en-US" sz="2000" dirty="0" smtClean="0"/>
              <a:t>From the below plot we can infer the following :</a:t>
            </a:r>
          </a:p>
          <a:p>
            <a:pPr marL="0" indent="0"/>
            <a:r>
              <a:rPr lang="en-US" sz="2000" dirty="0" smtClean="0"/>
              <a:t> David Warner’s run rate is higher than the other players . </a:t>
            </a:r>
          </a:p>
          <a:p>
            <a:pPr marL="55563" indent="-55563"/>
            <a:r>
              <a:rPr lang="en-US" sz="2000" dirty="0" smtClean="0"/>
              <a:t> By using box plot we can analyze the run rate of different players and can find out  whose run range are  higher than       others .</a:t>
            </a:r>
            <a:endParaRPr lang="en-GB" sz="2000" dirty="0"/>
          </a:p>
        </p:txBody>
      </p:sp>
      <p:pic>
        <p:nvPicPr>
          <p:cNvPr id="9" name="Picture 8" descr="box plot.PNG"/>
          <p:cNvPicPr>
            <a:picLocks noChangeAspect="1"/>
          </p:cNvPicPr>
          <p:nvPr/>
        </p:nvPicPr>
        <p:blipFill>
          <a:blip r:embed="rId2" cstate="print"/>
          <a:stretch>
            <a:fillRect/>
          </a:stretch>
        </p:blipFill>
        <p:spPr>
          <a:xfrm>
            <a:off x="0" y="2606669"/>
            <a:ext cx="5443763" cy="315682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618548"/>
          </a:xfrm>
        </p:spPr>
        <p:txBody>
          <a:bodyPr>
            <a:normAutofit fontScale="90000"/>
          </a:bodyPr>
          <a:lstStyle/>
          <a:p>
            <a:r>
              <a:rPr lang="en-US" dirty="0" smtClean="0"/>
              <a:t>                                       Bivariate </a:t>
            </a:r>
            <a:endParaRPr lang="en-GB" dirty="0"/>
          </a:p>
        </p:txBody>
      </p:sp>
      <p:sp>
        <p:nvSpPr>
          <p:cNvPr id="4" name="Content Placeholder 3"/>
          <p:cNvSpPr>
            <a:spLocks noGrp="1"/>
          </p:cNvSpPr>
          <p:nvPr>
            <p:ph sz="half" idx="2"/>
          </p:nvPr>
        </p:nvSpPr>
        <p:spPr>
          <a:xfrm>
            <a:off x="6213764" y="1814945"/>
            <a:ext cx="5181600" cy="3920837"/>
          </a:xfrm>
        </p:spPr>
        <p:txBody>
          <a:bodyPr/>
          <a:lstStyle/>
          <a:p>
            <a:pPr marL="0" indent="0">
              <a:buNone/>
            </a:pPr>
            <a:endParaRPr lang="en-GB" sz="2000" dirty="0" smtClean="0"/>
          </a:p>
          <a:p>
            <a:pPr marL="0" indent="0">
              <a:buNone/>
            </a:pPr>
            <a:r>
              <a:rPr lang="en-GB" sz="2000" dirty="0" smtClean="0"/>
              <a:t>Violin plot is the combination of KDE and Box Plot </a:t>
            </a:r>
          </a:p>
          <a:p>
            <a:pPr marL="0" indent="0">
              <a:buNone/>
            </a:pPr>
            <a:r>
              <a:rPr lang="en-US" sz="2000" dirty="0" smtClean="0"/>
              <a:t>From the plot we can infer the following:</a:t>
            </a:r>
            <a:endParaRPr lang="en-GB" sz="2000" dirty="0" smtClean="0"/>
          </a:p>
          <a:p>
            <a:pPr marL="0" indent="0"/>
            <a:r>
              <a:rPr lang="en-US" sz="2000" dirty="0" smtClean="0"/>
              <a:t> It shows the distribution and the range of highest score of players in IPLT20(2015-2019)</a:t>
            </a:r>
          </a:p>
          <a:p>
            <a:pPr marL="0" indent="0"/>
            <a:r>
              <a:rPr lang="en-US" sz="2000" dirty="0" smtClean="0"/>
              <a:t> </a:t>
            </a:r>
            <a:r>
              <a:rPr lang="en-US" sz="2000" dirty="0" err="1" smtClean="0"/>
              <a:t>Ab</a:t>
            </a:r>
            <a:r>
              <a:rPr lang="en-US" sz="2000" dirty="0" smtClean="0"/>
              <a:t> De Villiers  has highest score than the other players </a:t>
            </a:r>
            <a:endParaRPr lang="en-GB" sz="2000" dirty="0" smtClean="0"/>
          </a:p>
          <a:p>
            <a:r>
              <a:rPr lang="en-US" sz="2000" dirty="0" smtClean="0"/>
              <a:t>David Warner highest score range is better than other players </a:t>
            </a:r>
            <a:endParaRPr lang="en-GB" sz="2000" dirty="0"/>
          </a:p>
        </p:txBody>
      </p:sp>
      <p:sp>
        <p:nvSpPr>
          <p:cNvPr id="6" name="Content Placeholder 5"/>
          <p:cNvSpPr>
            <a:spLocks noGrp="1"/>
          </p:cNvSpPr>
          <p:nvPr>
            <p:ph sz="half" idx="1"/>
          </p:nvPr>
        </p:nvSpPr>
        <p:spPr>
          <a:xfrm>
            <a:off x="838200" y="1537855"/>
            <a:ext cx="5181600" cy="4639108"/>
          </a:xfrm>
        </p:spPr>
        <p:txBody>
          <a:bodyPr/>
          <a:lstStyle/>
          <a:p>
            <a:pPr>
              <a:buNone/>
            </a:pPr>
            <a:r>
              <a:rPr lang="en-US" dirty="0" smtClean="0"/>
              <a:t>2. Violin Plot:</a:t>
            </a:r>
            <a:endParaRPr lang="en-GB" dirty="0"/>
          </a:p>
        </p:txBody>
      </p:sp>
      <p:pic>
        <p:nvPicPr>
          <p:cNvPr id="7" name="Picture 6" descr="violin plot.PNG"/>
          <p:cNvPicPr>
            <a:picLocks noChangeAspect="1"/>
          </p:cNvPicPr>
          <p:nvPr/>
        </p:nvPicPr>
        <p:blipFill>
          <a:blip r:embed="rId2" cstate="print"/>
          <a:stretch>
            <a:fillRect/>
          </a:stretch>
        </p:blipFill>
        <p:spPr>
          <a:xfrm>
            <a:off x="791585" y="2244605"/>
            <a:ext cx="4819506" cy="378195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12192000" cy="831273"/>
          </a:xfrm>
        </p:spPr>
        <p:txBody>
          <a:bodyPr>
            <a:normAutofit/>
          </a:bodyPr>
          <a:lstStyle/>
          <a:p>
            <a:r>
              <a:rPr lang="en-US" dirty="0" smtClean="0"/>
              <a:t>                                     Bivariate </a:t>
            </a:r>
            <a:endParaRPr lang="en-GB" dirty="0"/>
          </a:p>
        </p:txBody>
      </p:sp>
      <p:sp>
        <p:nvSpPr>
          <p:cNvPr id="6" name="Content Placeholder 5"/>
          <p:cNvSpPr>
            <a:spLocks noGrp="1"/>
          </p:cNvSpPr>
          <p:nvPr>
            <p:ph sz="half" idx="1"/>
          </p:nvPr>
        </p:nvSpPr>
        <p:spPr>
          <a:xfrm>
            <a:off x="318655" y="1052946"/>
            <a:ext cx="5521036" cy="5165581"/>
          </a:xfrm>
        </p:spPr>
        <p:txBody>
          <a:bodyPr/>
          <a:lstStyle/>
          <a:p>
            <a:pPr>
              <a:buNone/>
            </a:pPr>
            <a:r>
              <a:rPr lang="en-US" dirty="0" smtClean="0"/>
              <a:t>3. Strip Plot:</a:t>
            </a:r>
          </a:p>
          <a:p>
            <a:pPr>
              <a:buNone/>
            </a:pPr>
            <a:endParaRPr lang="en-GB" dirty="0"/>
          </a:p>
        </p:txBody>
      </p:sp>
      <p:sp>
        <p:nvSpPr>
          <p:cNvPr id="10" name="Content Placeholder 9"/>
          <p:cNvSpPr>
            <a:spLocks noGrp="1"/>
          </p:cNvSpPr>
          <p:nvPr>
            <p:ph sz="half" idx="2"/>
          </p:nvPr>
        </p:nvSpPr>
        <p:spPr>
          <a:xfrm>
            <a:off x="6137564" y="1995055"/>
            <a:ext cx="5084618" cy="3865418"/>
          </a:xfrm>
        </p:spPr>
        <p:txBody>
          <a:bodyPr/>
          <a:lstStyle/>
          <a:p>
            <a:pPr marL="55563" indent="0">
              <a:buNone/>
            </a:pPr>
            <a:r>
              <a:rPr lang="en-GB" sz="2000" dirty="0" smtClean="0"/>
              <a:t>Strip plot is alternative to histogram and distribution plots for small datasets</a:t>
            </a:r>
          </a:p>
          <a:p>
            <a:pPr>
              <a:buNone/>
            </a:pPr>
            <a:r>
              <a:rPr lang="en-US" sz="2000" dirty="0" smtClean="0"/>
              <a:t>From the plot we can infer the following :</a:t>
            </a:r>
            <a:endParaRPr lang="en-GB" sz="2000" dirty="0" smtClean="0"/>
          </a:p>
          <a:p>
            <a:r>
              <a:rPr lang="en-GB" sz="2000" dirty="0" smtClean="0"/>
              <a:t> The plot shows the distribution of average scores of players in IPLT20(2015-2019)</a:t>
            </a:r>
          </a:p>
          <a:p>
            <a:r>
              <a:rPr lang="en-GB" sz="2000" dirty="0" smtClean="0"/>
              <a:t> Virat Kohli has the highest average of all players in seasons (2015- 2015)</a:t>
            </a:r>
          </a:p>
          <a:p>
            <a:r>
              <a:rPr lang="en-GB" sz="2000" dirty="0" smtClean="0"/>
              <a:t> David Warner range of average run rate is higher than other players </a:t>
            </a:r>
          </a:p>
          <a:p>
            <a:r>
              <a:rPr lang="en-GB" sz="2000" dirty="0" smtClean="0"/>
              <a:t>From this we can conclude that David Warner avg runs is better than other players </a:t>
            </a:r>
            <a:endParaRPr lang="en-GB" sz="2000" dirty="0"/>
          </a:p>
        </p:txBody>
      </p:sp>
      <p:pic>
        <p:nvPicPr>
          <p:cNvPr id="11" name="Picture 10" descr="strip.PNG"/>
          <p:cNvPicPr>
            <a:picLocks noChangeAspect="1"/>
          </p:cNvPicPr>
          <p:nvPr/>
        </p:nvPicPr>
        <p:blipFill>
          <a:blip r:embed="rId2" cstate="print"/>
          <a:stretch>
            <a:fillRect/>
          </a:stretch>
        </p:blipFill>
        <p:spPr>
          <a:xfrm>
            <a:off x="0" y="2060625"/>
            <a:ext cx="5998792" cy="320410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803564"/>
          </a:xfrm>
        </p:spPr>
        <p:txBody>
          <a:bodyPr>
            <a:normAutofit/>
          </a:bodyPr>
          <a:lstStyle/>
          <a:p>
            <a:r>
              <a:rPr lang="en-US" dirty="0" smtClean="0"/>
              <a:t>                                   Bivariate </a:t>
            </a:r>
            <a:endParaRPr lang="en-GB" dirty="0"/>
          </a:p>
        </p:txBody>
      </p:sp>
      <p:sp>
        <p:nvSpPr>
          <p:cNvPr id="6" name="Content Placeholder 5"/>
          <p:cNvSpPr>
            <a:spLocks noGrp="1"/>
          </p:cNvSpPr>
          <p:nvPr>
            <p:ph sz="half" idx="2"/>
          </p:nvPr>
        </p:nvSpPr>
        <p:spPr>
          <a:xfrm>
            <a:off x="6137564" y="2050473"/>
            <a:ext cx="5216236" cy="4126490"/>
          </a:xfrm>
        </p:spPr>
        <p:txBody>
          <a:bodyPr/>
          <a:lstStyle/>
          <a:p>
            <a:pPr marL="0" indent="0">
              <a:buNone/>
            </a:pPr>
            <a:r>
              <a:rPr lang="en-US" sz="2000" dirty="0" smtClean="0"/>
              <a:t>Regression plots are used to depict the relationship between data.</a:t>
            </a:r>
          </a:p>
          <a:p>
            <a:pPr marL="0" indent="0">
              <a:buNone/>
            </a:pPr>
            <a:r>
              <a:rPr lang="en-US" sz="2000" dirty="0" smtClean="0"/>
              <a:t>The plot compares the relationship between runs and High score of top players </a:t>
            </a:r>
          </a:p>
          <a:p>
            <a:pPr marL="0" indent="0">
              <a:buNone/>
            </a:pPr>
            <a:r>
              <a:rPr lang="en-US" sz="2000" dirty="0" smtClean="0"/>
              <a:t>From the plot we can infer the following :</a:t>
            </a:r>
          </a:p>
          <a:p>
            <a:pPr marL="0" indent="0"/>
            <a:r>
              <a:rPr lang="en-US" sz="2000" dirty="0" smtClean="0"/>
              <a:t> All players the runs and High Score is positively correlated </a:t>
            </a:r>
          </a:p>
          <a:p>
            <a:pPr marL="0" indent="0"/>
            <a:r>
              <a:rPr lang="en-US" sz="2000" dirty="0" smtClean="0"/>
              <a:t> David Warner the high score has no relation with high score </a:t>
            </a:r>
          </a:p>
          <a:p>
            <a:pPr marL="0" indent="0"/>
            <a:endParaRPr lang="en-GB" sz="2000" dirty="0"/>
          </a:p>
        </p:txBody>
      </p:sp>
      <p:sp>
        <p:nvSpPr>
          <p:cNvPr id="5" name="Content Placeholder 4"/>
          <p:cNvSpPr>
            <a:spLocks noGrp="1"/>
          </p:cNvSpPr>
          <p:nvPr>
            <p:ph sz="half" idx="1"/>
          </p:nvPr>
        </p:nvSpPr>
        <p:spPr>
          <a:xfrm>
            <a:off x="193964" y="1066800"/>
            <a:ext cx="5825836" cy="5237018"/>
          </a:xfrm>
        </p:spPr>
        <p:txBody>
          <a:bodyPr/>
          <a:lstStyle/>
          <a:p>
            <a:pPr>
              <a:buNone/>
            </a:pPr>
            <a:r>
              <a:rPr lang="en-US" dirty="0" smtClean="0"/>
              <a:t>Numerical Plots:</a:t>
            </a:r>
          </a:p>
          <a:p>
            <a:pPr>
              <a:buNone/>
            </a:pPr>
            <a:r>
              <a:rPr lang="en-US" dirty="0" smtClean="0"/>
              <a:t>1. Regression Plot:</a:t>
            </a:r>
          </a:p>
          <a:p>
            <a:pPr>
              <a:buNone/>
            </a:pPr>
            <a:endParaRPr lang="en-GB" dirty="0"/>
          </a:p>
        </p:txBody>
      </p:sp>
      <p:pic>
        <p:nvPicPr>
          <p:cNvPr id="8" name="Picture 7" descr="regression.PNG"/>
          <p:cNvPicPr>
            <a:picLocks noChangeAspect="1"/>
          </p:cNvPicPr>
          <p:nvPr/>
        </p:nvPicPr>
        <p:blipFill>
          <a:blip r:embed="rId2" cstate="print"/>
          <a:stretch>
            <a:fillRect/>
          </a:stretch>
        </p:blipFill>
        <p:spPr>
          <a:xfrm>
            <a:off x="533442" y="2193081"/>
            <a:ext cx="5089179" cy="347343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192001" cy="997526"/>
          </a:xfrm>
        </p:spPr>
        <p:txBody>
          <a:bodyPr/>
          <a:lstStyle/>
          <a:p>
            <a:r>
              <a:rPr lang="en-US" dirty="0" smtClean="0"/>
              <a:t>                                 Bivariate </a:t>
            </a:r>
            <a:endParaRPr lang="en-GB" dirty="0"/>
          </a:p>
        </p:txBody>
      </p:sp>
      <p:sp>
        <p:nvSpPr>
          <p:cNvPr id="3" name="Content Placeholder 2"/>
          <p:cNvSpPr>
            <a:spLocks noGrp="1"/>
          </p:cNvSpPr>
          <p:nvPr>
            <p:ph sz="half" idx="1"/>
          </p:nvPr>
        </p:nvSpPr>
        <p:spPr>
          <a:xfrm>
            <a:off x="568036" y="1690255"/>
            <a:ext cx="5451764" cy="4572000"/>
          </a:xfrm>
        </p:spPr>
        <p:txBody>
          <a:bodyPr/>
          <a:lstStyle/>
          <a:p>
            <a:pPr>
              <a:buNone/>
            </a:pPr>
            <a:r>
              <a:rPr lang="en-US" dirty="0" smtClean="0"/>
              <a:t>2. Scatter Plot :</a:t>
            </a:r>
          </a:p>
          <a:p>
            <a:pPr>
              <a:buNone/>
            </a:pPr>
            <a:r>
              <a:rPr lang="en-US" sz="2000" dirty="0" smtClean="0"/>
              <a:t>    </a:t>
            </a:r>
            <a:endParaRPr lang="en-GB" dirty="0"/>
          </a:p>
        </p:txBody>
      </p:sp>
      <p:sp>
        <p:nvSpPr>
          <p:cNvPr id="5" name="Content Placeholder 4"/>
          <p:cNvSpPr>
            <a:spLocks noGrp="1"/>
          </p:cNvSpPr>
          <p:nvPr>
            <p:ph sz="half" idx="2"/>
          </p:nvPr>
        </p:nvSpPr>
        <p:spPr>
          <a:xfrm>
            <a:off x="6199910" y="2299854"/>
            <a:ext cx="5181600" cy="3793981"/>
          </a:xfrm>
        </p:spPr>
        <p:txBody>
          <a:bodyPr/>
          <a:lstStyle/>
          <a:p>
            <a:pPr marL="0" indent="0">
              <a:buNone/>
            </a:pPr>
            <a:r>
              <a:rPr lang="en-US" sz="2000" dirty="0" smtClean="0"/>
              <a:t>Scatter plot is  to find the co relation between the variables.</a:t>
            </a:r>
          </a:p>
          <a:p>
            <a:pPr marL="55563" indent="-55563">
              <a:buNone/>
            </a:pPr>
            <a:r>
              <a:rPr lang="en-US" sz="2000" dirty="0" smtClean="0"/>
              <a:t>The  plot  shows the runs and average of the players has a positive correlation i.e. players with highest runs have highest average </a:t>
            </a:r>
          </a:p>
          <a:p>
            <a:endParaRPr lang="en-GB" dirty="0"/>
          </a:p>
        </p:txBody>
      </p:sp>
      <p:pic>
        <p:nvPicPr>
          <p:cNvPr id="4" name="Picture 3" descr="scatter.PNG"/>
          <p:cNvPicPr>
            <a:picLocks noChangeAspect="1"/>
          </p:cNvPicPr>
          <p:nvPr/>
        </p:nvPicPr>
        <p:blipFill>
          <a:blip r:embed="rId2" cstate="print"/>
          <a:stretch>
            <a:fillRect/>
          </a:stretch>
        </p:blipFill>
        <p:spPr>
          <a:xfrm>
            <a:off x="640923" y="2258292"/>
            <a:ext cx="5091927" cy="332509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2CC75-9420-47CB-84DD-90A2CE09539F}"/>
              </a:ext>
            </a:extLst>
          </p:cNvPr>
          <p:cNvSpPr>
            <a:spLocks noGrp="1"/>
          </p:cNvSpPr>
          <p:nvPr>
            <p:ph type="ctrTitle"/>
          </p:nvPr>
        </p:nvSpPr>
        <p:spPr/>
        <p:txBody>
          <a:bodyPr/>
          <a:lstStyle/>
          <a:p>
            <a:r>
              <a:rPr lang="en-US" dirty="0" smtClean="0"/>
              <a:t>IPLT20</a:t>
            </a:r>
            <a:endParaRPr lang="en-IN" dirty="0"/>
          </a:p>
        </p:txBody>
      </p:sp>
      <p:sp>
        <p:nvSpPr>
          <p:cNvPr id="3" name="Subtitle 2">
            <a:extLst>
              <a:ext uri="{FF2B5EF4-FFF2-40B4-BE49-F238E27FC236}">
                <a16:creationId xmlns:a16="http://schemas.microsoft.com/office/drawing/2014/main" xmlns="" id="{776E1871-C1C0-448F-8955-DFD153D30EAC}"/>
              </a:ext>
            </a:extLst>
          </p:cNvPr>
          <p:cNvSpPr>
            <a:spLocks noGrp="1"/>
          </p:cNvSpPr>
          <p:nvPr>
            <p:ph type="subTitle" idx="1"/>
          </p:nvPr>
        </p:nvSpPr>
        <p:spPr/>
        <p:txBody>
          <a:bodyPr/>
          <a:lstStyle/>
          <a:p>
            <a:r>
              <a:rPr lang="en-US" dirty="0" smtClean="0"/>
              <a:t>Analysis of Performance  of Players  of  IPLT20 (2015-2019)</a:t>
            </a:r>
            <a:endParaRPr lang="en-IN" dirty="0"/>
          </a:p>
        </p:txBody>
      </p:sp>
    </p:spTree>
    <p:extLst>
      <p:ext uri="{BB962C8B-B14F-4D97-AF65-F5344CB8AC3E}">
        <p14:creationId xmlns:p14="http://schemas.microsoft.com/office/powerpoint/2010/main" xmlns="" val="898242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6692"/>
          </a:xfrm>
        </p:spPr>
        <p:txBody>
          <a:bodyPr>
            <a:normAutofit/>
          </a:bodyPr>
          <a:lstStyle/>
          <a:p>
            <a:r>
              <a:rPr lang="en-US" dirty="0" smtClean="0"/>
              <a:t>                               Bivariate </a:t>
            </a:r>
            <a:endParaRPr lang="en-GB" dirty="0"/>
          </a:p>
        </p:txBody>
      </p:sp>
      <p:sp>
        <p:nvSpPr>
          <p:cNvPr id="3" name="Content Placeholder 2"/>
          <p:cNvSpPr>
            <a:spLocks noGrp="1"/>
          </p:cNvSpPr>
          <p:nvPr>
            <p:ph sz="half" idx="1"/>
          </p:nvPr>
        </p:nvSpPr>
        <p:spPr>
          <a:xfrm>
            <a:off x="346363" y="1385455"/>
            <a:ext cx="5742709" cy="4819218"/>
          </a:xfrm>
        </p:spPr>
        <p:txBody>
          <a:bodyPr/>
          <a:lstStyle/>
          <a:p>
            <a:pPr>
              <a:buNone/>
            </a:pPr>
            <a:r>
              <a:rPr lang="en-US" dirty="0" smtClean="0"/>
              <a:t>3.Relational Plot:</a:t>
            </a:r>
          </a:p>
          <a:p>
            <a:pPr>
              <a:buNone/>
            </a:pPr>
            <a:endParaRPr lang="en-GB" dirty="0"/>
          </a:p>
        </p:txBody>
      </p:sp>
      <p:sp>
        <p:nvSpPr>
          <p:cNvPr id="8" name="Content Placeholder 7"/>
          <p:cNvSpPr>
            <a:spLocks noGrp="1"/>
          </p:cNvSpPr>
          <p:nvPr>
            <p:ph sz="half" idx="2"/>
          </p:nvPr>
        </p:nvSpPr>
        <p:spPr>
          <a:xfrm>
            <a:off x="6172200" y="2189017"/>
            <a:ext cx="5181600" cy="3987945"/>
          </a:xfrm>
        </p:spPr>
        <p:txBody>
          <a:bodyPr>
            <a:normAutofit/>
          </a:bodyPr>
          <a:lstStyle/>
          <a:p>
            <a:pPr marL="0" indent="0">
              <a:buNone/>
            </a:pPr>
            <a:r>
              <a:rPr lang="en-GB" sz="2000" dirty="0" smtClean="0"/>
              <a:t>Relational plot shows the statistical relation between points </a:t>
            </a:r>
          </a:p>
          <a:p>
            <a:pPr marL="0" indent="0">
              <a:buNone/>
            </a:pPr>
            <a:endParaRPr lang="en-US" sz="2000" dirty="0" smtClean="0"/>
          </a:p>
          <a:p>
            <a:pPr marL="0" indent="0"/>
            <a:r>
              <a:rPr lang="en-GB" sz="2000" dirty="0" smtClean="0"/>
              <a:t> Shows the relation between the players runs and the N_4 scored for the seasons (2015-2019)</a:t>
            </a:r>
          </a:p>
          <a:p>
            <a:pPr marL="0" indent="0"/>
            <a:r>
              <a:rPr lang="en-GB" sz="2000" dirty="0" smtClean="0"/>
              <a:t> We can see a positive correlation between runs and N_4 for all players except David Warner</a:t>
            </a:r>
            <a:endParaRPr lang="en-GB" sz="2000" dirty="0"/>
          </a:p>
        </p:txBody>
      </p:sp>
      <p:pic>
        <p:nvPicPr>
          <p:cNvPr id="9" name="Picture 8" descr="Relational plot.PNG"/>
          <p:cNvPicPr>
            <a:picLocks noChangeAspect="1"/>
          </p:cNvPicPr>
          <p:nvPr/>
        </p:nvPicPr>
        <p:blipFill>
          <a:blip r:embed="rId2" cstate="print"/>
          <a:stretch>
            <a:fillRect/>
          </a:stretch>
        </p:blipFill>
        <p:spPr>
          <a:xfrm>
            <a:off x="680272" y="2087008"/>
            <a:ext cx="4763165" cy="382005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58981"/>
          </a:xfrm>
        </p:spPr>
        <p:txBody>
          <a:bodyPr/>
          <a:lstStyle/>
          <a:p>
            <a:r>
              <a:rPr lang="en-US" dirty="0" smtClean="0"/>
              <a:t>                                 Bivariate</a:t>
            </a:r>
            <a:endParaRPr lang="en-GB" dirty="0"/>
          </a:p>
        </p:txBody>
      </p:sp>
      <p:sp>
        <p:nvSpPr>
          <p:cNvPr id="4" name="Content Placeholder 3"/>
          <p:cNvSpPr>
            <a:spLocks noGrp="1"/>
          </p:cNvSpPr>
          <p:nvPr>
            <p:ph sz="half" idx="2"/>
          </p:nvPr>
        </p:nvSpPr>
        <p:spPr>
          <a:xfrm>
            <a:off x="6172200" y="1925782"/>
            <a:ext cx="5604164" cy="4059382"/>
          </a:xfrm>
        </p:spPr>
        <p:txBody>
          <a:bodyPr>
            <a:normAutofit/>
          </a:bodyPr>
          <a:lstStyle/>
          <a:p>
            <a:pPr marL="0" indent="0">
              <a:buNone/>
            </a:pPr>
            <a:r>
              <a:rPr lang="en-GB" sz="2000" dirty="0" smtClean="0"/>
              <a:t>Joint  plot shows the distribution of variables as well as the relationship between them</a:t>
            </a:r>
          </a:p>
          <a:p>
            <a:pPr marL="0" indent="0">
              <a:buNone/>
            </a:pPr>
            <a:r>
              <a:rPr lang="en-US" sz="2000" dirty="0" smtClean="0"/>
              <a:t>From the plot we can infer the following:</a:t>
            </a:r>
            <a:endParaRPr lang="en-GB" sz="2000" dirty="0" smtClean="0"/>
          </a:p>
          <a:p>
            <a:pPr marL="0" indent="0"/>
            <a:r>
              <a:rPr lang="en-GB" sz="2000" dirty="0" smtClean="0"/>
              <a:t> The plot shows the distribution of N_6 and runs  of players from season(2015-2019)</a:t>
            </a:r>
          </a:p>
          <a:p>
            <a:pPr marL="0" indent="0"/>
            <a:r>
              <a:rPr lang="en-GB" sz="2000" dirty="0" smtClean="0"/>
              <a:t> The maximum Runs of  each player is between 400-600</a:t>
            </a:r>
          </a:p>
          <a:p>
            <a:pPr marL="0" indent="0"/>
            <a:r>
              <a:rPr lang="en-GB" sz="2000" dirty="0" smtClean="0"/>
              <a:t> The maximum N_6 of the players is between 1-25</a:t>
            </a:r>
          </a:p>
          <a:p>
            <a:pPr marL="0" indent="0"/>
            <a:r>
              <a:rPr lang="en-GB" sz="2000" dirty="0" smtClean="0"/>
              <a:t>There is correlation between N_6  and Runs </a:t>
            </a:r>
          </a:p>
          <a:p>
            <a:pPr marL="0" indent="0">
              <a:buNone/>
            </a:pPr>
            <a:endParaRPr lang="en-GB" sz="2000" dirty="0"/>
          </a:p>
        </p:txBody>
      </p:sp>
      <p:sp>
        <p:nvSpPr>
          <p:cNvPr id="6" name="Content Placeholder 5"/>
          <p:cNvSpPr>
            <a:spLocks noGrp="1"/>
          </p:cNvSpPr>
          <p:nvPr>
            <p:ph sz="half" idx="1"/>
          </p:nvPr>
        </p:nvSpPr>
        <p:spPr>
          <a:xfrm>
            <a:off x="838200" y="1191491"/>
            <a:ext cx="5181600" cy="4985472"/>
          </a:xfrm>
        </p:spPr>
        <p:txBody>
          <a:bodyPr/>
          <a:lstStyle/>
          <a:p>
            <a:pPr>
              <a:buNone/>
            </a:pPr>
            <a:r>
              <a:rPr lang="en-US" dirty="0" smtClean="0"/>
              <a:t>4. Join Plot:</a:t>
            </a:r>
            <a:endParaRPr lang="en-GB" dirty="0"/>
          </a:p>
        </p:txBody>
      </p:sp>
      <p:pic>
        <p:nvPicPr>
          <p:cNvPr id="7" name="Picture 6" descr="joint plot.PNG"/>
          <p:cNvPicPr>
            <a:picLocks noChangeAspect="1"/>
          </p:cNvPicPr>
          <p:nvPr/>
        </p:nvPicPr>
        <p:blipFill>
          <a:blip r:embed="rId2" cstate="print"/>
          <a:stretch>
            <a:fillRect/>
          </a:stretch>
        </p:blipFill>
        <p:spPr>
          <a:xfrm>
            <a:off x="781601" y="1798631"/>
            <a:ext cx="4477375" cy="425827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12192001" cy="761998"/>
          </a:xfrm>
        </p:spPr>
        <p:txBody>
          <a:bodyPr/>
          <a:lstStyle/>
          <a:p>
            <a:r>
              <a:rPr lang="en-US" dirty="0" smtClean="0"/>
              <a:t>                             Multivariate </a:t>
            </a:r>
            <a:endParaRPr lang="en-GB" dirty="0"/>
          </a:p>
        </p:txBody>
      </p:sp>
      <p:sp>
        <p:nvSpPr>
          <p:cNvPr id="4" name="Content Placeholder 3"/>
          <p:cNvSpPr>
            <a:spLocks noGrp="1"/>
          </p:cNvSpPr>
          <p:nvPr>
            <p:ph sz="half" idx="2"/>
          </p:nvPr>
        </p:nvSpPr>
        <p:spPr>
          <a:xfrm>
            <a:off x="6705600" y="1676399"/>
            <a:ext cx="5167744" cy="4267201"/>
          </a:xfrm>
        </p:spPr>
        <p:txBody>
          <a:bodyPr>
            <a:normAutofit lnSpcReduction="10000"/>
          </a:bodyPr>
          <a:lstStyle/>
          <a:p>
            <a:pPr>
              <a:buNone/>
            </a:pPr>
            <a:r>
              <a:rPr lang="en-GB" sz="2000" dirty="0" smtClean="0"/>
              <a:t>Heat map shows the correlation between data </a:t>
            </a:r>
          </a:p>
          <a:p>
            <a:pPr>
              <a:buNone/>
            </a:pPr>
            <a:r>
              <a:rPr lang="en-US" sz="2000" dirty="0" smtClean="0"/>
              <a:t>From the plot we can infer the following </a:t>
            </a:r>
            <a:endParaRPr lang="en-GB" sz="2000" dirty="0" smtClean="0"/>
          </a:p>
          <a:p>
            <a:pPr marL="0" indent="0">
              <a:buNone/>
            </a:pPr>
            <a:r>
              <a:rPr lang="en-GB" sz="2000" dirty="0" smtClean="0"/>
              <a:t>In the plot the relationship varies from 0-1  and is represented in colored boxes .</a:t>
            </a:r>
          </a:p>
          <a:p>
            <a:pPr>
              <a:buNone/>
            </a:pPr>
            <a:r>
              <a:rPr lang="en-GB" sz="2000" dirty="0" smtClean="0"/>
              <a:t>  1-perfect correlation</a:t>
            </a:r>
          </a:p>
          <a:p>
            <a:r>
              <a:rPr lang="en-GB" sz="2000" dirty="0" smtClean="0"/>
              <a:t> Runs scored by the players are highly correlated to average, Balls faced and N_4</a:t>
            </a:r>
          </a:p>
          <a:p>
            <a:r>
              <a:rPr lang="en-GB" sz="2000" dirty="0" smtClean="0"/>
              <a:t>Avg score is correlated to N_6,BF and Runs </a:t>
            </a:r>
          </a:p>
          <a:p>
            <a:r>
              <a:rPr lang="en-GB" sz="2000" dirty="0" smtClean="0"/>
              <a:t>BF is correlated to runs Avg and N_4</a:t>
            </a:r>
          </a:p>
          <a:p>
            <a:r>
              <a:rPr lang="en-GB" sz="2000" dirty="0" smtClean="0"/>
              <a:t> SR is correlated to N_6</a:t>
            </a:r>
          </a:p>
          <a:p>
            <a:r>
              <a:rPr lang="en-GB" sz="2000" dirty="0" smtClean="0"/>
              <a:t>N_4 is correlated to runs and BF</a:t>
            </a:r>
          </a:p>
          <a:p>
            <a:r>
              <a:rPr lang="en-GB" sz="2000" dirty="0" smtClean="0"/>
              <a:t>N_4 is correlated to Avg</a:t>
            </a:r>
            <a:endParaRPr lang="en-GB" sz="2000" dirty="0"/>
          </a:p>
        </p:txBody>
      </p:sp>
      <p:sp>
        <p:nvSpPr>
          <p:cNvPr id="6" name="Content Placeholder 5"/>
          <p:cNvSpPr>
            <a:spLocks noGrp="1"/>
          </p:cNvSpPr>
          <p:nvPr>
            <p:ph sz="half" idx="1"/>
          </p:nvPr>
        </p:nvSpPr>
        <p:spPr>
          <a:xfrm>
            <a:off x="207818" y="1482436"/>
            <a:ext cx="5811982" cy="4694527"/>
          </a:xfrm>
        </p:spPr>
        <p:txBody>
          <a:bodyPr/>
          <a:lstStyle/>
          <a:p>
            <a:pPr>
              <a:buNone/>
            </a:pPr>
            <a:r>
              <a:rPr lang="en-US" dirty="0" smtClean="0"/>
              <a:t>Heat Map:</a:t>
            </a:r>
            <a:endParaRPr lang="en-GB" dirty="0"/>
          </a:p>
        </p:txBody>
      </p:sp>
      <p:pic>
        <p:nvPicPr>
          <p:cNvPr id="7" name="Picture 6" descr="heta map.PNG"/>
          <p:cNvPicPr>
            <a:picLocks noChangeAspect="1"/>
          </p:cNvPicPr>
          <p:nvPr/>
        </p:nvPicPr>
        <p:blipFill>
          <a:blip r:embed="rId2" cstate="print"/>
          <a:stretch>
            <a:fillRect/>
          </a:stretch>
        </p:blipFill>
        <p:spPr>
          <a:xfrm>
            <a:off x="374953" y="2145492"/>
            <a:ext cx="6011114" cy="331516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34290"/>
          </a:xfrm>
        </p:spPr>
        <p:txBody>
          <a:bodyPr/>
          <a:lstStyle/>
          <a:p>
            <a:r>
              <a:rPr lang="en-US" dirty="0" smtClean="0"/>
              <a:t>                                     Multivariate</a:t>
            </a:r>
            <a:endParaRPr lang="en-GB" dirty="0"/>
          </a:p>
        </p:txBody>
      </p:sp>
      <p:sp>
        <p:nvSpPr>
          <p:cNvPr id="4" name="Content Placeholder 3"/>
          <p:cNvSpPr>
            <a:spLocks noGrp="1"/>
          </p:cNvSpPr>
          <p:nvPr>
            <p:ph sz="half" idx="2"/>
          </p:nvPr>
        </p:nvSpPr>
        <p:spPr>
          <a:xfrm>
            <a:off x="6927273" y="1316182"/>
            <a:ext cx="5084617" cy="4793672"/>
          </a:xfrm>
        </p:spPr>
        <p:txBody>
          <a:bodyPr>
            <a:normAutofit/>
          </a:bodyPr>
          <a:lstStyle/>
          <a:p>
            <a:pPr marL="0" indent="0">
              <a:buNone/>
            </a:pPr>
            <a:r>
              <a:rPr lang="en-GB" sz="2000" dirty="0" smtClean="0"/>
              <a:t>Pair Plot is plotted to know how the distribution of data and also to find how data is correlated </a:t>
            </a:r>
          </a:p>
          <a:p>
            <a:pPr marL="0" indent="0">
              <a:buNone/>
            </a:pPr>
            <a:r>
              <a:rPr lang="en-US" sz="2000" dirty="0" smtClean="0"/>
              <a:t>From the plot we can infer the following:</a:t>
            </a:r>
          </a:p>
          <a:p>
            <a:pPr marL="0" indent="0">
              <a:buNone/>
            </a:pPr>
            <a:r>
              <a:rPr lang="en-GB" sz="2000" dirty="0" smtClean="0"/>
              <a:t>Pair plot is the combination of scatter and kde plot of the players performance of IPLT20(2015-2019)</a:t>
            </a:r>
          </a:p>
          <a:p>
            <a:pPr marL="0" indent="0">
              <a:buNone/>
            </a:pPr>
            <a:r>
              <a:rPr lang="en-GB" sz="2000" dirty="0" smtClean="0"/>
              <a:t>* It shows Runs of players are positively correlated to average,N_4,high score and balls faced </a:t>
            </a:r>
          </a:p>
          <a:p>
            <a:pPr marL="0" indent="0">
              <a:buNone/>
            </a:pPr>
            <a:r>
              <a:rPr lang="en-GB" sz="2000" dirty="0" smtClean="0"/>
              <a:t>* Average run rate of players are related to runs and balls faced </a:t>
            </a:r>
          </a:p>
          <a:p>
            <a:pPr marL="0" indent="0">
              <a:buNone/>
            </a:pPr>
            <a:r>
              <a:rPr lang="en-GB" sz="2000" dirty="0" smtClean="0"/>
              <a:t>* Balls faced has correlation on runs, Avg  and N_4 </a:t>
            </a:r>
          </a:p>
          <a:p>
            <a:pPr marL="0" indent="0">
              <a:buNone/>
            </a:pPr>
            <a:endParaRPr lang="en-GB" sz="2000" dirty="0"/>
          </a:p>
        </p:txBody>
      </p:sp>
      <p:sp>
        <p:nvSpPr>
          <p:cNvPr id="7" name="Content Placeholder 6"/>
          <p:cNvSpPr>
            <a:spLocks noGrp="1"/>
          </p:cNvSpPr>
          <p:nvPr>
            <p:ph sz="half" idx="1"/>
          </p:nvPr>
        </p:nvSpPr>
        <p:spPr>
          <a:xfrm>
            <a:off x="207818" y="983672"/>
            <a:ext cx="6539345" cy="5306291"/>
          </a:xfrm>
        </p:spPr>
        <p:txBody>
          <a:bodyPr/>
          <a:lstStyle/>
          <a:p>
            <a:pPr>
              <a:buNone/>
            </a:pPr>
            <a:r>
              <a:rPr lang="en-US" dirty="0" smtClean="0"/>
              <a:t>Pair Plot:</a:t>
            </a:r>
          </a:p>
          <a:p>
            <a:pPr>
              <a:buNone/>
            </a:pPr>
            <a:endParaRPr lang="en-GB" dirty="0"/>
          </a:p>
        </p:txBody>
      </p:sp>
      <p:pic>
        <p:nvPicPr>
          <p:cNvPr id="10" name="Picture 9" descr="download.png"/>
          <p:cNvPicPr>
            <a:picLocks noChangeAspect="1"/>
          </p:cNvPicPr>
          <p:nvPr/>
        </p:nvPicPr>
        <p:blipFill>
          <a:blip r:embed="rId2" cstate="print"/>
          <a:stretch>
            <a:fillRect/>
          </a:stretch>
        </p:blipFill>
        <p:spPr>
          <a:xfrm>
            <a:off x="831273" y="1413917"/>
            <a:ext cx="5777345" cy="485408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12192000" cy="845127"/>
          </a:xfrm>
        </p:spPr>
        <p:txBody>
          <a:bodyPr/>
          <a:lstStyle/>
          <a:p>
            <a:r>
              <a:rPr lang="en-US" dirty="0" smtClean="0"/>
              <a:t>                                  Conclusion</a:t>
            </a:r>
            <a:endParaRPr lang="en-GB" dirty="0"/>
          </a:p>
        </p:txBody>
      </p:sp>
      <p:sp>
        <p:nvSpPr>
          <p:cNvPr id="6" name="Content Placeholder 5"/>
          <p:cNvSpPr>
            <a:spLocks noGrp="1"/>
          </p:cNvSpPr>
          <p:nvPr>
            <p:ph idx="1"/>
          </p:nvPr>
        </p:nvSpPr>
        <p:spPr>
          <a:xfrm>
            <a:off x="277091" y="983673"/>
            <a:ext cx="11596254" cy="5193290"/>
          </a:xfrm>
        </p:spPr>
        <p:txBody>
          <a:bodyPr>
            <a:normAutofit/>
          </a:bodyPr>
          <a:lstStyle/>
          <a:p>
            <a:pPr>
              <a:buNone/>
            </a:pPr>
            <a:r>
              <a:rPr lang="en-GB" sz="2000" dirty="0" smtClean="0"/>
              <a:t>This project aims to analyse the performance of players in IPLT20(2015-2019)</a:t>
            </a:r>
          </a:p>
          <a:p>
            <a:endParaRPr lang="en-GB" sz="2000" dirty="0" smtClean="0"/>
          </a:p>
          <a:p>
            <a:pPr>
              <a:buNone/>
            </a:pPr>
            <a:r>
              <a:rPr lang="en-GB" sz="2000" dirty="0" smtClean="0"/>
              <a:t>Scatter Plot,HeatMap &amp; Pair Plot </a:t>
            </a:r>
          </a:p>
          <a:p>
            <a:r>
              <a:rPr lang="en-GB" sz="2000" dirty="0" smtClean="0"/>
              <a:t> From the  analysis we can infer that the total runs scored by the players in each year highly depend on he highest score,   Average, N_4 and Balls faced by the players </a:t>
            </a:r>
          </a:p>
          <a:p>
            <a:pPr>
              <a:buNone/>
            </a:pPr>
            <a:r>
              <a:rPr lang="en-GB" sz="2000" dirty="0" smtClean="0"/>
              <a:t>  </a:t>
            </a:r>
          </a:p>
          <a:p>
            <a:pPr>
              <a:buNone/>
            </a:pPr>
            <a:r>
              <a:rPr lang="en-GB" sz="2000" dirty="0" smtClean="0"/>
              <a:t>Box Plot &amp; Violin Plot </a:t>
            </a:r>
          </a:p>
          <a:p>
            <a:r>
              <a:rPr lang="en-GB" sz="2000" dirty="0" smtClean="0"/>
              <a:t> From the above analysis we can find that The Virat kohli has the highest runs among the season (2015-2019) but  his run rate  range is less than the other players </a:t>
            </a:r>
          </a:p>
          <a:p>
            <a:r>
              <a:rPr lang="en-GB" sz="2000" dirty="0" smtClean="0"/>
              <a:t> </a:t>
            </a:r>
            <a:r>
              <a:rPr lang="en-GB" sz="2000" dirty="0" err="1" smtClean="0"/>
              <a:t>Ab</a:t>
            </a:r>
            <a:r>
              <a:rPr lang="en-GB" sz="2000" dirty="0" smtClean="0"/>
              <a:t> de Villiers  and Shikar Dhawan Run rate  range is also less than other players </a:t>
            </a:r>
          </a:p>
          <a:p>
            <a:r>
              <a:rPr lang="en-GB" sz="2000" dirty="0" smtClean="0"/>
              <a:t> David Warner range of runs and  highest score are higher than the other players which clearly indicates that the run rate is depended on   average, Balls faced , N_4 taken which is also high for the player his performance is better than other players in  IPLT20(2015-2019)</a:t>
            </a:r>
            <a:endParaRPr lang="en-GB"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dirty="0" smtClean="0"/>
              <a:t>                             Future scope </a:t>
            </a:r>
            <a:endParaRPr lang="en-GB" dirty="0"/>
          </a:p>
        </p:txBody>
      </p:sp>
      <p:sp>
        <p:nvSpPr>
          <p:cNvPr id="3" name="Content Placeholder 2"/>
          <p:cNvSpPr>
            <a:spLocks noGrp="1"/>
          </p:cNvSpPr>
          <p:nvPr>
            <p:ph idx="1"/>
          </p:nvPr>
        </p:nvSpPr>
        <p:spPr>
          <a:xfrm>
            <a:off x="748145" y="1219199"/>
            <a:ext cx="9822873" cy="4100946"/>
          </a:xfrm>
        </p:spPr>
        <p:txBody>
          <a:bodyPr>
            <a:normAutofit/>
          </a:bodyPr>
          <a:lstStyle/>
          <a:p>
            <a:endParaRPr lang="en-US" sz="2000" dirty="0" smtClean="0"/>
          </a:p>
          <a:p>
            <a:pPr marL="0" indent="0">
              <a:tabLst>
                <a:tab pos="0" algn="l"/>
              </a:tabLst>
            </a:pPr>
            <a:r>
              <a:rPr lang="en-US" sz="2000" dirty="0" smtClean="0"/>
              <a:t>  We can predict the performance of the players based on the given data of past     performance of the players </a:t>
            </a:r>
          </a:p>
          <a:p>
            <a:pPr marL="0" indent="0">
              <a:tabLst>
                <a:tab pos="0" algn="l"/>
              </a:tabLst>
            </a:pPr>
            <a:r>
              <a:rPr lang="en-US" sz="2000" dirty="0" smtClean="0"/>
              <a:t>The consistent performer can be predicted based on their past scores and also can predict their performance in upcoming series</a:t>
            </a:r>
          </a:p>
          <a:p>
            <a:pPr marL="0" indent="0">
              <a:tabLst>
                <a:tab pos="0" algn="l"/>
              </a:tabLst>
            </a:pPr>
            <a:r>
              <a:rPr lang="en-US" sz="2000" dirty="0" smtClean="0"/>
              <a:t>This way we can analyze the areas of improvement for the players to have better score and  performance </a:t>
            </a:r>
            <a:endParaRPr lang="en-GB"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6"/>
          <p:cNvPicPr preferRelativeResize="0"/>
          <p:nvPr/>
        </p:nvPicPr>
        <p:blipFill rotWithShape="1">
          <a:blip r:embed="rId3" cstate="print">
            <a:alphaModFix/>
          </a:blip>
          <a:srcRect/>
          <a:stretch/>
        </p:blipFill>
        <p:spPr>
          <a:xfrm>
            <a:off x="6466516" y="1850749"/>
            <a:ext cx="4465643" cy="2834317"/>
          </a:xfrm>
          <a:prstGeom prst="rect">
            <a:avLst/>
          </a:prstGeom>
          <a:noFill/>
          <a:ln>
            <a:noFill/>
          </a:ln>
        </p:spPr>
      </p:pic>
      <p:sp>
        <p:nvSpPr>
          <p:cNvPr id="117" name="Google Shape;117;p16"/>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rgbClr val="C00000"/>
                </a:solidFill>
                <a:latin typeface="Libre Baskerville"/>
                <a:ea typeface="Libre Baskerville"/>
                <a:cs typeface="Libre Baskerville"/>
                <a:sym typeface="Libre Baskerville"/>
              </a:rPr>
              <a:t>THANK YOU</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0;p2">
            <a:extLst>
              <a:ext uri="{FF2B5EF4-FFF2-40B4-BE49-F238E27FC236}">
                <a16:creationId xmlns:a16="http://schemas.microsoft.com/office/drawing/2014/main" xmlns="" id="{F1938B5B-7279-41B8-9966-43015F242CFD}"/>
              </a:ext>
            </a:extLst>
          </p:cNvPr>
          <p:cNvSpPr txBox="1"/>
          <p:nvPr/>
        </p:nvSpPr>
        <p:spPr>
          <a:xfrm>
            <a:off x="893087" y="1661481"/>
            <a:ext cx="10370657" cy="480127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b="0" i="0" u="none" strike="noStrike" cap="none" dirty="0" smtClean="0">
                <a:solidFill>
                  <a:schemeClr val="dk1"/>
                </a:solidFill>
                <a:latin typeface="Calibri"/>
                <a:ea typeface="Calibri"/>
                <a:cs typeface="Calibri"/>
                <a:sym typeface="Calibri"/>
              </a:rPr>
              <a:t>Name: Niji  Narayanankutty </a:t>
            </a:r>
          </a:p>
          <a:p>
            <a:pPr marL="285750" marR="0" lvl="0" indent="-285750" algn="l" rtl="0">
              <a:spcBef>
                <a:spcPts val="0"/>
              </a:spcBef>
              <a:spcAft>
                <a:spcPts val="0"/>
              </a:spcAft>
              <a:buClr>
                <a:schemeClr val="dk1"/>
              </a:buClr>
              <a:buSzPts val="1800"/>
              <a:buFont typeface="Noto Sans Symbols"/>
              <a:buChar char="✔"/>
            </a:pPr>
            <a:r>
              <a:rPr lang="en-US" sz="1800" b="0" i="0" u="none" strike="noStrike" cap="none" dirty="0" smtClean="0">
                <a:solidFill>
                  <a:schemeClr val="dk1"/>
                </a:solidFill>
                <a:latin typeface="Calibri"/>
                <a:ea typeface="Calibri"/>
                <a:cs typeface="Calibri"/>
                <a:sym typeface="Calibri"/>
              </a:rPr>
              <a:t>Location: Kerala</a:t>
            </a:r>
          </a:p>
          <a:p>
            <a:pPr marL="285750" marR="0" lvl="0" indent="-285750" algn="l" rtl="0">
              <a:spcBef>
                <a:spcPts val="0"/>
              </a:spcBef>
              <a:spcAft>
                <a:spcPts val="0"/>
              </a:spcAft>
              <a:buClr>
                <a:schemeClr val="dk1"/>
              </a:buClr>
              <a:buSzPts val="1800"/>
              <a:buFont typeface="Noto Sans Symbols"/>
              <a:buChar char="✔"/>
            </a:pPr>
            <a:r>
              <a:rPr lang="en-US" dirty="0" smtClean="0">
                <a:solidFill>
                  <a:schemeClr val="dk1"/>
                </a:solidFill>
                <a:latin typeface="Calibri"/>
                <a:ea typeface="Calibri"/>
                <a:cs typeface="Calibri"/>
                <a:sym typeface="Calibri"/>
              </a:rPr>
              <a:t>B- Tech-Information Technology ,MBA-HR &amp; Systems</a:t>
            </a:r>
          </a:p>
          <a:p>
            <a:pPr marL="285750" marR="0" lvl="0" indent="-285750" algn="l" rtl="0">
              <a:spcBef>
                <a:spcPts val="0"/>
              </a:spcBef>
              <a:spcAft>
                <a:spcPts val="0"/>
              </a:spcAft>
              <a:buClr>
                <a:schemeClr val="dk1"/>
              </a:buClr>
              <a:buSzPts val="1800"/>
              <a:buFont typeface="Noto Sans Symbols"/>
              <a:buChar char="✔"/>
            </a:pPr>
            <a:endParaRPr lang="en-US" dirty="0" smtClean="0">
              <a:solidFill>
                <a:schemeClr val="dk1"/>
              </a:solidFill>
              <a:latin typeface="Calibri"/>
              <a:ea typeface="Calibri"/>
              <a:cs typeface="Calibri"/>
              <a:sym typeface="Calibri"/>
            </a:endParaRPr>
          </a:p>
          <a:p>
            <a:pPr marL="285750" indent="-285750">
              <a:buClr>
                <a:schemeClr val="dk1"/>
              </a:buClr>
              <a:buSzPts val="1800"/>
              <a:buFont typeface="Noto Sans Symbols"/>
              <a:buChar char="✔"/>
            </a:pPr>
            <a:r>
              <a:rPr lang="en-US" dirty="0" smtClean="0">
                <a:solidFill>
                  <a:schemeClr val="dk1"/>
                </a:solidFill>
                <a:latin typeface="Calibri"/>
                <a:ea typeface="Calibri"/>
                <a:cs typeface="Calibri"/>
                <a:sym typeface="Calibri"/>
              </a:rPr>
              <a:t>Why Data science:</a:t>
            </a:r>
          </a:p>
          <a:p>
            <a:pPr marL="285750" indent="-285750">
              <a:buClr>
                <a:schemeClr val="dk1"/>
              </a:buClr>
              <a:buSzPts val="1800"/>
              <a:buFont typeface="Noto Sans Symbols"/>
              <a:buChar char="✔"/>
            </a:pPr>
            <a:r>
              <a:rPr lang="en-US" dirty="0" smtClean="0">
                <a:solidFill>
                  <a:schemeClr val="dk1"/>
                </a:solidFill>
                <a:latin typeface="Calibri"/>
                <a:ea typeface="Calibri"/>
                <a:cs typeface="Calibri"/>
                <a:sym typeface="Calibri"/>
              </a:rPr>
              <a:t>As world is getting digitalized  lots and lots of data is being generated every seconds. Study of these data and their analysis is getting more  and more important . Found interesting on this  and chose Data science  to shift my career to have a new start for  long term career .</a:t>
            </a:r>
          </a:p>
          <a:p>
            <a:pPr marL="285750" indent="-285750">
              <a:buClr>
                <a:schemeClr val="dk1"/>
              </a:buClr>
              <a:buSzPts val="1800"/>
              <a:buFont typeface="Noto Sans Symbols"/>
              <a:buChar char="✔"/>
            </a:pPr>
            <a:endParaRPr lang="en-US" dirty="0" smtClean="0">
              <a:solidFill>
                <a:schemeClr val="dk1"/>
              </a:solidFill>
              <a:latin typeface="Calibri"/>
              <a:ea typeface="Calibri"/>
              <a:cs typeface="Calibri"/>
              <a:sym typeface="Calibri"/>
            </a:endParaRPr>
          </a:p>
          <a:p>
            <a:pPr marL="285750" indent="-285750">
              <a:buClr>
                <a:schemeClr val="dk1"/>
              </a:buClr>
              <a:buSzPts val="1800"/>
              <a:buFont typeface="Noto Sans Symbols"/>
              <a:buChar char="✔"/>
            </a:pPr>
            <a:r>
              <a:rPr lang="en-US" dirty="0" smtClean="0">
                <a:solidFill>
                  <a:schemeClr val="dk1"/>
                </a:solidFill>
                <a:latin typeface="Calibri"/>
                <a:ea typeface="Calibri"/>
                <a:cs typeface="Calibri"/>
                <a:sym typeface="Calibri"/>
              </a:rPr>
              <a:t>Work Experience : </a:t>
            </a:r>
          </a:p>
          <a:p>
            <a:pPr marL="285750" indent="-285750">
              <a:buClr>
                <a:schemeClr val="dk1"/>
              </a:buClr>
              <a:buSzPts val="1800"/>
              <a:buFont typeface="Noto Sans Symbols"/>
              <a:buChar char="✔"/>
            </a:pPr>
            <a:r>
              <a:rPr lang="en-US" dirty="0" smtClean="0">
                <a:solidFill>
                  <a:schemeClr val="dk1"/>
                </a:solidFill>
                <a:latin typeface="Calibri"/>
                <a:ea typeface="Calibri"/>
                <a:cs typeface="Calibri"/>
                <a:sym typeface="Calibri"/>
              </a:rPr>
              <a:t>3 years experience  in HR Industry. Currently on maternity break</a:t>
            </a:r>
          </a:p>
          <a:p>
            <a:pPr marL="285750" indent="-285750">
              <a:buClr>
                <a:schemeClr val="dk1"/>
              </a:buClr>
              <a:buSzPts val="1800"/>
              <a:buFont typeface="Noto Sans Symbols"/>
              <a:buChar char="✔"/>
            </a:pPr>
            <a:endParaRPr lang="en-US" dirty="0" smtClean="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b="0" i="0" u="none" strike="noStrike" cap="none" dirty="0" smtClean="0">
                <a:solidFill>
                  <a:schemeClr val="dk1"/>
                </a:solidFill>
                <a:latin typeface="Calibri"/>
                <a:ea typeface="Calibri"/>
                <a:cs typeface="Calibri"/>
                <a:sym typeface="Calibri"/>
              </a:rPr>
              <a:t>What </a:t>
            </a:r>
            <a:r>
              <a:rPr lang="en-US" sz="1800" b="0" i="0" u="none" strike="noStrike" cap="none" dirty="0">
                <a:solidFill>
                  <a:schemeClr val="dk1"/>
                </a:solidFill>
                <a:latin typeface="Calibri"/>
                <a:ea typeface="Calibri"/>
                <a:cs typeface="Calibri"/>
                <a:sym typeface="Calibri"/>
              </a:rPr>
              <a:t>like you about </a:t>
            </a:r>
            <a:r>
              <a:rPr lang="en-US" sz="1800" b="0" i="0" u="none" strike="noStrike" cap="none" dirty="0" smtClean="0">
                <a:solidFill>
                  <a:schemeClr val="dk1"/>
                </a:solidFill>
                <a:latin typeface="Calibri"/>
                <a:ea typeface="Calibri"/>
                <a:cs typeface="Calibri"/>
                <a:sym typeface="Calibri"/>
              </a:rPr>
              <a:t>Informatics </a:t>
            </a:r>
            <a:r>
              <a:rPr lang="en-US" sz="1800" b="0" i="0" u="none" strike="noStrike" cap="none" dirty="0">
                <a:solidFill>
                  <a:schemeClr val="dk1"/>
                </a:solidFill>
                <a:latin typeface="Calibri"/>
                <a:ea typeface="Calibri"/>
                <a:cs typeface="Calibri"/>
                <a:sym typeface="Calibri"/>
              </a:rPr>
              <a:t>Research </a:t>
            </a:r>
            <a:r>
              <a:rPr lang="en-US" sz="1800" b="0" i="0" u="none" strike="noStrike" cap="none" dirty="0" smtClean="0">
                <a:solidFill>
                  <a:schemeClr val="dk1"/>
                </a:solidFill>
                <a:latin typeface="Calibri"/>
                <a:ea typeface="Calibri"/>
                <a:cs typeface="Calibri"/>
                <a:sym typeface="Calibri"/>
              </a:rPr>
              <a:t>lab:</a:t>
            </a:r>
          </a:p>
          <a:p>
            <a:pPr marL="285750" marR="0" lvl="0" indent="-285750" algn="l" rtl="0">
              <a:spcBef>
                <a:spcPts val="0"/>
              </a:spcBef>
              <a:spcAft>
                <a:spcPts val="0"/>
              </a:spcAft>
              <a:buClr>
                <a:schemeClr val="dk1"/>
              </a:buClr>
              <a:buSzPts val="1800"/>
            </a:pPr>
            <a:r>
              <a:rPr lang="en-US" dirty="0" smtClean="0">
                <a:solidFill>
                  <a:schemeClr val="dk1"/>
                </a:solidFill>
                <a:latin typeface="Calibri"/>
                <a:sym typeface="Calibri"/>
              </a:rPr>
              <a:t>      The main thing I found interesting is the mentoring sessions in which we  can reach out our mentors for any clarifications. The lectures are very informative teaches from basics to advance so we can learn from scratch.</a:t>
            </a:r>
          </a:p>
          <a:p>
            <a:pPr marL="285750" marR="0" lvl="0" indent="-285750" algn="l" rtl="0">
              <a:spcBef>
                <a:spcPts val="0"/>
              </a:spcBef>
              <a:spcAft>
                <a:spcPts val="0"/>
              </a:spcAft>
              <a:buClr>
                <a:schemeClr val="dk1"/>
              </a:buClr>
              <a:buSzPts val="1800"/>
              <a:buFont typeface="Noto Sans Symbols"/>
              <a:buChar char="✔"/>
            </a:pPr>
            <a:endParaRPr dirty="0"/>
          </a:p>
        </p:txBody>
      </p:sp>
      <p:sp>
        <p:nvSpPr>
          <p:cNvPr id="6" name="Google Shape;42;p2">
            <a:extLst>
              <a:ext uri="{FF2B5EF4-FFF2-40B4-BE49-F238E27FC236}">
                <a16:creationId xmlns:a16="http://schemas.microsoft.com/office/drawing/2014/main" xmlns="" id="{717B5CEA-3236-4F3B-910D-3C353EEDF02F}"/>
              </a:ext>
            </a:extLst>
          </p:cNvPr>
          <p:cNvSpPr txBox="1"/>
          <p:nvPr/>
        </p:nvSpPr>
        <p:spPr>
          <a:xfrm>
            <a:off x="565679" y="321663"/>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US" sz="3200" b="0" i="0" u="none" strike="noStrike" cap="none" dirty="0">
                <a:solidFill>
                  <a:schemeClr val="accent2"/>
                </a:solidFill>
                <a:latin typeface="Lato Black"/>
                <a:ea typeface="Lato Black"/>
                <a:cs typeface="Lato Black"/>
                <a:sym typeface="Lato Black"/>
              </a:rPr>
              <a:t>About me</a:t>
            </a:r>
            <a:endParaRPr dirty="0">
              <a:solidFill>
                <a:schemeClr val="accent2"/>
              </a:solidFill>
            </a:endParaRPr>
          </a:p>
        </p:txBody>
      </p:sp>
    </p:spTree>
    <p:extLst>
      <p:ext uri="{BB962C8B-B14F-4D97-AF65-F5344CB8AC3E}">
        <p14:creationId xmlns:p14="http://schemas.microsoft.com/office/powerpoint/2010/main" xmlns="" val="339142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28" y="0"/>
            <a:ext cx="12192000" cy="1149927"/>
          </a:xfrm>
        </p:spPr>
        <p:txBody>
          <a:bodyPr/>
          <a:lstStyle/>
          <a:p>
            <a:r>
              <a:rPr lang="en-US" dirty="0" smtClean="0"/>
              <a:t>                                Website </a:t>
            </a:r>
            <a:endParaRPr lang="en-GB" dirty="0"/>
          </a:p>
        </p:txBody>
      </p:sp>
      <p:sp>
        <p:nvSpPr>
          <p:cNvPr id="3" name="Content Placeholder 2"/>
          <p:cNvSpPr>
            <a:spLocks noGrp="1"/>
          </p:cNvSpPr>
          <p:nvPr>
            <p:ph idx="1"/>
          </p:nvPr>
        </p:nvSpPr>
        <p:spPr>
          <a:xfrm>
            <a:off x="762000" y="1302328"/>
            <a:ext cx="10529455" cy="4627418"/>
          </a:xfrm>
        </p:spPr>
        <p:txBody>
          <a:bodyPr>
            <a:normAutofit/>
          </a:bodyPr>
          <a:lstStyle/>
          <a:p>
            <a:pPr>
              <a:buNone/>
            </a:pPr>
            <a:r>
              <a:rPr lang="en-US" sz="2400" dirty="0" smtClean="0"/>
              <a:t> </a:t>
            </a:r>
          </a:p>
          <a:p>
            <a:pPr>
              <a:buNone/>
            </a:pPr>
            <a:r>
              <a:rPr lang="en-US" sz="2400" dirty="0" smtClean="0"/>
              <a:t>Website used for scraping :</a:t>
            </a:r>
          </a:p>
          <a:p>
            <a:pPr>
              <a:buNone/>
            </a:pPr>
            <a:r>
              <a:rPr lang="en-US" sz="2400" dirty="0" smtClean="0"/>
              <a:t>URL: </a:t>
            </a:r>
            <a:r>
              <a:rPr lang="en-US" sz="2400" dirty="0" smtClean="0">
                <a:hlinkClick r:id="rId2"/>
              </a:rPr>
              <a:t>https://www.iplt20.com/stats/2016/most-runs</a:t>
            </a:r>
            <a:endParaRPr lang="en-US" sz="2400" dirty="0" smtClean="0"/>
          </a:p>
          <a:p>
            <a:pPr>
              <a:buNone/>
            </a:pPr>
            <a:endParaRPr lang="en-US" sz="2400" dirty="0" smtClean="0"/>
          </a:p>
          <a:p>
            <a:pPr>
              <a:buNone/>
            </a:pPr>
            <a:r>
              <a:rPr lang="en-US" sz="2400" dirty="0" smtClean="0"/>
              <a:t>Data(Variables ):</a:t>
            </a:r>
          </a:p>
          <a:p>
            <a:pPr marL="0" indent="0">
              <a:buNone/>
            </a:pPr>
            <a:r>
              <a:rPr lang="en-US" sz="2400" dirty="0" smtClean="0"/>
              <a:t>Total runs, Average , Strike rate, Balls faced, Matches of the  the players  in IPLT20(2015-2019) .The performance of employees are analyzed based on these variables.</a:t>
            </a:r>
          </a:p>
          <a:p>
            <a:pPr>
              <a:buNone/>
            </a:pPr>
            <a:endParaRPr lang="en-US" dirty="0" smtClean="0"/>
          </a:p>
          <a:p>
            <a:pPr>
              <a:buNone/>
            </a:pP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IPLT20(2015-2019)</a:t>
            </a:r>
            <a:endParaRPr lang="en-GB" dirty="0"/>
          </a:p>
        </p:txBody>
      </p:sp>
      <p:sp>
        <p:nvSpPr>
          <p:cNvPr id="3" name="Content Placeholder 2"/>
          <p:cNvSpPr>
            <a:spLocks noGrp="1"/>
          </p:cNvSpPr>
          <p:nvPr>
            <p:ph idx="1"/>
          </p:nvPr>
        </p:nvSpPr>
        <p:spPr/>
        <p:txBody>
          <a:bodyPr/>
          <a:lstStyle/>
          <a:p>
            <a:pPr>
              <a:buNone/>
            </a:pPr>
            <a:r>
              <a:rPr lang="en-US" dirty="0" smtClean="0"/>
              <a:t>Use Case</a:t>
            </a:r>
            <a:endParaRPr lang="en-US" dirty="0" smtClean="0"/>
          </a:p>
          <a:p>
            <a:pPr marL="514350" indent="-514350"/>
            <a:endParaRPr lang="en-US" sz="2000" dirty="0" smtClean="0"/>
          </a:p>
          <a:p>
            <a:pPr marL="514350" indent="-514350"/>
            <a:r>
              <a:rPr lang="en-US" sz="2000" dirty="0" smtClean="0"/>
              <a:t>The </a:t>
            </a:r>
            <a:r>
              <a:rPr lang="en-US" sz="2000" dirty="0" smtClean="0"/>
              <a:t>project aims to analyze the performance of players based on  their total runs, average runs, Strike rate in all seasons from (2015-2019).This helps to  find  the consistent performers of the seasons </a:t>
            </a:r>
          </a:p>
          <a:p>
            <a:pPr marL="514350" indent="-514350"/>
            <a:r>
              <a:rPr lang="en-US" sz="2000" dirty="0" smtClean="0"/>
              <a:t>This helps to predict the performance of the players in upcoming seasons .</a:t>
            </a:r>
            <a:endParaRPr lang="en-GB" sz="2000" dirty="0" smtClean="0"/>
          </a:p>
          <a:p>
            <a:endParaRPr lang="en-GB"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80654"/>
          </a:xfrm>
        </p:spPr>
        <p:txBody>
          <a:bodyPr/>
          <a:lstStyle/>
          <a:p>
            <a:r>
              <a:rPr lang="en-US" dirty="0" smtClean="0"/>
              <a:t>                          Web scraping</a:t>
            </a:r>
            <a:endParaRPr lang="en-GB" dirty="0"/>
          </a:p>
        </p:txBody>
      </p:sp>
      <p:sp>
        <p:nvSpPr>
          <p:cNvPr id="5" name="Content Placeholder 4"/>
          <p:cNvSpPr>
            <a:spLocks noGrp="1"/>
          </p:cNvSpPr>
          <p:nvPr>
            <p:ph idx="1"/>
          </p:nvPr>
        </p:nvSpPr>
        <p:spPr>
          <a:xfrm>
            <a:off x="235527" y="1136073"/>
            <a:ext cx="11956473" cy="5040890"/>
          </a:xfrm>
        </p:spPr>
        <p:txBody>
          <a:bodyPr/>
          <a:lstStyle/>
          <a:p>
            <a:pPr>
              <a:buNone/>
            </a:pPr>
            <a:r>
              <a:rPr lang="en-US" dirty="0" smtClean="0"/>
              <a:t>Data obtained after scraping :</a:t>
            </a:r>
          </a:p>
          <a:p>
            <a:pPr>
              <a:buNone/>
            </a:pPr>
            <a:r>
              <a:rPr lang="en-US" sz="2000" dirty="0" smtClean="0"/>
              <a:t>Web scraping is done using Beautiful Soup library in which data is pulled out of HTML code</a:t>
            </a:r>
          </a:p>
          <a:p>
            <a:pPr>
              <a:buNone/>
            </a:pPr>
            <a:endParaRPr lang="en-GB" dirty="0"/>
          </a:p>
        </p:txBody>
      </p:sp>
      <p:pic>
        <p:nvPicPr>
          <p:cNvPr id="6" name="Picture 5" descr="web scraping.PNG"/>
          <p:cNvPicPr>
            <a:picLocks noChangeAspect="1"/>
          </p:cNvPicPr>
          <p:nvPr/>
        </p:nvPicPr>
        <p:blipFill>
          <a:blip r:embed="rId2" cstate="print"/>
          <a:stretch>
            <a:fillRect/>
          </a:stretch>
        </p:blipFill>
        <p:spPr>
          <a:xfrm>
            <a:off x="955965" y="2078307"/>
            <a:ext cx="8589816" cy="409675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0110"/>
            <a:ext cx="12192000" cy="748146"/>
          </a:xfrm>
        </p:spPr>
        <p:txBody>
          <a:bodyPr/>
          <a:lstStyle/>
          <a:p>
            <a:r>
              <a:rPr lang="en-US" dirty="0" smtClean="0"/>
              <a:t>                            Data Cleaning </a:t>
            </a:r>
            <a:endParaRPr lang="en-GB" dirty="0"/>
          </a:p>
        </p:txBody>
      </p:sp>
      <p:sp>
        <p:nvSpPr>
          <p:cNvPr id="3" name="Content Placeholder 2"/>
          <p:cNvSpPr>
            <a:spLocks noGrp="1"/>
          </p:cNvSpPr>
          <p:nvPr>
            <p:ph idx="1"/>
          </p:nvPr>
        </p:nvSpPr>
        <p:spPr>
          <a:xfrm>
            <a:off x="318655" y="1149927"/>
            <a:ext cx="11873345" cy="5027036"/>
          </a:xfrm>
        </p:spPr>
        <p:txBody>
          <a:bodyPr/>
          <a:lstStyle/>
          <a:p>
            <a:pPr>
              <a:buNone/>
            </a:pPr>
            <a:r>
              <a:rPr lang="en-US" dirty="0" smtClean="0"/>
              <a:t>Data Cleaning:</a:t>
            </a:r>
          </a:p>
          <a:p>
            <a:pPr marL="0" indent="0">
              <a:buNone/>
            </a:pPr>
            <a:r>
              <a:rPr lang="en-US" sz="2000" dirty="0" smtClean="0"/>
              <a:t>The spaces are removed using lambda function and replace method .By using regex  the players data has been retrieved </a:t>
            </a:r>
            <a:endParaRPr lang="en-GB" sz="2000" dirty="0"/>
          </a:p>
        </p:txBody>
      </p:sp>
      <p:pic>
        <p:nvPicPr>
          <p:cNvPr id="4" name="Picture 3" descr="data cleaning.PNG"/>
          <p:cNvPicPr>
            <a:picLocks noChangeAspect="1"/>
          </p:cNvPicPr>
          <p:nvPr/>
        </p:nvPicPr>
        <p:blipFill>
          <a:blip r:embed="rId2" cstate="print"/>
          <a:stretch>
            <a:fillRect/>
          </a:stretch>
        </p:blipFill>
        <p:spPr>
          <a:xfrm>
            <a:off x="1814944" y="2369127"/>
            <a:ext cx="8395855" cy="390698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dirty="0" smtClean="0"/>
              <a:t>Exploratory Data Analysis (EDA)</a:t>
            </a:r>
            <a:endParaRPr lang="en-GB" sz="4000" dirty="0"/>
          </a:p>
        </p:txBody>
      </p:sp>
      <p:sp>
        <p:nvSpPr>
          <p:cNvPr id="3" name="Content Placeholder 2"/>
          <p:cNvSpPr>
            <a:spLocks noGrp="1"/>
          </p:cNvSpPr>
          <p:nvPr>
            <p:ph idx="1"/>
          </p:nvPr>
        </p:nvSpPr>
        <p:spPr/>
        <p:txBody>
          <a:bodyPr/>
          <a:lstStyle/>
          <a:p>
            <a:pPr>
              <a:buNone/>
            </a:pPr>
            <a:r>
              <a:rPr lang="en-US" dirty="0" smtClean="0"/>
              <a:t>Data </a:t>
            </a:r>
            <a:r>
              <a:rPr lang="en-US" dirty="0" smtClean="0"/>
              <a:t>Frame :</a:t>
            </a:r>
            <a:endParaRPr lang="en-GB" dirty="0"/>
          </a:p>
        </p:txBody>
      </p:sp>
      <p:pic>
        <p:nvPicPr>
          <p:cNvPr id="4" name="Picture 3" descr="dataframe.png"/>
          <p:cNvPicPr>
            <a:picLocks noChangeAspect="1"/>
          </p:cNvPicPr>
          <p:nvPr/>
        </p:nvPicPr>
        <p:blipFill>
          <a:blip r:embed="rId2" cstate="print"/>
          <a:stretch>
            <a:fillRect/>
          </a:stretch>
        </p:blipFill>
        <p:spPr>
          <a:xfrm>
            <a:off x="1864708" y="2339932"/>
            <a:ext cx="6495239" cy="392381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Data Visualization</a:t>
            </a:r>
            <a:endParaRPr lang="en-GB" dirty="0"/>
          </a:p>
        </p:txBody>
      </p:sp>
      <p:sp>
        <p:nvSpPr>
          <p:cNvPr id="3" name="Content Placeholder 2"/>
          <p:cNvSpPr>
            <a:spLocks noGrp="1"/>
          </p:cNvSpPr>
          <p:nvPr>
            <p:ph idx="1"/>
          </p:nvPr>
        </p:nvSpPr>
        <p:spPr/>
        <p:txBody>
          <a:bodyPr/>
          <a:lstStyle/>
          <a:p>
            <a:pPr>
              <a:buNone/>
            </a:pPr>
            <a:endParaRPr lang="en-US" dirty="0" smtClean="0"/>
          </a:p>
          <a:p>
            <a:pPr>
              <a:buNone/>
            </a:pPr>
            <a:r>
              <a:rPr lang="en-GB" sz="2400" b="1" dirty="0" smtClean="0"/>
              <a:t>Univariate Analysis:</a:t>
            </a:r>
            <a:r>
              <a:rPr lang="en-GB" sz="2400" dirty="0" smtClean="0"/>
              <a:t> </a:t>
            </a:r>
          </a:p>
          <a:p>
            <a:r>
              <a:rPr lang="en-GB" sz="2000" dirty="0" smtClean="0"/>
              <a:t>Analysis of only one variable to  summarize the  data and finds patterns in them.</a:t>
            </a:r>
          </a:p>
          <a:p>
            <a:endParaRPr lang="en-GB" sz="2000" dirty="0" smtClean="0"/>
          </a:p>
          <a:p>
            <a:pPr>
              <a:buNone/>
            </a:pPr>
            <a:r>
              <a:rPr lang="en-US" sz="2400" b="1" dirty="0" smtClean="0"/>
              <a:t>Bivariate analysis:</a:t>
            </a:r>
          </a:p>
          <a:p>
            <a:r>
              <a:rPr lang="en-US" sz="2000" dirty="0" smtClean="0"/>
              <a:t>It involves analysis of two variables for determining the relationship between them</a:t>
            </a:r>
          </a:p>
          <a:p>
            <a:endParaRPr lang="en-US" sz="2000" dirty="0" smtClean="0"/>
          </a:p>
          <a:p>
            <a:pPr>
              <a:buNone/>
            </a:pPr>
            <a:r>
              <a:rPr lang="en-US" sz="2400" b="1" dirty="0" smtClean="0"/>
              <a:t>Multivariate Analysis :</a:t>
            </a:r>
          </a:p>
          <a:p>
            <a:pPr marL="0" indent="0">
              <a:buNone/>
            </a:pPr>
            <a:r>
              <a:rPr lang="en-US" sz="2000" dirty="0" smtClean="0"/>
              <a:t>Analysis multiple variable to find the relationship between then and their relevance to the problem</a:t>
            </a:r>
            <a:endParaRPr lang="en-GB"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2526</TotalTime>
  <Words>1392</Words>
  <Application>Microsoft Office PowerPoint</Application>
  <PresentationFormat>Custom</PresentationFormat>
  <Paragraphs>158</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IPLT20</vt:lpstr>
      <vt:lpstr>Slide 3</vt:lpstr>
      <vt:lpstr>                                Website </vt:lpstr>
      <vt:lpstr>                     IPLT20(2015-2019)</vt:lpstr>
      <vt:lpstr>                          Web scraping</vt:lpstr>
      <vt:lpstr>                            Data Cleaning </vt:lpstr>
      <vt:lpstr>        Exploratory Data Analysis (EDA)</vt:lpstr>
      <vt:lpstr>                         Data Visualization</vt:lpstr>
      <vt:lpstr>               Univariate Analysis</vt:lpstr>
      <vt:lpstr>                              Univariate </vt:lpstr>
      <vt:lpstr>                                 Univariate</vt:lpstr>
      <vt:lpstr>                               Univariate </vt:lpstr>
      <vt:lpstr>                    Bivariate analysis </vt:lpstr>
      <vt:lpstr>                                 Bivariate</vt:lpstr>
      <vt:lpstr>                                       Bivariate </vt:lpstr>
      <vt:lpstr>                                     Bivariate </vt:lpstr>
      <vt:lpstr>                                   Bivariate </vt:lpstr>
      <vt:lpstr>                                 Bivariate </vt:lpstr>
      <vt:lpstr>                               Bivariate </vt:lpstr>
      <vt:lpstr>                                 Bivariate</vt:lpstr>
      <vt:lpstr>                             Multivariate </vt:lpstr>
      <vt:lpstr>                                     Multivariate</vt:lpstr>
      <vt:lpstr>                                  Conclusion</vt:lpstr>
      <vt:lpstr>                             Future scope </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Sarath</cp:lastModifiedBy>
  <cp:revision>96</cp:revision>
  <dcterms:created xsi:type="dcterms:W3CDTF">2021-02-16T05:19:01Z</dcterms:created>
  <dcterms:modified xsi:type="dcterms:W3CDTF">2021-06-16T06:40:43Z</dcterms:modified>
</cp:coreProperties>
</file>