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Lst>
  <p:notesMasterIdLst>
    <p:notesMasterId r:id="rId44"/>
  </p:notesMasterIdLst>
  <p:sldIdLst>
    <p:sldId id="358" r:id="rId3"/>
    <p:sldId id="257" r:id="rId4"/>
    <p:sldId id="258" r:id="rId5"/>
    <p:sldId id="361" r:id="rId6"/>
    <p:sldId id="362" r:id="rId7"/>
    <p:sldId id="363" r:id="rId8"/>
    <p:sldId id="364" r:id="rId9"/>
    <p:sldId id="365" r:id="rId10"/>
    <p:sldId id="366" r:id="rId11"/>
    <p:sldId id="367" r:id="rId12"/>
    <p:sldId id="406" r:id="rId13"/>
    <p:sldId id="407" r:id="rId14"/>
    <p:sldId id="409" r:id="rId15"/>
    <p:sldId id="368" r:id="rId16"/>
    <p:sldId id="369" r:id="rId17"/>
    <p:sldId id="370" r:id="rId18"/>
    <p:sldId id="371" r:id="rId19"/>
    <p:sldId id="372" r:id="rId20"/>
    <p:sldId id="373" r:id="rId21"/>
    <p:sldId id="374" r:id="rId22"/>
    <p:sldId id="375" r:id="rId23"/>
    <p:sldId id="378" r:id="rId24"/>
    <p:sldId id="379" r:id="rId25"/>
    <p:sldId id="390" r:id="rId26"/>
    <p:sldId id="391" r:id="rId27"/>
    <p:sldId id="392" r:id="rId28"/>
    <p:sldId id="393" r:id="rId29"/>
    <p:sldId id="394" r:id="rId30"/>
    <p:sldId id="395" r:id="rId31"/>
    <p:sldId id="396" r:id="rId32"/>
    <p:sldId id="397" r:id="rId33"/>
    <p:sldId id="398" r:id="rId34"/>
    <p:sldId id="399" r:id="rId35"/>
    <p:sldId id="267" r:id="rId36"/>
    <p:sldId id="401" r:id="rId37"/>
    <p:sldId id="402" r:id="rId38"/>
    <p:sldId id="403" r:id="rId39"/>
    <p:sldId id="404" r:id="rId40"/>
    <p:sldId id="405" r:id="rId41"/>
    <p:sldId id="269" r:id="rId42"/>
    <p:sldId id="27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378"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7E48D-A8C4-4F99-9C65-6BD3ECC4F6B9}" type="datetimeFigureOut">
              <a:rPr lang="en-US" smtClean="0"/>
              <a:t>4/4/2023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F0C7E7-B228-4185-8258-B95221408D7B}" type="slidenum">
              <a:rPr lang="en-US" smtClean="0"/>
              <a:t>‹#›</a:t>
            </a:fld>
            <a:endParaRPr lang="en-US"/>
          </a:p>
        </p:txBody>
      </p:sp>
    </p:spTree>
    <p:extLst>
      <p:ext uri="{BB962C8B-B14F-4D97-AF65-F5344CB8AC3E}">
        <p14:creationId xmlns:p14="http://schemas.microsoft.com/office/powerpoint/2010/main" val="347452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F0C7E7-B228-4185-8258-B95221408D7B}" type="slidenum">
              <a:rPr lang="en-US" smtClean="0"/>
              <a:t>24</a:t>
            </a:fld>
            <a:endParaRPr lang="en-US"/>
          </a:p>
        </p:txBody>
      </p:sp>
    </p:spTree>
    <p:extLst>
      <p:ext uri="{BB962C8B-B14F-4D97-AF65-F5344CB8AC3E}">
        <p14:creationId xmlns:p14="http://schemas.microsoft.com/office/powerpoint/2010/main" val="58671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F0C7E7-B228-4185-8258-B95221408D7B}" type="slidenum">
              <a:rPr lang="en-US" smtClean="0"/>
              <a:t>29</a:t>
            </a:fld>
            <a:endParaRPr lang="en-US"/>
          </a:p>
        </p:txBody>
      </p:sp>
    </p:spTree>
    <p:extLst>
      <p:ext uri="{BB962C8B-B14F-4D97-AF65-F5344CB8AC3E}">
        <p14:creationId xmlns:p14="http://schemas.microsoft.com/office/powerpoint/2010/main" val="586717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6DECF-8400-4D3A-B577-B7A24635A02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1CD6183-E56E-436A-AFD5-B398D3745F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2A7E322-ADA9-4DF0-B4A0-1F6E515BAE15}"/>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5" name="Footer Placeholder 4">
            <a:extLst>
              <a:ext uri="{FF2B5EF4-FFF2-40B4-BE49-F238E27FC236}">
                <a16:creationId xmlns:a16="http://schemas.microsoft.com/office/drawing/2014/main" id="{44A2E71A-7CAB-4269-A6CE-6AD1DF3CE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7D22D-371F-45D7-A93E-BAEE1A2975F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060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9BDA-F383-4FEC-AD62-05C26FA5B0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F154D8-A274-4C5D-AB69-A598382F31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50018-351D-45D4-8A9E-362DC4C58EEC}"/>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5" name="Footer Placeholder 4">
            <a:extLst>
              <a:ext uri="{FF2B5EF4-FFF2-40B4-BE49-F238E27FC236}">
                <a16:creationId xmlns:a16="http://schemas.microsoft.com/office/drawing/2014/main" id="{B3165F2B-B931-48C3-B9A6-846E7C015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5EC71-72D6-4440-8795-9756BE14373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308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3098C2-A272-437B-883B-E899404DC19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E7CC28-4C72-452E-BE1E-66450C823B1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F6F26-805B-4A6B-B2B1-3BDF75D662F1}"/>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5" name="Footer Placeholder 4">
            <a:extLst>
              <a:ext uri="{FF2B5EF4-FFF2-40B4-BE49-F238E27FC236}">
                <a16:creationId xmlns:a16="http://schemas.microsoft.com/office/drawing/2014/main" id="{DC48BAFB-5DE1-4099-B192-82EDA2991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887DC-71F0-4902-B9F6-CE34628779C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932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50FD-9CC9-C260-C753-D80E6E56F6C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28B5A67-2B71-B54D-2861-9B0BBE634AB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66A21B-B926-7FD1-F4F8-DB91CE26AF59}"/>
              </a:ext>
            </a:extLst>
          </p:cNvPr>
          <p:cNvSpPr>
            <a:spLocks noGrp="1"/>
          </p:cNvSpPr>
          <p:nvPr>
            <p:ph type="dt" sz="half" idx="10"/>
          </p:nvPr>
        </p:nvSpPr>
        <p:spPr/>
        <p:txBody>
          <a:bodyPr/>
          <a:lstStyle/>
          <a:p>
            <a:fld id="{078BEB35-1FA9-404C-9A0D-AADA9D8AA997}" type="datetime1">
              <a:rPr lang="en-IN" smtClean="0"/>
              <a:t>04-04-2023</a:t>
            </a:fld>
            <a:endParaRPr lang="en-IN"/>
          </a:p>
        </p:txBody>
      </p:sp>
      <p:sp>
        <p:nvSpPr>
          <p:cNvPr id="5" name="Footer Placeholder 4">
            <a:extLst>
              <a:ext uri="{FF2B5EF4-FFF2-40B4-BE49-F238E27FC236}">
                <a16:creationId xmlns:a16="http://schemas.microsoft.com/office/drawing/2014/main" id="{7F7F75AD-5ED8-807F-1D05-D0132B7E20F7}"/>
              </a:ext>
            </a:extLst>
          </p:cNvPr>
          <p:cNvSpPr>
            <a:spLocks noGrp="1"/>
          </p:cNvSpPr>
          <p:nvPr>
            <p:ph type="ftr" sz="quarter" idx="11"/>
          </p:nvPr>
        </p:nvSpPr>
        <p:spPr/>
        <p:txBody>
          <a:bodyPr/>
          <a:lstStyle/>
          <a:p>
            <a:r>
              <a:rPr lang="pt-BR"/>
              <a:t>PROJECTPHASE 2 END SEM VIVAVOCE-ECE/SEC</a:t>
            </a:r>
            <a:endParaRPr lang="en-IN"/>
          </a:p>
        </p:txBody>
      </p:sp>
      <p:sp>
        <p:nvSpPr>
          <p:cNvPr id="6" name="Slide Number Placeholder 5">
            <a:extLst>
              <a:ext uri="{FF2B5EF4-FFF2-40B4-BE49-F238E27FC236}">
                <a16:creationId xmlns:a16="http://schemas.microsoft.com/office/drawing/2014/main" id="{6400A95F-30A2-11FC-E4CC-9C57D98036F6}"/>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2614376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6E8A-AA10-05F4-7F21-F309759E54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9B42D2-12E9-F850-3F2C-63638EE85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17D0B-3345-A400-7D31-57A59FD7D267}"/>
              </a:ext>
            </a:extLst>
          </p:cNvPr>
          <p:cNvSpPr>
            <a:spLocks noGrp="1"/>
          </p:cNvSpPr>
          <p:nvPr>
            <p:ph type="dt" sz="half" idx="10"/>
          </p:nvPr>
        </p:nvSpPr>
        <p:spPr/>
        <p:txBody>
          <a:bodyPr/>
          <a:lstStyle/>
          <a:p>
            <a:fld id="{046C1129-A219-4F7A-A51A-D1D7A63F0141}" type="datetime1">
              <a:rPr lang="en-IN" smtClean="0"/>
              <a:t>04-04-2023</a:t>
            </a:fld>
            <a:endParaRPr lang="en-IN"/>
          </a:p>
        </p:txBody>
      </p:sp>
      <p:sp>
        <p:nvSpPr>
          <p:cNvPr id="5" name="Footer Placeholder 4">
            <a:extLst>
              <a:ext uri="{FF2B5EF4-FFF2-40B4-BE49-F238E27FC236}">
                <a16:creationId xmlns:a16="http://schemas.microsoft.com/office/drawing/2014/main" id="{8515C3ED-4F7F-B45F-C8FA-B6F5E1CC2DDE}"/>
              </a:ext>
            </a:extLst>
          </p:cNvPr>
          <p:cNvSpPr>
            <a:spLocks noGrp="1"/>
          </p:cNvSpPr>
          <p:nvPr>
            <p:ph type="ftr" sz="quarter" idx="11"/>
          </p:nvPr>
        </p:nvSpPr>
        <p:spPr/>
        <p:txBody>
          <a:bodyPr/>
          <a:lstStyle/>
          <a:p>
            <a:r>
              <a:rPr lang="pt-BR"/>
              <a:t>PROJECTPHASE 2 END SEM VIVAVOCE-ECE/SEC</a:t>
            </a:r>
            <a:endParaRPr lang="en-IN"/>
          </a:p>
        </p:txBody>
      </p:sp>
      <p:sp>
        <p:nvSpPr>
          <p:cNvPr id="6" name="Slide Number Placeholder 5">
            <a:extLst>
              <a:ext uri="{FF2B5EF4-FFF2-40B4-BE49-F238E27FC236}">
                <a16:creationId xmlns:a16="http://schemas.microsoft.com/office/drawing/2014/main" id="{6C27D142-538A-30BA-A7B2-0AED15DEB13E}"/>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367913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0CFB-E985-9F6B-57E6-242CC817831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FB0AC1-8BCC-CEA9-94CA-9E8666C1057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12C2D5-B17D-AF22-7E10-EB8DE63BEF24}"/>
              </a:ext>
            </a:extLst>
          </p:cNvPr>
          <p:cNvSpPr>
            <a:spLocks noGrp="1"/>
          </p:cNvSpPr>
          <p:nvPr>
            <p:ph type="dt" sz="half" idx="10"/>
          </p:nvPr>
        </p:nvSpPr>
        <p:spPr/>
        <p:txBody>
          <a:bodyPr/>
          <a:lstStyle/>
          <a:p>
            <a:fld id="{E8C6C58B-9737-4406-9CC8-08A67DBAD61F}" type="datetime1">
              <a:rPr lang="en-IN" smtClean="0"/>
              <a:t>04-04-2023</a:t>
            </a:fld>
            <a:endParaRPr lang="en-IN"/>
          </a:p>
        </p:txBody>
      </p:sp>
      <p:sp>
        <p:nvSpPr>
          <p:cNvPr id="5" name="Footer Placeholder 4">
            <a:extLst>
              <a:ext uri="{FF2B5EF4-FFF2-40B4-BE49-F238E27FC236}">
                <a16:creationId xmlns:a16="http://schemas.microsoft.com/office/drawing/2014/main" id="{82C0EAEA-FC5E-9B67-0074-11B1D55E2BA9}"/>
              </a:ext>
            </a:extLst>
          </p:cNvPr>
          <p:cNvSpPr>
            <a:spLocks noGrp="1"/>
          </p:cNvSpPr>
          <p:nvPr>
            <p:ph type="ftr" sz="quarter" idx="11"/>
          </p:nvPr>
        </p:nvSpPr>
        <p:spPr/>
        <p:txBody>
          <a:bodyPr/>
          <a:lstStyle/>
          <a:p>
            <a:r>
              <a:rPr lang="pt-BR"/>
              <a:t>PROJECTPHASE 2 END SEM VIVAVOCE-ECE/SEC</a:t>
            </a:r>
            <a:endParaRPr lang="en-IN"/>
          </a:p>
        </p:txBody>
      </p:sp>
      <p:sp>
        <p:nvSpPr>
          <p:cNvPr id="6" name="Slide Number Placeholder 5">
            <a:extLst>
              <a:ext uri="{FF2B5EF4-FFF2-40B4-BE49-F238E27FC236}">
                <a16:creationId xmlns:a16="http://schemas.microsoft.com/office/drawing/2014/main" id="{1DA0877D-4533-FE67-73BC-25F1C8668973}"/>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3543131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5825-2928-225D-6930-C68E7DF330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BBD944-BDAC-6DE0-68F8-50C60C712BE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B7B8E9-0879-045B-4858-8C998F2D146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577FD4-C73D-D636-C226-623F21E66DF8}"/>
              </a:ext>
            </a:extLst>
          </p:cNvPr>
          <p:cNvSpPr>
            <a:spLocks noGrp="1"/>
          </p:cNvSpPr>
          <p:nvPr>
            <p:ph type="dt" sz="half" idx="10"/>
          </p:nvPr>
        </p:nvSpPr>
        <p:spPr/>
        <p:txBody>
          <a:bodyPr/>
          <a:lstStyle/>
          <a:p>
            <a:fld id="{C36D5FDE-06BD-41E7-ADBC-7FD1DB7E9DEF}" type="datetime1">
              <a:rPr lang="en-IN" smtClean="0"/>
              <a:t>04-04-2023</a:t>
            </a:fld>
            <a:endParaRPr lang="en-IN"/>
          </a:p>
        </p:txBody>
      </p:sp>
      <p:sp>
        <p:nvSpPr>
          <p:cNvPr id="6" name="Footer Placeholder 5">
            <a:extLst>
              <a:ext uri="{FF2B5EF4-FFF2-40B4-BE49-F238E27FC236}">
                <a16:creationId xmlns:a16="http://schemas.microsoft.com/office/drawing/2014/main" id="{4FD9121F-02BB-6637-B8BB-061BE6C10A95}"/>
              </a:ext>
            </a:extLst>
          </p:cNvPr>
          <p:cNvSpPr>
            <a:spLocks noGrp="1"/>
          </p:cNvSpPr>
          <p:nvPr>
            <p:ph type="ftr" sz="quarter" idx="11"/>
          </p:nvPr>
        </p:nvSpPr>
        <p:spPr/>
        <p:txBody>
          <a:bodyPr/>
          <a:lstStyle/>
          <a:p>
            <a:r>
              <a:rPr lang="pt-BR"/>
              <a:t>PROJECTPHASE 2 END SEM VIVAVOCE-ECE/SEC</a:t>
            </a:r>
            <a:endParaRPr lang="en-IN"/>
          </a:p>
        </p:txBody>
      </p:sp>
      <p:sp>
        <p:nvSpPr>
          <p:cNvPr id="7" name="Slide Number Placeholder 6">
            <a:extLst>
              <a:ext uri="{FF2B5EF4-FFF2-40B4-BE49-F238E27FC236}">
                <a16:creationId xmlns:a16="http://schemas.microsoft.com/office/drawing/2014/main" id="{E8A8E9E3-5E5C-C050-3271-28A99FDC5C5A}"/>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1383706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B2CD0-799C-CE5D-1860-4CF1FD5B8838}"/>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77B128-FC23-58D0-EB85-343FBF29508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775E5E4-E21C-5FDF-20B7-BDDC186C556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67D7F1-D4A5-FBA8-B8C8-E654DE91DF7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2073D-1A1D-B42F-C26D-59E138525DB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368988-D15D-3E0A-D289-B378A6E43E5D}"/>
              </a:ext>
            </a:extLst>
          </p:cNvPr>
          <p:cNvSpPr>
            <a:spLocks noGrp="1"/>
          </p:cNvSpPr>
          <p:nvPr>
            <p:ph type="dt" sz="half" idx="10"/>
          </p:nvPr>
        </p:nvSpPr>
        <p:spPr/>
        <p:txBody>
          <a:bodyPr/>
          <a:lstStyle/>
          <a:p>
            <a:fld id="{5A0CB5B7-6DA1-48FA-9CFB-F3D0B5B36355}" type="datetime1">
              <a:rPr lang="en-IN" smtClean="0"/>
              <a:t>04-04-2023</a:t>
            </a:fld>
            <a:endParaRPr lang="en-IN"/>
          </a:p>
        </p:txBody>
      </p:sp>
      <p:sp>
        <p:nvSpPr>
          <p:cNvPr id="8" name="Footer Placeholder 7">
            <a:extLst>
              <a:ext uri="{FF2B5EF4-FFF2-40B4-BE49-F238E27FC236}">
                <a16:creationId xmlns:a16="http://schemas.microsoft.com/office/drawing/2014/main" id="{83336FB5-746C-6838-3270-0EA5D3B23DDC}"/>
              </a:ext>
            </a:extLst>
          </p:cNvPr>
          <p:cNvSpPr>
            <a:spLocks noGrp="1"/>
          </p:cNvSpPr>
          <p:nvPr>
            <p:ph type="ftr" sz="quarter" idx="11"/>
          </p:nvPr>
        </p:nvSpPr>
        <p:spPr/>
        <p:txBody>
          <a:bodyPr/>
          <a:lstStyle/>
          <a:p>
            <a:r>
              <a:rPr lang="pt-BR"/>
              <a:t>PROJECTPHASE 2 END SEM VIVAVOCE-ECE/SEC</a:t>
            </a:r>
            <a:endParaRPr lang="en-IN"/>
          </a:p>
        </p:txBody>
      </p:sp>
      <p:sp>
        <p:nvSpPr>
          <p:cNvPr id="9" name="Slide Number Placeholder 8">
            <a:extLst>
              <a:ext uri="{FF2B5EF4-FFF2-40B4-BE49-F238E27FC236}">
                <a16:creationId xmlns:a16="http://schemas.microsoft.com/office/drawing/2014/main" id="{35BD5D3A-998E-92F4-EE86-8BDC2610F8F5}"/>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74918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C3F7-A8DE-6839-2D8F-BC87612A42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05259E-16F8-454E-7964-864D79B64E56}"/>
              </a:ext>
            </a:extLst>
          </p:cNvPr>
          <p:cNvSpPr>
            <a:spLocks noGrp="1"/>
          </p:cNvSpPr>
          <p:nvPr>
            <p:ph type="dt" sz="half" idx="10"/>
          </p:nvPr>
        </p:nvSpPr>
        <p:spPr/>
        <p:txBody>
          <a:bodyPr/>
          <a:lstStyle/>
          <a:p>
            <a:fld id="{1B4A497E-C291-4E69-8F92-93422793BAB7}" type="datetime1">
              <a:rPr lang="en-IN" smtClean="0"/>
              <a:t>04-04-2023</a:t>
            </a:fld>
            <a:endParaRPr lang="en-IN"/>
          </a:p>
        </p:txBody>
      </p:sp>
      <p:sp>
        <p:nvSpPr>
          <p:cNvPr id="4" name="Footer Placeholder 3">
            <a:extLst>
              <a:ext uri="{FF2B5EF4-FFF2-40B4-BE49-F238E27FC236}">
                <a16:creationId xmlns:a16="http://schemas.microsoft.com/office/drawing/2014/main" id="{B3FE70BD-448A-90AC-E98A-21516B0614DA}"/>
              </a:ext>
            </a:extLst>
          </p:cNvPr>
          <p:cNvSpPr>
            <a:spLocks noGrp="1"/>
          </p:cNvSpPr>
          <p:nvPr>
            <p:ph type="ftr" sz="quarter" idx="11"/>
          </p:nvPr>
        </p:nvSpPr>
        <p:spPr/>
        <p:txBody>
          <a:bodyPr/>
          <a:lstStyle/>
          <a:p>
            <a:r>
              <a:rPr lang="pt-BR"/>
              <a:t>PROJECTPHASE 2 END SEM VIVAVOCE-ECE/SEC</a:t>
            </a:r>
            <a:endParaRPr lang="en-IN"/>
          </a:p>
        </p:txBody>
      </p:sp>
      <p:sp>
        <p:nvSpPr>
          <p:cNvPr id="5" name="Slide Number Placeholder 4">
            <a:extLst>
              <a:ext uri="{FF2B5EF4-FFF2-40B4-BE49-F238E27FC236}">
                <a16:creationId xmlns:a16="http://schemas.microsoft.com/office/drawing/2014/main" id="{963ABF2A-54DB-4A30-85F8-EE5C3F0076C7}"/>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3783481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E2382-BF7A-7900-D79C-85AE94204EE4}"/>
              </a:ext>
            </a:extLst>
          </p:cNvPr>
          <p:cNvSpPr>
            <a:spLocks noGrp="1"/>
          </p:cNvSpPr>
          <p:nvPr>
            <p:ph type="dt" sz="half" idx="10"/>
          </p:nvPr>
        </p:nvSpPr>
        <p:spPr/>
        <p:txBody>
          <a:bodyPr/>
          <a:lstStyle/>
          <a:p>
            <a:fld id="{267815A7-987F-4614-BA46-5A1A31F50318}" type="datetime1">
              <a:rPr lang="en-IN" smtClean="0"/>
              <a:t>04-04-2023</a:t>
            </a:fld>
            <a:endParaRPr lang="en-IN"/>
          </a:p>
        </p:txBody>
      </p:sp>
      <p:sp>
        <p:nvSpPr>
          <p:cNvPr id="3" name="Footer Placeholder 2">
            <a:extLst>
              <a:ext uri="{FF2B5EF4-FFF2-40B4-BE49-F238E27FC236}">
                <a16:creationId xmlns:a16="http://schemas.microsoft.com/office/drawing/2014/main" id="{64FE4E6E-B7E2-D2AB-B0D8-72B7FCCA26F0}"/>
              </a:ext>
            </a:extLst>
          </p:cNvPr>
          <p:cNvSpPr>
            <a:spLocks noGrp="1"/>
          </p:cNvSpPr>
          <p:nvPr>
            <p:ph type="ftr" sz="quarter" idx="11"/>
          </p:nvPr>
        </p:nvSpPr>
        <p:spPr/>
        <p:txBody>
          <a:bodyPr/>
          <a:lstStyle/>
          <a:p>
            <a:r>
              <a:rPr lang="pt-BR"/>
              <a:t>PROJECTPHASE 2 END SEM VIVAVOCE-ECE/SEC</a:t>
            </a:r>
            <a:endParaRPr lang="en-IN"/>
          </a:p>
        </p:txBody>
      </p:sp>
      <p:sp>
        <p:nvSpPr>
          <p:cNvPr id="4" name="Slide Number Placeholder 3">
            <a:extLst>
              <a:ext uri="{FF2B5EF4-FFF2-40B4-BE49-F238E27FC236}">
                <a16:creationId xmlns:a16="http://schemas.microsoft.com/office/drawing/2014/main" id="{91A5882B-762A-C0BF-8F6B-4132A00963B8}"/>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3075859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A357-06F7-D246-5A8F-6D834AECD75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36C3EC-48E6-4039-018E-B03BA0662F1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F2D833-08FA-2D7A-0703-81B8AE020F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5DC322B-301A-6F9A-AFE6-6ECD86022BD7}"/>
              </a:ext>
            </a:extLst>
          </p:cNvPr>
          <p:cNvSpPr>
            <a:spLocks noGrp="1"/>
          </p:cNvSpPr>
          <p:nvPr>
            <p:ph type="dt" sz="half" idx="10"/>
          </p:nvPr>
        </p:nvSpPr>
        <p:spPr/>
        <p:txBody>
          <a:bodyPr/>
          <a:lstStyle/>
          <a:p>
            <a:fld id="{F18D9F74-166F-4A42-9ED1-EE570D906DEF}" type="datetime1">
              <a:rPr lang="en-IN" smtClean="0"/>
              <a:t>04-04-2023</a:t>
            </a:fld>
            <a:endParaRPr lang="en-IN"/>
          </a:p>
        </p:txBody>
      </p:sp>
      <p:sp>
        <p:nvSpPr>
          <p:cNvPr id="6" name="Footer Placeholder 5">
            <a:extLst>
              <a:ext uri="{FF2B5EF4-FFF2-40B4-BE49-F238E27FC236}">
                <a16:creationId xmlns:a16="http://schemas.microsoft.com/office/drawing/2014/main" id="{E2F02ED9-D31B-B20B-1479-9B8049FCB5FC}"/>
              </a:ext>
            </a:extLst>
          </p:cNvPr>
          <p:cNvSpPr>
            <a:spLocks noGrp="1"/>
          </p:cNvSpPr>
          <p:nvPr>
            <p:ph type="ftr" sz="quarter" idx="11"/>
          </p:nvPr>
        </p:nvSpPr>
        <p:spPr/>
        <p:txBody>
          <a:bodyPr/>
          <a:lstStyle/>
          <a:p>
            <a:r>
              <a:rPr lang="pt-BR"/>
              <a:t>PROJECTPHASE 2 END SEM VIVAVOCE-ECE/SEC</a:t>
            </a:r>
            <a:endParaRPr lang="en-IN"/>
          </a:p>
        </p:txBody>
      </p:sp>
      <p:sp>
        <p:nvSpPr>
          <p:cNvPr id="7" name="Slide Number Placeholder 6">
            <a:extLst>
              <a:ext uri="{FF2B5EF4-FFF2-40B4-BE49-F238E27FC236}">
                <a16:creationId xmlns:a16="http://schemas.microsoft.com/office/drawing/2014/main" id="{A34FD2DC-4A65-0474-FA32-8C36D047D9B5}"/>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28034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C2F4-8D65-42EA-8403-B97887D87B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CC0BB-073A-409A-B83C-210EF163E1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1CE8D-BCEC-4900-BE6D-761C40BF7828}"/>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5" name="Footer Placeholder 4">
            <a:extLst>
              <a:ext uri="{FF2B5EF4-FFF2-40B4-BE49-F238E27FC236}">
                <a16:creationId xmlns:a16="http://schemas.microsoft.com/office/drawing/2014/main" id="{3B22633B-72CB-48DF-A816-6AF71CD2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1E222-7EDA-4D2E-903E-7A1A0C22587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65864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8581-414B-BBDB-F0B5-E8D7E01A7E4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8AB333-C05D-94D4-C4EE-0BAE204DCBD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C1C55DF-5B80-8479-E78F-06F73919A5C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1D78DD7-0430-C0CE-21E3-6F2EA513B584}"/>
              </a:ext>
            </a:extLst>
          </p:cNvPr>
          <p:cNvSpPr>
            <a:spLocks noGrp="1"/>
          </p:cNvSpPr>
          <p:nvPr>
            <p:ph type="dt" sz="half" idx="10"/>
          </p:nvPr>
        </p:nvSpPr>
        <p:spPr/>
        <p:txBody>
          <a:bodyPr/>
          <a:lstStyle/>
          <a:p>
            <a:fld id="{B9466E77-7AB3-4427-98F3-16E6C9122F29}" type="datetime1">
              <a:rPr lang="en-IN" smtClean="0"/>
              <a:t>04-04-2023</a:t>
            </a:fld>
            <a:endParaRPr lang="en-IN"/>
          </a:p>
        </p:txBody>
      </p:sp>
      <p:sp>
        <p:nvSpPr>
          <p:cNvPr id="6" name="Footer Placeholder 5">
            <a:extLst>
              <a:ext uri="{FF2B5EF4-FFF2-40B4-BE49-F238E27FC236}">
                <a16:creationId xmlns:a16="http://schemas.microsoft.com/office/drawing/2014/main" id="{D693B024-41EE-6027-4716-26E27610F1F4}"/>
              </a:ext>
            </a:extLst>
          </p:cNvPr>
          <p:cNvSpPr>
            <a:spLocks noGrp="1"/>
          </p:cNvSpPr>
          <p:nvPr>
            <p:ph type="ftr" sz="quarter" idx="11"/>
          </p:nvPr>
        </p:nvSpPr>
        <p:spPr/>
        <p:txBody>
          <a:bodyPr/>
          <a:lstStyle/>
          <a:p>
            <a:r>
              <a:rPr lang="pt-BR"/>
              <a:t>PROJECTPHASE 2 END SEM VIVAVOCE-ECE/SEC</a:t>
            </a:r>
            <a:endParaRPr lang="en-IN"/>
          </a:p>
        </p:txBody>
      </p:sp>
      <p:sp>
        <p:nvSpPr>
          <p:cNvPr id="7" name="Slide Number Placeholder 6">
            <a:extLst>
              <a:ext uri="{FF2B5EF4-FFF2-40B4-BE49-F238E27FC236}">
                <a16:creationId xmlns:a16="http://schemas.microsoft.com/office/drawing/2014/main" id="{B427F135-C561-A810-0C58-3A5D5BF00BE2}"/>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788220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EC1B-4A47-1645-D210-0C70DD19C6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4C3B3B-3B37-7567-0BDD-FEF3576637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F0141-0178-932F-4685-F2A5904631C9}"/>
              </a:ext>
            </a:extLst>
          </p:cNvPr>
          <p:cNvSpPr>
            <a:spLocks noGrp="1"/>
          </p:cNvSpPr>
          <p:nvPr>
            <p:ph type="dt" sz="half" idx="10"/>
          </p:nvPr>
        </p:nvSpPr>
        <p:spPr/>
        <p:txBody>
          <a:bodyPr/>
          <a:lstStyle/>
          <a:p>
            <a:fld id="{F0AAAD1D-1A81-42A7-A4E6-3BB29B7EB3FC}" type="datetime1">
              <a:rPr lang="en-IN" smtClean="0"/>
              <a:t>04-04-2023</a:t>
            </a:fld>
            <a:endParaRPr lang="en-IN"/>
          </a:p>
        </p:txBody>
      </p:sp>
      <p:sp>
        <p:nvSpPr>
          <p:cNvPr id="5" name="Footer Placeholder 4">
            <a:extLst>
              <a:ext uri="{FF2B5EF4-FFF2-40B4-BE49-F238E27FC236}">
                <a16:creationId xmlns:a16="http://schemas.microsoft.com/office/drawing/2014/main" id="{D8670506-2116-C0E8-8E7D-15919618C3CC}"/>
              </a:ext>
            </a:extLst>
          </p:cNvPr>
          <p:cNvSpPr>
            <a:spLocks noGrp="1"/>
          </p:cNvSpPr>
          <p:nvPr>
            <p:ph type="ftr" sz="quarter" idx="11"/>
          </p:nvPr>
        </p:nvSpPr>
        <p:spPr/>
        <p:txBody>
          <a:bodyPr/>
          <a:lstStyle/>
          <a:p>
            <a:r>
              <a:rPr lang="pt-BR"/>
              <a:t>PROJECTPHASE 2 END SEM VIVAVOCE-ECE/SEC</a:t>
            </a:r>
            <a:endParaRPr lang="en-IN"/>
          </a:p>
        </p:txBody>
      </p:sp>
      <p:sp>
        <p:nvSpPr>
          <p:cNvPr id="6" name="Slide Number Placeholder 5">
            <a:extLst>
              <a:ext uri="{FF2B5EF4-FFF2-40B4-BE49-F238E27FC236}">
                <a16:creationId xmlns:a16="http://schemas.microsoft.com/office/drawing/2014/main" id="{26971075-8832-0D17-1E3E-F975C98FAE0A}"/>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1073233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0FB30E-A959-8F0C-5056-01B9E5BD346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2631BA-4A67-6727-5141-11EEE2EA54A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312AD-687C-E88F-87A2-1DDEE9BA54DC}"/>
              </a:ext>
            </a:extLst>
          </p:cNvPr>
          <p:cNvSpPr>
            <a:spLocks noGrp="1"/>
          </p:cNvSpPr>
          <p:nvPr>
            <p:ph type="dt" sz="half" idx="10"/>
          </p:nvPr>
        </p:nvSpPr>
        <p:spPr/>
        <p:txBody>
          <a:bodyPr/>
          <a:lstStyle/>
          <a:p>
            <a:fld id="{4BCE7F9F-6132-47AD-A3C4-5361E395CD66}" type="datetime1">
              <a:rPr lang="en-IN" smtClean="0"/>
              <a:t>04-04-2023</a:t>
            </a:fld>
            <a:endParaRPr lang="en-IN"/>
          </a:p>
        </p:txBody>
      </p:sp>
      <p:sp>
        <p:nvSpPr>
          <p:cNvPr id="5" name="Footer Placeholder 4">
            <a:extLst>
              <a:ext uri="{FF2B5EF4-FFF2-40B4-BE49-F238E27FC236}">
                <a16:creationId xmlns:a16="http://schemas.microsoft.com/office/drawing/2014/main" id="{8687EC96-412F-4887-2DCA-1F23EDD18744}"/>
              </a:ext>
            </a:extLst>
          </p:cNvPr>
          <p:cNvSpPr>
            <a:spLocks noGrp="1"/>
          </p:cNvSpPr>
          <p:nvPr>
            <p:ph type="ftr" sz="quarter" idx="11"/>
          </p:nvPr>
        </p:nvSpPr>
        <p:spPr/>
        <p:txBody>
          <a:bodyPr/>
          <a:lstStyle/>
          <a:p>
            <a:r>
              <a:rPr lang="pt-BR"/>
              <a:t>PROJECTPHASE 2 END SEM VIVAVOCE-ECE/SEC</a:t>
            </a:r>
            <a:endParaRPr lang="en-IN"/>
          </a:p>
        </p:txBody>
      </p:sp>
      <p:sp>
        <p:nvSpPr>
          <p:cNvPr id="6" name="Slide Number Placeholder 5">
            <a:extLst>
              <a:ext uri="{FF2B5EF4-FFF2-40B4-BE49-F238E27FC236}">
                <a16:creationId xmlns:a16="http://schemas.microsoft.com/office/drawing/2014/main" id="{56A1A1C5-7C34-5845-8299-16998C02EC25}"/>
              </a:ext>
            </a:extLst>
          </p:cNvPr>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233396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4097-E140-48B9-B71A-2567BF3B957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5C63ABA-C859-484A-BEED-EADB5106747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A592FD-599A-4B7C-92EE-3AC66A95BE50}"/>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5" name="Footer Placeholder 4">
            <a:extLst>
              <a:ext uri="{FF2B5EF4-FFF2-40B4-BE49-F238E27FC236}">
                <a16:creationId xmlns:a16="http://schemas.microsoft.com/office/drawing/2014/main" id="{26C855F7-EC65-487C-B614-BDD2209AB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96AC9-D211-475E-8B8E-17A07D3762C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472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1466-3E84-4096-9B17-9A27A2C98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5CD25-97A1-4D7E-AB7A-0E243F6CBC3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9C2184-2A20-4731-AB9C-6359D932FD0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A698A-25D4-49BC-A699-C7EC927E2B18}"/>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6" name="Footer Placeholder 5">
            <a:extLst>
              <a:ext uri="{FF2B5EF4-FFF2-40B4-BE49-F238E27FC236}">
                <a16:creationId xmlns:a16="http://schemas.microsoft.com/office/drawing/2014/main" id="{E0079205-AF92-42EE-B132-3E169D2C4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1AC4-F41A-41FE-881D-7CDEB203D9F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805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8A82-D554-4011-B58B-AE27A6F9FA5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6E17DF-8B51-4C49-B7F9-B7DA8BF1D38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566D0-9002-43B0-A387-7A14900F427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0AAB31-9B7A-4F1E-AC4F-52614A391F7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FF25E5-7E4E-4274-A1E4-AC1A02E5B33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83F8D3-7D29-41C6-B9DB-2EF06E650427}"/>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8" name="Footer Placeholder 7">
            <a:extLst>
              <a:ext uri="{FF2B5EF4-FFF2-40B4-BE49-F238E27FC236}">
                <a16:creationId xmlns:a16="http://schemas.microsoft.com/office/drawing/2014/main" id="{EC3F63AB-D338-4303-AD74-7D650D3936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AE8633-7FDD-4847-9994-CE79C720F3E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8255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6B19-E777-4F25-9788-4C4C49E103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96F901-39CD-4F33-961A-8049C9BA2254}"/>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4" name="Footer Placeholder 3">
            <a:extLst>
              <a:ext uri="{FF2B5EF4-FFF2-40B4-BE49-F238E27FC236}">
                <a16:creationId xmlns:a16="http://schemas.microsoft.com/office/drawing/2014/main" id="{634BD1D9-DF25-46E3-909A-6DB1A4CB6B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096AA9-1AAA-4FD7-B65F-7CC81F0C1D2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202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74E8E-23EE-430B-A4C3-82AC100B0CD2}"/>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3" name="Footer Placeholder 2">
            <a:extLst>
              <a:ext uri="{FF2B5EF4-FFF2-40B4-BE49-F238E27FC236}">
                <a16:creationId xmlns:a16="http://schemas.microsoft.com/office/drawing/2014/main" id="{F80E1CCF-0985-4BBE-93C0-1C9717F991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A841DA-4F7B-4F9A-8AFB-C3C3F529672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35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FE72-5127-46EA-BAEE-C793EED56D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4F24555-9FF7-435E-9FBB-CEFACDA3491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BB41A-15B7-40AA-AF3F-ECD3C3505C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611FAF4-D515-494B-91F3-43C337BD61EE}"/>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6" name="Footer Placeholder 5">
            <a:extLst>
              <a:ext uri="{FF2B5EF4-FFF2-40B4-BE49-F238E27FC236}">
                <a16:creationId xmlns:a16="http://schemas.microsoft.com/office/drawing/2014/main" id="{C2D6385F-7C74-4C97-9C3E-D4E09144C4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918AC-D648-4747-AB97-0B47AA948F7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318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A978-F714-483A-B354-D854F723F7E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3D9855C-0CF1-4D2F-ADDE-83B1FF63737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1BABCAD-55F4-490A-B9C2-FABC27D575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6DF475F-E370-4EF2-8EB7-B69DE02AE41B}"/>
              </a:ext>
            </a:extLst>
          </p:cNvPr>
          <p:cNvSpPr>
            <a:spLocks noGrp="1"/>
          </p:cNvSpPr>
          <p:nvPr>
            <p:ph type="dt" sz="half" idx="10"/>
          </p:nvPr>
        </p:nvSpPr>
        <p:spPr/>
        <p:txBody>
          <a:bodyPr/>
          <a:lstStyle/>
          <a:p>
            <a:fld id="{1D8BD707-D9CF-40AE-B4C6-C98DA3205C09}" type="datetimeFigureOut">
              <a:rPr lang="en-US" smtClean="0"/>
              <a:pPr/>
              <a:t>4/4/2023</a:t>
            </a:fld>
            <a:endParaRPr lang="en-US"/>
          </a:p>
        </p:txBody>
      </p:sp>
      <p:sp>
        <p:nvSpPr>
          <p:cNvPr id="6" name="Footer Placeholder 5">
            <a:extLst>
              <a:ext uri="{FF2B5EF4-FFF2-40B4-BE49-F238E27FC236}">
                <a16:creationId xmlns:a16="http://schemas.microsoft.com/office/drawing/2014/main" id="{025048BB-ED11-4258-973C-760E2F80F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14B81-E2C7-46AD-A33F-9BA0C29E6E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505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FADED0-E81E-412E-B6D2-CD16B164AE1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3EF42A-388B-4003-AEBF-18FD47ECB1C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FF4C-CC9C-42BC-8605-8C8FEA7B628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4/4/2023</a:t>
            </a:fld>
            <a:endParaRPr lang="en-US"/>
          </a:p>
        </p:txBody>
      </p:sp>
      <p:sp>
        <p:nvSpPr>
          <p:cNvPr id="5" name="Footer Placeholder 4">
            <a:extLst>
              <a:ext uri="{FF2B5EF4-FFF2-40B4-BE49-F238E27FC236}">
                <a16:creationId xmlns:a16="http://schemas.microsoft.com/office/drawing/2014/main" id="{D22DE078-1D36-4932-94E0-0166E740936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BEAA17-02C4-4705-9E4A-BA2F824CCF1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356171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4525D9-5532-1020-31B8-CAE97A3167B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1FC6A3-2D66-A153-FFE5-5E1E6EECA89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B5ACD-D487-83CC-4E87-20461EB8A2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A9B5442-F959-4542-8069-2A45F9E26CD9}" type="datetime1">
              <a:rPr lang="en-IN" smtClean="0"/>
              <a:t>04-04-2023</a:t>
            </a:fld>
            <a:endParaRPr lang="en-IN"/>
          </a:p>
        </p:txBody>
      </p:sp>
      <p:sp>
        <p:nvSpPr>
          <p:cNvPr id="5" name="Footer Placeholder 4">
            <a:extLst>
              <a:ext uri="{FF2B5EF4-FFF2-40B4-BE49-F238E27FC236}">
                <a16:creationId xmlns:a16="http://schemas.microsoft.com/office/drawing/2014/main" id="{1731950F-5683-F5DC-ED25-58F70601A75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pt-BR"/>
              <a:t>PROJECTPHASE 2 END SEM VIVAVOCE-ECE/SEC</a:t>
            </a:r>
            <a:endParaRPr lang="en-IN"/>
          </a:p>
        </p:txBody>
      </p:sp>
      <p:sp>
        <p:nvSpPr>
          <p:cNvPr id="6" name="Slide Number Placeholder 5">
            <a:extLst>
              <a:ext uri="{FF2B5EF4-FFF2-40B4-BE49-F238E27FC236}">
                <a16:creationId xmlns:a16="http://schemas.microsoft.com/office/drawing/2014/main" id="{7D915844-C91F-7BA9-94AD-27EEDAE3A20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63668F-F593-44FF-A0D8-FC8266A31C3D}" type="slidenum">
              <a:rPr lang="en-IN" smtClean="0"/>
              <a:t>‹#›</a:t>
            </a:fld>
            <a:endParaRPr lang="en-IN"/>
          </a:p>
        </p:txBody>
      </p:sp>
    </p:spTree>
    <p:extLst>
      <p:ext uri="{BB962C8B-B14F-4D97-AF65-F5344CB8AC3E}">
        <p14:creationId xmlns:p14="http://schemas.microsoft.com/office/powerpoint/2010/main" val="191315761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ormAutofit fontScale="90000"/>
          </a:bodyPr>
          <a:lstStyle/>
          <a:p>
            <a:pPr>
              <a:defRPr/>
            </a:pP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DETECTION AND CLASSIFICATION OF PERIAPICAL DENTAL X-RAY IMAGES BY APPLYING IMAGE PROCESSING TECHNIQUES</a:t>
            </a: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                          </a:t>
            </a:r>
            <a:r>
              <a:rPr lang="en-IN" sz="2400" dirty="0">
                <a:latin typeface="Times New Roman" panose="02020603050405020304" pitchFamily="18" charset="0"/>
                <a:cs typeface="Times New Roman" panose="02020603050405020304" pitchFamily="18" charset="0"/>
              </a:rPr>
              <a:t>NIJANTH SHANKAR K </a:t>
            </a:r>
            <a:r>
              <a:rPr lang="en-IN" sz="2400" b="1" dirty="0">
                <a:latin typeface="Times New Roman" panose="02020603050405020304" pitchFamily="18" charset="0"/>
                <a:cs typeface="Times New Roman" panose="02020603050405020304" pitchFamily="18" charset="0"/>
              </a:rPr>
              <a:t>(212219065003</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JAYARAJ R (</a:t>
            </a:r>
            <a:r>
              <a:rPr lang="en-IN" sz="2400" b="1" dirty="0">
                <a:latin typeface="Times New Roman" panose="02020603050405020304" pitchFamily="18" charset="0"/>
                <a:cs typeface="Times New Roman" panose="02020603050405020304" pitchFamily="18" charset="0"/>
              </a:rPr>
              <a:t>212219065002</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NITHISH KUMAR N (</a:t>
            </a:r>
            <a:r>
              <a:rPr lang="en-IN" sz="2400" b="1" dirty="0">
                <a:latin typeface="Times New Roman" panose="02020603050405020304" pitchFamily="18" charset="0"/>
                <a:cs typeface="Times New Roman" panose="02020603050405020304" pitchFamily="18" charset="0"/>
              </a:rPr>
              <a:t>212219063003</a:t>
            </a:r>
            <a:r>
              <a:rPr lang="en-IN" sz="2400" dirty="0">
                <a:latin typeface="Times New Roman" panose="02020603050405020304" pitchFamily="18" charset="0"/>
                <a:cs typeface="Times New Roman" panose="02020603050405020304" pitchFamily="18" charset="0"/>
              </a:rPr>
              <a: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DEPARTMENT : ECE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GUIDE : Dr. S. Dhandapani, M.E, </a:t>
            </a:r>
            <a:r>
              <a:rPr lang="en-US" sz="2400" dirty="0" err="1">
                <a:latin typeface="Times New Roman" panose="02020603050405020304" pitchFamily="18" charset="0"/>
                <a:cs typeface="Times New Roman" panose="02020603050405020304" pitchFamily="18" charset="0"/>
              </a:rPr>
              <a:t>Ph.D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br>
              <a:rPr lang="en-US" sz="2400" dirty="0">
                <a:latin typeface="+mn-lt"/>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8D564026-D618-42D4-B49A-EFB9653C9E02}"/>
              </a:ext>
            </a:extLst>
          </p:cNvPr>
          <p:cNvPicPr>
            <a:picLocks noChangeAspect="1"/>
          </p:cNvPicPr>
          <p:nvPr/>
        </p:nvPicPr>
        <p:blipFill>
          <a:blip r:embed="rId2"/>
          <a:stretch>
            <a:fillRect/>
          </a:stretch>
        </p:blipFill>
        <p:spPr>
          <a:xfrm>
            <a:off x="1295400" y="228918"/>
            <a:ext cx="6358679" cy="1152244"/>
          </a:xfrm>
          <a:prstGeom prst="rect">
            <a:avLst/>
          </a:prstGeom>
        </p:spPr>
      </p:pic>
    </p:spTree>
    <p:extLst>
      <p:ext uri="{BB962C8B-B14F-4D97-AF65-F5344CB8AC3E}">
        <p14:creationId xmlns:p14="http://schemas.microsoft.com/office/powerpoint/2010/main" val="199200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a:latin typeface="Times New Roman" pitchFamily="18" charset="0"/>
                <a:cs typeface="Times New Roman" pitchFamily="18" charset="0"/>
              </a:rPr>
              <a:t>SCOPE OF THE PROJECT</a:t>
            </a:r>
          </a:p>
        </p:txBody>
      </p:sp>
      <p:sp>
        <p:nvSpPr>
          <p:cNvPr id="3" name="Content Placeholder 2"/>
          <p:cNvSpPr>
            <a:spLocks noGrp="1"/>
          </p:cNvSpPr>
          <p:nvPr>
            <p:ph idx="1"/>
          </p:nvPr>
        </p:nvSpPr>
        <p:spPr>
          <a:xfrm>
            <a:off x="457200" y="1066800"/>
            <a:ext cx="8229600" cy="5059363"/>
          </a:xfrm>
        </p:spPr>
        <p:txBody>
          <a:bodyPr>
            <a:normAutofit/>
          </a:bodyPr>
          <a:lstStyle/>
          <a:p>
            <a:pPr marL="0" indent="0" algn="just">
              <a:lnSpc>
                <a:spcPct val="150000"/>
              </a:lnSpc>
              <a:buNone/>
            </a:pPr>
            <a:r>
              <a:rPr lang="en-US" sz="1800" dirty="0"/>
              <a:t>                                                   </a:t>
            </a:r>
          </a:p>
          <a:p>
            <a:pPr marL="0" indent="0" algn="just">
              <a:lnSpc>
                <a:spcPct val="150000"/>
              </a:lnSpc>
              <a:buNone/>
            </a:pPr>
            <a:r>
              <a:rPr lang="en-US" sz="1800" dirty="0"/>
              <a:t> </a:t>
            </a:r>
            <a:r>
              <a:rPr lang="en-US" sz="1800" dirty="0">
                <a:latin typeface="Times New Roman" pitchFamily="18" charset="0"/>
                <a:cs typeface="Times New Roman" pitchFamily="18" charset="0"/>
              </a:rPr>
              <a:t>Dental radiography analysis plays an important role in clinical diagnosis, treatment and surgery as radiographs can be used to find hidden dental structures, malignant or benign masses, bone loss and cavities.                          </a:t>
            </a:r>
          </a:p>
          <a:p>
            <a:pPr marL="0" indent="0" algn="just">
              <a:lnSpc>
                <a:spcPct val="15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08266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7069-AFD0-4E89-BB4A-DB590C7637B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EXISTING SYSTEM</a:t>
            </a:r>
            <a:endParaRPr lang="en-US" dirty="0"/>
          </a:p>
        </p:txBody>
      </p:sp>
      <p:sp>
        <p:nvSpPr>
          <p:cNvPr id="3" name="Content Placeholder 2">
            <a:extLst>
              <a:ext uri="{FF2B5EF4-FFF2-40B4-BE49-F238E27FC236}">
                <a16:creationId xmlns:a16="http://schemas.microsoft.com/office/drawing/2014/main" id="{8F6CFEC4-9B2E-4D37-A887-D3521F0EE95B}"/>
              </a:ext>
            </a:extLst>
          </p:cNvPr>
          <p:cNvSpPr>
            <a:spLocks noGrp="1"/>
          </p:cNvSpPr>
          <p:nvPr>
            <p:ph idx="1"/>
          </p:nvPr>
        </p:nvSpPr>
        <p:spPr>
          <a:xfrm>
            <a:off x="628650" y="1825625"/>
            <a:ext cx="7886700" cy="3889375"/>
          </a:xfrm>
        </p:spPr>
        <p:txBody>
          <a:bodyPr>
            <a:normAutofit/>
          </a:bodyPr>
          <a:lstStyle/>
          <a:p>
            <a:pPr algn="just"/>
            <a:r>
              <a:rPr lang="en-IN" sz="1800" dirty="0">
                <a:latin typeface="Times New Roman" panose="02020603050405020304" pitchFamily="18" charset="0"/>
                <a:cs typeface="Times New Roman" panose="02020603050405020304" pitchFamily="18" charset="0"/>
              </a:rPr>
              <a:t>Medical imaging uses to clinical evaluation of the dental anatomy and pathology. Billions of images are performed globally</a:t>
            </a:r>
          </a:p>
          <a:p>
            <a:pPr algn="just"/>
            <a:r>
              <a:rPr lang="en-IN" sz="1800" dirty="0">
                <a:latin typeface="Times New Roman" panose="02020603050405020304" pitchFamily="18" charset="0"/>
                <a:cs typeface="Times New Roman" panose="02020603050405020304" pitchFamily="18" charset="0"/>
              </a:rPr>
              <a:t>Imaging processing technique is used for helping accuracy of diagnosis by increasing the image quality</a:t>
            </a:r>
          </a:p>
          <a:p>
            <a:pPr algn="just"/>
            <a:r>
              <a:rPr lang="en-IN" sz="1800" dirty="0">
                <a:latin typeface="Times New Roman" panose="02020603050405020304" pitchFamily="18" charset="0"/>
                <a:cs typeface="Times New Roman" panose="02020603050405020304" pitchFamily="18" charset="0"/>
              </a:rPr>
              <a:t>The dental images consider as a simple mixture of (unwanted) background information, diagnostic information, and noise. Aim: This paper is performed to enhance the dental images quality by denoising and detecting the dental structures</a:t>
            </a:r>
          </a:p>
          <a:p>
            <a:pPr algn="just"/>
            <a:r>
              <a:rPr lang="en-IN" sz="1800" dirty="0">
                <a:latin typeface="Times New Roman" panose="02020603050405020304" pitchFamily="18" charset="0"/>
                <a:cs typeface="Times New Roman" panose="02020603050405020304" pitchFamily="18" charset="0"/>
              </a:rPr>
              <a:t>This study design is experimental study done on dental images who are preliminarily diagnosed as having different oral diseases and is focused on using the image processing techniques to enhance the image quality of dental x-rays (OPG and Periapical) A convenience sampling was done and dental images were collected and then were treated by using Mat Lab program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26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95F6-8082-4FA8-9B3A-729090CD179F}"/>
              </a:ext>
            </a:extLst>
          </p:cNvPr>
          <p:cNvSpPr>
            <a:spLocks noGrp="1"/>
          </p:cNvSpPr>
          <p:nvPr>
            <p:ph type="title"/>
          </p:nvPr>
        </p:nvSpPr>
        <p:spPr/>
        <p:txBody>
          <a:bodyPr>
            <a:normAutofit/>
          </a:bodyPr>
          <a:lstStyle/>
          <a:p>
            <a:r>
              <a:rPr kumimoji="0" lang="en-IN" sz="320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PROBLEM STATEMENT</a:t>
            </a:r>
            <a:endParaRPr lang="en-US" sz="3200" dirty="0"/>
          </a:p>
        </p:txBody>
      </p:sp>
      <p:sp>
        <p:nvSpPr>
          <p:cNvPr id="3" name="Content Placeholder 2">
            <a:extLst>
              <a:ext uri="{FF2B5EF4-FFF2-40B4-BE49-F238E27FC236}">
                <a16:creationId xmlns:a16="http://schemas.microsoft.com/office/drawing/2014/main" id="{298C9340-4EBC-4FA4-AC10-7CF98C862765}"/>
              </a:ext>
            </a:extLst>
          </p:cNvPr>
          <p:cNvSpPr>
            <a:spLocks noGrp="1"/>
          </p:cNvSpPr>
          <p:nvPr>
            <p:ph idx="1"/>
          </p:nvPr>
        </p:nvSpPr>
        <p:spPr/>
        <p:txBody>
          <a:bodyPr/>
          <a:lstStyle/>
          <a:p>
            <a:r>
              <a:rPr lang="en-IN" dirty="0"/>
              <a:t>TO DETECTION AND CLASSIFY PERIAPICAL DENTAL X-RAY IMAGES BY APPLYING IMAGE PROCESSING TECHNIQUES</a:t>
            </a:r>
            <a:endParaRPr lang="en-US" dirty="0"/>
          </a:p>
        </p:txBody>
      </p:sp>
    </p:spTree>
    <p:extLst>
      <p:ext uri="{BB962C8B-B14F-4D97-AF65-F5344CB8AC3E}">
        <p14:creationId xmlns:p14="http://schemas.microsoft.com/office/powerpoint/2010/main" val="427592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80B7-455E-451B-BECD-5360F3BB5539}"/>
              </a:ext>
            </a:extLst>
          </p:cNvPr>
          <p:cNvSpPr>
            <a:spLocks noGrp="1"/>
          </p:cNvSpPr>
          <p:nvPr>
            <p:ph type="title"/>
          </p:nvPr>
        </p:nvSpPr>
        <p:spPr/>
        <p:txBody>
          <a:bodyPr>
            <a:normAutofit/>
          </a:bodyPr>
          <a:lstStyle/>
          <a:p>
            <a:r>
              <a:rPr kumimoji="0" lang="en-IN"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PROPOSED</a:t>
            </a: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SYSTEM</a:t>
            </a:r>
            <a:endParaRPr lang="en-US" sz="3200" dirty="0"/>
          </a:p>
        </p:txBody>
      </p:sp>
      <p:sp>
        <p:nvSpPr>
          <p:cNvPr id="3" name="Content Placeholder 2">
            <a:extLst>
              <a:ext uri="{FF2B5EF4-FFF2-40B4-BE49-F238E27FC236}">
                <a16:creationId xmlns:a16="http://schemas.microsoft.com/office/drawing/2014/main" id="{9E2E43DA-0943-4ED0-A31B-3CF5F79AD711}"/>
              </a:ext>
            </a:extLst>
          </p:cNvPr>
          <p:cNvSpPr>
            <a:spLocks noGrp="1"/>
          </p:cNvSpPr>
          <p:nvPr>
            <p:ph idx="1"/>
          </p:nvPr>
        </p:nvSpPr>
        <p:spPr>
          <a:xfrm>
            <a:off x="628650" y="1825625"/>
            <a:ext cx="7886700" cy="4041775"/>
          </a:xfrm>
        </p:spPr>
        <p:txBody>
          <a:bodyPr>
            <a:normAutofit/>
          </a:bodyPr>
          <a:lstStyle/>
          <a:p>
            <a:r>
              <a:rPr lang="en-IN" sz="1800" dirty="0">
                <a:latin typeface="Times New Roman" panose="02020603050405020304" pitchFamily="18" charset="0"/>
                <a:cs typeface="Times New Roman" panose="02020603050405020304" pitchFamily="18" charset="0"/>
              </a:rPr>
              <a:t>In this project, we have a tendency to are victimization periapical dental X-ray pictures which get the class of intra oral pictures in which film is </a:t>
            </a:r>
            <a:r>
              <a:rPr lang="en-IN" sz="1800" dirty="0" err="1">
                <a:latin typeface="Times New Roman" panose="02020603050405020304" pitchFamily="18" charset="0"/>
                <a:cs typeface="Times New Roman" panose="02020603050405020304" pitchFamily="18" charset="0"/>
              </a:rPr>
              <a:t>placedwithin</a:t>
            </a:r>
            <a:r>
              <a:rPr lang="en-IN" sz="1800" dirty="0">
                <a:latin typeface="Times New Roman" panose="02020603050405020304" pitchFamily="18" charset="0"/>
                <a:cs typeface="Times New Roman" panose="02020603050405020304" pitchFamily="18" charset="0"/>
              </a:rPr>
              <a:t> the mouth and dental X ray contains the entire tooth data from crown to the root that is extremely useful for the treatment of root canal interproximal decay and bone loss between the teeth</a:t>
            </a:r>
          </a:p>
          <a:p>
            <a:r>
              <a:rPr lang="en-IN" sz="1800" dirty="0">
                <a:latin typeface="Times New Roman" panose="02020603050405020304" pitchFamily="18" charset="0"/>
                <a:cs typeface="Times New Roman" panose="02020603050405020304" pitchFamily="18" charset="0"/>
              </a:rPr>
              <a:t>It provides careful data about the different stages of the affected teeth, structure of jaws and soft tissues round the tooth whether or not any sickness happens or not that isn't visible by human naked eyes.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138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563562"/>
          </a:xfrm>
        </p:spPr>
        <p:txBody>
          <a:bodyPr>
            <a:noAutofit/>
          </a:bodyPr>
          <a:lstStyle/>
          <a:p>
            <a:r>
              <a:rPr lang="en-US" sz="3200" dirty="0">
                <a:latin typeface="Times New Roman" pitchFamily="18" charset="0"/>
                <a:cs typeface="Times New Roman" pitchFamily="18" charset="0"/>
              </a:rPr>
              <a:t>PROPOSED SYSTEM – BLOCK DIAGRAM</a:t>
            </a:r>
          </a:p>
        </p:txBody>
      </p:sp>
      <p:pic>
        <p:nvPicPr>
          <p:cNvPr id="5" name="Picture 4"/>
          <p:cNvPicPr/>
          <p:nvPr/>
        </p:nvPicPr>
        <p:blipFill rotWithShape="1">
          <a:blip r:embed="rId2">
            <a:extLst>
              <a:ext uri="{28A0092B-C50C-407E-A947-70E740481C1C}">
                <a14:useLocalDpi xmlns:a14="http://schemas.microsoft.com/office/drawing/2010/main" val="0"/>
              </a:ext>
            </a:extLst>
          </a:blip>
          <a:srcRect l="27931" t="28700" r="29939" b="9248"/>
          <a:stretch/>
        </p:blipFill>
        <p:spPr bwMode="auto">
          <a:xfrm>
            <a:off x="1376997" y="990600"/>
            <a:ext cx="6390005" cy="5473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8195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IN" dirty="0">
                <a:latin typeface="Times New Roman" panose="02020603050405020304" pitchFamily="18" charset="0"/>
                <a:cs typeface="Times New Roman" panose="02020603050405020304" pitchFamily="18" charset="0"/>
              </a:rPr>
              <a:t>PROPOSED SYSTEM CONTD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364163"/>
          </a:xfrm>
        </p:spPr>
        <p:txBody>
          <a:bodyPr/>
          <a:lstStyle/>
          <a:p>
            <a:pPr marL="0" indent="0" algn="just">
              <a:lnSpc>
                <a:spcPct val="150000"/>
              </a:lnSpc>
              <a:buNone/>
            </a:pPr>
            <a:r>
              <a:rPr lang="en-US" sz="1800" b="1" dirty="0">
                <a:latin typeface="Times New Roman" pitchFamily="18" charset="0"/>
                <a:cs typeface="Times New Roman" pitchFamily="18" charset="0"/>
              </a:rPr>
              <a:t>1. INPUT IMAGE</a:t>
            </a:r>
            <a:endParaRPr lang="en-US" sz="1800" dirty="0">
              <a:latin typeface="Times New Roman" pitchFamily="18" charset="0"/>
              <a:cs typeface="Times New Roman" pitchFamily="18" charset="0"/>
            </a:endParaRPr>
          </a:p>
          <a:p>
            <a:pPr marL="0" indent="0" algn="just">
              <a:lnSpc>
                <a:spcPct val="150000"/>
              </a:lnSpc>
              <a:buNone/>
            </a:pPr>
            <a:r>
              <a:rPr lang="en-US" sz="1800" b="1" dirty="0">
                <a:latin typeface="Times New Roman" pitchFamily="18" charset="0"/>
                <a:cs typeface="Times New Roman" pitchFamily="18" charset="0"/>
              </a:rPr>
              <a:t>2. IMAGE PREPROCESSING</a:t>
            </a:r>
            <a:endParaRPr lang="en-US" sz="1800" dirty="0">
              <a:latin typeface="Times New Roman" pitchFamily="18" charset="0"/>
              <a:cs typeface="Times New Roman" pitchFamily="18" charset="0"/>
            </a:endParaRPr>
          </a:p>
          <a:p>
            <a:pPr marL="0" indent="0" algn="just">
              <a:lnSpc>
                <a:spcPct val="150000"/>
              </a:lnSpc>
              <a:buNone/>
            </a:pPr>
            <a:r>
              <a:rPr lang="en-US" sz="1800" b="1" dirty="0">
                <a:latin typeface="Times New Roman" pitchFamily="18" charset="0"/>
                <a:cs typeface="Times New Roman" pitchFamily="18" charset="0"/>
              </a:rPr>
              <a:t>3. AFFECTED AREA  SEGMENTATION</a:t>
            </a:r>
            <a:endParaRPr lang="en-US" sz="1800" dirty="0">
              <a:latin typeface="Times New Roman" pitchFamily="18" charset="0"/>
              <a:cs typeface="Times New Roman" pitchFamily="18" charset="0"/>
            </a:endParaRPr>
          </a:p>
          <a:p>
            <a:pPr marL="0" indent="0" algn="just">
              <a:lnSpc>
                <a:spcPct val="150000"/>
              </a:lnSpc>
              <a:buNone/>
            </a:pPr>
            <a:r>
              <a:rPr lang="en-US" sz="1800" b="1" dirty="0">
                <a:latin typeface="Times New Roman" pitchFamily="18" charset="0"/>
                <a:cs typeface="Times New Roman" pitchFamily="18" charset="0"/>
              </a:rPr>
              <a:t>4. SEGMENTED FEATURE EXTRACTION</a:t>
            </a:r>
            <a:endParaRPr lang="en-US" sz="1800" dirty="0">
              <a:latin typeface="Times New Roman" pitchFamily="18" charset="0"/>
              <a:cs typeface="Times New Roman" pitchFamily="18" charset="0"/>
            </a:endParaRPr>
          </a:p>
          <a:p>
            <a:pPr marL="0" indent="0" algn="just">
              <a:lnSpc>
                <a:spcPct val="150000"/>
              </a:lnSpc>
              <a:buNone/>
            </a:pPr>
            <a:r>
              <a:rPr lang="en-US" sz="1800" b="1" dirty="0">
                <a:latin typeface="Times New Roman" pitchFamily="18" charset="0"/>
                <a:cs typeface="Times New Roman" pitchFamily="18" charset="0"/>
              </a:rPr>
              <a:t>5. OUTPUT CLASSIFICATION</a:t>
            </a:r>
            <a:endParaRPr lang="en-US" sz="1800" dirty="0">
              <a:latin typeface="Times New Roman" pitchFamily="18" charset="0"/>
              <a:cs typeface="Times New Roman" pitchFamily="18" charset="0"/>
            </a:endParaRPr>
          </a:p>
          <a:p>
            <a:pPr marL="0" indent="0" algn="just">
              <a:lnSpc>
                <a:spcPct val="150000"/>
              </a:lnSpc>
              <a:buNone/>
            </a:pPr>
            <a:r>
              <a:rPr lang="en-US"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lnSpc>
                <a:spcPct val="150000"/>
              </a:lnSpc>
              <a:buNone/>
            </a:pPr>
            <a:endParaRPr lang="en-US" dirty="0"/>
          </a:p>
        </p:txBody>
      </p:sp>
    </p:spTree>
    <p:extLst>
      <p:ext uri="{BB962C8B-B14F-4D97-AF65-F5344CB8AC3E}">
        <p14:creationId xmlns:p14="http://schemas.microsoft.com/office/powerpoint/2010/main" val="90410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a:bodyPr>
          <a:lstStyle/>
          <a:p>
            <a:r>
              <a:rPr lang="en-US" sz="3200" dirty="0">
                <a:latin typeface="Times New Roman" pitchFamily="18" charset="0"/>
                <a:cs typeface="Times New Roman" pitchFamily="18" charset="0"/>
              </a:rPr>
              <a:t>MODULE DESCRIPTION</a:t>
            </a:r>
          </a:p>
        </p:txBody>
      </p:sp>
      <p:sp>
        <p:nvSpPr>
          <p:cNvPr id="3" name="Content Placeholder 2"/>
          <p:cNvSpPr>
            <a:spLocks noGrp="1"/>
          </p:cNvSpPr>
          <p:nvPr>
            <p:ph idx="1"/>
          </p:nvPr>
        </p:nvSpPr>
        <p:spPr>
          <a:xfrm>
            <a:off x="457200" y="762000"/>
            <a:ext cx="8229600" cy="5364163"/>
          </a:xfrm>
        </p:spPr>
        <p:txBody>
          <a:bodyPr>
            <a:normAutofit fontScale="92500" lnSpcReduction="20000"/>
          </a:bodyPr>
          <a:lstStyle/>
          <a:p>
            <a:pPr marL="0" lvl="0" indent="0" algn="just">
              <a:lnSpc>
                <a:spcPct val="150000"/>
              </a:lnSpc>
              <a:buNone/>
            </a:pPr>
            <a:r>
              <a:rPr lang="en-US" sz="1900" b="1" dirty="0">
                <a:latin typeface="Times New Roman" pitchFamily="18" charset="0"/>
                <a:cs typeface="Times New Roman" pitchFamily="18" charset="0"/>
              </a:rPr>
              <a:t>1)INPUT IMAGE:</a:t>
            </a:r>
            <a:endParaRPr lang="en-US" sz="1900" dirty="0">
              <a:latin typeface="Times New Roman" pitchFamily="18" charset="0"/>
              <a:cs typeface="Times New Roman" pitchFamily="18" charset="0"/>
            </a:endParaRPr>
          </a:p>
          <a:p>
            <a:pPr marL="0" lvl="0" indent="0" algn="just">
              <a:lnSpc>
                <a:spcPct val="150000"/>
              </a:lnSpc>
              <a:buNone/>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Read and Display an input Image. Read an image into the workspace, using the imread command or camera. In image processing, it is defined as the action of retrieving an image from some source, usually a hardware-based source for processing. It is the first step in the workflow sequence because, without an image, no processing is possible. The image that is acquired is completely unprocessed.</a:t>
            </a:r>
          </a:p>
          <a:p>
            <a:pPr marL="0" lvl="0" indent="0" algn="just">
              <a:lnSpc>
                <a:spcPct val="150000"/>
              </a:lnSpc>
              <a:buNone/>
            </a:pPr>
            <a:r>
              <a:rPr lang="en-US" sz="1900" b="1" dirty="0">
                <a:latin typeface="Times New Roman" pitchFamily="18" charset="0"/>
                <a:cs typeface="Times New Roman" pitchFamily="18" charset="0"/>
              </a:rPr>
              <a:t>2) PREPROCESSING</a:t>
            </a:r>
            <a:r>
              <a:rPr lang="en-US" sz="1600" b="1"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lvl="0" indent="0" algn="just">
              <a:lnSpc>
                <a:spcPct val="150000"/>
              </a:lnSpc>
              <a:buNone/>
            </a:pPr>
            <a:r>
              <a:rPr lang="en-US" sz="1900" dirty="0">
                <a:latin typeface="Times New Roman" pitchFamily="18" charset="0"/>
                <a:cs typeface="Times New Roman" pitchFamily="18" charset="0"/>
              </a:rPr>
              <a:t>                Pre-processing is a common name for operations with images at the lowest level of abstraction both input and output are intensity images. The aim of pre-processing is an improvement of the image data that suppresses unwanted distortions or enhances some image features important for further processing. Image pre-processing methods use the considerable redundancy in images. Neighboring pixels corresponding to one object in real images have essentially the same or similar brightness value. Thus distorted pixel can often be restored as an average value of neighboring pixels.</a:t>
            </a:r>
          </a:p>
          <a:p>
            <a:pPr marL="0" indent="0" algn="just">
              <a:lnSpc>
                <a:spcPct val="150000"/>
              </a:lnSpc>
              <a:buNone/>
            </a:pPr>
            <a:endParaRPr lang="en-US" sz="1600" dirty="0">
              <a:latin typeface="Times New Roman" pitchFamily="18" charset="0"/>
              <a:cs typeface="Times New Roman" pitchFamily="18" charset="0"/>
            </a:endParaRPr>
          </a:p>
          <a:p>
            <a:pPr algn="just">
              <a:lnSpc>
                <a:spcPct val="150000"/>
              </a:lnSpc>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3911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87025"/>
            <a:ext cx="8534400" cy="6647974"/>
          </a:xfrm>
          <a:prstGeom prst="rect">
            <a:avLst/>
          </a:prstGeom>
        </p:spPr>
        <p:txBody>
          <a:bodyPr wrap="square">
            <a:spAutoFit/>
          </a:bodyPr>
          <a:lstStyle/>
          <a:p>
            <a:pPr lvl="0" algn="just">
              <a:lnSpc>
                <a:spcPct val="150000"/>
              </a:lnSpc>
            </a:pPr>
            <a:r>
              <a:rPr lang="en-US" b="1" dirty="0">
                <a:latin typeface="Times New Roman" pitchFamily="18" charset="0"/>
                <a:cs typeface="Times New Roman" pitchFamily="18" charset="0"/>
              </a:rPr>
              <a:t>A)RESIZING THE INPUT IMAGE:</a:t>
            </a:r>
          </a:p>
          <a:p>
            <a:pPr algn="just">
              <a:lnSpc>
                <a:spcPct val="150000"/>
              </a:lnSpc>
            </a:pPr>
            <a:r>
              <a:rPr lang="en-US" sz="1600" dirty="0">
                <a:latin typeface="Times New Roman" pitchFamily="18" charset="0"/>
                <a:cs typeface="Times New Roman" pitchFamily="18" charset="0"/>
              </a:rPr>
              <a:t>    </a:t>
            </a:r>
            <a:r>
              <a:rPr lang="en-US" dirty="0">
                <a:latin typeface="Times New Roman" pitchFamily="18" charset="0"/>
                <a:cs typeface="Times New Roman" pitchFamily="18" charset="0"/>
              </a:rPr>
              <a:t>All the input images are resized into same dimensions. If the specified size does not produce the same aspect ratio as the input image, the output image will be distorted.</a:t>
            </a:r>
          </a:p>
          <a:p>
            <a:pPr lvl="0" algn="just">
              <a:lnSpc>
                <a:spcPct val="150000"/>
              </a:lnSpc>
            </a:pPr>
            <a:r>
              <a:rPr lang="en-US" b="1" dirty="0">
                <a:latin typeface="Times New Roman" pitchFamily="18" charset="0"/>
                <a:cs typeface="Times New Roman" pitchFamily="18" charset="0"/>
              </a:rPr>
              <a:t>B)CONVERTING THE COLOR SPACE:</a:t>
            </a:r>
          </a:p>
          <a:p>
            <a:pPr algn="just">
              <a:lnSpc>
                <a:spcPct val="150000"/>
              </a:lnSpc>
            </a:pPr>
            <a:r>
              <a:rPr lang="en-US" dirty="0">
                <a:latin typeface="Times New Roman" pitchFamily="18" charset="0"/>
                <a:cs typeface="Times New Roman" pitchFamily="18" charset="0"/>
              </a:rPr>
              <a:t>For many applications of image processing, color information doesn't help </a:t>
            </a:r>
            <a:r>
              <a:rPr lang="en-US" dirty="0" err="1">
                <a:latin typeface="Times New Roman" pitchFamily="18" charset="0"/>
                <a:cs typeface="Times New Roman" pitchFamily="18" charset="0"/>
              </a:rPr>
              <a:t>us.If</a:t>
            </a:r>
            <a:r>
              <a:rPr lang="en-US" dirty="0">
                <a:latin typeface="Times New Roman" pitchFamily="18" charset="0"/>
                <a:cs typeface="Times New Roman" pitchFamily="18" charset="0"/>
              </a:rPr>
              <a:t> you get into the business of attempting to distinguish colors from one another, then one reason for converting RGB image to BLACK AND WHITE or GRAYSCALE formats in image. </a:t>
            </a:r>
          </a:p>
          <a:p>
            <a:pPr lvl="0" algn="just">
              <a:lnSpc>
                <a:spcPct val="150000"/>
              </a:lnSpc>
            </a:pPr>
            <a:r>
              <a:rPr lang="en-US" b="1" dirty="0">
                <a:latin typeface="Times New Roman" pitchFamily="18" charset="0"/>
                <a:cs typeface="Times New Roman" pitchFamily="18" charset="0"/>
              </a:rPr>
              <a:t>3.SEGMENTATION </a:t>
            </a:r>
            <a:endParaRPr lang="en-US" dirty="0">
              <a:latin typeface="Times New Roman" pitchFamily="18" charset="0"/>
              <a:cs typeface="Times New Roman" pitchFamily="18" charset="0"/>
            </a:endParaRPr>
          </a:p>
          <a:p>
            <a:pPr algn="just">
              <a:lnSpc>
                <a:spcPct val="150000"/>
              </a:lnSpc>
            </a:pPr>
            <a:r>
              <a:rPr lang="en-US" sz="1600" b="1" dirty="0">
                <a:latin typeface="Times New Roman" pitchFamily="18" charset="0"/>
                <a:cs typeface="Times New Roman" pitchFamily="18" charset="0"/>
              </a:rPr>
              <a:t> </a:t>
            </a:r>
            <a:r>
              <a:rPr lang="en-US" dirty="0">
                <a:latin typeface="Times New Roman" pitchFamily="18" charset="0"/>
                <a:cs typeface="Times New Roman" pitchFamily="18" charset="0"/>
              </a:rPr>
              <a:t>Image segmentation is a commonly used technique in digital image processing and analysis to partition an image into multiple parts or regions, often based on the characteristics of the pixels in the image. In computer vision, Image Segmentation is the process of subdividing a digital image into multiple segments (sets of pixels, also known as super pixels. Segmentation is a process of grouping together pixels that have similar attributes.  </a:t>
            </a:r>
          </a:p>
          <a:p>
            <a:r>
              <a:rPr lang="en-US" sz="1600" dirty="0"/>
              <a:t> </a:t>
            </a:r>
          </a:p>
          <a:p>
            <a:r>
              <a:rPr lang="en-US" sz="1600" dirty="0"/>
              <a:t> </a:t>
            </a:r>
          </a:p>
          <a:p>
            <a:r>
              <a:rPr lang="en-US" sz="1600" dirty="0"/>
              <a:t> </a:t>
            </a:r>
          </a:p>
        </p:txBody>
      </p:sp>
    </p:spTree>
    <p:extLst>
      <p:ext uri="{BB962C8B-B14F-4D97-AF65-F5344CB8AC3E}">
        <p14:creationId xmlns:p14="http://schemas.microsoft.com/office/powerpoint/2010/main" val="76525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8219558"/>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Image Segmentation is the process of partitioning an image into non-intersecting regions such that each region is homogeneous and the union of no two adjacent regions is homogeneous Pixels in a region are similar according to some homogeneity criteria such as color, intensity or texture so as to locate and identify objects and boundaries (</a:t>
            </a:r>
            <a:r>
              <a:rPr lang="en-US" dirty="0" err="1">
                <a:latin typeface="Times New Roman" pitchFamily="18" charset="0"/>
                <a:cs typeface="Times New Roman" pitchFamily="18" charset="0"/>
              </a:rPr>
              <a:t>lines,curves,etc</a:t>
            </a:r>
            <a:r>
              <a:rPr lang="en-US" dirty="0">
                <a:latin typeface="Times New Roman" pitchFamily="18" charset="0"/>
                <a:cs typeface="Times New Roman" pitchFamily="18" charset="0"/>
              </a:rPr>
              <a:t>) in an image. Segmentation accuracy determines the eventual success or failure of computerized analysis procedure.</a:t>
            </a:r>
          </a:p>
          <a:p>
            <a:pPr lvl="0" algn="just">
              <a:lnSpc>
                <a:spcPct val="150000"/>
              </a:lnSpc>
            </a:pPr>
            <a:r>
              <a:rPr lang="en-US" b="1" dirty="0">
                <a:latin typeface="Times New Roman" pitchFamily="18" charset="0"/>
                <a:cs typeface="Times New Roman" pitchFamily="18" charset="0"/>
              </a:rPr>
              <a:t>COLOUR SPACE CONVERSIONS:</a:t>
            </a:r>
          </a:p>
          <a:p>
            <a:pPr algn="just">
              <a:lnSpc>
                <a:spcPct val="150000"/>
              </a:lnSpc>
            </a:pPr>
            <a:r>
              <a:rPr lang="en-US" sz="1600" dirty="0">
                <a:latin typeface="Times New Roman" pitchFamily="18" charset="0"/>
                <a:cs typeface="Times New Roman" pitchFamily="18" charset="0"/>
              </a:rPr>
              <a:t> </a:t>
            </a:r>
            <a:r>
              <a:rPr lang="en-US" dirty="0">
                <a:latin typeface="Times New Roman" pitchFamily="18" charset="0"/>
                <a:cs typeface="Times New Roman" pitchFamily="18" charset="0"/>
              </a:rPr>
              <a:t>Color space conversion is the translation of the representation of a color from one basis to another. This typically occurs in the context of converting an image that is represented in one color space to another color space, the goal being to make the translated image look as similar as possible to the original.</a:t>
            </a:r>
          </a:p>
          <a:p>
            <a:pPr algn="just">
              <a:lnSpc>
                <a:spcPct val="150000"/>
              </a:lnSpc>
            </a:pPr>
            <a:r>
              <a:rPr lang="en-US" sz="2000" b="1" dirty="0">
                <a:latin typeface="Times New Roman" pitchFamily="18" charset="0"/>
                <a:cs typeface="Times New Roman" pitchFamily="18" charset="0"/>
              </a:rPr>
              <a:t> </a:t>
            </a:r>
            <a:r>
              <a:rPr lang="en-US" b="1" dirty="0">
                <a:latin typeface="Times New Roman" pitchFamily="18" charset="0"/>
                <a:cs typeface="Times New Roman" pitchFamily="18" charset="0"/>
              </a:rPr>
              <a:t>MORPHOLOGICAL OPERATIONS:</a:t>
            </a:r>
          </a:p>
          <a:p>
            <a:pPr algn="just">
              <a:lnSpc>
                <a:spcPct val="150000"/>
              </a:lnSpc>
            </a:pPr>
            <a:r>
              <a:rPr lang="en-US" dirty="0">
                <a:latin typeface="Times New Roman" pitchFamily="18" charset="0"/>
                <a:cs typeface="Times New Roman" pitchFamily="18" charset="0"/>
              </a:rPr>
              <a:t>Morphological image processing is a collection of non-linear operations related to the shape or morphology of features in an image. Morphology is a broad set of image processing operations that process images based on shapes. Morphological operations apply a structuring element to an input image, creating an output image of the same size.</a:t>
            </a:r>
          </a:p>
          <a:p>
            <a:pPr algn="just">
              <a:lnSpc>
                <a:spcPct val="150000"/>
              </a:lnSpc>
            </a:pPr>
            <a:r>
              <a:rPr lang="en-US" sz="1600" dirty="0">
                <a:latin typeface="Times New Roman" pitchFamily="18" charset="0"/>
                <a:cs typeface="Times New Roman" pitchFamily="18" charset="0"/>
              </a:rPr>
              <a:t> </a:t>
            </a: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lvl="0" algn="just">
              <a:lnSpc>
                <a:spcPct val="150000"/>
              </a:lnSpc>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62174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15400" cy="6834563"/>
          </a:xfrm>
          <a:prstGeom prst="rect">
            <a:avLst/>
          </a:prstGeom>
        </p:spPr>
        <p:txBody>
          <a:bodyPr wrap="square">
            <a:spAutoFit/>
          </a:bodyPr>
          <a:lstStyle/>
          <a:p>
            <a:pPr algn="just">
              <a:lnSpc>
                <a:spcPct val="150000"/>
              </a:lnSpc>
            </a:pPr>
            <a:r>
              <a:rPr lang="en-US" sz="1600" dirty="0">
                <a:latin typeface="Times New Roman" pitchFamily="18" charset="0"/>
                <a:cs typeface="Times New Roman" pitchFamily="18" charset="0"/>
              </a:rPr>
              <a:t>Some segmentation techniques are,</a:t>
            </a:r>
          </a:p>
          <a:p>
            <a:pPr algn="just">
              <a:lnSpc>
                <a:spcPct val="150000"/>
              </a:lnSpc>
            </a:pPr>
            <a:r>
              <a:rPr lang="en-US" sz="1600" dirty="0">
                <a:latin typeface="Times New Roman" pitchFamily="18" charset="0"/>
                <a:cs typeface="Times New Roman" pitchFamily="18" charset="0"/>
              </a:rPr>
              <a:t> A) ROI (Region of Interest)</a:t>
            </a:r>
          </a:p>
          <a:p>
            <a:pPr algn="just">
              <a:lnSpc>
                <a:spcPct val="150000"/>
              </a:lnSpc>
            </a:pPr>
            <a:r>
              <a:rPr lang="en-US" sz="1600" dirty="0">
                <a:latin typeface="Times New Roman" pitchFamily="18" charset="0"/>
                <a:cs typeface="Times New Roman" pitchFamily="18" charset="0"/>
              </a:rPr>
              <a:t> B) K-MEANS CLUSTERING</a:t>
            </a:r>
          </a:p>
          <a:p>
            <a:pPr algn="just">
              <a:lnSpc>
                <a:spcPct val="150000"/>
              </a:lnSpc>
            </a:pPr>
            <a:r>
              <a:rPr lang="en-US" sz="1600" dirty="0">
                <a:latin typeface="Times New Roman" pitchFamily="18" charset="0"/>
                <a:cs typeface="Times New Roman" pitchFamily="18" charset="0"/>
              </a:rPr>
              <a:t> C) FUZZY C-MEANS</a:t>
            </a:r>
          </a:p>
          <a:p>
            <a:pPr algn="just">
              <a:lnSpc>
                <a:spcPct val="150000"/>
              </a:lnSpc>
            </a:pPr>
            <a:r>
              <a:rPr lang="en-US" sz="1600" b="1" dirty="0">
                <a:latin typeface="Times New Roman" pitchFamily="18" charset="0"/>
                <a:cs typeface="Times New Roman" pitchFamily="18" charset="0"/>
              </a:rPr>
              <a:t>4. FEATURE EXTRACTION</a:t>
            </a:r>
            <a:endParaRPr lang="en-US" sz="1600"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In machine learning, pattern recognition and in image processing, feature extraction starts from an initial set of measured data and builds derived values (features) intended to be informative and non-redundant, facilitating the subsequent learning and generalization steps, and in some cases leading to better human interpretations. Feature extraction is related to dimensionality reduction. When the input data to an algorithm is too large to be processed and it is suspected to be redundant (e.g. the same measurement in both feet and meters, or the repetitiveness of images presented as pixels), then it can be transformed into a reduced set of features (also named a feature vector). Determining a subset of the initial features is called feature selection. The selected features are expected to contain the relevant information from the input data, so that the desired task can be performed by using this reduced representation instead of the complete initial data.</a:t>
            </a:r>
          </a:p>
          <a:p>
            <a:pPr algn="just">
              <a:lnSpc>
                <a:spcPct val="150000"/>
              </a:lnSpc>
            </a:pPr>
            <a:r>
              <a:rPr lang="en-US" sz="1600" dirty="0">
                <a:latin typeface="Times New Roman" pitchFamily="18" charset="0"/>
                <a:cs typeface="Times New Roman" pitchFamily="18" charset="0"/>
              </a:rPr>
              <a:t> </a:t>
            </a:r>
          </a:p>
        </p:txBody>
      </p:sp>
    </p:spTree>
    <p:extLst>
      <p:ext uri="{BB962C8B-B14F-4D97-AF65-F5344CB8AC3E}">
        <p14:creationId xmlns:p14="http://schemas.microsoft.com/office/powerpoint/2010/main" val="15770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2D2-507D-BD44-EB8F-275C1FD1CC0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68EA719-0030-D2D3-91BA-7CFDD13560F1}"/>
              </a:ext>
            </a:extLst>
          </p:cNvPr>
          <p:cNvSpPr>
            <a:spLocks noGrp="1"/>
          </p:cNvSpPr>
          <p:nvPr>
            <p:ph idx="1"/>
          </p:nvPr>
        </p:nvSpPr>
        <p:spPr/>
        <p:txBody>
          <a:bodyPr>
            <a:normAutofit/>
          </a:bodyPr>
          <a:lstStyle/>
          <a:p>
            <a:pPr algn="just"/>
            <a:r>
              <a:rPr lang="en-IN" sz="1800" dirty="0">
                <a:latin typeface="Times New Roman" panose="02020603050405020304" pitchFamily="18" charset="0"/>
                <a:cs typeface="Times New Roman" panose="02020603050405020304" pitchFamily="18" charset="0"/>
              </a:rPr>
              <a:t>Segmentation of Dental X-ray pictures is completed victimization varied image process techniques that are helpful in medical diagnosis clinical functions and time period applications. These ways aim to outline the segmentation of various tooth structures present within the Dental X-ray pictures which can be used for the first detection of decay, tooth fractures, passage treatment and periodontal diseases etc. </a:t>
            </a:r>
          </a:p>
          <a:p>
            <a:pPr algn="just"/>
            <a:r>
              <a:rPr lang="en-IN" sz="1800" dirty="0">
                <a:latin typeface="Times New Roman" panose="02020603050405020304" pitchFamily="18" charset="0"/>
                <a:cs typeface="Times New Roman" panose="02020603050405020304" pitchFamily="18" charset="0"/>
              </a:rPr>
              <a:t>Which plays a key role within the identification of diseases. Manual segmentation and classification of Dental X rays pictures for the diagnosing, from the big databases in clinical routine, is extremely advanced and time overwhelming method. </a:t>
            </a:r>
          </a:p>
          <a:p>
            <a:pPr algn="just"/>
            <a:r>
              <a:rPr lang="en-IN" sz="1800" dirty="0">
                <a:latin typeface="Times New Roman" panose="02020603050405020304" pitchFamily="18" charset="0"/>
                <a:cs typeface="Times New Roman" panose="02020603050405020304" pitchFamily="18" charset="0"/>
              </a:rPr>
              <a:t>During this paper, we propose a different procedure for the segmentation and classifications of affected tooth, foremost </a:t>
            </a:r>
            <a:r>
              <a:rPr lang="en-IN" sz="1800" dirty="0" err="1">
                <a:latin typeface="Times New Roman" panose="02020603050405020304" pitchFamily="18" charset="0"/>
                <a:cs typeface="Times New Roman" panose="02020603050405020304" pitchFamily="18" charset="0"/>
              </a:rPr>
              <a:t>preprocessing</a:t>
            </a:r>
            <a:r>
              <a:rPr lang="en-IN" sz="1800" dirty="0">
                <a:latin typeface="Times New Roman" panose="02020603050405020304" pitchFamily="18" charset="0"/>
                <a:cs typeface="Times New Roman" panose="02020603050405020304" pitchFamily="18" charset="0"/>
              </a:rPr>
              <a:t> is completed employing a thresholding (Otsu’s thresholding) with morphological operations are utilized to separate the affected tooth structures from the Dental X-ray pictures. </a:t>
            </a:r>
          </a:p>
          <a:p>
            <a:endParaRPr lang="en-IN" dirty="0"/>
          </a:p>
          <a:p>
            <a:endParaRPr lang="en-IN" dirty="0"/>
          </a:p>
        </p:txBody>
      </p:sp>
      <p:sp>
        <p:nvSpPr>
          <p:cNvPr id="4" name="Date Placeholder 3">
            <a:extLst>
              <a:ext uri="{FF2B5EF4-FFF2-40B4-BE49-F238E27FC236}">
                <a16:creationId xmlns:a16="http://schemas.microsoft.com/office/drawing/2014/main" id="{06B56AA8-1B95-67A1-C847-619581A55973}"/>
              </a:ext>
            </a:extLst>
          </p:cNvPr>
          <p:cNvSpPr>
            <a:spLocks noGrp="1"/>
          </p:cNvSpPr>
          <p:nvPr>
            <p:ph type="dt" sz="half" idx="10"/>
          </p:nvPr>
        </p:nvSpPr>
        <p:spPr/>
        <p:txBody>
          <a:bodyPr/>
          <a:lstStyle/>
          <a:p>
            <a:pPr defTabSz="685800"/>
            <a:fld id="{F9C9E2FD-5508-4413-957C-5896D4E535B3}" type="datetime1">
              <a:rPr lang="en-IN">
                <a:solidFill>
                  <a:prstClr val="black">
                    <a:tint val="75000"/>
                  </a:prstClr>
                </a:solidFill>
                <a:latin typeface="Calibri" panose="020F0502020204030204"/>
              </a:rPr>
              <a:pPr defTabSz="685800"/>
              <a:t>04-04-2023</a:t>
            </a:fld>
            <a:endParaRPr lang="en-IN">
              <a:solidFill>
                <a:prstClr val="black">
                  <a:tint val="75000"/>
                </a:prstClr>
              </a:solidFill>
              <a:latin typeface="Calibri" panose="020F0502020204030204"/>
            </a:endParaRPr>
          </a:p>
        </p:txBody>
      </p:sp>
      <p:sp>
        <p:nvSpPr>
          <p:cNvPr id="5" name="Footer Placeholder 4">
            <a:extLst>
              <a:ext uri="{FF2B5EF4-FFF2-40B4-BE49-F238E27FC236}">
                <a16:creationId xmlns:a16="http://schemas.microsoft.com/office/drawing/2014/main" id="{951B0400-D099-60CA-C46C-2FF21E745142}"/>
              </a:ext>
            </a:extLst>
          </p:cNvPr>
          <p:cNvSpPr>
            <a:spLocks noGrp="1"/>
          </p:cNvSpPr>
          <p:nvPr>
            <p:ph type="ftr" sz="quarter" idx="11"/>
          </p:nvPr>
        </p:nvSpPr>
        <p:spPr/>
        <p:txBody>
          <a:bodyPr/>
          <a:lstStyle/>
          <a:p>
            <a:pPr defTabSz="685800"/>
            <a:r>
              <a:rPr lang="pt-BR">
                <a:solidFill>
                  <a:prstClr val="black">
                    <a:tint val="75000"/>
                  </a:prstClr>
                </a:solidFill>
                <a:latin typeface="Calibri" panose="020F0502020204030204"/>
              </a:rPr>
              <a:t>PROJECTPHASE 2 END SEM VIVAVOCE-ECE/SEC</a:t>
            </a:r>
            <a:endParaRPr lang="en-IN">
              <a:solidFill>
                <a:prstClr val="black">
                  <a:tint val="75000"/>
                </a:prstClr>
              </a:solidFill>
              <a:latin typeface="Calibri" panose="020F0502020204030204"/>
            </a:endParaRPr>
          </a:p>
        </p:txBody>
      </p:sp>
      <p:sp>
        <p:nvSpPr>
          <p:cNvPr id="6" name="Slide Number Placeholder 5">
            <a:extLst>
              <a:ext uri="{FF2B5EF4-FFF2-40B4-BE49-F238E27FC236}">
                <a16:creationId xmlns:a16="http://schemas.microsoft.com/office/drawing/2014/main" id="{68BE69BD-3C00-25D9-3F84-D554767823E8}"/>
              </a:ext>
            </a:extLst>
          </p:cNvPr>
          <p:cNvSpPr>
            <a:spLocks noGrp="1"/>
          </p:cNvSpPr>
          <p:nvPr>
            <p:ph type="sldNum" sz="quarter" idx="12"/>
          </p:nvPr>
        </p:nvSpPr>
        <p:spPr/>
        <p:txBody>
          <a:bodyPr/>
          <a:lstStyle/>
          <a:p>
            <a:pPr defTabSz="685800"/>
            <a:fld id="{D263668F-F593-44FF-A0D8-FC8266A31C3D}" type="slidenum">
              <a:rPr lang="en-IN">
                <a:solidFill>
                  <a:prstClr val="black">
                    <a:tint val="75000"/>
                  </a:prstClr>
                </a:solidFill>
                <a:latin typeface="Calibri" panose="020F0502020204030204"/>
              </a:rPr>
              <a:pPr defTabSz="685800"/>
              <a:t>2</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845873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9865"/>
            <a:ext cx="8534400" cy="7429213"/>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A) SHAPE FEATURES:</a:t>
            </a:r>
          </a:p>
          <a:p>
            <a:pPr algn="just">
              <a:lnSpc>
                <a:spcPct val="150000"/>
              </a:lnSpc>
            </a:pPr>
            <a:r>
              <a:rPr lang="en-US" sz="1600" dirty="0">
                <a:latin typeface="Times New Roman" pitchFamily="18" charset="0"/>
                <a:cs typeface="Times New Roman" pitchFamily="18" charset="0"/>
              </a:rPr>
              <a:t>  </a:t>
            </a:r>
            <a:r>
              <a:rPr lang="en-US" dirty="0">
                <a:latin typeface="Times New Roman" pitchFamily="18" charset="0"/>
                <a:cs typeface="Times New Roman" pitchFamily="18" charset="0"/>
              </a:rPr>
              <a:t>Visual features of objects are called the shape characteristics or visual features. For example, circular object or triangular objects or other shapes, perimeter boundary of the object, the diameter of the border and so on. The visual features showed intuitively are all belongs to shape features.</a:t>
            </a:r>
          </a:p>
          <a:p>
            <a:pPr algn="just">
              <a:lnSpc>
                <a:spcPct val="150000"/>
              </a:lnSpc>
            </a:pPr>
            <a:r>
              <a:rPr lang="en-US" sz="1600" dirty="0">
                <a:latin typeface="Times New Roman" pitchFamily="18" charset="0"/>
                <a:cs typeface="Times New Roman" pitchFamily="18" charset="0"/>
              </a:rPr>
              <a:t>     </a:t>
            </a:r>
          </a:p>
          <a:p>
            <a:pPr algn="just">
              <a:lnSpc>
                <a:spcPct val="150000"/>
              </a:lnSpc>
            </a:pPr>
            <a:r>
              <a:rPr lang="en-US" b="1" dirty="0">
                <a:latin typeface="Times New Roman" pitchFamily="18" charset="0"/>
                <a:cs typeface="Times New Roman" pitchFamily="18" charset="0"/>
              </a:rPr>
              <a:t>B) GEOMETRICAL FEATURES:</a:t>
            </a:r>
          </a:p>
          <a:p>
            <a:pPr algn="just">
              <a:lnSpc>
                <a:spcPct val="150000"/>
              </a:lnSpc>
            </a:pPr>
            <a:r>
              <a:rPr lang="en-US" dirty="0">
                <a:latin typeface="Times New Roman" pitchFamily="18" charset="0"/>
                <a:cs typeface="Times New Roman" pitchFamily="18" charset="0"/>
              </a:rPr>
              <a:t>Geometric features are features of objects constructed by a set of geometric elements like points, lines, curves or surfaces. These features can be corner features, edge features, Blobs, Ridges, salient point’s image texture and so on, which can be detected by feature detection methods.</a:t>
            </a:r>
          </a:p>
          <a:p>
            <a:pPr algn="just">
              <a:lnSpc>
                <a:spcPct val="150000"/>
              </a:lnSpc>
            </a:pPr>
            <a:r>
              <a:rPr lang="en-US" sz="1600" dirty="0">
                <a:latin typeface="Times New Roman" pitchFamily="18" charset="0"/>
                <a:cs typeface="Times New Roman" pitchFamily="18" charset="0"/>
              </a:rPr>
              <a:t> </a:t>
            </a:r>
          </a:p>
          <a:p>
            <a:pPr algn="just">
              <a:lnSpc>
                <a:spcPct val="150000"/>
              </a:lnSpc>
            </a:pPr>
            <a:r>
              <a:rPr lang="en-US" b="1" dirty="0">
                <a:latin typeface="Times New Roman" pitchFamily="18" charset="0"/>
                <a:cs typeface="Times New Roman" pitchFamily="18" charset="0"/>
              </a:rPr>
              <a:t>C) TEXTURE FEATURES:</a:t>
            </a:r>
          </a:p>
          <a:p>
            <a:pPr algn="just">
              <a:lnSpc>
                <a:spcPct val="150000"/>
              </a:lnSpc>
            </a:pPr>
            <a:r>
              <a:rPr lang="en-US" dirty="0">
                <a:latin typeface="Times New Roman" pitchFamily="18" charset="0"/>
                <a:cs typeface="Times New Roman" pitchFamily="18" charset="0"/>
              </a:rPr>
              <a:t> An image texture is a set of metrics calculated in image processing designed to quantify the perceived texture of an image .Image Texture gives us information about the spatial arrangement of color or intensities in an image or selected region of an image.</a:t>
            </a:r>
          </a:p>
          <a:p>
            <a:pPr algn="just">
              <a:lnSpc>
                <a:spcPct val="150000"/>
              </a:lnSpc>
            </a:pPr>
            <a:r>
              <a:rPr lang="en-US" dirty="0">
                <a:latin typeface="Times New Roman" pitchFamily="18" charset="0"/>
                <a:cs typeface="Times New Roman" pitchFamily="18" charset="0"/>
              </a:rPr>
              <a:t>Some feature extraction methods are,</a:t>
            </a:r>
          </a:p>
          <a:p>
            <a:pPr algn="just">
              <a:lnSpc>
                <a:spcPct val="150000"/>
              </a:lnSpc>
            </a:pPr>
            <a:r>
              <a:rPr lang="en-US" dirty="0">
                <a:latin typeface="Times New Roman" pitchFamily="18" charset="0"/>
                <a:cs typeface="Times New Roman" pitchFamily="18" charset="0"/>
              </a:rPr>
              <a:t>A) GLCM (Grey level co-occurrence matrix)</a:t>
            </a:r>
          </a:p>
        </p:txBody>
      </p:sp>
    </p:spTree>
    <p:extLst>
      <p:ext uri="{BB962C8B-B14F-4D97-AF65-F5344CB8AC3E}">
        <p14:creationId xmlns:p14="http://schemas.microsoft.com/office/powerpoint/2010/main" val="259594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3373359"/>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5. CLASSIFICATION:</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Image classification refers to the task of extracting information classes from a multiband raster image. The resulting raster from image classification can be used to create thematic maps. The recommended way to perform classification and multivariate analysis is through the Image Classification toolbar. There are many classification algorithms are available and some classification algorithm that are given below, </a:t>
            </a:r>
          </a:p>
          <a:p>
            <a:pPr algn="just">
              <a:lnSpc>
                <a:spcPct val="150000"/>
              </a:lnSpc>
            </a:pP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                            A) SVM (SUPPORT VECTOR MACHINE CLASSIFICATION)</a:t>
            </a:r>
          </a:p>
        </p:txBody>
      </p:sp>
    </p:spTree>
    <p:extLst>
      <p:ext uri="{BB962C8B-B14F-4D97-AF65-F5344CB8AC3E}">
        <p14:creationId xmlns:p14="http://schemas.microsoft.com/office/powerpoint/2010/main" val="268674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nSpc>
                <a:spcPct val="160000"/>
              </a:lnSpc>
              <a:buNone/>
            </a:pPr>
            <a:r>
              <a:rPr lang="en-US" sz="2800" b="1" dirty="0">
                <a:latin typeface="Times New Roman" pitchFamily="18" charset="0"/>
                <a:cs typeface="Times New Roman" pitchFamily="18" charset="0"/>
              </a:rPr>
              <a:t>ADVANTAGES:</a:t>
            </a:r>
          </a:p>
          <a:p>
            <a:pPr>
              <a:lnSpc>
                <a:spcPct val="160000"/>
              </a:lnSpc>
              <a:buNone/>
            </a:pPr>
            <a:endParaRPr lang="en-US" sz="1700" dirty="0">
              <a:latin typeface="Times New Roman" pitchFamily="18" charset="0"/>
              <a:cs typeface="Times New Roman" pitchFamily="18" charset="0"/>
            </a:endParaRPr>
          </a:p>
          <a:p>
            <a:pPr lvl="0" algn="just">
              <a:lnSpc>
                <a:spcPct val="150000"/>
              </a:lnSpc>
            </a:pPr>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thresholding</a:t>
            </a:r>
            <a:r>
              <a:rPr lang="en-US" sz="1800" dirty="0">
                <a:latin typeface="Times New Roman" pitchFamily="18" charset="0"/>
                <a:cs typeface="Times New Roman" pitchFamily="18" charset="0"/>
              </a:rPr>
              <a:t> technique is best suitable for accurate segmentation when compared to k-means clustering technique.</a:t>
            </a:r>
          </a:p>
          <a:p>
            <a:pPr lvl="0" algn="just">
              <a:lnSpc>
                <a:spcPct val="150000"/>
              </a:lnSpc>
            </a:pPr>
            <a:r>
              <a:rPr lang="en-US" sz="1800" dirty="0">
                <a:latin typeface="Times New Roman" pitchFamily="18" charset="0"/>
                <a:cs typeface="Times New Roman" pitchFamily="18" charset="0"/>
              </a:rPr>
              <a:t>Here detection and classification both are done.</a:t>
            </a:r>
          </a:p>
          <a:p>
            <a:pPr lvl="0" algn="just">
              <a:lnSpc>
                <a:spcPct val="150000"/>
              </a:lnSpc>
            </a:pPr>
            <a:r>
              <a:rPr lang="en-US" sz="1800" dirty="0">
                <a:latin typeface="Times New Roman" pitchFamily="18" charset="0"/>
                <a:cs typeface="Times New Roman" pitchFamily="18" charset="0"/>
              </a:rPr>
              <a:t>Because the stage is more important factor for doctor references leads to reduces the test process.</a:t>
            </a:r>
          </a:p>
          <a:p>
            <a:pPr marL="0" indent="0">
              <a:buNone/>
            </a:pPr>
            <a:endParaRPr lang="en-US" sz="2000" dirty="0"/>
          </a:p>
          <a:p>
            <a:pPr algn="just">
              <a:lnSpc>
                <a:spcPct val="150000"/>
              </a:lnSpc>
              <a:buNone/>
            </a:pPr>
            <a:endParaRPr lang="en-US" sz="1900" dirty="0">
              <a:latin typeface="Times New Roman" pitchFamily="18" charset="0"/>
              <a:cs typeface="Times New Roman" pitchFamily="18" charset="0"/>
            </a:endParaRPr>
          </a:p>
          <a:p>
            <a:pPr algn="just">
              <a:lnSpc>
                <a:spcPct val="150000"/>
              </a:lnSpc>
              <a:buNone/>
            </a:pPr>
            <a:r>
              <a:rPr lang="en-US" sz="1800" dirty="0">
                <a:latin typeface="Times New Roman" pitchFamily="18" charset="0"/>
                <a:cs typeface="Times New Roman" pitchFamily="18" charset="0"/>
              </a:rPr>
              <a:t>           </a:t>
            </a:r>
            <a:endParaRPr lang="en-US" sz="1800" b="1" dirty="0">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481376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86800" cy="4976812"/>
          </a:xfrm>
          <a:prstGeom prst="rect">
            <a:avLst/>
          </a:prstGeom>
        </p:spPr>
        <p:txBody>
          <a:bodyPr wrap="square">
            <a:spAutoFit/>
          </a:bodyPr>
          <a:lstStyle/>
          <a:p>
            <a:pPr algn="just">
              <a:lnSpc>
                <a:spcPct val="150000"/>
              </a:lnSpc>
              <a:buNone/>
            </a:pPr>
            <a:r>
              <a:rPr lang="en-US" sz="3200" dirty="0">
                <a:latin typeface="Times New Roman" pitchFamily="18" charset="0"/>
                <a:cs typeface="Times New Roman" pitchFamily="18" charset="0"/>
              </a:rPr>
              <a:t>APPLICATIONS</a:t>
            </a:r>
            <a:r>
              <a:rPr lang="en-US" sz="3200" b="1" dirty="0">
                <a:latin typeface="Times New Roman" pitchFamily="18" charset="0"/>
                <a:cs typeface="Times New Roman" pitchFamily="18" charset="0"/>
              </a:rPr>
              <a:t>:</a:t>
            </a:r>
          </a:p>
          <a:p>
            <a:pPr algn="just">
              <a:lnSpc>
                <a:spcPct val="150000"/>
              </a:lnSpc>
              <a:buNone/>
            </a:pPr>
            <a:endParaRPr lang="en-US" b="1" dirty="0">
              <a:latin typeface="Times New Roman" pitchFamily="18" charset="0"/>
              <a:cs typeface="Times New Roman" pitchFamily="18" charset="0"/>
            </a:endParaRPr>
          </a:p>
          <a:p>
            <a:pPr marL="342900" lvl="0" indent="-342900" algn="just">
              <a:lnSpc>
                <a:spcPct val="150000"/>
              </a:lnSpc>
              <a:buFont typeface="Arial" pitchFamily="34" charset="0"/>
              <a:buChar char="•"/>
            </a:pPr>
            <a:r>
              <a:rPr lang="en-US" dirty="0">
                <a:latin typeface="Times New Roman" pitchFamily="18" charset="0"/>
                <a:cs typeface="Times New Roman" pitchFamily="18" charset="0"/>
              </a:rPr>
              <a:t>Segmentation of dental X-ray images are very useful in various applications namely person recognition or forensic and to help dentists for the medical diagnosis, counting of teeth, estimation of age and so on. </a:t>
            </a:r>
          </a:p>
          <a:p>
            <a:pPr marL="342900" lvl="0" indent="-342900" algn="just">
              <a:lnSpc>
                <a:spcPct val="150000"/>
              </a:lnSpc>
              <a:buFont typeface="Arial" pitchFamily="34" charset="0"/>
              <a:buChar char="•"/>
            </a:pPr>
            <a:r>
              <a:rPr lang="en-US" dirty="0">
                <a:latin typeface="Times New Roman" pitchFamily="18" charset="0"/>
                <a:cs typeface="Times New Roman" pitchFamily="18" charset="0"/>
              </a:rPr>
              <a:t>Segmentation of different features of tooth is used for different purposes and goals.</a:t>
            </a:r>
          </a:p>
          <a:p>
            <a:pPr marL="342900" lvl="0" indent="-342900" algn="just">
              <a:lnSpc>
                <a:spcPct val="150000"/>
              </a:lnSpc>
              <a:buFont typeface="Arial" pitchFamily="34" charset="0"/>
              <a:buChar char="•"/>
            </a:pPr>
            <a:r>
              <a:rPr lang="en-US" dirty="0">
                <a:latin typeface="Times New Roman" pitchFamily="18" charset="0"/>
                <a:cs typeface="Times New Roman" pitchFamily="18" charset="0"/>
              </a:rPr>
              <a:t>To support early detection, diagnosis and optimal treatment.</a:t>
            </a:r>
          </a:p>
          <a:p>
            <a:pPr marL="342900" lvl="0" indent="-342900" algn="just">
              <a:lnSpc>
                <a:spcPct val="150000"/>
              </a:lnSpc>
              <a:buFont typeface="Arial" pitchFamily="34" charset="0"/>
              <a:buChar char="•"/>
            </a:pPr>
            <a:r>
              <a:rPr lang="en-US" dirty="0">
                <a:latin typeface="Times New Roman" pitchFamily="18" charset="0"/>
                <a:cs typeface="Times New Roman" pitchFamily="18" charset="0"/>
              </a:rPr>
              <a:t>Image segmentation plays an essential role in many medical applications.</a:t>
            </a:r>
          </a:p>
          <a:p>
            <a:pPr marL="342900" lvl="0" indent="-342900" algn="just">
              <a:lnSpc>
                <a:spcPct val="150000"/>
              </a:lnSpc>
              <a:buFont typeface="Arial" pitchFamily="34" charset="0"/>
              <a:buChar char="•"/>
            </a:pPr>
            <a:r>
              <a:rPr lang="en-US" dirty="0">
                <a:latin typeface="Times New Roman" pitchFamily="18" charset="0"/>
                <a:cs typeface="Times New Roman" pitchFamily="18" charset="0"/>
              </a:rPr>
              <a:t>Low SNR conditions and various artifacts makes its automation challenging. </a:t>
            </a:r>
          </a:p>
          <a:p>
            <a:pPr marL="342900" lvl="0" indent="-342900" algn="just">
              <a:lnSpc>
                <a:spcPct val="150000"/>
              </a:lnSpc>
              <a:buFont typeface="Arial" pitchFamily="34" charset="0"/>
              <a:buChar char="•"/>
            </a:pPr>
            <a:r>
              <a:rPr lang="en-US" dirty="0">
                <a:latin typeface="Times New Roman" pitchFamily="18" charset="0"/>
                <a:cs typeface="Times New Roman" pitchFamily="18" charset="0"/>
              </a:rPr>
              <a:t>To achieve robust and accurate segmentation.</a:t>
            </a:r>
          </a:p>
          <a:p>
            <a:pPr>
              <a:lnSpc>
                <a:spcPct val="150000"/>
              </a:lnSpc>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059153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RESULT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229600" cy="4953000"/>
          </a:xfrm>
        </p:spPr>
        <p:txBody>
          <a:bodyPr/>
          <a:lstStyle/>
          <a:p>
            <a:pPr marL="0" indent="0">
              <a:buNone/>
            </a:pPr>
            <a:r>
              <a:rPr lang="en-US" sz="1800" b="1" dirty="0">
                <a:latin typeface="Times New Roman" pitchFamily="18" charset="0"/>
                <a:cs typeface="Times New Roman" pitchFamily="18" charset="0"/>
              </a:rPr>
              <a:t>         FOR AFFECTED TEETH:</a:t>
            </a:r>
          </a:p>
          <a:p>
            <a:pPr marL="0" indent="0">
              <a:buNone/>
            </a:pPr>
            <a:r>
              <a:rPr lang="en-US" sz="1800" b="1" dirty="0">
                <a:latin typeface="Times New Roman" pitchFamily="18" charset="0"/>
                <a:cs typeface="Times New Roman" pitchFamily="18" charset="0"/>
              </a:rPr>
              <a:t>INPUT &amp; RESIZED IMAGES:</a:t>
            </a:r>
          </a:p>
          <a:p>
            <a:pPr marL="0" indent="0">
              <a:buNone/>
            </a:pPr>
            <a:endParaRPr lang="en-US" sz="1800" b="1" dirty="0">
              <a:latin typeface="Times New Roman" pitchFamily="18" charset="0"/>
              <a:cs typeface="Times New Roman" pitchFamily="18" charset="0"/>
            </a:endParaRPr>
          </a:p>
          <a:p>
            <a:pPr marL="0" indent="0">
              <a:buNone/>
            </a:pPr>
            <a:endParaRPr lang="en-US" dirty="0"/>
          </a:p>
        </p:txBody>
      </p:sp>
      <p:pic>
        <p:nvPicPr>
          <p:cNvPr id="6" name="Picture 5" descr="C:\Users\SPIRO102-VLSI\Desktop\output1.JPG"/>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90800"/>
            <a:ext cx="7924800" cy="3657600"/>
          </a:xfrm>
          <a:prstGeom prst="rect">
            <a:avLst/>
          </a:prstGeom>
          <a:noFill/>
          <a:ln>
            <a:noFill/>
          </a:ln>
        </p:spPr>
      </p:pic>
    </p:spTree>
    <p:extLst>
      <p:ext uri="{BB962C8B-B14F-4D97-AF65-F5344CB8AC3E}">
        <p14:creationId xmlns:p14="http://schemas.microsoft.com/office/powerpoint/2010/main" val="178301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endParaRPr lang="en-US" sz="1500" u="sng" dirty="0">
              <a:latin typeface="Times New Roman" pitchFamily="18" charset="0"/>
              <a:cs typeface="Times New Roman" pitchFamily="18" charset="0"/>
            </a:endParaRPr>
          </a:p>
          <a:p>
            <a:pPr marL="0" indent="0">
              <a:buNone/>
            </a:pPr>
            <a:r>
              <a:rPr lang="en-US" sz="1500" b="1" dirty="0">
                <a:latin typeface="Times New Roman" pitchFamily="18" charset="0"/>
                <a:cs typeface="Times New Roman" pitchFamily="18" charset="0"/>
              </a:rPr>
              <a:t>                                     2.</a:t>
            </a:r>
            <a:r>
              <a:rPr lang="en-IN" sz="1600" b="1" dirty="0">
                <a:latin typeface="Times New Roman" pitchFamily="18" charset="0"/>
                <a:cs typeface="Times New Roman" pitchFamily="18" charset="0"/>
              </a:rPr>
              <a:t> GRAY SCALE &amp; BLACK AND WHITE IMAGE:</a:t>
            </a:r>
            <a:endParaRPr lang="en-US" sz="1600" dirty="0">
              <a:latin typeface="Times New Roman" pitchFamily="18" charset="0"/>
              <a:cs typeface="Times New Roman" pitchFamily="18" charset="0"/>
            </a:endParaRPr>
          </a:p>
          <a:p>
            <a:pPr marL="0" indent="0">
              <a:buNone/>
            </a:pPr>
            <a:endParaRPr lang="en-US" sz="1500" b="1" dirty="0">
              <a:latin typeface="Times New Roman" pitchFamily="18" charset="0"/>
              <a:cs typeface="Times New Roman" pitchFamily="18" charset="0"/>
            </a:endParaRPr>
          </a:p>
          <a:p>
            <a:pPr marL="0" indent="0">
              <a:buNone/>
            </a:pPr>
            <a:endParaRPr lang="en-US" sz="1500" dirty="0">
              <a:latin typeface="Times New Roman" pitchFamily="18" charset="0"/>
              <a:cs typeface="Times New Roman" pitchFamily="18" charset="0"/>
            </a:endParaRP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sz="1500" dirty="0">
                <a:latin typeface="Times New Roman" pitchFamily="18" charset="0"/>
                <a:cs typeface="Times New Roman" pitchFamily="18" charset="0"/>
              </a:rPr>
              <a:t> </a:t>
            </a:r>
          </a:p>
        </p:txBody>
      </p:sp>
      <p:pic>
        <p:nvPicPr>
          <p:cNvPr id="5" name="Picture 4" descr="C:\Users\SPIRO102-VLSI\Desktop\output2.JPG"/>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66594"/>
            <a:ext cx="6477000" cy="4358005"/>
          </a:xfrm>
          <a:prstGeom prst="rect">
            <a:avLst/>
          </a:prstGeom>
          <a:noFill/>
          <a:ln>
            <a:noFill/>
          </a:ln>
        </p:spPr>
      </p:pic>
    </p:spTree>
    <p:extLst>
      <p:ext uri="{BB962C8B-B14F-4D97-AF65-F5344CB8AC3E}">
        <p14:creationId xmlns:p14="http://schemas.microsoft.com/office/powerpoint/2010/main" val="1593396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763000" cy="1077218"/>
          </a:xfrm>
          <a:prstGeom prst="rect">
            <a:avLst/>
          </a:prstGeom>
        </p:spPr>
        <p:txBody>
          <a:bodyPr wrap="square">
            <a:spAutoFit/>
          </a:bodyPr>
          <a:lstStyle/>
          <a:p>
            <a:endParaRPr lang="en-US" dirty="0">
              <a:latin typeface="Times New Roman" pitchFamily="18" charset="0"/>
              <a:cs typeface="Times New Roman" pitchFamily="18" charset="0"/>
            </a:endParaRPr>
          </a:p>
          <a:p>
            <a:pPr algn="just"/>
            <a:r>
              <a:rPr lang="en-US" sz="1500" b="1" dirty="0">
                <a:latin typeface="Times New Roman" pitchFamily="18" charset="0"/>
                <a:cs typeface="Times New Roman" pitchFamily="18" charset="0"/>
              </a:rPr>
              <a:t>                                     </a:t>
            </a:r>
            <a:r>
              <a:rPr lang="en-IN" sz="1600" b="1" dirty="0">
                <a:latin typeface="Times New Roman" pitchFamily="18" charset="0"/>
                <a:cs typeface="Times New Roman" pitchFamily="18" charset="0"/>
              </a:rPr>
              <a:t>3 .LABELED IMAGE AND SMALL OBJECTS REMOVED IMAGE:</a:t>
            </a:r>
            <a:endParaRPr lang="en-US" sz="1600" dirty="0">
              <a:latin typeface="Times New Roman" pitchFamily="18" charset="0"/>
              <a:cs typeface="Times New Roman" pitchFamily="18" charset="0"/>
            </a:endParaRPr>
          </a:p>
          <a:p>
            <a:endParaRPr lang="en-US" sz="1500" b="1"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pic>
        <p:nvPicPr>
          <p:cNvPr id="5" name="Picture 4" descr="C:\Users\SPIRO102-VLSI\Desktop\output3.JPG"/>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58218"/>
            <a:ext cx="6629400" cy="4409182"/>
          </a:xfrm>
          <a:prstGeom prst="rect">
            <a:avLst/>
          </a:prstGeom>
          <a:noFill/>
          <a:ln>
            <a:noFill/>
          </a:ln>
        </p:spPr>
      </p:pic>
    </p:spTree>
    <p:extLst>
      <p:ext uri="{BB962C8B-B14F-4D97-AF65-F5344CB8AC3E}">
        <p14:creationId xmlns:p14="http://schemas.microsoft.com/office/powerpoint/2010/main" val="2058611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56092"/>
            <a:ext cx="8610600" cy="1200329"/>
          </a:xfrm>
          <a:prstGeom prst="rect">
            <a:avLst/>
          </a:prstGeom>
        </p:spPr>
        <p:txBody>
          <a:bodyPr wrap="square">
            <a:spAutoFit/>
          </a:bodyPr>
          <a:lstStyle/>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4.</a:t>
            </a:r>
            <a:r>
              <a:rPr lang="en-IN" b="1" dirty="0">
                <a:latin typeface="Times New Roman" pitchFamily="18" charset="0"/>
                <a:cs typeface="Times New Roman" pitchFamily="18" charset="0"/>
              </a:rPr>
              <a:t> SEGMENTED  IMAGE:</a:t>
            </a:r>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 name="Picture 4" descr="C:\Users\SPIRO102-VLSI\Desktop\output4.JPG"/>
          <p:cNvPicPr/>
          <p:nvPr/>
        </p:nvPicPr>
        <p:blipFill>
          <a:blip r:embed="rId2">
            <a:extLst>
              <a:ext uri="{28A0092B-C50C-407E-A947-70E740481C1C}">
                <a14:useLocalDpi xmlns:a14="http://schemas.microsoft.com/office/drawing/2010/main" val="0"/>
              </a:ext>
            </a:extLst>
          </a:blip>
          <a:srcRect/>
          <a:stretch>
            <a:fillRect/>
          </a:stretch>
        </p:blipFill>
        <p:spPr bwMode="auto">
          <a:xfrm>
            <a:off x="2179002" y="1261745"/>
            <a:ext cx="4785995" cy="4334510"/>
          </a:xfrm>
          <a:prstGeom prst="rect">
            <a:avLst/>
          </a:prstGeom>
          <a:noFill/>
          <a:ln>
            <a:noFill/>
          </a:ln>
        </p:spPr>
      </p:pic>
    </p:spTree>
    <p:extLst>
      <p:ext uri="{BB962C8B-B14F-4D97-AF65-F5344CB8AC3E}">
        <p14:creationId xmlns:p14="http://schemas.microsoft.com/office/powerpoint/2010/main" val="3950405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56092"/>
            <a:ext cx="8610600" cy="1200329"/>
          </a:xfrm>
          <a:prstGeom prst="rect">
            <a:avLst/>
          </a:prstGeom>
        </p:spPr>
        <p:txBody>
          <a:bodyPr wrap="square">
            <a:spAutoFit/>
          </a:bodyPr>
          <a:lstStyle/>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5.</a:t>
            </a:r>
            <a:r>
              <a:rPr lang="en-IN" b="1" dirty="0">
                <a:latin typeface="Times New Roman" pitchFamily="18" charset="0"/>
                <a:cs typeface="Times New Roman" pitchFamily="18" charset="0"/>
              </a:rPr>
              <a:t> FINAL OUTPUT IMAGE:</a:t>
            </a:r>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026" name="Picture 2" descr="C:\Users\SPIRO102-VLSI\Desktop\OUTPUT FIN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71600"/>
            <a:ext cx="57816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032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458200" cy="6248400"/>
          </a:xfrm>
        </p:spPr>
        <p:txBody>
          <a:bodyPr/>
          <a:lstStyle/>
          <a:p>
            <a:pPr marL="0" indent="0">
              <a:buNone/>
            </a:pPr>
            <a:r>
              <a:rPr lang="en-US" sz="1800" b="1" dirty="0">
                <a:latin typeface="Times New Roman" pitchFamily="18" charset="0"/>
                <a:cs typeface="Times New Roman" pitchFamily="18" charset="0"/>
              </a:rPr>
              <a:t>      FOR NORMAL TEETH:</a:t>
            </a:r>
          </a:p>
          <a:p>
            <a:pPr marL="0" indent="0">
              <a:buNone/>
            </a:pPr>
            <a:r>
              <a:rPr lang="en-US" sz="1800" b="1" dirty="0">
                <a:latin typeface="Times New Roman" pitchFamily="18" charset="0"/>
                <a:cs typeface="Times New Roman" pitchFamily="18" charset="0"/>
              </a:rPr>
              <a:t>INPUT &amp; RESIZED IMAGES:</a:t>
            </a:r>
          </a:p>
          <a:p>
            <a:pPr marL="0" indent="0">
              <a:buNone/>
            </a:pPr>
            <a:endParaRPr lang="en-US" sz="1800" b="1" dirty="0">
              <a:latin typeface="Times New Roman" pitchFamily="18" charset="0"/>
              <a:cs typeface="Times New Roman" pitchFamily="18" charset="0"/>
            </a:endParaRPr>
          </a:p>
          <a:p>
            <a:pPr marL="0" indent="0">
              <a:buNone/>
            </a:pPr>
            <a:endParaRPr lang="en-US" dirty="0"/>
          </a:p>
        </p:txBody>
      </p:sp>
      <p:pic>
        <p:nvPicPr>
          <p:cNvPr id="5" name="Picture 4" descr="C:\Users\SPIRO102-VLSI\Desktop\output11.JPG"/>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7315200" cy="3657600"/>
          </a:xfrm>
          <a:prstGeom prst="rect">
            <a:avLst/>
          </a:prstGeom>
          <a:noFill/>
          <a:ln>
            <a:noFill/>
          </a:ln>
        </p:spPr>
      </p:pic>
    </p:spTree>
    <p:extLst>
      <p:ext uri="{BB962C8B-B14F-4D97-AF65-F5344CB8AC3E}">
        <p14:creationId xmlns:p14="http://schemas.microsoft.com/office/powerpoint/2010/main" val="122189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B573-38FC-C2CD-F40D-E20AC2BD0300}"/>
              </a:ext>
            </a:extLst>
          </p:cNvPr>
          <p:cNvSpPr>
            <a:spLocks noGrp="1"/>
          </p:cNvSpPr>
          <p:nvPr>
            <p:ph type="title"/>
          </p:nvPr>
        </p:nvSpPr>
        <p:spPr>
          <a:xfrm>
            <a:off x="628650" y="365127"/>
            <a:ext cx="7886700" cy="1006474"/>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D5F5043-31AD-436D-F388-01CED46E6FD2}"/>
              </a:ext>
            </a:extLst>
          </p:cNvPr>
          <p:cNvSpPr>
            <a:spLocks noGrp="1"/>
          </p:cNvSpPr>
          <p:nvPr>
            <p:ph idx="1"/>
          </p:nvPr>
        </p:nvSpPr>
        <p:spPr>
          <a:xfrm>
            <a:off x="628650" y="1371601"/>
            <a:ext cx="7886700" cy="4805362"/>
          </a:xfrm>
        </p:spPr>
        <p:txBody>
          <a:bodyPr>
            <a:normAutofit/>
          </a:bodyPr>
          <a:lstStyle/>
          <a:p>
            <a:endParaRPr lang="en-IN" dirty="0"/>
          </a:p>
          <a:p>
            <a:pPr algn="just"/>
            <a:r>
              <a:rPr lang="en-IN" sz="1900" dirty="0"/>
              <a:t> </a:t>
            </a:r>
            <a:r>
              <a:rPr lang="en-IN" sz="1900" dirty="0">
                <a:latin typeface="Times New Roman" panose="02020603050405020304" pitchFamily="18" charset="0"/>
                <a:cs typeface="Times New Roman" panose="02020603050405020304" pitchFamily="18" charset="0"/>
              </a:rPr>
              <a:t>Dental experts today are progressively using dental radiographs (computerized X rays) to better recognize and </a:t>
            </a:r>
            <a:r>
              <a:rPr lang="en-IN" sz="1900" dirty="0" err="1">
                <a:latin typeface="Times New Roman" panose="02020603050405020304" pitchFamily="18" charset="0"/>
                <a:cs typeface="Times New Roman" panose="02020603050405020304" pitchFamily="18" charset="0"/>
              </a:rPr>
              <a:t>analyze</a:t>
            </a:r>
            <a:r>
              <a:rPr lang="en-IN" sz="1900" dirty="0">
                <a:latin typeface="Times New Roman" panose="02020603050405020304" pitchFamily="18" charset="0"/>
                <a:cs typeface="Times New Roman" panose="02020603050405020304" pitchFamily="18" charset="0"/>
              </a:rPr>
              <a:t> dental diseases. Different types of machines are used by dentists for dental X-ray imaging and hence resolution, contrast, noise, luminance of these images may also be different. </a:t>
            </a:r>
          </a:p>
          <a:p>
            <a:pPr algn="just"/>
            <a:r>
              <a:rPr lang="en-IN" sz="1900" dirty="0">
                <a:latin typeface="Times New Roman" panose="02020603050405020304" pitchFamily="18" charset="0"/>
                <a:cs typeface="Times New Roman" panose="02020603050405020304" pitchFamily="18" charset="0"/>
              </a:rPr>
              <a:t>X-ray images are taken by doctors for the particular area where a patient feels discomfort or pain and to diagnose a problem or monitoring a treatment whether it is going in the proper way or not. Situations that may entitle for a dental X-ray include tooth fractures, decay, growth of tooth, root canal treatment, periodontal diseases etc. </a:t>
            </a:r>
          </a:p>
          <a:p>
            <a:pPr algn="just"/>
            <a:r>
              <a:rPr lang="en-IN" sz="1900" dirty="0">
                <a:latin typeface="Times New Roman" panose="02020603050405020304" pitchFamily="18" charset="0"/>
                <a:cs typeface="Times New Roman" panose="02020603050405020304" pitchFamily="18" charset="0"/>
              </a:rPr>
              <a:t>Segmentation of dental X-ray images are very useful in various applications namely person recognition or forensic and to help dentists for the medical diagnosis, counting of teeth, estimation of age and so on. Segmentation of different features of tooth is used for different purposes and goals. </a:t>
            </a:r>
          </a:p>
          <a:p>
            <a:endParaRPr lang="en-IN" dirty="0"/>
          </a:p>
        </p:txBody>
      </p:sp>
      <p:sp>
        <p:nvSpPr>
          <p:cNvPr id="4" name="Date Placeholder 3">
            <a:extLst>
              <a:ext uri="{FF2B5EF4-FFF2-40B4-BE49-F238E27FC236}">
                <a16:creationId xmlns:a16="http://schemas.microsoft.com/office/drawing/2014/main" id="{C0A6300C-EE41-3CF4-2E03-3EF51E5A0EC9}"/>
              </a:ext>
            </a:extLst>
          </p:cNvPr>
          <p:cNvSpPr>
            <a:spLocks noGrp="1"/>
          </p:cNvSpPr>
          <p:nvPr>
            <p:ph type="dt" sz="half" idx="10"/>
          </p:nvPr>
        </p:nvSpPr>
        <p:spPr/>
        <p:txBody>
          <a:bodyPr/>
          <a:lstStyle/>
          <a:p>
            <a:pPr defTabSz="685800"/>
            <a:fld id="{A99CE2FD-B44B-4AE6-97FD-CA2FA4966C29}" type="datetime1">
              <a:rPr lang="en-IN">
                <a:solidFill>
                  <a:prstClr val="black">
                    <a:tint val="75000"/>
                  </a:prstClr>
                </a:solidFill>
                <a:latin typeface="Calibri" panose="020F0502020204030204"/>
              </a:rPr>
              <a:pPr defTabSz="685800"/>
              <a:t>04-04-2023</a:t>
            </a:fld>
            <a:endParaRPr lang="en-IN">
              <a:solidFill>
                <a:prstClr val="black">
                  <a:tint val="75000"/>
                </a:prstClr>
              </a:solidFill>
              <a:latin typeface="Calibri" panose="020F0502020204030204"/>
            </a:endParaRPr>
          </a:p>
        </p:txBody>
      </p:sp>
      <p:sp>
        <p:nvSpPr>
          <p:cNvPr id="5" name="Footer Placeholder 4">
            <a:extLst>
              <a:ext uri="{FF2B5EF4-FFF2-40B4-BE49-F238E27FC236}">
                <a16:creationId xmlns:a16="http://schemas.microsoft.com/office/drawing/2014/main" id="{3B7F6DF4-C6E2-BC02-579B-9351ABCF8BD7}"/>
              </a:ext>
            </a:extLst>
          </p:cNvPr>
          <p:cNvSpPr>
            <a:spLocks noGrp="1"/>
          </p:cNvSpPr>
          <p:nvPr>
            <p:ph type="ftr" sz="quarter" idx="11"/>
          </p:nvPr>
        </p:nvSpPr>
        <p:spPr/>
        <p:txBody>
          <a:bodyPr/>
          <a:lstStyle/>
          <a:p>
            <a:pPr defTabSz="685800"/>
            <a:r>
              <a:rPr lang="pt-BR">
                <a:solidFill>
                  <a:prstClr val="black">
                    <a:tint val="75000"/>
                  </a:prstClr>
                </a:solidFill>
                <a:latin typeface="Calibri" panose="020F0502020204030204"/>
              </a:rPr>
              <a:t>PROJECTPHASE 2 END SEM VIVAVOCE-ECE/SEC</a:t>
            </a:r>
            <a:endParaRPr lang="en-IN">
              <a:solidFill>
                <a:prstClr val="black">
                  <a:tint val="75000"/>
                </a:prstClr>
              </a:solidFill>
              <a:latin typeface="Calibri" panose="020F0502020204030204"/>
            </a:endParaRPr>
          </a:p>
        </p:txBody>
      </p:sp>
      <p:sp>
        <p:nvSpPr>
          <p:cNvPr id="6" name="Slide Number Placeholder 5">
            <a:extLst>
              <a:ext uri="{FF2B5EF4-FFF2-40B4-BE49-F238E27FC236}">
                <a16:creationId xmlns:a16="http://schemas.microsoft.com/office/drawing/2014/main" id="{F9E79BE5-757F-2EF7-A444-772873B44A7C}"/>
              </a:ext>
            </a:extLst>
          </p:cNvPr>
          <p:cNvSpPr>
            <a:spLocks noGrp="1"/>
          </p:cNvSpPr>
          <p:nvPr>
            <p:ph type="sldNum" sz="quarter" idx="12"/>
          </p:nvPr>
        </p:nvSpPr>
        <p:spPr/>
        <p:txBody>
          <a:bodyPr/>
          <a:lstStyle/>
          <a:p>
            <a:pPr defTabSz="685800"/>
            <a:fld id="{D263668F-F593-44FF-A0D8-FC8266A31C3D}" type="slidenum">
              <a:rPr lang="en-IN">
                <a:solidFill>
                  <a:prstClr val="black">
                    <a:tint val="75000"/>
                  </a:prstClr>
                </a:solidFill>
                <a:latin typeface="Calibri" panose="020F0502020204030204"/>
              </a:rPr>
              <a:pPr defTabSz="685800"/>
              <a:t>3</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538323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marL="0" indent="0">
              <a:buNone/>
            </a:pPr>
            <a:endParaRPr lang="en-US" sz="1500" u="sng" dirty="0">
              <a:latin typeface="Times New Roman" pitchFamily="18" charset="0"/>
              <a:cs typeface="Times New Roman" pitchFamily="18" charset="0"/>
            </a:endParaRPr>
          </a:p>
          <a:p>
            <a:pPr marL="0" indent="0">
              <a:buNone/>
            </a:pPr>
            <a:r>
              <a:rPr lang="en-US" sz="1500" b="1" dirty="0">
                <a:latin typeface="Times New Roman" pitchFamily="18" charset="0"/>
                <a:cs typeface="Times New Roman" pitchFamily="18" charset="0"/>
              </a:rPr>
              <a:t>                                     2.</a:t>
            </a:r>
            <a:r>
              <a:rPr lang="en-IN" sz="1600" b="1" dirty="0">
                <a:latin typeface="Times New Roman" pitchFamily="18" charset="0"/>
                <a:cs typeface="Times New Roman" pitchFamily="18" charset="0"/>
              </a:rPr>
              <a:t> GRAY SCALE &amp; BLACK AND WHITE IMAGE:</a:t>
            </a:r>
            <a:endParaRPr lang="en-US" sz="1600" dirty="0">
              <a:latin typeface="Times New Roman" pitchFamily="18" charset="0"/>
              <a:cs typeface="Times New Roman" pitchFamily="18" charset="0"/>
            </a:endParaRPr>
          </a:p>
          <a:p>
            <a:pPr marL="0" indent="0">
              <a:buNone/>
            </a:pPr>
            <a:endParaRPr lang="en-US" sz="1500" b="1" dirty="0">
              <a:latin typeface="Times New Roman" pitchFamily="18" charset="0"/>
              <a:cs typeface="Times New Roman" pitchFamily="18" charset="0"/>
            </a:endParaRPr>
          </a:p>
          <a:p>
            <a:pPr marL="0" indent="0">
              <a:buNone/>
            </a:pPr>
            <a:endParaRPr lang="en-US" sz="1500" dirty="0">
              <a:latin typeface="Times New Roman" pitchFamily="18" charset="0"/>
              <a:cs typeface="Times New Roman" pitchFamily="18" charset="0"/>
            </a:endParaRP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sz="1500" dirty="0">
                <a:latin typeface="Times New Roman" pitchFamily="18" charset="0"/>
                <a:cs typeface="Times New Roman" pitchFamily="18" charset="0"/>
              </a:rPr>
              <a:t> </a:t>
            </a:r>
          </a:p>
        </p:txBody>
      </p:sp>
      <p:pic>
        <p:nvPicPr>
          <p:cNvPr id="4" name="Picture 3" descr="C:\Users\SPIRO102-VLSI\Desktop\output22.JPG"/>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6629400" cy="3886200"/>
          </a:xfrm>
          <a:prstGeom prst="rect">
            <a:avLst/>
          </a:prstGeom>
          <a:noFill/>
          <a:ln>
            <a:noFill/>
          </a:ln>
        </p:spPr>
      </p:pic>
    </p:spTree>
    <p:extLst>
      <p:ext uri="{BB962C8B-B14F-4D97-AF65-F5344CB8AC3E}">
        <p14:creationId xmlns:p14="http://schemas.microsoft.com/office/powerpoint/2010/main" val="2684099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763000" cy="1077218"/>
          </a:xfrm>
          <a:prstGeom prst="rect">
            <a:avLst/>
          </a:prstGeom>
        </p:spPr>
        <p:txBody>
          <a:bodyPr wrap="square">
            <a:spAutoFit/>
          </a:bodyPr>
          <a:lstStyle/>
          <a:p>
            <a:endParaRPr lang="en-US" dirty="0">
              <a:latin typeface="Times New Roman" pitchFamily="18" charset="0"/>
              <a:cs typeface="Times New Roman" pitchFamily="18" charset="0"/>
            </a:endParaRPr>
          </a:p>
          <a:p>
            <a:pPr algn="just"/>
            <a:r>
              <a:rPr lang="en-US" sz="1500" b="1" dirty="0">
                <a:latin typeface="Times New Roman" pitchFamily="18" charset="0"/>
                <a:cs typeface="Times New Roman" pitchFamily="18" charset="0"/>
              </a:rPr>
              <a:t>                                     </a:t>
            </a:r>
            <a:r>
              <a:rPr lang="en-IN" sz="1600" b="1" dirty="0">
                <a:latin typeface="Times New Roman" pitchFamily="18" charset="0"/>
                <a:cs typeface="Times New Roman" pitchFamily="18" charset="0"/>
              </a:rPr>
              <a:t>3 .LABELED IMAGE AND SMALL OBJECTS REMOVED IMAGE:</a:t>
            </a:r>
            <a:endParaRPr lang="en-US" sz="1600" dirty="0">
              <a:latin typeface="Times New Roman" pitchFamily="18" charset="0"/>
              <a:cs typeface="Times New Roman" pitchFamily="18" charset="0"/>
            </a:endParaRPr>
          </a:p>
          <a:p>
            <a:endParaRPr lang="en-US" sz="1500" b="1"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pic>
        <p:nvPicPr>
          <p:cNvPr id="4" name="Picture 3" descr="C:\Users\SPIRO102-VLSI\Desktop\output33.JPG"/>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22157"/>
            <a:ext cx="7086600" cy="3616643"/>
          </a:xfrm>
          <a:prstGeom prst="rect">
            <a:avLst/>
          </a:prstGeom>
          <a:noFill/>
          <a:ln>
            <a:noFill/>
          </a:ln>
        </p:spPr>
      </p:pic>
    </p:spTree>
    <p:extLst>
      <p:ext uri="{BB962C8B-B14F-4D97-AF65-F5344CB8AC3E}">
        <p14:creationId xmlns:p14="http://schemas.microsoft.com/office/powerpoint/2010/main" val="3734945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56092"/>
            <a:ext cx="8610600" cy="1200329"/>
          </a:xfrm>
          <a:prstGeom prst="rect">
            <a:avLst/>
          </a:prstGeom>
        </p:spPr>
        <p:txBody>
          <a:bodyPr wrap="square">
            <a:spAutoFit/>
          </a:bodyPr>
          <a:lstStyle/>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4.</a:t>
            </a:r>
            <a:r>
              <a:rPr lang="en-IN" b="1" dirty="0">
                <a:latin typeface="Times New Roman" pitchFamily="18" charset="0"/>
                <a:cs typeface="Times New Roman" pitchFamily="18" charset="0"/>
              </a:rPr>
              <a:t> SEGMENTED  IMAGE:</a:t>
            </a:r>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descr="C:\Users\SPIRO102-VLSI\Desktop\output44.JPG"/>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21130"/>
            <a:ext cx="4857115" cy="4168140"/>
          </a:xfrm>
          <a:prstGeom prst="rect">
            <a:avLst/>
          </a:prstGeom>
          <a:noFill/>
          <a:ln>
            <a:noFill/>
          </a:ln>
        </p:spPr>
      </p:pic>
    </p:spTree>
    <p:extLst>
      <p:ext uri="{BB962C8B-B14F-4D97-AF65-F5344CB8AC3E}">
        <p14:creationId xmlns:p14="http://schemas.microsoft.com/office/powerpoint/2010/main" val="371551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56092"/>
            <a:ext cx="8610600" cy="1200329"/>
          </a:xfrm>
          <a:prstGeom prst="rect">
            <a:avLst/>
          </a:prstGeom>
        </p:spPr>
        <p:txBody>
          <a:bodyPr wrap="square">
            <a:spAutoFit/>
          </a:bodyPr>
          <a:lstStyle/>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5.</a:t>
            </a:r>
            <a:r>
              <a:rPr lang="en-IN" b="1" dirty="0">
                <a:latin typeface="Times New Roman" pitchFamily="18" charset="0"/>
                <a:cs typeface="Times New Roman" pitchFamily="18" charset="0"/>
              </a:rPr>
              <a:t> FINAL OUTPUT IMAGE:</a:t>
            </a:r>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2050" name="Picture 2" descr="C:\Users\SPIRO102-VLSI\Desktop\OUTPUT FINA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52588"/>
            <a:ext cx="5715000" cy="4367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075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8474-62C5-2486-B6FC-0C4187225B3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64F463D7-40AB-4BC0-96EC-602448CA9192}"/>
              </a:ext>
            </a:extLst>
          </p:cNvPr>
          <p:cNvSpPr>
            <a:spLocks noGrp="1"/>
          </p:cNvSpPr>
          <p:nvPr>
            <p:ph idx="1"/>
          </p:nvPr>
        </p:nvSpPr>
        <p:spPr/>
        <p:txBody>
          <a:bodyPr/>
          <a:lstStyle/>
          <a:p>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In this project, we propose an automatic method for the segmentation of dental X-ray images of teeth for the diagnosis of anomalies based on the shape of the segmented teeth. In the experimental results, background and bones parts are distinguished very efficiently</a:t>
            </a:r>
          </a:p>
          <a:p>
            <a:r>
              <a:rPr lang="en-US" sz="1800" dirty="0">
                <a:latin typeface="Times New Roman" pitchFamily="18" charset="0"/>
                <a:cs typeface="Times New Roman" pitchFamily="18" charset="0"/>
              </a:rPr>
              <a:t>The proposed method is also beneficial for person identification by matching teeth shape</a:t>
            </a:r>
          </a:p>
          <a:p>
            <a:r>
              <a:rPr lang="en-US" sz="1800" dirty="0">
                <a:latin typeface="Times New Roman" pitchFamily="18" charset="0"/>
                <a:cs typeface="Times New Roman" pitchFamily="18" charset="0"/>
              </a:rPr>
              <a:t>The experimental results identified in this paper will positively helpful to the doctors and Forensic odontologist in automated dental identification system. In future work, classification approach may be implemented to find the canine, incisor, molars and premolars teeth.</a:t>
            </a:r>
            <a:endParaRPr lang="en-US" sz="1800" dirty="0">
              <a:solidFill>
                <a:prstClr val="black"/>
              </a:solidFill>
              <a:latin typeface="Times New Roman" pitchFamily="18" charset="0"/>
              <a:cs typeface="Times New Roman" pitchFamily="18" charset="0"/>
            </a:endParaRPr>
          </a:p>
          <a:p>
            <a:endParaRPr kumimoji="0" lang="en-US" sz="16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endParaRPr lang="en-IN" dirty="0"/>
          </a:p>
        </p:txBody>
      </p:sp>
      <p:sp>
        <p:nvSpPr>
          <p:cNvPr id="4" name="Date Placeholder 3">
            <a:extLst>
              <a:ext uri="{FF2B5EF4-FFF2-40B4-BE49-F238E27FC236}">
                <a16:creationId xmlns:a16="http://schemas.microsoft.com/office/drawing/2014/main" id="{6D5A4D02-83B2-790E-E929-95BE83BD2F80}"/>
              </a:ext>
            </a:extLst>
          </p:cNvPr>
          <p:cNvSpPr>
            <a:spLocks noGrp="1"/>
          </p:cNvSpPr>
          <p:nvPr>
            <p:ph type="dt" sz="half" idx="10"/>
          </p:nvPr>
        </p:nvSpPr>
        <p:spPr/>
        <p:txBody>
          <a:bodyPr/>
          <a:lstStyle/>
          <a:p>
            <a:pPr defTabSz="685800"/>
            <a:fld id="{3E0E0978-5A9C-4CAE-BC67-5A5B043A7149}" type="datetime1">
              <a:rPr lang="en-IN">
                <a:solidFill>
                  <a:prstClr val="black">
                    <a:tint val="75000"/>
                  </a:prstClr>
                </a:solidFill>
                <a:latin typeface="Calibri" panose="020F0502020204030204"/>
              </a:rPr>
              <a:pPr defTabSz="685800"/>
              <a:t>04-04-2023</a:t>
            </a:fld>
            <a:endParaRPr lang="en-IN">
              <a:solidFill>
                <a:prstClr val="black">
                  <a:tint val="75000"/>
                </a:prstClr>
              </a:solidFill>
              <a:latin typeface="Calibri" panose="020F0502020204030204"/>
            </a:endParaRPr>
          </a:p>
        </p:txBody>
      </p:sp>
      <p:sp>
        <p:nvSpPr>
          <p:cNvPr id="5" name="Footer Placeholder 4">
            <a:extLst>
              <a:ext uri="{FF2B5EF4-FFF2-40B4-BE49-F238E27FC236}">
                <a16:creationId xmlns:a16="http://schemas.microsoft.com/office/drawing/2014/main" id="{EAED65EC-9263-9C07-B908-C17C5ABEE543}"/>
              </a:ext>
            </a:extLst>
          </p:cNvPr>
          <p:cNvSpPr>
            <a:spLocks noGrp="1"/>
          </p:cNvSpPr>
          <p:nvPr>
            <p:ph type="ftr" sz="quarter" idx="11"/>
          </p:nvPr>
        </p:nvSpPr>
        <p:spPr/>
        <p:txBody>
          <a:bodyPr/>
          <a:lstStyle/>
          <a:p>
            <a:pPr defTabSz="685800"/>
            <a:r>
              <a:rPr lang="pt-BR">
                <a:solidFill>
                  <a:prstClr val="black">
                    <a:tint val="75000"/>
                  </a:prstClr>
                </a:solidFill>
                <a:latin typeface="Calibri" panose="020F0502020204030204"/>
              </a:rPr>
              <a:t>PROJECTPHASE 2 END SEM VIVAVOCE-ECE/SEC</a:t>
            </a:r>
            <a:endParaRPr lang="en-IN">
              <a:solidFill>
                <a:prstClr val="black">
                  <a:tint val="75000"/>
                </a:prstClr>
              </a:solidFill>
              <a:latin typeface="Calibri" panose="020F0502020204030204"/>
            </a:endParaRPr>
          </a:p>
        </p:txBody>
      </p:sp>
      <p:sp>
        <p:nvSpPr>
          <p:cNvPr id="6" name="Slide Number Placeholder 5">
            <a:extLst>
              <a:ext uri="{FF2B5EF4-FFF2-40B4-BE49-F238E27FC236}">
                <a16:creationId xmlns:a16="http://schemas.microsoft.com/office/drawing/2014/main" id="{F293A505-1B28-36FE-C832-DBF8EC90FA37}"/>
              </a:ext>
            </a:extLst>
          </p:cNvPr>
          <p:cNvSpPr>
            <a:spLocks noGrp="1"/>
          </p:cNvSpPr>
          <p:nvPr>
            <p:ph type="sldNum" sz="quarter" idx="12"/>
          </p:nvPr>
        </p:nvSpPr>
        <p:spPr/>
        <p:txBody>
          <a:bodyPr/>
          <a:lstStyle/>
          <a:p>
            <a:pPr defTabSz="685800"/>
            <a:fld id="{D263668F-F593-44FF-A0D8-FC8266A31C3D}" type="slidenum">
              <a:rPr lang="en-IN">
                <a:solidFill>
                  <a:prstClr val="black">
                    <a:tint val="75000"/>
                  </a:prstClr>
                </a:solidFill>
                <a:latin typeface="Calibri" panose="020F0502020204030204"/>
              </a:rPr>
              <a:pPr defTabSz="685800"/>
              <a:t>34</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249903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457200" y="1066800"/>
            <a:ext cx="8229600" cy="5059363"/>
          </a:xfrm>
        </p:spPr>
        <p:txBody>
          <a:bodyPr>
            <a:noAutofit/>
          </a:bodyPr>
          <a:lstStyle/>
          <a:p>
            <a:pPr marL="0" indent="0" algn="just">
              <a:buNone/>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[1] O. E. Langland, R. P. </a:t>
            </a:r>
            <a:r>
              <a:rPr lang="en-US" sz="1800" dirty="0" err="1">
                <a:latin typeface="Times New Roman" pitchFamily="18" charset="0"/>
                <a:cs typeface="Times New Roman" pitchFamily="18" charset="0"/>
              </a:rPr>
              <a:t>Langlais</a:t>
            </a:r>
            <a:r>
              <a:rPr lang="en-US" sz="1800" dirty="0">
                <a:latin typeface="Times New Roman" pitchFamily="18" charset="0"/>
                <a:cs typeface="Times New Roman" pitchFamily="18" charset="0"/>
              </a:rPr>
              <a:t>, J. W. </a:t>
            </a:r>
            <a:r>
              <a:rPr lang="en-US" sz="1800" dirty="0" err="1">
                <a:latin typeface="Times New Roman" pitchFamily="18" charset="0"/>
                <a:cs typeface="Times New Roman" pitchFamily="18" charset="0"/>
              </a:rPr>
              <a:t>Preece</a:t>
            </a:r>
            <a:r>
              <a:rPr lang="en-US" sz="1800" dirty="0">
                <a:latin typeface="Times New Roman" pitchFamily="18" charset="0"/>
                <a:cs typeface="Times New Roman" pitchFamily="18" charset="0"/>
              </a:rPr>
              <a:t>, “Principles of Dental Imaging” Lippincott Williams &amp; Wilkins, Philadelphia, USA, 201–298, 2002</a:t>
            </a:r>
          </a:p>
          <a:p>
            <a:pPr marL="0" indent="0" algn="just">
              <a:buNone/>
            </a:pP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[2] E. Said, G. F. </a:t>
            </a:r>
            <a:r>
              <a:rPr lang="en-US" sz="1800" dirty="0" err="1">
                <a:latin typeface="Times New Roman" pitchFamily="18" charset="0"/>
                <a:cs typeface="Times New Roman" pitchFamily="18" charset="0"/>
              </a:rPr>
              <a:t>Fahmy</a:t>
            </a:r>
            <a:r>
              <a:rPr lang="en-US" sz="1800" dirty="0">
                <a:latin typeface="Times New Roman" pitchFamily="18" charset="0"/>
                <a:cs typeface="Times New Roman" pitchFamily="18" charset="0"/>
              </a:rPr>
              <a:t>, D. </a:t>
            </a:r>
            <a:r>
              <a:rPr lang="en-US" sz="1800" dirty="0" err="1">
                <a:latin typeface="Times New Roman" pitchFamily="18" charset="0"/>
                <a:cs typeface="Times New Roman" pitchFamily="18" charset="0"/>
              </a:rPr>
              <a:t>Nassar</a:t>
            </a:r>
            <a:r>
              <a:rPr lang="en-US" sz="1800" dirty="0">
                <a:latin typeface="Times New Roman" pitchFamily="18" charset="0"/>
                <a:cs typeface="Times New Roman" pitchFamily="18" charset="0"/>
              </a:rPr>
              <a:t>, H. </a:t>
            </a:r>
            <a:r>
              <a:rPr lang="en-US" sz="1800" dirty="0" err="1">
                <a:latin typeface="Times New Roman" pitchFamily="18" charset="0"/>
                <a:cs typeface="Times New Roman" pitchFamily="18" charset="0"/>
              </a:rPr>
              <a:t>Ammar</a:t>
            </a:r>
            <a:r>
              <a:rPr lang="en-US" sz="1800" dirty="0">
                <a:latin typeface="Times New Roman" pitchFamily="18" charset="0"/>
                <a:cs typeface="Times New Roman" pitchFamily="18" charset="0"/>
              </a:rPr>
              <a:t>, “Dental x-ray image segmentation, defense and security” Int. Soc. Opt. Photonics, 409–417, 2004. </a:t>
            </a:r>
          </a:p>
          <a:p>
            <a:pPr marL="0" indent="0" algn="just">
              <a:buNone/>
            </a:pP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[3] A. K. Jain, H. Chen, “Matching of dental X-ray images for human identification. Pattern </a:t>
            </a:r>
            <a:r>
              <a:rPr lang="en-US" sz="1800" dirty="0" err="1">
                <a:latin typeface="Times New Roman" pitchFamily="18" charset="0"/>
                <a:cs typeface="Times New Roman" pitchFamily="18" charset="0"/>
              </a:rPr>
              <a:t>Recognit</a:t>
            </a:r>
            <a:r>
              <a:rPr lang="en-US" sz="1800" dirty="0">
                <a:latin typeface="Times New Roman" pitchFamily="18" charset="0"/>
                <a:cs typeface="Times New Roman" pitchFamily="18" charset="0"/>
              </a:rPr>
              <a:t>” 37 (7), 1519–1532, 2004.</a:t>
            </a:r>
          </a:p>
          <a:p>
            <a:pPr marL="0" indent="0" algn="just">
              <a:buNone/>
            </a:pP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[4] P. L. Lin, Y. H. Lai, P. W. Huang, “An effective classification and numbering system for dental bitewing radiographs using teeth region and contour information,” Pattern Recognition 43(4):1380–1392, 2010. </a:t>
            </a:r>
          </a:p>
          <a:p>
            <a:pPr marL="0" indent="0" algn="just">
              <a:buNone/>
            </a:pPr>
            <a:endParaRPr lang="en-US" sz="1800"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[5] E. H. Said, E. M. </a:t>
            </a:r>
            <a:r>
              <a:rPr lang="en-US" sz="1800" dirty="0" err="1">
                <a:latin typeface="Times New Roman" pitchFamily="18" charset="0"/>
                <a:cs typeface="Times New Roman" pitchFamily="18" charset="0"/>
              </a:rPr>
              <a:t>Diaa</a:t>
            </a:r>
            <a:r>
              <a:rPr lang="en-US" sz="1800" dirty="0">
                <a:latin typeface="Times New Roman" pitchFamily="18" charset="0"/>
                <a:cs typeface="Times New Roman" pitchFamily="18" charset="0"/>
              </a:rPr>
              <a:t>, G. F. </a:t>
            </a:r>
            <a:r>
              <a:rPr lang="en-US" sz="1800" dirty="0" err="1">
                <a:latin typeface="Times New Roman" pitchFamily="18" charset="0"/>
                <a:cs typeface="Times New Roman" pitchFamily="18" charset="0"/>
              </a:rPr>
              <a:t>Nassar</a:t>
            </a:r>
            <a:r>
              <a:rPr lang="en-US" sz="1800" dirty="0">
                <a:latin typeface="Times New Roman" pitchFamily="18" charset="0"/>
                <a:cs typeface="Times New Roman" pitchFamily="18" charset="0"/>
              </a:rPr>
              <a:t>, H. H. </a:t>
            </a:r>
            <a:r>
              <a:rPr lang="en-US" sz="1800" dirty="0" err="1">
                <a:latin typeface="Times New Roman" pitchFamily="18" charset="0"/>
                <a:cs typeface="Times New Roman" pitchFamily="18" charset="0"/>
              </a:rPr>
              <a:t>Ammar</a:t>
            </a:r>
            <a:r>
              <a:rPr lang="en-US" sz="1800" dirty="0">
                <a:latin typeface="Times New Roman" pitchFamily="18" charset="0"/>
                <a:cs typeface="Times New Roman" pitchFamily="18" charset="0"/>
              </a:rPr>
              <a:t>, “Teeth segmentation in digitized dental X-ray films using mathematical morphology,” IEEE Transactions on Information Forensics and Security 1(2): 178–189,2006.</a:t>
            </a:r>
          </a:p>
          <a:p>
            <a:pPr marL="0" indent="0" algn="just">
              <a:buNone/>
            </a:pPr>
            <a:endParaRPr lang="en-US" sz="1800" dirty="0"/>
          </a:p>
          <a:p>
            <a:pPr marL="0" indent="0" algn="just">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477344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5897563"/>
          </a:xfrm>
        </p:spPr>
        <p:txBody>
          <a:bodyPr>
            <a:noAutofit/>
          </a:bodyPr>
          <a:lstStyle/>
          <a:p>
            <a:pPr marL="0" indent="0" algn="just">
              <a:buNone/>
            </a:pPr>
            <a:r>
              <a:rPr lang="en-US" sz="1600" dirty="0">
                <a:latin typeface="Times New Roman" pitchFamily="18" charset="0"/>
                <a:cs typeface="Times New Roman" pitchFamily="18" charset="0"/>
              </a:rPr>
              <a:t> </a:t>
            </a:r>
            <a:r>
              <a:rPr lang="en-US" sz="1800" dirty="0">
                <a:latin typeface="Times New Roman" pitchFamily="18" charset="0"/>
                <a:cs typeface="Times New Roman" pitchFamily="18" charset="0"/>
              </a:rPr>
              <a:t>[6] O. </a:t>
            </a:r>
            <a:r>
              <a:rPr lang="en-US" sz="1800" dirty="0" err="1">
                <a:latin typeface="Times New Roman" pitchFamily="18" charset="0"/>
                <a:cs typeface="Times New Roman" pitchFamily="18" charset="0"/>
              </a:rPr>
              <a:t>Nomir</a:t>
            </a:r>
            <a:r>
              <a:rPr lang="en-US" sz="1800" dirty="0">
                <a:latin typeface="Times New Roman" pitchFamily="18" charset="0"/>
                <a:cs typeface="Times New Roman" pitchFamily="18" charset="0"/>
              </a:rPr>
              <a:t>, M. Abdel-</a:t>
            </a:r>
            <a:r>
              <a:rPr lang="en-US" sz="1800" dirty="0" err="1">
                <a:latin typeface="Times New Roman" pitchFamily="18" charset="0"/>
                <a:cs typeface="Times New Roman" pitchFamily="18" charset="0"/>
              </a:rPr>
              <a:t>Mottaleb</a:t>
            </a:r>
            <a:r>
              <a:rPr lang="en-US" sz="1800" dirty="0">
                <a:latin typeface="Times New Roman" pitchFamily="18" charset="0"/>
                <a:cs typeface="Times New Roman" pitchFamily="18" charset="0"/>
              </a:rPr>
              <a:t>, “Fusion of matching algorithms for human identification using dental X-ray radiographs,” IEEE Transactions on Information Forensics and Security, vol. 3, no. 2, June 2008. </a:t>
            </a:r>
          </a:p>
          <a:p>
            <a:pPr marL="0" indent="0" algn="just">
              <a:buNone/>
            </a:pP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[7] F. </a:t>
            </a:r>
            <a:r>
              <a:rPr lang="en-US" sz="1800" dirty="0" err="1">
                <a:latin typeface="Times New Roman" pitchFamily="18" charset="0"/>
                <a:cs typeface="Times New Roman" pitchFamily="18" charset="0"/>
              </a:rPr>
              <a:t>Aeini</a:t>
            </a:r>
            <a:r>
              <a:rPr lang="en-US" sz="1800" dirty="0">
                <a:latin typeface="Times New Roman" pitchFamily="18" charset="0"/>
                <a:cs typeface="Times New Roman" pitchFamily="18" charset="0"/>
              </a:rPr>
              <a:t>, F. </a:t>
            </a:r>
            <a:r>
              <a:rPr lang="en-US" sz="1800" dirty="0" err="1">
                <a:latin typeface="Times New Roman" pitchFamily="18" charset="0"/>
                <a:cs typeface="Times New Roman" pitchFamily="18" charset="0"/>
              </a:rPr>
              <a:t>Mahmoudi</a:t>
            </a:r>
            <a:r>
              <a:rPr lang="en-US" sz="1800" dirty="0">
                <a:latin typeface="Times New Roman" pitchFamily="18" charset="0"/>
                <a:cs typeface="Times New Roman" pitchFamily="18" charset="0"/>
              </a:rPr>
              <a:t>, “Classification and numbering of posterior teeth in bitewing dental images,” 3rd International Conference on Advanced Computer Theory and Engineering (ICACTE), 2010.</a:t>
            </a:r>
          </a:p>
          <a:p>
            <a:pPr marL="0" indent="0" algn="just">
              <a:buNone/>
            </a:pP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[8] J. Zhou and M. Abdel-</a:t>
            </a:r>
            <a:r>
              <a:rPr lang="en-US" sz="1800" dirty="0" err="1">
                <a:latin typeface="Times New Roman" pitchFamily="18" charset="0"/>
                <a:cs typeface="Times New Roman" pitchFamily="18" charset="0"/>
              </a:rPr>
              <a:t>Mottaleb</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contentbased</a:t>
            </a:r>
            <a:r>
              <a:rPr lang="en-US" sz="1800" dirty="0">
                <a:latin typeface="Times New Roman" pitchFamily="18" charset="0"/>
                <a:cs typeface="Times New Roman" pitchFamily="18" charset="0"/>
              </a:rPr>
              <a:t> system for human identification based on bitewing dental X-ray images," Pattern Recognition, Vol. 38, pp. 2132-2142, 2005. </a:t>
            </a:r>
          </a:p>
          <a:p>
            <a:pPr marL="0" indent="0" algn="just">
              <a:buNone/>
            </a:pP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[9] P. Lira, G. A. </a:t>
            </a:r>
            <a:r>
              <a:rPr lang="en-US" sz="1800" dirty="0" err="1">
                <a:latin typeface="Times New Roman" pitchFamily="18" charset="0"/>
                <a:cs typeface="Times New Roman" pitchFamily="18" charset="0"/>
              </a:rPr>
              <a:t>Giraldi</a:t>
            </a:r>
            <a:r>
              <a:rPr lang="en-US" sz="1800" dirty="0">
                <a:latin typeface="Times New Roman" pitchFamily="18" charset="0"/>
                <a:cs typeface="Times New Roman" pitchFamily="18" charset="0"/>
              </a:rPr>
              <a:t>, L. </a:t>
            </a:r>
            <a:r>
              <a:rPr lang="en-US" sz="1800" dirty="0" err="1">
                <a:latin typeface="Times New Roman" pitchFamily="18" charset="0"/>
                <a:cs typeface="Times New Roman" pitchFamily="18" charset="0"/>
              </a:rPr>
              <a:t>Neves</a:t>
            </a:r>
            <a:r>
              <a:rPr lang="en-US" sz="1800" dirty="0">
                <a:latin typeface="Times New Roman" pitchFamily="18" charset="0"/>
                <a:cs typeface="Times New Roman" pitchFamily="18" charset="0"/>
              </a:rPr>
              <a:t>, and R. </a:t>
            </a:r>
            <a:r>
              <a:rPr lang="en-US" sz="1800" dirty="0" err="1">
                <a:latin typeface="Times New Roman" pitchFamily="18" charset="0"/>
                <a:cs typeface="Times New Roman" pitchFamily="18" charset="0"/>
              </a:rPr>
              <a:t>Feijoo</a:t>
            </a:r>
            <a:r>
              <a:rPr lang="en-US" sz="1800" dirty="0">
                <a:latin typeface="Times New Roman" pitchFamily="18" charset="0"/>
                <a:cs typeface="Times New Roman" pitchFamily="18" charset="0"/>
              </a:rPr>
              <a:t>,“Dental R-Ray Image Segmentation Using Texture Recognition,” Latin America Transactions, IEEE (</a:t>
            </a:r>
            <a:r>
              <a:rPr lang="en-US" sz="1800" dirty="0" err="1">
                <a:latin typeface="Times New Roman" pitchFamily="18" charset="0"/>
                <a:cs typeface="Times New Roman" pitchFamily="18" charset="0"/>
              </a:rPr>
              <a:t>Revista</a:t>
            </a:r>
            <a:r>
              <a:rPr lang="en-US" sz="1800" dirty="0">
                <a:latin typeface="Times New Roman" pitchFamily="18" charset="0"/>
                <a:cs typeface="Times New Roman" pitchFamily="18" charset="0"/>
              </a:rPr>
              <a:t> IEEE America Latina), Vol. 12, No. 4, 2014. </a:t>
            </a:r>
          </a:p>
          <a:p>
            <a:pPr marL="0" indent="0" algn="just">
              <a:buNone/>
            </a:pP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[10] N. </a:t>
            </a:r>
            <a:r>
              <a:rPr lang="en-US" sz="1800" dirty="0" err="1">
                <a:latin typeface="Times New Roman" pitchFamily="18" charset="0"/>
                <a:cs typeface="Times New Roman" pitchFamily="18" charset="0"/>
              </a:rPr>
              <a:t>Patanachai</a:t>
            </a:r>
            <a:r>
              <a:rPr lang="en-US" sz="1800" dirty="0">
                <a:latin typeface="Times New Roman" pitchFamily="18" charset="0"/>
                <a:cs typeface="Times New Roman" pitchFamily="18" charset="0"/>
              </a:rPr>
              <a:t>, N. </a:t>
            </a:r>
            <a:r>
              <a:rPr lang="en-US" sz="1800" dirty="0" err="1">
                <a:latin typeface="Times New Roman" pitchFamily="18" charset="0"/>
                <a:cs typeface="Times New Roman" pitchFamily="18" charset="0"/>
              </a:rPr>
              <a:t>Covavisaruch</a:t>
            </a:r>
            <a:r>
              <a:rPr lang="en-US" sz="1800" dirty="0">
                <a:latin typeface="Times New Roman" pitchFamily="18" charset="0"/>
                <a:cs typeface="Times New Roman" pitchFamily="18" charset="0"/>
              </a:rPr>
              <a:t> and C. </a:t>
            </a:r>
            <a:r>
              <a:rPr lang="en-US" sz="1800" dirty="0" err="1">
                <a:latin typeface="Times New Roman" pitchFamily="18" charset="0"/>
                <a:cs typeface="Times New Roman" pitchFamily="18" charset="0"/>
              </a:rPr>
              <a:t>Sinthanayothin</a:t>
            </a:r>
            <a:r>
              <a:rPr lang="en-US" sz="1800" dirty="0">
                <a:latin typeface="Times New Roman" pitchFamily="18" charset="0"/>
                <a:cs typeface="Times New Roman" pitchFamily="18" charset="0"/>
              </a:rPr>
              <a:t>, “Wavelet transformation for dental </a:t>
            </a:r>
            <a:r>
              <a:rPr lang="en-US" sz="1800" dirty="0" err="1">
                <a:latin typeface="Times New Roman" pitchFamily="18" charset="0"/>
                <a:cs typeface="Times New Roman" pitchFamily="18" charset="0"/>
              </a:rPr>
              <a:t>Xray</a:t>
            </a:r>
            <a:r>
              <a:rPr lang="en-US" sz="1800" dirty="0">
                <a:latin typeface="Times New Roman" pitchFamily="18" charset="0"/>
                <a:cs typeface="Times New Roman" pitchFamily="18" charset="0"/>
              </a:rPr>
              <a:t> radiographs segmentation technique”, 8th International Conference on ICT and Knowledge Engineering, IEEE, PP, 103 – 106, 2010. </a:t>
            </a:r>
          </a:p>
          <a:p>
            <a:pPr marL="0" indent="0" algn="just">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983437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599"/>
            <a:ext cx="8382000" cy="7355860"/>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[11] A. E. Rad, M. Rahim, M. </a:t>
            </a:r>
            <a:r>
              <a:rPr lang="en-US" dirty="0" err="1">
                <a:latin typeface="Times New Roman" pitchFamily="18" charset="0"/>
                <a:cs typeface="Times New Roman" pitchFamily="18" charset="0"/>
              </a:rPr>
              <a:t>Shafry</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Rehman</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Altameem</a:t>
            </a:r>
            <a:r>
              <a:rPr lang="en-US" dirty="0">
                <a:latin typeface="Times New Roman" pitchFamily="18" charset="0"/>
                <a:cs typeface="Times New Roman" pitchFamily="18" charset="0"/>
              </a:rPr>
              <a:t>, and T. Saba, “Evaluation of Current Dental Radiographs Segmentation Approaches in </a:t>
            </a:r>
            <a:r>
              <a:rPr lang="en-US" dirty="0" err="1">
                <a:latin typeface="Times New Roman" pitchFamily="18" charset="0"/>
                <a:cs typeface="Times New Roman" pitchFamily="18" charset="0"/>
              </a:rPr>
              <a:t>Computeraided</a:t>
            </a:r>
            <a:r>
              <a:rPr lang="en-US" dirty="0">
                <a:latin typeface="Times New Roman" pitchFamily="18" charset="0"/>
                <a:cs typeface="Times New Roman" pitchFamily="18" charset="0"/>
              </a:rPr>
              <a:t> Applications”, Institution of Electronics and Telecommunication Engineers Technical Review, (</a:t>
            </a:r>
            <a:r>
              <a:rPr lang="en-US" dirty="0" err="1">
                <a:latin typeface="Times New Roman" pitchFamily="18" charset="0"/>
                <a:cs typeface="Times New Roman" pitchFamily="18" charset="0"/>
              </a:rPr>
              <a:t>Medknow</a:t>
            </a:r>
            <a:r>
              <a:rPr lang="en-US" dirty="0">
                <a:latin typeface="Times New Roman" pitchFamily="18" charset="0"/>
                <a:cs typeface="Times New Roman" pitchFamily="18" charset="0"/>
              </a:rPr>
              <a:t> Publications &amp; Media Pvt. Ltd.) , Vol. 30, No. 3, PP. 210 – 222, 2013.</a:t>
            </a:r>
          </a:p>
          <a:p>
            <a:pPr algn="just">
              <a:lnSpc>
                <a:spcPct val="150000"/>
              </a:lnSpc>
            </a:pP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 [12] S. J. Nelson and M. M. Ash, “</a:t>
            </a:r>
            <a:r>
              <a:rPr lang="en-US" dirty="0" err="1">
                <a:latin typeface="Times New Roman" pitchFamily="18" charset="0"/>
                <a:cs typeface="Times New Roman" pitchFamily="18" charset="0"/>
              </a:rPr>
              <a:t>Wheeler‟s</a:t>
            </a:r>
            <a:r>
              <a:rPr lang="en-US" dirty="0">
                <a:latin typeface="Times New Roman" pitchFamily="18" charset="0"/>
                <a:cs typeface="Times New Roman" pitchFamily="18" charset="0"/>
              </a:rPr>
              <a:t> Dental Anatomy, Physiology, and Occlusion”, 9th Ed, Missouri, US, Saunders Elsevier, 2010.</a:t>
            </a:r>
          </a:p>
          <a:p>
            <a:pPr algn="just">
              <a:lnSpc>
                <a:spcPct val="150000"/>
              </a:lnSpc>
            </a:pP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 [13] P. L. Lin, Y.H. Lai, “Effective segmentation for dental X-ray images using texture-based fuzzy inference system” Advanced Concepts for Intelligent Visions System LNCS 5259 , 936–947, 2008. </a:t>
            </a:r>
          </a:p>
          <a:p>
            <a:pPr algn="just">
              <a:lnSpc>
                <a:spcPct val="150000"/>
              </a:lnSpc>
            </a:pPr>
            <a:r>
              <a:rPr lang="en-US" dirty="0">
                <a:latin typeface="Times New Roman" pitchFamily="18" charset="0"/>
                <a:cs typeface="Times New Roman" pitchFamily="18" charset="0"/>
              </a:rPr>
              <a:t> </a:t>
            </a:r>
          </a:p>
          <a:p>
            <a:pPr algn="just">
              <a:lnSpc>
                <a:spcPct val="150000"/>
              </a:lnSpc>
            </a:pPr>
            <a:r>
              <a:rPr lang="en-US" dirty="0">
                <a:latin typeface="Times New Roman" pitchFamily="18" charset="0"/>
                <a:cs typeface="Times New Roman" pitchFamily="18" charset="0"/>
              </a:rPr>
              <a:t>[14] H. </a:t>
            </a:r>
            <a:r>
              <a:rPr lang="en-US" dirty="0" err="1">
                <a:latin typeface="Times New Roman" pitchFamily="18" charset="0"/>
                <a:cs typeface="Times New Roman" pitchFamily="18" charset="0"/>
              </a:rPr>
              <a:t>Hassanpour</a:t>
            </a:r>
            <a:r>
              <a:rPr lang="en-US" dirty="0">
                <a:latin typeface="Times New Roman" pitchFamily="18" charset="0"/>
                <a:cs typeface="Times New Roman" pitchFamily="18" charset="0"/>
              </a:rPr>
              <a:t>, N. </a:t>
            </a:r>
            <a:r>
              <a:rPr lang="en-US" dirty="0" err="1">
                <a:latin typeface="Times New Roman" pitchFamily="18" charset="0"/>
                <a:cs typeface="Times New Roman" pitchFamily="18" charset="0"/>
              </a:rPr>
              <a:t>Samadiani</a:t>
            </a:r>
            <a:r>
              <a:rPr lang="en-US" dirty="0">
                <a:latin typeface="Times New Roman" pitchFamily="18" charset="0"/>
                <a:cs typeface="Times New Roman" pitchFamily="18" charset="0"/>
              </a:rPr>
              <a:t> and S. M. </a:t>
            </a:r>
            <a:r>
              <a:rPr lang="en-US" dirty="0" err="1">
                <a:latin typeface="Times New Roman" pitchFamily="18" charset="0"/>
                <a:cs typeface="Times New Roman" pitchFamily="18" charset="0"/>
              </a:rPr>
              <a:t>Salehi</a:t>
            </a:r>
            <a:r>
              <a:rPr lang="en-US" dirty="0">
                <a:latin typeface="Times New Roman" pitchFamily="18" charset="0"/>
                <a:cs typeface="Times New Roman" pitchFamily="18" charset="0"/>
              </a:rPr>
              <a:t>, “Using morphological transforms to enhance the contrast of medical images” The Egyptian Journal of Radiology and Nuclear Medicine, 46(2), pp.481-489, 2015.</a:t>
            </a:r>
          </a:p>
          <a:p>
            <a:pPr algn="just">
              <a:lnSpc>
                <a:spcPct val="150000"/>
              </a:lnSpc>
            </a:pPr>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932004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915400" cy="8094524"/>
          </a:xfrm>
          <a:prstGeom prst="rect">
            <a:avLst/>
          </a:prstGeom>
        </p:spPr>
        <p:txBody>
          <a:bodyPr wrap="square">
            <a:spAutoFit/>
          </a:bodyPr>
          <a:lstStyle/>
          <a:p>
            <a:pPr algn="just"/>
            <a:r>
              <a:rPr lang="en-US" dirty="0">
                <a:latin typeface="Times New Roman" pitchFamily="18" charset="0"/>
                <a:cs typeface="Times New Roman" pitchFamily="18" charset="0"/>
              </a:rPr>
              <a:t>[19] Y.D. Ma, L. Li, Y.F. Wang, et al., Principle of Pulse-coupled Neural Network </a:t>
            </a:r>
            <a:r>
              <a:rPr lang="en-US" dirty="0" err="1">
                <a:latin typeface="Times New Roman" pitchFamily="18" charset="0"/>
                <a:cs typeface="Times New Roman" pitchFamily="18" charset="0"/>
              </a:rPr>
              <a:t>andits</a:t>
            </a:r>
            <a:r>
              <a:rPr lang="en-US" dirty="0">
                <a:latin typeface="Times New Roman" pitchFamily="18" charset="0"/>
                <a:cs typeface="Times New Roman" pitchFamily="18" charset="0"/>
              </a:rPr>
              <a:t> Applications, Science Press, Beijing, China, 2006, pp. 1–20.</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[20] R. Eckhorn, H.J. </a:t>
            </a:r>
            <a:r>
              <a:rPr lang="en-US" dirty="0" err="1">
                <a:latin typeface="Times New Roman" pitchFamily="18" charset="0"/>
                <a:cs typeface="Times New Roman" pitchFamily="18" charset="0"/>
              </a:rPr>
              <a:t>Reitboeck</a:t>
            </a:r>
            <a:r>
              <a:rPr lang="en-US" dirty="0">
                <a:latin typeface="Times New Roman" pitchFamily="18" charset="0"/>
                <a:cs typeface="Times New Roman" pitchFamily="18" charset="0"/>
              </a:rPr>
              <a:t>, M. Arndt, Feature linking via </a:t>
            </a:r>
            <a:r>
              <a:rPr lang="en-US" dirty="0" err="1">
                <a:latin typeface="Times New Roman" pitchFamily="18" charset="0"/>
                <a:cs typeface="Times New Roman" pitchFamily="18" charset="0"/>
              </a:rPr>
              <a:t>synchronizationamong</a:t>
            </a:r>
            <a:r>
              <a:rPr lang="en-US" dirty="0">
                <a:latin typeface="Times New Roman" pitchFamily="18" charset="0"/>
                <a:cs typeface="Times New Roman" pitchFamily="18" charset="0"/>
              </a:rPr>
              <a:t> distributed assemblies: simulations of results from cat visual </a:t>
            </a:r>
            <a:r>
              <a:rPr lang="en-US" dirty="0" err="1">
                <a:latin typeface="Times New Roman" pitchFamily="18" charset="0"/>
                <a:cs typeface="Times New Roman" pitchFamily="18" charset="0"/>
              </a:rPr>
              <a:t>cortex,Neural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Comput</a:t>
            </a:r>
            <a:r>
              <a:rPr lang="en-US" dirty="0">
                <a:latin typeface="Times New Roman" pitchFamily="18" charset="0"/>
                <a:cs typeface="Times New Roman" pitchFamily="18" charset="0"/>
              </a:rPr>
              <a:t>. 2 (3) (1990) 293–307.</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[21] J. Kennedy, R. </a:t>
            </a:r>
            <a:r>
              <a:rPr lang="en-US" dirty="0" err="1">
                <a:latin typeface="Times New Roman" pitchFamily="18" charset="0"/>
                <a:cs typeface="Times New Roman" pitchFamily="18" charset="0"/>
              </a:rPr>
              <a:t>Eberhart</a:t>
            </a:r>
            <a:r>
              <a:rPr lang="en-US" dirty="0">
                <a:latin typeface="Times New Roman" pitchFamily="18" charset="0"/>
                <a:cs typeface="Times New Roman" pitchFamily="18" charset="0"/>
              </a:rPr>
              <a:t>, Particle swarm optimization, in: IEEE </a:t>
            </a:r>
            <a:r>
              <a:rPr lang="en-US" dirty="0" err="1">
                <a:latin typeface="Times New Roman" pitchFamily="18" charset="0"/>
                <a:cs typeface="Times New Roman" pitchFamily="18" charset="0"/>
              </a:rPr>
              <a:t>InternationalConference</a:t>
            </a:r>
            <a:r>
              <a:rPr lang="en-US" dirty="0">
                <a:latin typeface="Times New Roman" pitchFamily="18" charset="0"/>
                <a:cs typeface="Times New Roman" pitchFamily="18" charset="0"/>
              </a:rPr>
              <a:t> on Neural Networks, Perth, WA, IEEE, Piscataway, USA, 1995, pp.1942–1948.</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[22] J. Sun, B. </a:t>
            </a:r>
            <a:r>
              <a:rPr lang="en-US" dirty="0" err="1">
                <a:latin typeface="Times New Roman" pitchFamily="18" charset="0"/>
                <a:cs typeface="Times New Roman" pitchFamily="18" charset="0"/>
              </a:rPr>
              <a:t>Feng</a:t>
            </a:r>
            <a:r>
              <a:rPr lang="en-US" dirty="0">
                <a:latin typeface="Times New Roman" pitchFamily="18" charset="0"/>
                <a:cs typeface="Times New Roman" pitchFamily="18" charset="0"/>
              </a:rPr>
              <a:t>, W.B.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Particle swarm optimization with particles </a:t>
            </a:r>
            <a:r>
              <a:rPr lang="en-US" dirty="0" err="1">
                <a:latin typeface="Times New Roman" pitchFamily="18" charset="0"/>
                <a:cs typeface="Times New Roman" pitchFamily="18" charset="0"/>
              </a:rPr>
              <a:t>havingquantum</a:t>
            </a:r>
            <a:r>
              <a:rPr lang="en-US" dirty="0">
                <a:latin typeface="Times New Roman" pitchFamily="18" charset="0"/>
                <a:cs typeface="Times New Roman" pitchFamily="18" charset="0"/>
              </a:rPr>
              <a:t> behavior, in: Congress on Evolutionary Computation, Portland, USA,IEEE, Piscataway, USA, 2004, pp. 326–331.</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[23] Y.D. Ma, R.L. Dai, L. Li, Automated image segmentation using pulse </a:t>
            </a:r>
            <a:r>
              <a:rPr lang="en-US" dirty="0" err="1">
                <a:latin typeface="Times New Roman" pitchFamily="18" charset="0"/>
                <a:cs typeface="Times New Roman" pitchFamily="18" charset="0"/>
              </a:rPr>
              <a:t>coupledneural</a:t>
            </a:r>
            <a:r>
              <a:rPr lang="en-US" dirty="0">
                <a:latin typeface="Times New Roman" pitchFamily="18" charset="0"/>
                <a:cs typeface="Times New Roman" pitchFamily="18" charset="0"/>
              </a:rPr>
              <a:t> networks and images entropy, J. China Inst. </a:t>
            </a:r>
            <a:r>
              <a:rPr lang="en-US" dirty="0" err="1">
                <a:latin typeface="Times New Roman" pitchFamily="18" charset="0"/>
                <a:cs typeface="Times New Roman" pitchFamily="18" charset="0"/>
              </a:rPr>
              <a:t>Commun</a:t>
            </a:r>
            <a:r>
              <a:rPr lang="en-US" dirty="0">
                <a:latin typeface="Times New Roman" pitchFamily="18" charset="0"/>
                <a:cs typeface="Times New Roman" pitchFamily="18" charset="0"/>
              </a:rPr>
              <a:t>. 23 (1) (2002)46–51.</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[24] Y. Li, X.J. Wu, A novel image fusion method using self-adaptive dual-</a:t>
            </a:r>
            <a:r>
              <a:rPr lang="en-US" dirty="0" err="1">
                <a:latin typeface="Times New Roman" pitchFamily="18" charset="0"/>
                <a:cs typeface="Times New Roman" pitchFamily="18" charset="0"/>
              </a:rPr>
              <a:t>channelpulse</a:t>
            </a:r>
            <a:r>
              <a:rPr lang="en-US" dirty="0">
                <a:latin typeface="Times New Roman" pitchFamily="18" charset="0"/>
                <a:cs typeface="Times New Roman" pitchFamily="18" charset="0"/>
              </a:rPr>
              <a:t> coupled neural networks based on PSO evolutionary learning, </a:t>
            </a:r>
            <a:r>
              <a:rPr lang="en-US" dirty="0" err="1">
                <a:latin typeface="Times New Roman" pitchFamily="18" charset="0"/>
                <a:cs typeface="Times New Roman" pitchFamily="18" charset="0"/>
              </a:rPr>
              <a:t>ActaElectron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Sinica</a:t>
            </a:r>
            <a:r>
              <a:rPr lang="en-US" dirty="0">
                <a:latin typeface="Times New Roman" pitchFamily="18" charset="0"/>
                <a:cs typeface="Times New Roman" pitchFamily="18" charset="0"/>
              </a:rPr>
              <a:t> 42 (2) (2014) 217–222.</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[25] Y.D. Ma, K. Zhan, Z.B. Wang, Image Fusion Applications of Pulse-</a:t>
            </a:r>
            <a:r>
              <a:rPr lang="en-US" dirty="0" err="1">
                <a:latin typeface="Times New Roman" pitchFamily="18" charset="0"/>
                <a:cs typeface="Times New Roman" pitchFamily="18" charset="0"/>
              </a:rPr>
              <a:t>CoupledNeural</a:t>
            </a:r>
            <a:r>
              <a:rPr lang="en-US" dirty="0">
                <a:latin typeface="Times New Roman" pitchFamily="18" charset="0"/>
                <a:cs typeface="Times New Roman" pitchFamily="18" charset="0"/>
              </a:rPr>
              <a:t> Network, 2010, pp. 83–109.</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[26] M. </a:t>
            </a:r>
            <a:r>
              <a:rPr lang="en-US" dirty="0" err="1">
                <a:latin typeface="Times New Roman" pitchFamily="18" charset="0"/>
                <a:cs typeface="Times New Roman" pitchFamily="18" charset="0"/>
              </a:rPr>
              <a:t>Seetha</a:t>
            </a:r>
            <a:r>
              <a:rPr lang="en-US" dirty="0">
                <a:latin typeface="Times New Roman" pitchFamily="18" charset="0"/>
                <a:cs typeface="Times New Roman" pitchFamily="18" charset="0"/>
              </a:rPr>
              <a:t>, I.V. </a:t>
            </a:r>
            <a:r>
              <a:rPr lang="en-US" dirty="0" err="1">
                <a:latin typeface="Times New Roman" pitchFamily="18" charset="0"/>
                <a:cs typeface="Times New Roman" pitchFamily="18" charset="0"/>
              </a:rPr>
              <a:t>MuraliKrishna</a:t>
            </a:r>
            <a:r>
              <a:rPr lang="en-US" dirty="0">
                <a:latin typeface="Times New Roman" pitchFamily="18" charset="0"/>
                <a:cs typeface="Times New Roman" pitchFamily="18" charset="0"/>
              </a:rPr>
              <a:t>, B.L. </a:t>
            </a:r>
            <a:r>
              <a:rPr lang="en-US" dirty="0" err="1">
                <a:latin typeface="Times New Roman" pitchFamily="18" charset="0"/>
                <a:cs typeface="Times New Roman" pitchFamily="18" charset="0"/>
              </a:rPr>
              <a:t>Deekshatulu</a:t>
            </a:r>
            <a:r>
              <a:rPr lang="en-US" dirty="0">
                <a:latin typeface="Times New Roman" pitchFamily="18" charset="0"/>
                <a:cs typeface="Times New Roman" pitchFamily="18" charset="0"/>
              </a:rPr>
              <a:t>, Data fusion </a:t>
            </a:r>
            <a:r>
              <a:rPr lang="en-US" dirty="0" err="1">
                <a:latin typeface="Times New Roman" pitchFamily="18" charset="0"/>
                <a:cs typeface="Times New Roman" pitchFamily="18" charset="0"/>
              </a:rPr>
              <a:t>performanceanalysis</a:t>
            </a:r>
            <a:r>
              <a:rPr lang="en-US" dirty="0">
                <a:latin typeface="Times New Roman" pitchFamily="18" charset="0"/>
                <a:cs typeface="Times New Roman" pitchFamily="18" charset="0"/>
              </a:rPr>
              <a:t> based on conventional and wavelet transform techniques, in: </a:t>
            </a:r>
            <a:r>
              <a:rPr lang="en-US" dirty="0" err="1">
                <a:latin typeface="Times New Roman" pitchFamily="18" charset="0"/>
                <a:cs typeface="Times New Roman" pitchFamily="18" charset="0"/>
              </a:rPr>
              <a:t>IEEEProceedings</a:t>
            </a:r>
            <a:r>
              <a:rPr lang="en-US" dirty="0">
                <a:latin typeface="Times New Roman" pitchFamily="18" charset="0"/>
                <a:cs typeface="Times New Roman" pitchFamily="18" charset="0"/>
              </a:rPr>
              <a:t> on Geoscience and Remote Sensing Symposium, vol. 4, 2005, pp.2842–2845.</a:t>
            </a:r>
          </a:p>
          <a:p>
            <a:endParaRPr lang="en-US" dirty="0"/>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319334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97346"/>
            <a:ext cx="8763000" cy="4247317"/>
          </a:xfrm>
          <a:prstGeom prst="rect">
            <a:avLst/>
          </a:prstGeom>
        </p:spPr>
        <p:txBody>
          <a:bodyPr wrap="square">
            <a:spAutoFit/>
          </a:bodyPr>
          <a:lstStyle/>
          <a:p>
            <a:pPr algn="just"/>
            <a:r>
              <a:rPr lang="en-US" dirty="0">
                <a:latin typeface="Times New Roman" pitchFamily="18" charset="0"/>
                <a:cs typeface="Times New Roman" pitchFamily="18" charset="0"/>
              </a:rPr>
              <a:t>[27] Y. Zhao, Q. Zhao, A. </a:t>
            </a:r>
            <a:r>
              <a:rPr lang="en-US" dirty="0" err="1">
                <a:latin typeface="Times New Roman" pitchFamily="18" charset="0"/>
                <a:cs typeface="Times New Roman" pitchFamily="18" charset="0"/>
              </a:rPr>
              <a:t>Hao</a:t>
            </a:r>
            <a:r>
              <a:rPr lang="en-US" dirty="0">
                <a:latin typeface="Times New Roman" pitchFamily="18" charset="0"/>
                <a:cs typeface="Times New Roman" pitchFamily="18" charset="0"/>
              </a:rPr>
              <a:t>, Multimodal medical image fusion using </a:t>
            </a:r>
            <a:r>
              <a:rPr lang="en-US" dirty="0" err="1">
                <a:latin typeface="Times New Roman" pitchFamily="18" charset="0"/>
                <a:cs typeface="Times New Roman" pitchFamily="18" charset="0"/>
              </a:rPr>
              <a:t>improvedmulti</a:t>
            </a:r>
            <a:r>
              <a:rPr lang="en-US" dirty="0">
                <a:latin typeface="Times New Roman" pitchFamily="18" charset="0"/>
                <a:cs typeface="Times New Roman" pitchFamily="18" charset="0"/>
              </a:rPr>
              <a:t>-channel PCNN, Bio-medical Mater. Eng. 24 (1) (2014) 221–228.</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[28] Z. Wang, A.C. </a:t>
            </a:r>
            <a:r>
              <a:rPr lang="en-US" dirty="0" err="1">
                <a:latin typeface="Times New Roman" pitchFamily="18" charset="0"/>
                <a:cs typeface="Times New Roman" pitchFamily="18" charset="0"/>
              </a:rPr>
              <a:t>Bovik</a:t>
            </a:r>
            <a:r>
              <a:rPr lang="en-US" dirty="0">
                <a:latin typeface="Times New Roman" pitchFamily="18" charset="0"/>
                <a:cs typeface="Times New Roman" pitchFamily="18" charset="0"/>
              </a:rPr>
              <a:t>, H.R. Sheikh, et al., Image quality assessment: from </a:t>
            </a:r>
            <a:r>
              <a:rPr lang="en-US" dirty="0" err="1">
                <a:latin typeface="Times New Roman" pitchFamily="18" charset="0"/>
                <a:cs typeface="Times New Roman" pitchFamily="18" charset="0"/>
              </a:rPr>
              <a:t>errorvisibility</a:t>
            </a:r>
            <a:r>
              <a:rPr lang="en-US" dirty="0">
                <a:latin typeface="Times New Roman" pitchFamily="18" charset="0"/>
                <a:cs typeface="Times New Roman" pitchFamily="18" charset="0"/>
              </a:rPr>
              <a:t> to structural similarity, IEEE Trans. Image Process. 13 (4) (2004)600–612.</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 [29] Z.B. Wang, Y.D. Ma, J. </a:t>
            </a:r>
            <a:r>
              <a:rPr lang="en-US" dirty="0" err="1">
                <a:latin typeface="Times New Roman" pitchFamily="18" charset="0"/>
                <a:cs typeface="Times New Roman" pitchFamily="18" charset="0"/>
              </a:rPr>
              <a:t>Gu</a:t>
            </a:r>
            <a:r>
              <a:rPr lang="en-US" dirty="0">
                <a:latin typeface="Times New Roman" pitchFamily="18" charset="0"/>
                <a:cs typeface="Times New Roman" pitchFamily="18" charset="0"/>
              </a:rPr>
              <a:t>, Multi-focus image fusion using PCNN, </a:t>
            </a:r>
            <a:r>
              <a:rPr lang="en-US" dirty="0" err="1">
                <a:latin typeface="Times New Roman" pitchFamily="18" charset="0"/>
                <a:cs typeface="Times New Roman" pitchFamily="18" charset="0"/>
              </a:rPr>
              <a:t>PatternRecognit</a:t>
            </a:r>
            <a:r>
              <a:rPr lang="en-US" dirty="0">
                <a:latin typeface="Times New Roman" pitchFamily="18" charset="0"/>
                <a:cs typeface="Times New Roman" pitchFamily="18" charset="0"/>
              </a:rPr>
              <a:t>. 43 (6) (2010) 2003–2016.</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[30] P.J. Burt, E.H. </a:t>
            </a:r>
            <a:r>
              <a:rPr lang="en-US" dirty="0" err="1">
                <a:latin typeface="Times New Roman" pitchFamily="18" charset="0"/>
                <a:cs typeface="Times New Roman" pitchFamily="18" charset="0"/>
              </a:rPr>
              <a:t>Adelson</a:t>
            </a:r>
            <a:r>
              <a:rPr lang="en-US" dirty="0">
                <a:latin typeface="Times New Roman" pitchFamily="18" charset="0"/>
                <a:cs typeface="Times New Roman" pitchFamily="18" charset="0"/>
              </a:rPr>
              <a:t>, The Laplacian pyramid as a compact image code, </a:t>
            </a:r>
            <a:r>
              <a:rPr lang="en-US" dirty="0" err="1">
                <a:latin typeface="Times New Roman" pitchFamily="18" charset="0"/>
                <a:cs typeface="Times New Roman" pitchFamily="18" charset="0"/>
              </a:rPr>
              <a:t>IEEETrans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Commun</a:t>
            </a:r>
            <a:r>
              <a:rPr lang="en-US" dirty="0">
                <a:latin typeface="Times New Roman" pitchFamily="18" charset="0"/>
                <a:cs typeface="Times New Roman" pitchFamily="18" charset="0"/>
              </a:rPr>
              <a:t>. COM-31 (4) (1983) 532–540.</a:t>
            </a: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[31] G.Y. Wang, X.Z.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X.Y. Jiang, R. </a:t>
            </a:r>
            <a:r>
              <a:rPr lang="en-US" dirty="0" err="1">
                <a:latin typeface="Times New Roman" pitchFamily="18" charset="0"/>
                <a:cs typeface="Times New Roman" pitchFamily="18" charset="0"/>
              </a:rPr>
              <a:t>Nie</a:t>
            </a:r>
            <a:r>
              <a:rPr lang="en-US" dirty="0">
                <a:latin typeface="Times New Roman" pitchFamily="18" charset="0"/>
                <a:cs typeface="Times New Roman" pitchFamily="18" charset="0"/>
              </a:rPr>
              <a:t>, A modified model of pulse </a:t>
            </a:r>
            <a:r>
              <a:rPr lang="en-US" dirty="0" err="1">
                <a:latin typeface="Times New Roman" pitchFamily="18" charset="0"/>
                <a:cs typeface="Times New Roman" pitchFamily="18" charset="0"/>
              </a:rPr>
              <a:t>coupledneural</a:t>
            </a:r>
            <a:r>
              <a:rPr lang="en-US" dirty="0">
                <a:latin typeface="Times New Roman" pitchFamily="18" charset="0"/>
                <a:cs typeface="Times New Roman" pitchFamily="18" charset="0"/>
              </a:rPr>
              <a:t> networks with adaptive parameters and its application on </a:t>
            </a:r>
            <a:r>
              <a:rPr lang="en-US" dirty="0" err="1">
                <a:latin typeface="Times New Roman" pitchFamily="18" charset="0"/>
                <a:cs typeface="Times New Roman" pitchFamily="18" charset="0"/>
              </a:rPr>
              <a:t>imagefusion</a:t>
            </a:r>
            <a:r>
              <a:rPr lang="en-US" dirty="0">
                <a:latin typeface="Times New Roman" pitchFamily="18" charset="0"/>
                <a:cs typeface="Times New Roman" pitchFamily="18" charset="0"/>
              </a:rPr>
              <a:t>, ICIC Express </a:t>
            </a:r>
            <a:r>
              <a:rPr lang="en-US" dirty="0" err="1">
                <a:latin typeface="Times New Roman" pitchFamily="18" charset="0"/>
                <a:cs typeface="Times New Roman" pitchFamily="18" charset="0"/>
              </a:rPr>
              <a:t>Lett</a:t>
            </a:r>
            <a:r>
              <a:rPr lang="en-US" dirty="0">
                <a:latin typeface="Times New Roman" pitchFamily="18" charset="0"/>
                <a:cs typeface="Times New Roman" pitchFamily="18" charset="0"/>
              </a:rPr>
              <a:t>. 6 (9) (2015) 2523–2530.</a:t>
            </a:r>
          </a:p>
        </p:txBody>
      </p:sp>
    </p:spTree>
    <p:extLst>
      <p:ext uri="{BB962C8B-B14F-4D97-AF65-F5344CB8AC3E}">
        <p14:creationId xmlns:p14="http://schemas.microsoft.com/office/powerpoint/2010/main" val="8570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8991600" cy="3833742"/>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As compared to different biometric features, structure and geometry of tooth crown and root remains same for long period of time. In this paper, we are using periapical dental X-ray images which come into the category of intra oral images in which film is placed inside the mouth and dental X ray contains the complete tooth information from crown to the root which is very helpful for the treatment of root canal, interproximal caries and bone loss between the teeth. </a:t>
            </a:r>
          </a:p>
          <a:p>
            <a:pPr marL="285750" indent="-285750" algn="just">
              <a:buFont typeface="Arial" panose="020B0604020202020204" pitchFamily="34" charset="0"/>
              <a:buChar char="•"/>
            </a:pPr>
            <a:r>
              <a:rPr lang="en-US" dirty="0">
                <a:latin typeface="Times New Roman" pitchFamily="18" charset="0"/>
                <a:cs typeface="Times New Roman" pitchFamily="18" charset="0"/>
              </a:rPr>
              <a:t>Some examples of a dental Periapical X rays as shown in Fig. 1 (a) Teeth (without any problem) (b) Interproximal caries (c) Restoration done and (d) Tooth under root canal treatment. It provides detailed information about the growth of teeth, structure of jaws and soft tissues around the tooth whether any disease occurs or not, which is not visible by human naked eyes.</a:t>
            </a: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950182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F89D-D00D-1FA3-11AB-E094D03BFB6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LIST OF PUBLICATIONS/PATENTS</a:t>
            </a:r>
          </a:p>
        </p:txBody>
      </p:sp>
      <p:sp>
        <p:nvSpPr>
          <p:cNvPr id="3" name="Content Placeholder 2">
            <a:extLst>
              <a:ext uri="{FF2B5EF4-FFF2-40B4-BE49-F238E27FC236}">
                <a16:creationId xmlns:a16="http://schemas.microsoft.com/office/drawing/2014/main" id="{B09F6EC4-1617-68AF-06BA-1255B9519FF0}"/>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S. Dhandapani, R. Jennie Bharathi, K. Nijanth Shankar, R. </a:t>
            </a:r>
            <a:r>
              <a:rPr lang="en-IN" sz="1800" dirty="0" err="1">
                <a:latin typeface="Times New Roman" panose="02020603050405020304" pitchFamily="18" charset="0"/>
                <a:cs typeface="Times New Roman" panose="02020603050405020304" pitchFamily="18" charset="0"/>
              </a:rPr>
              <a:t>Jayaraj</a:t>
            </a:r>
            <a:r>
              <a:rPr lang="en-IN" sz="1800" dirty="0">
                <a:latin typeface="Times New Roman" panose="02020603050405020304" pitchFamily="18" charset="0"/>
                <a:cs typeface="Times New Roman" panose="02020603050405020304" pitchFamily="18" charset="0"/>
              </a:rPr>
              <a:t> and N. </a:t>
            </a:r>
            <a:r>
              <a:rPr lang="en-IN" sz="1800" dirty="0" err="1">
                <a:latin typeface="Times New Roman" panose="02020603050405020304" pitchFamily="18" charset="0"/>
                <a:cs typeface="Times New Roman" panose="02020603050405020304" pitchFamily="18" charset="0"/>
              </a:rPr>
              <a:t>Nithish</a:t>
            </a:r>
            <a:r>
              <a:rPr lang="en-IN" sz="1800" dirty="0">
                <a:latin typeface="Times New Roman" panose="02020603050405020304" pitchFamily="18" charset="0"/>
                <a:cs typeface="Times New Roman" panose="02020603050405020304" pitchFamily="18" charset="0"/>
              </a:rPr>
              <a:t> Kumar, "Analysis of Dental X-Ray Images for the Diagnosis and Classification of Oral Conditions "7th International Conference on Computing Methodologies and Communication (ICCMC 2023) organized by Surya Engineering College”, Erode, Tamil Nadu, India, 2023.</a:t>
            </a:r>
          </a:p>
          <a:p>
            <a:r>
              <a:rPr lang="en-IN" sz="1800" dirty="0">
                <a:latin typeface="Times New Roman" panose="02020603050405020304" pitchFamily="18" charset="0"/>
                <a:cs typeface="Times New Roman" panose="02020603050405020304" pitchFamily="18" charset="0"/>
              </a:rPr>
              <a:t>S. Dhandapani, J. </a:t>
            </a:r>
            <a:r>
              <a:rPr lang="en-IN" sz="1800" dirty="0" err="1">
                <a:latin typeface="Times New Roman" panose="02020603050405020304" pitchFamily="18" charset="0"/>
                <a:cs typeface="Times New Roman" panose="02020603050405020304" pitchFamily="18" charset="0"/>
              </a:rPr>
              <a:t>Jeffin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Gracewell</a:t>
            </a:r>
            <a:r>
              <a:rPr lang="en-IN" sz="1800" dirty="0">
                <a:latin typeface="Times New Roman" panose="02020603050405020304" pitchFamily="18" charset="0"/>
                <a:cs typeface="Times New Roman" panose="02020603050405020304" pitchFamily="18" charset="0"/>
              </a:rPr>
              <a:t>, K. Nijanth Shankar, R. </a:t>
            </a:r>
            <a:r>
              <a:rPr lang="en-IN" sz="1800" dirty="0" err="1">
                <a:latin typeface="Times New Roman" panose="02020603050405020304" pitchFamily="18" charset="0"/>
                <a:cs typeface="Times New Roman" panose="02020603050405020304" pitchFamily="18" charset="0"/>
              </a:rPr>
              <a:t>Jayaraj</a:t>
            </a:r>
            <a:r>
              <a:rPr lang="en-IN" sz="1800" dirty="0">
                <a:latin typeface="Times New Roman" panose="02020603050405020304" pitchFamily="18" charset="0"/>
                <a:cs typeface="Times New Roman" panose="02020603050405020304" pitchFamily="18" charset="0"/>
              </a:rPr>
              <a:t> and N. </a:t>
            </a:r>
            <a:r>
              <a:rPr lang="en-IN" sz="1800" dirty="0" err="1">
                <a:latin typeface="Times New Roman" panose="02020603050405020304" pitchFamily="18" charset="0"/>
                <a:cs typeface="Times New Roman" panose="02020603050405020304" pitchFamily="18" charset="0"/>
              </a:rPr>
              <a:t>Nithish</a:t>
            </a:r>
            <a:r>
              <a:rPr lang="en-IN" sz="1800" dirty="0">
                <a:latin typeface="Times New Roman" panose="02020603050405020304" pitchFamily="18" charset="0"/>
                <a:cs typeface="Times New Roman" panose="02020603050405020304" pitchFamily="18" charset="0"/>
              </a:rPr>
              <a:t> Kumar, "</a:t>
            </a:r>
            <a:r>
              <a:rPr lang="en-IN" sz="1800" dirty="0" err="1">
                <a:latin typeface="Times New Roman" panose="02020603050405020304" pitchFamily="18" charset="0"/>
                <a:cs typeface="Times New Roman" panose="02020603050405020304" pitchFamily="18" charset="0"/>
              </a:rPr>
              <a:t>Analyzing</a:t>
            </a:r>
            <a:r>
              <a:rPr lang="en-IN" sz="1800" dirty="0">
                <a:latin typeface="Times New Roman" panose="02020603050405020304" pitchFamily="18" charset="0"/>
                <a:cs typeface="Times New Roman" panose="02020603050405020304" pitchFamily="18" charset="0"/>
              </a:rPr>
              <a:t> dental X-ray images to diagnose and categorise oral conditions” 7 TH International Conference on Inventive Communication Technologies(ICICCT – 2023),</a:t>
            </a:r>
            <a:r>
              <a:rPr lang="en-IN" sz="1800" dirty="0" err="1">
                <a:latin typeface="Times New Roman" panose="02020603050405020304" pitchFamily="18" charset="0"/>
                <a:cs typeface="Times New Roman" panose="02020603050405020304" pitchFamily="18" charset="0"/>
              </a:rPr>
              <a:t>Nammakal,INDIA</a:t>
            </a:r>
            <a:r>
              <a:rPr lang="en-IN" sz="18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37B0EFC5-3B5B-A976-B85E-98BDD6984C11}"/>
              </a:ext>
            </a:extLst>
          </p:cNvPr>
          <p:cNvSpPr>
            <a:spLocks noGrp="1"/>
          </p:cNvSpPr>
          <p:nvPr>
            <p:ph type="dt" sz="half" idx="10"/>
          </p:nvPr>
        </p:nvSpPr>
        <p:spPr/>
        <p:txBody>
          <a:bodyPr/>
          <a:lstStyle/>
          <a:p>
            <a:pPr defTabSz="685800"/>
            <a:fld id="{0B0DB6AE-19A1-44E3-A4BC-8ACB0E956ADA}" type="datetime1">
              <a:rPr lang="en-IN">
                <a:solidFill>
                  <a:prstClr val="black">
                    <a:tint val="75000"/>
                  </a:prstClr>
                </a:solidFill>
                <a:latin typeface="Calibri" panose="020F0502020204030204"/>
              </a:rPr>
              <a:pPr defTabSz="685800"/>
              <a:t>04-04-2023</a:t>
            </a:fld>
            <a:endParaRPr lang="en-IN">
              <a:solidFill>
                <a:prstClr val="black">
                  <a:tint val="75000"/>
                </a:prstClr>
              </a:solidFill>
              <a:latin typeface="Calibri" panose="020F0502020204030204"/>
            </a:endParaRPr>
          </a:p>
        </p:txBody>
      </p:sp>
      <p:sp>
        <p:nvSpPr>
          <p:cNvPr id="5" name="Footer Placeholder 4">
            <a:extLst>
              <a:ext uri="{FF2B5EF4-FFF2-40B4-BE49-F238E27FC236}">
                <a16:creationId xmlns:a16="http://schemas.microsoft.com/office/drawing/2014/main" id="{4217BC46-19B9-3B1E-AF9D-D03F12F81BDF}"/>
              </a:ext>
            </a:extLst>
          </p:cNvPr>
          <p:cNvSpPr>
            <a:spLocks noGrp="1"/>
          </p:cNvSpPr>
          <p:nvPr>
            <p:ph type="ftr" sz="quarter" idx="11"/>
          </p:nvPr>
        </p:nvSpPr>
        <p:spPr/>
        <p:txBody>
          <a:bodyPr/>
          <a:lstStyle/>
          <a:p>
            <a:pPr defTabSz="685800"/>
            <a:r>
              <a:rPr lang="pt-BR">
                <a:solidFill>
                  <a:prstClr val="black">
                    <a:tint val="75000"/>
                  </a:prstClr>
                </a:solidFill>
                <a:latin typeface="Calibri" panose="020F0502020204030204"/>
              </a:rPr>
              <a:t>PROJECTPHASE 2 END SEM VIVAVOCE-ECE/SEC</a:t>
            </a:r>
            <a:endParaRPr lang="en-IN">
              <a:solidFill>
                <a:prstClr val="black">
                  <a:tint val="75000"/>
                </a:prstClr>
              </a:solidFill>
              <a:latin typeface="Calibri" panose="020F0502020204030204"/>
            </a:endParaRPr>
          </a:p>
        </p:txBody>
      </p:sp>
      <p:sp>
        <p:nvSpPr>
          <p:cNvPr id="6" name="Slide Number Placeholder 5">
            <a:extLst>
              <a:ext uri="{FF2B5EF4-FFF2-40B4-BE49-F238E27FC236}">
                <a16:creationId xmlns:a16="http://schemas.microsoft.com/office/drawing/2014/main" id="{968F782A-0542-F4EC-3BFF-37D9D89CBBCE}"/>
              </a:ext>
            </a:extLst>
          </p:cNvPr>
          <p:cNvSpPr>
            <a:spLocks noGrp="1"/>
          </p:cNvSpPr>
          <p:nvPr>
            <p:ph type="sldNum" sz="quarter" idx="12"/>
          </p:nvPr>
        </p:nvSpPr>
        <p:spPr/>
        <p:txBody>
          <a:bodyPr/>
          <a:lstStyle/>
          <a:p>
            <a:pPr defTabSz="685800"/>
            <a:fld id="{D263668F-F593-44FF-A0D8-FC8266A31C3D}" type="slidenum">
              <a:rPr lang="en-IN">
                <a:solidFill>
                  <a:prstClr val="black">
                    <a:tint val="75000"/>
                  </a:prstClr>
                </a:solidFill>
                <a:latin typeface="Calibri" panose="020F0502020204030204"/>
              </a:rPr>
              <a:pPr defTabSz="685800"/>
              <a:t>40</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2462554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BB89-F52E-4009-A444-F8237092940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PROJECT DEMO VIDEO</a:t>
            </a:r>
          </a:p>
        </p:txBody>
      </p:sp>
      <p:sp>
        <p:nvSpPr>
          <p:cNvPr id="3" name="Content Placeholder 2">
            <a:extLst>
              <a:ext uri="{FF2B5EF4-FFF2-40B4-BE49-F238E27FC236}">
                <a16:creationId xmlns:a16="http://schemas.microsoft.com/office/drawing/2014/main" id="{E6DF0756-9947-A4C4-98CD-A446171A19AA}"/>
              </a:ext>
            </a:extLst>
          </p:cNvPr>
          <p:cNvSpPr>
            <a:spLocks noGrp="1"/>
          </p:cNvSpPr>
          <p:nvPr>
            <p:ph idx="1"/>
          </p:nvPr>
        </p:nvSpPr>
        <p:spPr/>
        <p:txBody>
          <a:bodyPr/>
          <a:lstStyle/>
          <a:p>
            <a:endParaRPr lang="en-IN" dirty="0"/>
          </a:p>
        </p:txBody>
      </p:sp>
      <p:sp>
        <p:nvSpPr>
          <p:cNvPr id="4" name="Date Placeholder 3">
            <a:extLst>
              <a:ext uri="{FF2B5EF4-FFF2-40B4-BE49-F238E27FC236}">
                <a16:creationId xmlns:a16="http://schemas.microsoft.com/office/drawing/2014/main" id="{5C32D499-3AB0-EFF1-4BB1-CFEC9A39AAEF}"/>
              </a:ext>
            </a:extLst>
          </p:cNvPr>
          <p:cNvSpPr>
            <a:spLocks noGrp="1"/>
          </p:cNvSpPr>
          <p:nvPr>
            <p:ph type="dt" sz="half" idx="10"/>
          </p:nvPr>
        </p:nvSpPr>
        <p:spPr/>
        <p:txBody>
          <a:bodyPr/>
          <a:lstStyle/>
          <a:p>
            <a:pPr defTabSz="685800"/>
            <a:fld id="{1E0AF979-52A3-4690-A703-8B1450BC272B}" type="datetime1">
              <a:rPr lang="en-IN">
                <a:solidFill>
                  <a:prstClr val="black">
                    <a:tint val="75000"/>
                  </a:prstClr>
                </a:solidFill>
                <a:latin typeface="Calibri" panose="020F0502020204030204"/>
              </a:rPr>
              <a:pPr defTabSz="685800"/>
              <a:t>04-04-2023</a:t>
            </a:fld>
            <a:endParaRPr lang="en-IN">
              <a:solidFill>
                <a:prstClr val="black">
                  <a:tint val="75000"/>
                </a:prstClr>
              </a:solidFill>
              <a:latin typeface="Calibri" panose="020F0502020204030204"/>
            </a:endParaRPr>
          </a:p>
        </p:txBody>
      </p:sp>
      <p:sp>
        <p:nvSpPr>
          <p:cNvPr id="5" name="Footer Placeholder 4">
            <a:extLst>
              <a:ext uri="{FF2B5EF4-FFF2-40B4-BE49-F238E27FC236}">
                <a16:creationId xmlns:a16="http://schemas.microsoft.com/office/drawing/2014/main" id="{DF57CC9B-59D8-7F7F-B639-C01B1907A6C2}"/>
              </a:ext>
            </a:extLst>
          </p:cNvPr>
          <p:cNvSpPr>
            <a:spLocks noGrp="1"/>
          </p:cNvSpPr>
          <p:nvPr>
            <p:ph type="ftr" sz="quarter" idx="11"/>
          </p:nvPr>
        </p:nvSpPr>
        <p:spPr/>
        <p:txBody>
          <a:bodyPr/>
          <a:lstStyle/>
          <a:p>
            <a:pPr defTabSz="685800"/>
            <a:r>
              <a:rPr lang="pt-BR">
                <a:solidFill>
                  <a:prstClr val="black">
                    <a:tint val="75000"/>
                  </a:prstClr>
                </a:solidFill>
                <a:latin typeface="Calibri" panose="020F0502020204030204"/>
              </a:rPr>
              <a:t>PROJECTPHASE 2 END SEM VIVAVOCE-ECE/SEC</a:t>
            </a:r>
            <a:endParaRPr lang="en-IN">
              <a:solidFill>
                <a:prstClr val="black">
                  <a:tint val="75000"/>
                </a:prstClr>
              </a:solidFill>
              <a:latin typeface="Calibri" panose="020F0502020204030204"/>
            </a:endParaRPr>
          </a:p>
        </p:txBody>
      </p:sp>
      <p:sp>
        <p:nvSpPr>
          <p:cNvPr id="6" name="Slide Number Placeholder 5">
            <a:extLst>
              <a:ext uri="{FF2B5EF4-FFF2-40B4-BE49-F238E27FC236}">
                <a16:creationId xmlns:a16="http://schemas.microsoft.com/office/drawing/2014/main" id="{5507D610-CE1F-F3CD-EC36-CAC77ECEDF3B}"/>
              </a:ext>
            </a:extLst>
          </p:cNvPr>
          <p:cNvSpPr>
            <a:spLocks noGrp="1"/>
          </p:cNvSpPr>
          <p:nvPr>
            <p:ph type="sldNum" sz="quarter" idx="12"/>
          </p:nvPr>
        </p:nvSpPr>
        <p:spPr/>
        <p:txBody>
          <a:bodyPr/>
          <a:lstStyle/>
          <a:p>
            <a:pPr defTabSz="685800"/>
            <a:fld id="{D263668F-F593-44FF-A0D8-FC8266A31C3D}" type="slidenum">
              <a:rPr lang="en-IN">
                <a:solidFill>
                  <a:prstClr val="black">
                    <a:tint val="75000"/>
                  </a:prstClr>
                </a:solidFill>
                <a:latin typeface="Calibri" panose="020F0502020204030204"/>
              </a:rPr>
              <a:pPr defTabSz="685800"/>
              <a:t>41</a:t>
            </a:fld>
            <a:endParaRPr lang="en-IN">
              <a:solidFill>
                <a:prstClr val="black">
                  <a:tint val="75000"/>
                </a:prstClr>
              </a:solidFill>
              <a:latin typeface="Calibri" panose="020F0502020204030204"/>
            </a:endParaRPr>
          </a:p>
        </p:txBody>
      </p:sp>
    </p:spTree>
    <p:extLst>
      <p:ext uri="{BB962C8B-B14F-4D97-AF65-F5344CB8AC3E}">
        <p14:creationId xmlns:p14="http://schemas.microsoft.com/office/powerpoint/2010/main" val="325353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latin typeface="Times New Roman" pitchFamily="18" charset="0"/>
                <a:cs typeface="Times New Roman" pitchFamily="18" charset="0"/>
              </a:rPr>
              <a:t>LITERATURE REVIEW</a:t>
            </a:r>
          </a:p>
        </p:txBody>
      </p:sp>
      <p:sp>
        <p:nvSpPr>
          <p:cNvPr id="3" name="Content Placeholder 2"/>
          <p:cNvSpPr>
            <a:spLocks noGrp="1"/>
          </p:cNvSpPr>
          <p:nvPr>
            <p:ph idx="1"/>
          </p:nvPr>
        </p:nvSpPr>
        <p:spPr>
          <a:xfrm>
            <a:off x="457200" y="990600"/>
            <a:ext cx="8229600" cy="5135563"/>
          </a:xfrm>
        </p:spPr>
        <p:txBody>
          <a:bodyPr>
            <a:noAutofit/>
          </a:bodyPr>
          <a:lstStyle/>
          <a:p>
            <a:pPr marL="0" indent="0" algn="just">
              <a:lnSpc>
                <a:spcPct val="150000"/>
              </a:lnSpc>
              <a:buNone/>
            </a:pPr>
            <a:r>
              <a:rPr lang="en-US" sz="1800" b="1" dirty="0">
                <a:latin typeface="Times New Roman" pitchFamily="18" charset="0"/>
                <a:cs typeface="Times New Roman" pitchFamily="18" charset="0"/>
              </a:rPr>
              <a:t>1.</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A Novel Approach for Dental Panoramic Radiograph Segmentation Georges </a:t>
            </a:r>
            <a:r>
              <a:rPr lang="en-US" sz="1800" b="1" dirty="0" err="1">
                <a:latin typeface="Times New Roman" pitchFamily="18" charset="0"/>
                <a:cs typeface="Times New Roman" pitchFamily="18" charset="0"/>
              </a:rPr>
              <a:t>Dibeh</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Alaa</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Hilal</a:t>
            </a:r>
            <a:r>
              <a:rPr lang="en-US" sz="1800" b="1" dirty="0">
                <a:latin typeface="Times New Roman" pitchFamily="18" charset="0"/>
                <a:cs typeface="Times New Roman" pitchFamily="18" charset="0"/>
              </a:rPr>
              <a:t> Jamal </a:t>
            </a:r>
            <a:r>
              <a:rPr lang="en-US" sz="1800" b="1" dirty="0" err="1">
                <a:latin typeface="Times New Roman" pitchFamily="18" charset="0"/>
                <a:cs typeface="Times New Roman" pitchFamily="18" charset="0"/>
              </a:rPr>
              <a:t>Charara</a:t>
            </a:r>
            <a:endParaRPr lang="en-US" sz="18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                                             In this paper we propose a novel automatic segmentation method that separates maxillary and mandibular jaws with a shape-free model and distinguishes teeth using lines defined within a precise scheme. The developed approaches are implemented and tested over a database of dental panoramic radiographs. Obtained results demonstrate good performance and showed the suitability of the proposed method.</a:t>
            </a:r>
          </a:p>
          <a:p>
            <a:pPr marL="0" indent="0" algn="just">
              <a:lnSpc>
                <a:spcPct val="15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022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lgn="just">
              <a:lnSpc>
                <a:spcPct val="150000"/>
              </a:lnSpc>
              <a:buNone/>
            </a:pPr>
            <a:r>
              <a:rPr lang="en-US" sz="1800" b="1" dirty="0">
                <a:latin typeface="Times New Roman" pitchFamily="18" charset="0"/>
                <a:cs typeface="Times New Roman" pitchFamily="18" charset="0"/>
              </a:rPr>
              <a:t>2. </a:t>
            </a:r>
            <a:r>
              <a:rPr lang="en-US" sz="1800" b="1" dirty="0" err="1">
                <a:latin typeface="Times New Roman" pitchFamily="18" charset="0"/>
                <a:cs typeface="Times New Roman" pitchFamily="18" charset="0"/>
              </a:rPr>
              <a:t>GrabCut</a:t>
            </a:r>
            <a:r>
              <a:rPr lang="en-US" sz="1800" b="1" dirty="0">
                <a:latin typeface="Times New Roman" pitchFamily="18" charset="0"/>
                <a:cs typeface="Times New Roman" pitchFamily="18" charset="0"/>
              </a:rPr>
              <a:t> algorithm for dental X-ray images based on full threshold segmentation</a:t>
            </a:r>
            <a:r>
              <a:rPr lang="en-US" sz="1800" dirty="0">
                <a:latin typeface="Times New Roman" pitchFamily="18" charset="0"/>
                <a:cs typeface="Times New Roman" pitchFamily="18" charset="0"/>
              </a:rPr>
              <a:t> </a:t>
            </a:r>
            <a:r>
              <a:rPr lang="en-US" sz="1800" b="1" dirty="0" err="1">
                <a:latin typeface="Times New Roman" pitchFamily="18" charset="0"/>
                <a:cs typeface="Times New Roman" pitchFamily="18" charset="0"/>
              </a:rPr>
              <a:t>Jiafa</a:t>
            </a:r>
            <a:r>
              <a:rPr lang="en-US" sz="1800" b="1" dirty="0">
                <a:latin typeface="Times New Roman" pitchFamily="18" charset="0"/>
                <a:cs typeface="Times New Roman" pitchFamily="18" charset="0"/>
              </a:rPr>
              <a:t> Mao1, </a:t>
            </a:r>
            <a:r>
              <a:rPr lang="en-US" sz="1800" b="1" dirty="0" err="1">
                <a:latin typeface="Times New Roman" pitchFamily="18" charset="0"/>
                <a:cs typeface="Times New Roman" pitchFamily="18" charset="0"/>
              </a:rPr>
              <a:t>Kaihui</a:t>
            </a:r>
            <a:r>
              <a:rPr lang="en-US" sz="1800" b="1" dirty="0">
                <a:latin typeface="Times New Roman" pitchFamily="18" charset="0"/>
                <a:cs typeface="Times New Roman" pitchFamily="18" charset="0"/>
              </a:rPr>
              <a:t> Wang1 , </a:t>
            </a:r>
            <a:r>
              <a:rPr lang="en-US" sz="1800" b="1" dirty="0" err="1">
                <a:latin typeface="Times New Roman" pitchFamily="18" charset="0"/>
                <a:cs typeface="Times New Roman" pitchFamily="18" charset="0"/>
              </a:rPr>
              <a:t>Yahong</a:t>
            </a:r>
            <a:r>
              <a:rPr lang="en-US" sz="1800" b="1" dirty="0">
                <a:latin typeface="Times New Roman" pitchFamily="18" charset="0"/>
                <a:cs typeface="Times New Roman" pitchFamily="18" charset="0"/>
              </a:rPr>
              <a:t> Hu1, </a:t>
            </a:r>
            <a:r>
              <a:rPr lang="en-US" sz="1800" b="1" dirty="0" err="1">
                <a:latin typeface="Times New Roman" pitchFamily="18" charset="0"/>
                <a:cs typeface="Times New Roman" pitchFamily="18" charset="0"/>
              </a:rPr>
              <a:t>Weiguo</a:t>
            </a:r>
            <a:r>
              <a:rPr lang="en-US" sz="1800" b="1" dirty="0">
                <a:latin typeface="Times New Roman" pitchFamily="18" charset="0"/>
                <a:cs typeface="Times New Roman" pitchFamily="18" charset="0"/>
              </a:rPr>
              <a:t> Sheng2, </a:t>
            </a:r>
            <a:r>
              <a:rPr lang="en-US" sz="1800" b="1" dirty="0" err="1">
                <a:latin typeface="Times New Roman" pitchFamily="18" charset="0"/>
                <a:cs typeface="Times New Roman" pitchFamily="18" charset="0"/>
              </a:rPr>
              <a:t>Qixin</a:t>
            </a:r>
            <a:r>
              <a:rPr lang="en-US" sz="1800" b="1" dirty="0">
                <a:latin typeface="Times New Roman" pitchFamily="18" charset="0"/>
                <a:cs typeface="Times New Roman" pitchFamily="18" charset="0"/>
              </a:rPr>
              <a:t> Feng3,4</a:t>
            </a:r>
            <a:endParaRPr lang="en-US" sz="18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                                          In this paper, a novel segmentation algorithm has been proposed for this purpose. The proposed algorithm is based on full threshold segmentation. We first obtain the outline image set </a:t>
            </a:r>
            <a:r>
              <a:rPr lang="en-US" sz="1800" dirty="0" err="1">
                <a:latin typeface="Times New Roman" pitchFamily="18" charset="0"/>
                <a:cs typeface="Times New Roman" pitchFamily="18" charset="0"/>
              </a:rPr>
              <a:t>Iwholen</a:t>
            </a:r>
            <a:r>
              <a:rPr lang="en-US" sz="1800" dirty="0">
                <a:latin typeface="Times New Roman" pitchFamily="18" charset="0"/>
                <a:cs typeface="Times New Roman" pitchFamily="18" charset="0"/>
              </a:rPr>
              <a:t> and crown image set </a:t>
            </a:r>
            <a:r>
              <a:rPr lang="en-US" sz="1800" dirty="0" err="1">
                <a:latin typeface="Times New Roman" pitchFamily="18" charset="0"/>
                <a:cs typeface="Times New Roman" pitchFamily="18" charset="0"/>
              </a:rPr>
              <a:t>Icrownm</a:t>
            </a:r>
            <a:r>
              <a:rPr lang="en-US" sz="1800" dirty="0">
                <a:latin typeface="Times New Roman" pitchFamily="18" charset="0"/>
                <a:cs typeface="Times New Roman" pitchFamily="18" charset="0"/>
              </a:rPr>
              <a:t> of the complete target tooth. Morphological open operation is then applied to the difference images of </a:t>
            </a:r>
            <a:r>
              <a:rPr lang="en-US" sz="1800" dirty="0" err="1">
                <a:latin typeface="Times New Roman" pitchFamily="18" charset="0"/>
                <a:cs typeface="Times New Roman" pitchFamily="18" charset="0"/>
              </a:rPr>
              <a:t>Iwholen</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Icrownm</a:t>
            </a:r>
            <a:r>
              <a:rPr lang="en-US" sz="1800" dirty="0">
                <a:latin typeface="Times New Roman" pitchFamily="18" charset="0"/>
                <a:cs typeface="Times New Roman" pitchFamily="18" charset="0"/>
              </a:rPr>
              <a:t>. Subsequently, the most complete target tooth image and its corresponding crown image are selected. Getting independent target tooth image </a:t>
            </a:r>
            <a:r>
              <a:rPr lang="en-US" sz="1800" dirty="0" err="1">
                <a:latin typeface="Times New Roman" pitchFamily="18" charset="0"/>
                <a:cs typeface="Times New Roman" pitchFamily="18" charset="0"/>
              </a:rPr>
              <a:t>Icontour</a:t>
            </a:r>
            <a:r>
              <a:rPr lang="en-US" sz="1800" dirty="0">
                <a:latin typeface="Times New Roman" pitchFamily="18" charset="0"/>
                <a:cs typeface="Times New Roman" pitchFamily="18" charset="0"/>
              </a:rPr>
              <a:t> and its crown image </a:t>
            </a:r>
            <a:r>
              <a:rPr lang="en-US" sz="1800" dirty="0" err="1">
                <a:latin typeface="Times New Roman" pitchFamily="18" charset="0"/>
                <a:cs typeface="Times New Roman" pitchFamily="18" charset="0"/>
              </a:rPr>
              <a:t>Icrown</a:t>
            </a:r>
            <a:r>
              <a:rPr lang="en-US" sz="1800" dirty="0">
                <a:latin typeface="Times New Roman" pitchFamily="18" charset="0"/>
                <a:cs typeface="Times New Roman" pitchFamily="18" charset="0"/>
              </a:rPr>
              <a:t> from these two images. Median filtering is applied to the synthetic image of </a:t>
            </a:r>
            <a:r>
              <a:rPr lang="en-US" sz="1800" dirty="0" err="1">
                <a:latin typeface="Times New Roman" pitchFamily="18" charset="0"/>
                <a:cs typeface="Times New Roman" pitchFamily="18" charset="0"/>
              </a:rPr>
              <a:t>Icontour</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Icrown</a:t>
            </a:r>
            <a:r>
              <a:rPr lang="en-US" sz="1800" dirty="0">
                <a:latin typeface="Times New Roman" pitchFamily="18" charset="0"/>
                <a:cs typeface="Times New Roman" pitchFamily="18" charset="0"/>
              </a:rPr>
              <a:t>, and the resulted image will be used as the Mask for </a:t>
            </a:r>
            <a:r>
              <a:rPr lang="en-US" sz="1800" dirty="0" err="1">
                <a:latin typeface="Times New Roman" pitchFamily="18" charset="0"/>
                <a:cs typeface="Times New Roman" pitchFamily="18" charset="0"/>
              </a:rPr>
              <a:t>GrabCut</a:t>
            </a:r>
            <a:r>
              <a:rPr lang="en-US" sz="1800" dirty="0">
                <a:latin typeface="Times New Roman" pitchFamily="18" charset="0"/>
                <a:cs typeface="Times New Roman" pitchFamily="18" charset="0"/>
              </a:rPr>
              <a:t> to obtain the target tooth image.</a:t>
            </a:r>
          </a:p>
          <a:p>
            <a:pPr marL="0" indent="0" algn="just">
              <a:lnSpc>
                <a:spcPct val="15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042394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62500" lnSpcReduction="20000"/>
          </a:bodyPr>
          <a:lstStyle/>
          <a:p>
            <a:pPr marL="0" indent="0" algn="just">
              <a:lnSpc>
                <a:spcPct val="170000"/>
              </a:lnSpc>
              <a:buNone/>
            </a:pPr>
            <a:r>
              <a:rPr lang="en-US" sz="2900" b="1" dirty="0">
                <a:latin typeface="Times New Roman" pitchFamily="18" charset="0"/>
                <a:cs typeface="Times New Roman" pitchFamily="18" charset="0"/>
              </a:rPr>
              <a:t>3. Quantum Particle Swarm Optimization for Multilevel </a:t>
            </a:r>
            <a:r>
              <a:rPr lang="en-US" sz="2900" b="1" dirty="0" err="1">
                <a:latin typeface="Times New Roman" pitchFamily="18" charset="0"/>
                <a:cs typeface="Times New Roman" pitchFamily="18" charset="0"/>
              </a:rPr>
              <a:t>Thresholding</a:t>
            </a:r>
            <a:r>
              <a:rPr lang="en-US" sz="2900" b="1" dirty="0">
                <a:latin typeface="Times New Roman" pitchFamily="18" charset="0"/>
                <a:cs typeface="Times New Roman" pitchFamily="18" charset="0"/>
              </a:rPr>
              <a:t>-Based Image Segmentation on Dental X-Ray Images</a:t>
            </a:r>
            <a:r>
              <a:rPr lang="en-US" sz="2900" dirty="0">
                <a:latin typeface="Times New Roman" pitchFamily="18" charset="0"/>
                <a:cs typeface="Times New Roman" pitchFamily="18" charset="0"/>
              </a:rPr>
              <a:t> </a:t>
            </a:r>
            <a:r>
              <a:rPr lang="en-US" sz="2900" b="1" dirty="0" err="1">
                <a:latin typeface="Times New Roman" pitchFamily="18" charset="0"/>
                <a:cs typeface="Times New Roman" pitchFamily="18" charset="0"/>
              </a:rPr>
              <a:t>Fahad</a:t>
            </a:r>
            <a:r>
              <a:rPr lang="en-US" sz="2900" b="1" dirty="0">
                <a:latin typeface="Times New Roman" pitchFamily="18" charset="0"/>
                <a:cs typeface="Times New Roman" pitchFamily="18" charset="0"/>
              </a:rPr>
              <a:t> </a:t>
            </a:r>
            <a:r>
              <a:rPr lang="en-US" sz="2900" b="1" dirty="0" err="1">
                <a:latin typeface="Times New Roman" pitchFamily="18" charset="0"/>
                <a:cs typeface="Times New Roman" pitchFamily="18" charset="0"/>
              </a:rPr>
              <a:t>Parvez</a:t>
            </a:r>
            <a:r>
              <a:rPr lang="en-US" sz="2900" b="1" dirty="0">
                <a:latin typeface="Times New Roman" pitchFamily="18" charset="0"/>
                <a:cs typeface="Times New Roman" pitchFamily="18" charset="0"/>
              </a:rPr>
              <a:t> Mahdi</a:t>
            </a:r>
            <a:r>
              <a:rPr lang="en-US" sz="2900" dirty="0">
                <a:latin typeface="Times New Roman" pitchFamily="18" charset="0"/>
                <a:cs typeface="Times New Roman" pitchFamily="18" charset="0"/>
              </a:rPr>
              <a:t> </a:t>
            </a:r>
            <a:r>
              <a:rPr lang="en-US" sz="2900" b="1" dirty="0" err="1">
                <a:latin typeface="Times New Roman" pitchFamily="18" charset="0"/>
                <a:cs typeface="Times New Roman" pitchFamily="18" charset="0"/>
              </a:rPr>
              <a:t>Syoji</a:t>
            </a:r>
            <a:r>
              <a:rPr lang="en-US" sz="2900" b="1" dirty="0">
                <a:latin typeface="Times New Roman" pitchFamily="18" charset="0"/>
                <a:cs typeface="Times New Roman" pitchFamily="18" charset="0"/>
              </a:rPr>
              <a:t> </a:t>
            </a:r>
            <a:r>
              <a:rPr lang="en-US" sz="2900" b="1" dirty="0" err="1">
                <a:latin typeface="Times New Roman" pitchFamily="18" charset="0"/>
                <a:cs typeface="Times New Roman" pitchFamily="18" charset="0"/>
              </a:rPr>
              <a:t>Kobashi</a:t>
            </a:r>
            <a:endParaRPr lang="en-US" sz="2900" dirty="0">
              <a:latin typeface="Times New Roman" pitchFamily="18" charset="0"/>
              <a:cs typeface="Times New Roman" pitchFamily="18" charset="0"/>
            </a:endParaRPr>
          </a:p>
          <a:p>
            <a:pPr marL="0" indent="0" algn="just">
              <a:lnSpc>
                <a:spcPct val="170000"/>
              </a:lnSpc>
              <a:buNone/>
            </a:pPr>
            <a:r>
              <a:rPr lang="en-US" sz="2900" dirty="0">
                <a:latin typeface="Times New Roman" pitchFamily="18" charset="0"/>
                <a:cs typeface="Times New Roman" pitchFamily="18" charset="0"/>
              </a:rPr>
              <a:t>                                In this paper, a quantum computing based computational intelligence technique i.e. quantum particle swarm optimization (QPSO) is introduced for multilevel image </a:t>
            </a:r>
            <a:r>
              <a:rPr lang="en-US" sz="2900" dirty="0" err="1">
                <a:latin typeface="Times New Roman" pitchFamily="18" charset="0"/>
                <a:cs typeface="Times New Roman" pitchFamily="18" charset="0"/>
              </a:rPr>
              <a:t>thresholding</a:t>
            </a:r>
            <a:r>
              <a:rPr lang="en-US" sz="2900" dirty="0">
                <a:latin typeface="Times New Roman" pitchFamily="18" charset="0"/>
                <a:cs typeface="Times New Roman" pitchFamily="18" charset="0"/>
              </a:rPr>
              <a:t> of dental x-ray images. Results demonstrate that the proposed method provides a useful and reliable tool for such multilevel </a:t>
            </a:r>
            <a:r>
              <a:rPr lang="en-US" sz="2900" dirty="0" err="1">
                <a:latin typeface="Times New Roman" pitchFamily="18" charset="0"/>
                <a:cs typeface="Times New Roman" pitchFamily="18" charset="0"/>
              </a:rPr>
              <a:t>thresholding</a:t>
            </a:r>
            <a:r>
              <a:rPr lang="en-US" sz="2900" dirty="0">
                <a:latin typeface="Times New Roman" pitchFamily="18" charset="0"/>
                <a:cs typeface="Times New Roman" pitchFamily="18" charset="0"/>
              </a:rPr>
              <a:t> based image segmentation.</a:t>
            </a:r>
          </a:p>
          <a:p>
            <a:pPr marL="0" indent="0" algn="just">
              <a:lnSpc>
                <a:spcPct val="170000"/>
              </a:lnSpc>
              <a:buNone/>
            </a:pPr>
            <a:endParaRPr lang="en-US" sz="2900" dirty="0">
              <a:latin typeface="Times New Roman" pitchFamily="18" charset="0"/>
              <a:cs typeface="Times New Roman" pitchFamily="18" charset="0"/>
            </a:endParaRPr>
          </a:p>
          <a:p>
            <a:pPr algn="just">
              <a:lnSpc>
                <a:spcPct val="160000"/>
              </a:lnSpc>
              <a:buNone/>
            </a:pPr>
            <a:r>
              <a:rPr lang="en-US" sz="7200" dirty="0">
                <a:latin typeface="Times New Roman" pitchFamily="18" charset="0"/>
                <a:cs typeface="Times New Roman" pitchFamily="18" charset="0"/>
              </a:rPr>
              <a:t>    </a:t>
            </a:r>
          </a:p>
          <a:p>
            <a:pPr algn="just">
              <a:lnSpc>
                <a:spcPct val="160000"/>
              </a:lnSpc>
              <a:buNone/>
            </a:pPr>
            <a:r>
              <a:rPr lang="en-US" sz="7200" b="1" dirty="0">
                <a:latin typeface="Times New Roman" pitchFamily="18" charset="0"/>
                <a:cs typeface="Times New Roman" pitchFamily="18" charset="0"/>
              </a:rPr>
              <a:t>  </a:t>
            </a:r>
            <a:endParaRPr lang="en-US" sz="1800" dirty="0"/>
          </a:p>
        </p:txBody>
      </p:sp>
    </p:spTree>
    <p:extLst>
      <p:ext uri="{BB962C8B-B14F-4D97-AF65-F5344CB8AC3E}">
        <p14:creationId xmlns:p14="http://schemas.microsoft.com/office/powerpoint/2010/main" val="187761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324600"/>
          </a:xfrm>
        </p:spPr>
        <p:txBody>
          <a:bodyPr>
            <a:noAutofit/>
          </a:bodyPr>
          <a:lstStyle/>
          <a:p>
            <a:pPr marL="0" indent="0" algn="just">
              <a:lnSpc>
                <a:spcPct val="150000"/>
              </a:lnSpc>
              <a:buNone/>
            </a:pPr>
            <a:r>
              <a:rPr lang="en-US" sz="1800" b="1" dirty="0">
                <a:latin typeface="Times New Roman" pitchFamily="18" charset="0"/>
                <a:cs typeface="Times New Roman" pitchFamily="18" charset="0"/>
              </a:rPr>
              <a:t>4. Fuzzy Clustering with Level Set Segmentation for Detection of Dental Restoration area</a:t>
            </a:r>
            <a:r>
              <a:rPr lang="en-US" sz="1800" dirty="0">
                <a:latin typeface="Times New Roman" pitchFamily="18" charset="0"/>
                <a:cs typeface="Times New Roman" pitchFamily="18" charset="0"/>
              </a:rPr>
              <a:t> </a:t>
            </a:r>
            <a:r>
              <a:rPr lang="en-US" sz="1800" b="1" dirty="0" err="1">
                <a:latin typeface="Times New Roman" pitchFamily="18" charset="0"/>
                <a:cs typeface="Times New Roman" pitchFamily="18" charset="0"/>
              </a:rPr>
              <a:t>Anuj</a:t>
            </a:r>
            <a:r>
              <a:rPr lang="en-US" sz="1800" b="1" dirty="0">
                <a:latin typeface="Times New Roman" pitchFamily="18" charset="0"/>
                <a:cs typeface="Times New Roman" pitchFamily="18" charset="0"/>
              </a:rPr>
              <a:t> Kumar, H. S. </a:t>
            </a:r>
            <a:r>
              <a:rPr lang="en-US" sz="1800" b="1" dirty="0" err="1">
                <a:latin typeface="Times New Roman" pitchFamily="18" charset="0"/>
                <a:cs typeface="Times New Roman" pitchFamily="18" charset="0"/>
              </a:rPr>
              <a:t>Bhadauria</a:t>
            </a:r>
            <a:r>
              <a:rPr lang="en-US" sz="1800" dirty="0">
                <a:latin typeface="Times New Roman" pitchFamily="18" charset="0"/>
                <a:cs typeface="Times New Roman" pitchFamily="18" charset="0"/>
              </a:rPr>
              <a:t> </a:t>
            </a:r>
            <a:r>
              <a:rPr lang="en-US" sz="1800" b="1" dirty="0" err="1">
                <a:latin typeface="Times New Roman" pitchFamily="18" charset="0"/>
                <a:cs typeface="Times New Roman" pitchFamily="18" charset="0"/>
              </a:rPr>
              <a:t>Nitin</a:t>
            </a:r>
            <a:r>
              <a:rPr lang="en-US" sz="1800" b="1" dirty="0">
                <a:latin typeface="Times New Roman" pitchFamily="18" charset="0"/>
                <a:cs typeface="Times New Roman" pitchFamily="18" charset="0"/>
              </a:rPr>
              <a:t> Kumar</a:t>
            </a:r>
            <a:endParaRPr lang="en-US" sz="1800" dirty="0">
              <a:latin typeface="Times New Roman" pitchFamily="18" charset="0"/>
              <a:cs typeface="Times New Roman" pitchFamily="18" charset="0"/>
            </a:endParaRPr>
          </a:p>
          <a:p>
            <a:pPr marL="0" indent="0" algn="just">
              <a:lnSpc>
                <a:spcPct val="150000"/>
              </a:lnSpc>
              <a:buNone/>
            </a:pPr>
            <a:r>
              <a:rPr lang="en-US" sz="1800" dirty="0">
                <a:latin typeface="Times New Roman" pitchFamily="18" charset="0"/>
                <a:cs typeface="Times New Roman" pitchFamily="18" charset="0"/>
              </a:rPr>
              <a:t>                                             In this paper, we proposed a method to extract the restoration part from the dental X-ray image by combining the Fuzzy clustering with the iterative level set active contour. Here firstly we use the Preprocessing using median filtering to remove the noise present in the X-ray image so that it can be used for further processing. Secondly, we used Fuzzy clustering image segmentation to identify different clusters.</a:t>
            </a:r>
          </a:p>
          <a:p>
            <a:pPr marL="0" indent="0" algn="just">
              <a:lnSpc>
                <a:spcPct val="150000"/>
              </a:lnSpc>
              <a:buNone/>
            </a:pPr>
            <a:r>
              <a:rPr lang="en-US" sz="1800" dirty="0">
                <a:latin typeface="Times New Roman" pitchFamily="18" charset="0"/>
                <a:cs typeface="Times New Roman" pitchFamily="18" charset="0"/>
              </a:rPr>
              <a:t> </a:t>
            </a:r>
          </a:p>
          <a:p>
            <a:pPr algn="just">
              <a:lnSpc>
                <a:spcPct val="15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74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8794376" cy="4653646"/>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5. Automated Dental Image Analysis by Deep Learning on Small Dataset </a:t>
            </a:r>
            <a:r>
              <a:rPr lang="en-US" b="1" dirty="0" err="1">
                <a:latin typeface="Times New Roman" pitchFamily="18" charset="0"/>
                <a:cs typeface="Times New Roman" pitchFamily="18" charset="0"/>
              </a:rPr>
              <a:t>Jie</a:t>
            </a:r>
            <a:r>
              <a:rPr lang="en-US" b="1" dirty="0">
                <a:latin typeface="Times New Roman" pitchFamily="18" charset="0"/>
                <a:cs typeface="Times New Roman" pitchFamily="18" charset="0"/>
              </a:rPr>
              <a:t> Yang1, </a:t>
            </a:r>
            <a:r>
              <a:rPr lang="en-US" b="1" dirty="0" err="1">
                <a:latin typeface="Times New Roman" pitchFamily="18" charset="0"/>
                <a:cs typeface="Times New Roman" pitchFamily="18" charset="0"/>
              </a:rPr>
              <a:t>Yuchen</a:t>
            </a:r>
            <a:r>
              <a:rPr lang="en-US" b="1" dirty="0">
                <a:latin typeface="Times New Roman" pitchFamily="18" charset="0"/>
                <a:cs typeface="Times New Roman" pitchFamily="18" charset="0"/>
              </a:rPr>
              <a:t> Xie1, Lin Liu1, Bin Xia2, </a:t>
            </a:r>
            <a:r>
              <a:rPr lang="en-US" b="1" dirty="0" err="1">
                <a:latin typeface="Times New Roman" pitchFamily="18" charset="0"/>
                <a:cs typeface="Times New Roman" pitchFamily="18" charset="0"/>
              </a:rPr>
              <a:t>Zhanqiang</a:t>
            </a:r>
            <a:r>
              <a:rPr lang="en-US" b="1" dirty="0">
                <a:latin typeface="Times New Roman" pitchFamily="18" charset="0"/>
                <a:cs typeface="Times New Roman" pitchFamily="18" charset="0"/>
              </a:rPr>
              <a:t> Cao2, and </a:t>
            </a:r>
            <a:r>
              <a:rPr lang="en-US" b="1" dirty="0" err="1">
                <a:latin typeface="Times New Roman" pitchFamily="18" charset="0"/>
                <a:cs typeface="Times New Roman" pitchFamily="18" charset="0"/>
              </a:rPr>
              <a:t>Chuanbin</a:t>
            </a:r>
            <a:r>
              <a:rPr lang="en-US" b="1" dirty="0">
                <a:latin typeface="Times New Roman" pitchFamily="18" charset="0"/>
                <a:cs typeface="Times New Roman" pitchFamily="18" charset="0"/>
              </a:rPr>
              <a:t> Guo2</a:t>
            </a:r>
            <a:endParaRPr lang="en-US"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In this paper, we present the datasets, procedures, and results conducted to evaluate dental treatment qualities using </a:t>
            </a:r>
            <a:r>
              <a:rPr lang="en-US" dirty="0" err="1">
                <a:latin typeface="Times New Roman" pitchFamily="18" charset="0"/>
                <a:cs typeface="Times New Roman" pitchFamily="18" charset="0"/>
              </a:rPr>
              <a:t>periapical</a:t>
            </a:r>
            <a:r>
              <a:rPr lang="en-US" dirty="0">
                <a:latin typeface="Times New Roman" pitchFamily="18" charset="0"/>
                <a:cs typeface="Times New Roman" pitchFamily="18" charset="0"/>
              </a:rPr>
              <a:t> dental X-ray images taken before and after the operations. In order to support dentists to make clinical decisions, we propose a tool pipeline for automated clinical quality </a:t>
            </a:r>
            <a:r>
              <a:rPr lang="en-US" dirty="0" err="1">
                <a:latin typeface="Times New Roman" pitchFamily="18" charset="0"/>
                <a:cs typeface="Times New Roman" pitchFamily="18" charset="0"/>
              </a:rPr>
              <a:t>evaluation.We</a:t>
            </a:r>
            <a:r>
              <a:rPr lang="en-US" dirty="0">
                <a:latin typeface="Times New Roman" pitchFamily="18" charset="0"/>
                <a:cs typeface="Times New Roman" pitchFamily="18" charset="0"/>
              </a:rPr>
              <a:t> build a dataset with 196 patients’ </a:t>
            </a:r>
            <a:r>
              <a:rPr lang="en-US" dirty="0" err="1">
                <a:latin typeface="Times New Roman" pitchFamily="18" charset="0"/>
                <a:cs typeface="Times New Roman" pitchFamily="18" charset="0"/>
              </a:rPr>
              <a:t>periapical</a:t>
            </a:r>
            <a:r>
              <a:rPr lang="en-US" dirty="0">
                <a:latin typeface="Times New Roman" pitchFamily="18" charset="0"/>
                <a:cs typeface="Times New Roman" pitchFamily="18" charset="0"/>
              </a:rPr>
              <a:t> dental radiography images before and after the treatments. Radiography images are </a:t>
            </a:r>
            <a:r>
              <a:rPr lang="en-US" dirty="0" err="1">
                <a:latin typeface="Times New Roman" pitchFamily="18" charset="0"/>
                <a:cs typeface="Times New Roman" pitchFamily="18" charset="0"/>
              </a:rPr>
              <a:t>labelled</a:t>
            </a:r>
            <a:r>
              <a:rPr lang="en-US" dirty="0">
                <a:latin typeface="Times New Roman" pitchFamily="18" charset="0"/>
                <a:cs typeface="Times New Roman" pitchFamily="18" charset="0"/>
              </a:rPr>
              <a:t> as cases that are ‘getting better’, ‘getting worse’ and ‘have no explicit change’ by designated dental experts.</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20902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TotalTime>
  <Words>4152</Words>
  <Application>Microsoft Office PowerPoint</Application>
  <PresentationFormat>On-screen Show (4:3)</PresentationFormat>
  <Paragraphs>217</Paragraphs>
  <Slides>41</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Arial</vt:lpstr>
      <vt:lpstr>Calibri</vt:lpstr>
      <vt:lpstr>Calibri Light</vt:lpstr>
      <vt:lpstr>Times New Roman</vt:lpstr>
      <vt:lpstr>Office Theme</vt:lpstr>
      <vt:lpstr>1_Office Theme</vt:lpstr>
      <vt:lpstr>        DETECTION AND CLASSIFICATION OF PERIAPICAL DENTAL X-RAY IMAGES BY APPLYING IMAGE PROCESSING TECHNIQUES                              NIJANTH SHANKAR K (212219065003)                           JAYARAJ R (212219065002)                           NITHISH KUMAR N (212219063003)                           DEPARTMENT : ECE                           GUIDE : Dr. S. Dhandapani, M.E, Ph.D           </vt:lpstr>
      <vt:lpstr>ABSTRACT</vt:lpstr>
      <vt:lpstr>INTRODUCTION</vt:lpstr>
      <vt:lpstr>PowerPoint Presentation</vt:lpstr>
      <vt:lpstr>LITERATURE REVIEW</vt:lpstr>
      <vt:lpstr>PowerPoint Presentation</vt:lpstr>
      <vt:lpstr>PowerPoint Presentation</vt:lpstr>
      <vt:lpstr>PowerPoint Presentation</vt:lpstr>
      <vt:lpstr>PowerPoint Presentation</vt:lpstr>
      <vt:lpstr>SCOPE OF THE PROJECT</vt:lpstr>
      <vt:lpstr>EXISTING SYSTEM</vt:lpstr>
      <vt:lpstr>PROBLEM STATEMENT</vt:lpstr>
      <vt:lpstr>PROPOSED SYSTEM</vt:lpstr>
      <vt:lpstr>PROPOSED SYSTEM – BLOCK DIAGRAM</vt:lpstr>
      <vt:lpstr>PROPOSED SYSTEM CONTD</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REFERENCES</vt:lpstr>
      <vt:lpstr>PowerPoint Presentation</vt:lpstr>
      <vt:lpstr>PowerPoint Presentation</vt:lpstr>
      <vt:lpstr>PowerPoint Presentation</vt:lpstr>
      <vt:lpstr>PowerPoint Presentation</vt:lpstr>
      <vt:lpstr>LIST OF PUBLICATIONS/PATENTS</vt:lpstr>
      <vt:lpstr>PROJECT DEMO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OF LOCALLY VARYING NUMBERS OF OUTER RETINAL LAYERS BY A MODEL SELECTION APPROACH</dc:title>
  <dc:creator>spiro64</dc:creator>
  <cp:lastModifiedBy>nijanth</cp:lastModifiedBy>
  <cp:revision>238</cp:revision>
  <dcterms:created xsi:type="dcterms:W3CDTF">2006-08-16T00:00:00Z</dcterms:created>
  <dcterms:modified xsi:type="dcterms:W3CDTF">2023-04-03T19:56:00Z</dcterms:modified>
</cp:coreProperties>
</file>