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4401800" cy="9001125"/>
  <p:notesSz cx="6858000" cy="9144000"/>
  <p:defaultTextStyle>
    <a:defPPr>
      <a:defRPr lang="zh-CN"/>
    </a:defPPr>
    <a:lvl1pPr marL="0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68655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37310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2005965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74620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343275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4011930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680585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349240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142" y="-67"/>
      </p:cViewPr>
      <p:guideLst>
        <p:guide orient="horz" pos="2835"/>
        <p:guide pos="4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80135" y="2796183"/>
            <a:ext cx="12241530" cy="192940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0270" y="5100637"/>
            <a:ext cx="10081260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68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37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05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74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43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1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80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349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41305" y="360463"/>
            <a:ext cx="3240405" cy="768012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0090" y="360463"/>
            <a:ext cx="9481185" cy="76801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7643" y="5784057"/>
            <a:ext cx="12241530" cy="1787723"/>
          </a:xfrm>
        </p:spPr>
        <p:txBody>
          <a:bodyPr anchor="t"/>
          <a:lstStyle>
            <a:lvl1pPr algn="l">
              <a:defRPr sz="59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37643" y="3815062"/>
            <a:ext cx="12241530" cy="1968995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68655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3731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200596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746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34327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401193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6805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349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0090" y="2100263"/>
            <a:ext cx="6360795" cy="5940326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20915" y="2100263"/>
            <a:ext cx="6360795" cy="5940326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090" y="2014836"/>
            <a:ext cx="6363296" cy="839688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8655" indent="0">
              <a:buNone/>
              <a:defRPr sz="2900" b="1"/>
            </a:lvl2pPr>
            <a:lvl3pPr marL="1337310" indent="0">
              <a:buNone/>
              <a:defRPr sz="2600" b="1"/>
            </a:lvl3pPr>
            <a:lvl4pPr marL="2005965" indent="0">
              <a:buNone/>
              <a:defRPr sz="2300" b="1"/>
            </a:lvl4pPr>
            <a:lvl5pPr marL="2674620" indent="0">
              <a:buNone/>
              <a:defRPr sz="2300" b="1"/>
            </a:lvl5pPr>
            <a:lvl6pPr marL="3343275" indent="0">
              <a:buNone/>
              <a:defRPr sz="2300" b="1"/>
            </a:lvl6pPr>
            <a:lvl7pPr marL="4011930" indent="0">
              <a:buNone/>
              <a:defRPr sz="2300" b="1"/>
            </a:lvl7pPr>
            <a:lvl8pPr marL="4680585" indent="0">
              <a:buNone/>
              <a:defRPr sz="2300" b="1"/>
            </a:lvl8pPr>
            <a:lvl9pPr marL="5349240" indent="0">
              <a:buNone/>
              <a:defRPr sz="2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0090" y="2854523"/>
            <a:ext cx="6363296" cy="5186066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315915" y="2014836"/>
            <a:ext cx="6365796" cy="839688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8655" indent="0">
              <a:buNone/>
              <a:defRPr sz="2900" b="1"/>
            </a:lvl2pPr>
            <a:lvl3pPr marL="1337310" indent="0">
              <a:buNone/>
              <a:defRPr sz="2600" b="1"/>
            </a:lvl3pPr>
            <a:lvl4pPr marL="2005965" indent="0">
              <a:buNone/>
              <a:defRPr sz="2300" b="1"/>
            </a:lvl4pPr>
            <a:lvl5pPr marL="2674620" indent="0">
              <a:buNone/>
              <a:defRPr sz="2300" b="1"/>
            </a:lvl5pPr>
            <a:lvl6pPr marL="3343275" indent="0">
              <a:buNone/>
              <a:defRPr sz="2300" b="1"/>
            </a:lvl6pPr>
            <a:lvl7pPr marL="4011930" indent="0">
              <a:buNone/>
              <a:defRPr sz="2300" b="1"/>
            </a:lvl7pPr>
            <a:lvl8pPr marL="4680585" indent="0">
              <a:buNone/>
              <a:defRPr sz="2300" b="1"/>
            </a:lvl8pPr>
            <a:lvl9pPr marL="5349240" indent="0">
              <a:buNone/>
              <a:defRPr sz="2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315915" y="2854523"/>
            <a:ext cx="6365796" cy="5186066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91" y="358378"/>
            <a:ext cx="4738093" cy="1525191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0704" y="358379"/>
            <a:ext cx="8051006" cy="7682211"/>
          </a:xfrm>
        </p:spPr>
        <p:txBody>
          <a:bodyPr/>
          <a:lstStyle>
            <a:lvl1pPr>
              <a:defRPr sz="4700"/>
            </a:lvl1pPr>
            <a:lvl2pPr>
              <a:defRPr sz="4100"/>
            </a:lvl2pPr>
            <a:lvl3pPr>
              <a:defRPr sz="35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20091" y="1883570"/>
            <a:ext cx="4738093" cy="6157020"/>
          </a:xfrm>
        </p:spPr>
        <p:txBody>
          <a:bodyPr/>
          <a:lstStyle>
            <a:lvl1pPr marL="0" indent="0">
              <a:buNone/>
              <a:defRPr sz="2000"/>
            </a:lvl1pPr>
            <a:lvl2pPr marL="668655" indent="0">
              <a:buNone/>
              <a:defRPr sz="1800"/>
            </a:lvl2pPr>
            <a:lvl3pPr marL="1337310" indent="0">
              <a:buNone/>
              <a:defRPr sz="1500"/>
            </a:lvl3pPr>
            <a:lvl4pPr marL="2005965" indent="0">
              <a:buNone/>
              <a:defRPr sz="1300"/>
            </a:lvl4pPr>
            <a:lvl5pPr marL="2674620" indent="0">
              <a:buNone/>
              <a:defRPr sz="1300"/>
            </a:lvl5pPr>
            <a:lvl6pPr marL="3343275" indent="0">
              <a:buNone/>
              <a:defRPr sz="1300"/>
            </a:lvl6pPr>
            <a:lvl7pPr marL="4011930" indent="0">
              <a:buNone/>
              <a:defRPr sz="1300"/>
            </a:lvl7pPr>
            <a:lvl8pPr marL="4680585" indent="0">
              <a:buNone/>
              <a:defRPr sz="1300"/>
            </a:lvl8pPr>
            <a:lvl9pPr marL="5349240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2854" y="6300787"/>
            <a:ext cx="8641080" cy="743844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22854" y="804267"/>
            <a:ext cx="8641080" cy="5400675"/>
          </a:xfrm>
        </p:spPr>
        <p:txBody>
          <a:bodyPr/>
          <a:lstStyle>
            <a:lvl1pPr marL="0" indent="0">
              <a:buNone/>
              <a:defRPr sz="4700"/>
            </a:lvl1pPr>
            <a:lvl2pPr marL="668655" indent="0">
              <a:buNone/>
              <a:defRPr sz="4100"/>
            </a:lvl2pPr>
            <a:lvl3pPr marL="1337310" indent="0">
              <a:buNone/>
              <a:defRPr sz="3500"/>
            </a:lvl3pPr>
            <a:lvl4pPr marL="2005965" indent="0">
              <a:buNone/>
              <a:defRPr sz="2900"/>
            </a:lvl4pPr>
            <a:lvl5pPr marL="2674620" indent="0">
              <a:buNone/>
              <a:defRPr sz="2900"/>
            </a:lvl5pPr>
            <a:lvl6pPr marL="3343275" indent="0">
              <a:buNone/>
              <a:defRPr sz="2900"/>
            </a:lvl6pPr>
            <a:lvl7pPr marL="4011930" indent="0">
              <a:buNone/>
              <a:defRPr sz="2900"/>
            </a:lvl7pPr>
            <a:lvl8pPr marL="4680585" indent="0">
              <a:buNone/>
              <a:defRPr sz="2900"/>
            </a:lvl8pPr>
            <a:lvl9pPr marL="5349240" indent="0">
              <a:buNone/>
              <a:defRPr sz="29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22854" y="7044631"/>
            <a:ext cx="8641080" cy="1056381"/>
          </a:xfrm>
        </p:spPr>
        <p:txBody>
          <a:bodyPr/>
          <a:lstStyle>
            <a:lvl1pPr marL="0" indent="0">
              <a:buNone/>
              <a:defRPr sz="2000"/>
            </a:lvl1pPr>
            <a:lvl2pPr marL="668655" indent="0">
              <a:buNone/>
              <a:defRPr sz="1800"/>
            </a:lvl2pPr>
            <a:lvl3pPr marL="1337310" indent="0">
              <a:buNone/>
              <a:defRPr sz="1500"/>
            </a:lvl3pPr>
            <a:lvl4pPr marL="2005965" indent="0">
              <a:buNone/>
              <a:defRPr sz="1300"/>
            </a:lvl4pPr>
            <a:lvl5pPr marL="2674620" indent="0">
              <a:buNone/>
              <a:defRPr sz="1300"/>
            </a:lvl5pPr>
            <a:lvl6pPr marL="3343275" indent="0">
              <a:buNone/>
              <a:defRPr sz="1300"/>
            </a:lvl6pPr>
            <a:lvl7pPr marL="4011930" indent="0">
              <a:buNone/>
              <a:defRPr sz="1300"/>
            </a:lvl7pPr>
            <a:lvl8pPr marL="4680585" indent="0">
              <a:buNone/>
              <a:defRPr sz="1300"/>
            </a:lvl8pPr>
            <a:lvl9pPr marL="5349240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20090" y="360462"/>
            <a:ext cx="12961620" cy="1500188"/>
          </a:xfrm>
          <a:prstGeom prst="rect">
            <a:avLst/>
          </a:prstGeom>
        </p:spPr>
        <p:txBody>
          <a:bodyPr vert="horz" lIns="133731" tIns="66866" rIns="133731" bIns="66866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090" y="2100263"/>
            <a:ext cx="12961620" cy="5940326"/>
          </a:xfrm>
          <a:prstGeom prst="rect">
            <a:avLst/>
          </a:prstGeom>
        </p:spPr>
        <p:txBody>
          <a:bodyPr vert="horz" lIns="133731" tIns="66866" rIns="133731" bIns="66866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0090" y="8342710"/>
            <a:ext cx="3360420" cy="479227"/>
          </a:xfrm>
          <a:prstGeom prst="rect">
            <a:avLst/>
          </a:prstGeom>
        </p:spPr>
        <p:txBody>
          <a:bodyPr vert="horz" lIns="133731" tIns="66866" rIns="133731" bIns="66866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20615" y="8342710"/>
            <a:ext cx="4560570" cy="479227"/>
          </a:xfrm>
          <a:prstGeom prst="rect">
            <a:avLst/>
          </a:prstGeom>
        </p:spPr>
        <p:txBody>
          <a:bodyPr vert="horz" lIns="133731" tIns="66866" rIns="133731" bIns="66866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321290" y="8342710"/>
            <a:ext cx="3360420" cy="479227"/>
          </a:xfrm>
          <a:prstGeom prst="rect">
            <a:avLst/>
          </a:prstGeom>
        </p:spPr>
        <p:txBody>
          <a:bodyPr vert="horz" lIns="133731" tIns="66866" rIns="133731" bIns="66866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37310" rtl="0" eaLnBrk="1" latinLnBrk="0" hangingPunct="1">
        <a:spcBef>
          <a:spcPct val="0"/>
        </a:spcBef>
        <a:buNone/>
        <a:defRPr sz="6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1491" indent="-501491" algn="l" defTabSz="1337310" rtl="0" eaLnBrk="1" latinLnBrk="0" hangingPunct="1">
        <a:spcBef>
          <a:spcPct val="20000"/>
        </a:spcBef>
        <a:buFont typeface="Arial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1pPr>
      <a:lvl2pPr marL="1086564" indent="-417909" algn="l" defTabSz="1337310" rtl="0" eaLnBrk="1" latinLnBrk="0" hangingPunct="1">
        <a:spcBef>
          <a:spcPct val="20000"/>
        </a:spcBef>
        <a:buFont typeface="Arial" pitchFamily="34" charset="0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1671638" indent="-334328" algn="l" defTabSz="1337310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340293" indent="-334328" algn="l" defTabSz="1337310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3008948" indent="-334328" algn="l" defTabSz="1337310" rtl="0" eaLnBrk="1" latinLnBrk="0" hangingPunct="1">
        <a:spcBef>
          <a:spcPct val="20000"/>
        </a:spcBef>
        <a:buFont typeface="Arial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77603" indent="-334328" algn="l" defTabSz="133731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46258" indent="-334328" algn="l" defTabSz="133731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14913" indent="-334328" algn="l" defTabSz="133731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683568" indent="-334328" algn="l" defTabSz="133731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37310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05965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74620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43275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80585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349240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33259" y="4723031"/>
            <a:ext cx="4268541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 </a:t>
            </a:r>
            <a:r>
              <a:rPr lang="en-US" altLang="zh-CN" sz="2000" dirty="0" smtClean="0"/>
              <a:t>       function Fn(name,age){</a:t>
            </a:r>
          </a:p>
          <a:p>
            <a:r>
              <a:rPr lang="en-US" altLang="zh-CN" sz="2000" dirty="0" smtClean="0"/>
              <a:t>            this.name = name;</a:t>
            </a:r>
          </a:p>
          <a:p>
            <a:r>
              <a:rPr lang="en-US" altLang="zh-CN" sz="2000" dirty="0" smtClean="0"/>
              <a:t>            this.age = age</a:t>
            </a:r>
          </a:p>
          <a:p>
            <a:r>
              <a:rPr lang="en-US" altLang="zh-CN" sz="2000" dirty="0" smtClean="0"/>
              <a:t>        };</a:t>
            </a:r>
          </a:p>
          <a:p>
            <a:r>
              <a:rPr lang="en-US" altLang="zh-CN" sz="2000" dirty="0" smtClean="0"/>
              <a:t>        Fn.prototype.say = function(){</a:t>
            </a:r>
          </a:p>
          <a:p>
            <a:r>
              <a:rPr lang="en-US" altLang="zh-CN" sz="2000" dirty="0" smtClean="0"/>
              <a:t>            console.log('</a:t>
            </a:r>
            <a:r>
              <a:rPr lang="zh-CN" altLang="en-US" sz="2000" dirty="0" smtClean="0"/>
              <a:t>哈哈</a:t>
            </a:r>
            <a:r>
              <a:rPr lang="en-US" altLang="zh-CN" sz="2000" dirty="0" smtClean="0"/>
              <a:t>')</a:t>
            </a:r>
          </a:p>
          <a:p>
            <a:r>
              <a:rPr lang="en-US" altLang="zh-CN" sz="2000" dirty="0" smtClean="0"/>
              <a:t>        }</a:t>
            </a:r>
          </a:p>
          <a:p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        let f1 = new Fn('chengyunkai', 18); </a:t>
            </a:r>
          </a:p>
          <a:p>
            <a:r>
              <a:rPr lang="en-US" altLang="zh-CN" sz="2000" dirty="0" smtClean="0"/>
              <a:t>        let f2 = new Fn('panhong', </a:t>
            </a:r>
            <a:r>
              <a:rPr lang="en-US" altLang="zh-CN" sz="2000" dirty="0" smtClean="0"/>
              <a:t>24</a:t>
            </a:r>
            <a:endParaRPr lang="en-US" altLang="zh-CN" sz="2000" dirty="0" smtClean="0"/>
          </a:p>
          <a:p>
            <a:r>
              <a:rPr lang="en-US" altLang="zh-CN" sz="2000" dirty="0" smtClean="0"/>
              <a:t>        console.log(f1,f2)</a:t>
            </a:r>
          </a:p>
          <a:p>
            <a:r>
              <a:rPr lang="en-US" altLang="zh-CN" sz="2000" dirty="0" smtClean="0"/>
              <a:t>        f1.say</a:t>
            </a:r>
            <a:r>
              <a:rPr lang="en-US" altLang="zh-CN" sz="2000" dirty="0" smtClean="0"/>
              <a:t>() 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// ‘</a:t>
            </a:r>
            <a:r>
              <a:rPr lang="zh-CN" altLang="en-US" sz="2000" dirty="0" smtClean="0"/>
              <a:t>哈哈</a:t>
            </a:r>
            <a:r>
              <a:rPr lang="en-US" altLang="zh-CN" sz="2000" dirty="0" smtClean="0"/>
              <a:t>’</a:t>
            </a:r>
            <a:endParaRPr lang="en-US" altLang="zh-CN" sz="2000" dirty="0" smtClean="0"/>
          </a:p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60140" y="2052290"/>
            <a:ext cx="2592288" cy="31683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6164" y="1548234"/>
            <a:ext cx="21804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Fn</a:t>
            </a:r>
            <a:r>
              <a:rPr lang="zh-CN" altLang="en-US" dirty="0" smtClean="0"/>
              <a:t>类的堆内存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2148" y="2124298"/>
            <a:ext cx="24483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‘</a:t>
            </a:r>
            <a:r>
              <a:rPr lang="en-US" altLang="zh-CN" sz="2400" dirty="0" smtClean="0"/>
              <a:t> this.name = name;</a:t>
            </a:r>
          </a:p>
          <a:p>
            <a:r>
              <a:rPr lang="en-US" altLang="zh-CN" sz="2400" dirty="0" smtClean="0"/>
              <a:t>  this.age = age</a:t>
            </a:r>
          </a:p>
          <a:p>
            <a:r>
              <a:rPr lang="en-US" altLang="zh-CN" dirty="0" smtClean="0"/>
              <a:t>’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944316" y="7272933"/>
            <a:ext cx="2736304" cy="17281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76364" y="6732810"/>
            <a:ext cx="178766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的堆内存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32348" y="7308874"/>
            <a:ext cx="208794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name:’yunkai’</a:t>
            </a:r>
          </a:p>
          <a:p>
            <a:r>
              <a:rPr lang="en-US" altLang="zh-CN" dirty="0" smtClean="0"/>
              <a:t>age:18</a:t>
            </a:r>
          </a:p>
          <a:p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5328692" y="7272933"/>
            <a:ext cx="2736304" cy="17281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60740" y="6732810"/>
            <a:ext cx="178766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的堆内存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16724" y="7308874"/>
            <a:ext cx="238308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name:’panhong’</a:t>
            </a:r>
          </a:p>
          <a:p>
            <a:r>
              <a:rPr lang="en-US" altLang="zh-CN" dirty="0" smtClean="0"/>
              <a:t>age:24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10510" y="0"/>
            <a:ext cx="79912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  </a:t>
            </a:r>
            <a:r>
              <a:rPr lang="zh-CN" altLang="en-US" sz="1600" dirty="0" smtClean="0"/>
              <a:t>    </a:t>
            </a:r>
            <a:r>
              <a:rPr lang="en-US" altLang="zh-CN" sz="1600" dirty="0" smtClean="0"/>
              <a:t>/*   1</a:t>
            </a:r>
            <a:r>
              <a:rPr lang="zh-CN" altLang="en-US" sz="1600" dirty="0" smtClean="0"/>
              <a:t>、每一个函数天生自带一个</a:t>
            </a:r>
            <a:r>
              <a:rPr lang="en-US" altLang="zh-CN" sz="1600" dirty="0" smtClean="0"/>
              <a:t>prototype</a:t>
            </a:r>
            <a:r>
              <a:rPr lang="zh-CN" altLang="en-US" sz="1600" dirty="0" smtClean="0"/>
              <a:t>属性，其属性值是一个对象，这个对象里存储的是公有属性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这个对象也叫原型</a:t>
            </a:r>
            <a:r>
              <a:rPr lang="en-US" altLang="zh-CN" sz="1600" dirty="0" smtClean="0"/>
              <a:t>)</a:t>
            </a:r>
            <a:endParaRPr lang="zh-CN" altLang="en-US" sz="1600" dirty="0" smtClean="0"/>
          </a:p>
          <a:p>
            <a:r>
              <a:rPr lang="zh-CN" altLang="en-US" sz="1600" dirty="0" smtClean="0"/>
              <a:t>        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、每一个原型天生自带</a:t>
            </a:r>
            <a:r>
              <a:rPr lang="en-US" altLang="zh-CN" sz="1600" dirty="0" smtClean="0"/>
              <a:t>constructor</a:t>
            </a:r>
            <a:r>
              <a:rPr lang="zh-CN" altLang="en-US" sz="1600" dirty="0" smtClean="0"/>
              <a:t>属性，其属性值指向当前的类</a:t>
            </a:r>
          </a:p>
          <a:p>
            <a:r>
              <a:rPr lang="zh-CN" altLang="en-US" sz="1600" dirty="0" smtClean="0"/>
              <a:t>        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、每一个对象天生自带一个</a:t>
            </a:r>
            <a:r>
              <a:rPr lang="en-US" altLang="zh-CN" sz="1600" dirty="0" smtClean="0"/>
              <a:t>__proto__</a:t>
            </a:r>
            <a:r>
              <a:rPr lang="zh-CN" altLang="en-US" sz="1600" dirty="0" smtClean="0"/>
              <a:t>属性，其属性值指向当前所属类的原型 *</a:t>
            </a:r>
            <a:r>
              <a:rPr lang="en-US" altLang="zh-CN" sz="1600" dirty="0" smtClean="0"/>
              <a:t>/</a:t>
            </a:r>
            <a:endParaRPr lang="zh-CN" altLang="en-US" sz="1600" dirty="0" smtClean="0"/>
          </a:p>
          <a:p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360140" y="4644578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64196" y="4716586"/>
            <a:ext cx="15353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prototype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3528492" y="3348434"/>
            <a:ext cx="3024336" cy="18722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2376364" y="5004618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20580" y="2844378"/>
            <a:ext cx="15135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Fn</a:t>
            </a:r>
            <a:r>
              <a:rPr lang="zh-CN" altLang="en-US" dirty="0" smtClean="0"/>
              <a:t>的原型</a:t>
            </a:r>
            <a:endParaRPr lang="zh-CN" altLang="en-US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3528492" y="3852490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48572" y="3348434"/>
            <a:ext cx="17474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constructor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3096444" y="3636466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944316" y="8533010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20380" y="8508682"/>
            <a:ext cx="15994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37" name="形状 36"/>
          <p:cNvCxnSpPr>
            <a:stCxn id="35" idx="3"/>
            <a:endCxn id="18" idx="2"/>
          </p:cNvCxnSpPr>
          <p:nvPr/>
        </p:nvCxnSpPr>
        <p:spPr>
          <a:xfrm flipV="1">
            <a:off x="4119857" y="5220642"/>
            <a:ext cx="920803" cy="3534262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328692" y="8533010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832748" y="8508682"/>
            <a:ext cx="15994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41" name="形状 40"/>
          <p:cNvCxnSpPr>
            <a:stCxn id="39" idx="1"/>
            <a:endCxn id="18" idx="2"/>
          </p:cNvCxnSpPr>
          <p:nvPr/>
        </p:nvCxnSpPr>
        <p:spPr>
          <a:xfrm rot="10800000">
            <a:off x="5040660" y="5220642"/>
            <a:ext cx="792088" cy="3534262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001100" y="2556346"/>
            <a:ext cx="11849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男人类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1233348" y="2556346"/>
            <a:ext cx="11849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女人类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217124" y="3348434"/>
            <a:ext cx="85151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蒋</a:t>
            </a:r>
            <a:r>
              <a:rPr lang="zh-CN" altLang="en-US" dirty="0" smtClean="0"/>
              <a:t>冠</a:t>
            </a:r>
            <a:endParaRPr lang="en-US" altLang="zh-CN" dirty="0" smtClean="0"/>
          </a:p>
          <a:p>
            <a:r>
              <a:rPr lang="zh-CN" altLang="en-US" dirty="0" smtClean="0"/>
              <a:t>潘洪</a:t>
            </a:r>
            <a:endParaRPr lang="zh-CN" altLang="en-US" dirty="0"/>
          </a:p>
        </p:txBody>
      </p:sp>
      <p:sp>
        <p:nvSpPr>
          <p:cNvPr id="45" name="左箭头 44"/>
          <p:cNvSpPr/>
          <p:nvPr/>
        </p:nvSpPr>
        <p:spPr>
          <a:xfrm>
            <a:off x="8281020" y="2628354"/>
            <a:ext cx="720080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912868" y="2340322"/>
            <a:ext cx="1296144" cy="892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</a:t>
            </a:r>
            <a:r>
              <a:rPr lang="zh-CN" altLang="en-US" dirty="0" smtClean="0"/>
              <a:t>共的特征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624836" y="3996506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原型里边存放的是公有属性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28492" y="3924498"/>
            <a:ext cx="305449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dirty="0" smtClean="0"/>
              <a:t>ay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function(){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console.log(‘</a:t>
            </a:r>
            <a:r>
              <a:rPr lang="zh-CN" altLang="en-US" dirty="0" smtClean="0"/>
              <a:t>哈哈</a:t>
            </a:r>
            <a:r>
              <a:rPr lang="en-US" altLang="zh-CN" dirty="0" smtClean="0"/>
              <a:t>’)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720180" y="1260202"/>
            <a:ext cx="3456384" cy="3600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28292" y="684138"/>
            <a:ext cx="12424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Array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25036" y="0"/>
            <a:ext cx="597676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    </a:t>
            </a:r>
            <a:r>
              <a:rPr lang="en-US" altLang="zh-CN" sz="1600" dirty="0" smtClean="0"/>
              <a:t>/*   1</a:t>
            </a:r>
            <a:r>
              <a:rPr lang="zh-CN" altLang="en-US" sz="1600" dirty="0" smtClean="0"/>
              <a:t>、每一个函数天生自带一个</a:t>
            </a:r>
            <a:r>
              <a:rPr lang="en-US" altLang="zh-CN" sz="1600" dirty="0" smtClean="0"/>
              <a:t>prototype</a:t>
            </a:r>
            <a:r>
              <a:rPr lang="zh-CN" altLang="en-US" sz="1600" dirty="0" smtClean="0"/>
              <a:t>属性，其属性值是一个对象，这个对象里存储的是公有属性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这个对象也叫原型</a:t>
            </a:r>
            <a:r>
              <a:rPr lang="en-US" altLang="zh-CN" sz="1600" dirty="0" smtClean="0"/>
              <a:t>)</a:t>
            </a:r>
            <a:endParaRPr lang="zh-CN" altLang="en-US" sz="1600" dirty="0" smtClean="0"/>
          </a:p>
          <a:p>
            <a:r>
              <a:rPr lang="zh-CN" altLang="en-US" sz="1600" dirty="0" smtClean="0"/>
              <a:t>        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、每一个原型天生自带</a:t>
            </a:r>
            <a:r>
              <a:rPr lang="en-US" altLang="zh-CN" sz="1600" dirty="0" smtClean="0"/>
              <a:t>constructor</a:t>
            </a:r>
            <a:r>
              <a:rPr lang="zh-CN" altLang="en-US" sz="1600" dirty="0" smtClean="0"/>
              <a:t>属性，其属性值指向当前的类</a:t>
            </a:r>
          </a:p>
          <a:p>
            <a:r>
              <a:rPr lang="zh-CN" altLang="en-US" sz="1600" dirty="0" smtClean="0"/>
              <a:t>        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、每一个对象天生自带一个</a:t>
            </a:r>
            <a:r>
              <a:rPr lang="en-US" altLang="zh-CN" sz="1600" dirty="0" smtClean="0"/>
              <a:t>__proto__</a:t>
            </a:r>
            <a:r>
              <a:rPr lang="zh-CN" altLang="en-US" sz="1600" dirty="0" smtClean="0"/>
              <a:t>属性，其属性值指向当前所属类的原型 *</a:t>
            </a:r>
            <a:r>
              <a:rPr lang="en-US" altLang="zh-CN" sz="1600" dirty="0" smtClean="0"/>
              <a:t>/</a:t>
            </a:r>
            <a:endParaRPr lang="zh-CN" altLang="en-US" sz="1600" dirty="0" smtClean="0"/>
          </a:p>
          <a:p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20180" y="4284538"/>
            <a:ext cx="3456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56284" y="4356546"/>
            <a:ext cx="15353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prototype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608612" y="2772370"/>
            <a:ext cx="3816424" cy="216024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544716" y="2268314"/>
            <a:ext cx="19093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Array</a:t>
            </a:r>
            <a:r>
              <a:rPr lang="zh-CN" altLang="en-US" dirty="0" smtClean="0"/>
              <a:t>的原型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4608612" y="3204418"/>
            <a:ext cx="3744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60740" y="2772370"/>
            <a:ext cx="17474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constructor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4320580" y="3060402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3"/>
          </p:cNvCxnSpPr>
          <p:nvPr/>
        </p:nvCxnSpPr>
        <p:spPr>
          <a:xfrm flipV="1">
            <a:off x="3191641" y="4572570"/>
            <a:ext cx="1272955" cy="3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04756" y="3276426"/>
            <a:ext cx="112883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Push</a:t>
            </a:r>
          </a:p>
          <a:p>
            <a:r>
              <a:rPr lang="en-US" altLang="zh-CN" dirty="0" smtClean="0"/>
              <a:t>Sort</a:t>
            </a:r>
          </a:p>
          <a:p>
            <a:r>
              <a:rPr lang="en-US" altLang="zh-CN" dirty="0" smtClean="0"/>
              <a:t>u</a:t>
            </a:r>
            <a:r>
              <a:rPr lang="en-US" altLang="zh-CN" dirty="0" smtClean="0"/>
              <a:t>nshift</a:t>
            </a:r>
          </a:p>
          <a:p>
            <a:r>
              <a:rPr lang="en-US" altLang="zh-CN" dirty="0" smtClean="0"/>
              <a:t>s:10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3528492" y="7020842"/>
            <a:ext cx="2304256" cy="19802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320580" y="6516786"/>
            <a:ext cx="7825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ary1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441260" y="1548234"/>
            <a:ext cx="3476080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</a:t>
            </a:r>
            <a:r>
              <a:rPr lang="en-US" altLang="zh-CN" dirty="0" smtClean="0"/>
              <a:t>et ary1 = [1,2,3]</a:t>
            </a:r>
          </a:p>
          <a:p>
            <a:r>
              <a:rPr lang="en-US" altLang="zh-CN" dirty="0" smtClean="0"/>
              <a:t>l</a:t>
            </a:r>
            <a:r>
              <a:rPr lang="en-US" altLang="zh-CN" dirty="0" smtClean="0"/>
              <a:t>et ary2 = [2,3,4]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en-US" altLang="zh-CN" dirty="0" smtClean="0"/>
              <a:t>ry1.push(‘s’)</a:t>
            </a:r>
          </a:p>
          <a:p>
            <a:r>
              <a:rPr lang="en-US" altLang="zh-CN" dirty="0" smtClean="0"/>
              <a:t>Array.prototype.s = 10</a:t>
            </a:r>
          </a:p>
          <a:p>
            <a:r>
              <a:rPr lang="en-US" altLang="zh-CN" dirty="0" smtClean="0"/>
              <a:t>c</a:t>
            </a:r>
            <a:r>
              <a:rPr lang="en-US" altLang="zh-CN" dirty="0" smtClean="0"/>
              <a:t>onsole.log(ary1.s) // 10</a:t>
            </a:r>
          </a:p>
          <a:p>
            <a:r>
              <a:rPr lang="en-US" altLang="zh-CN" dirty="0" smtClean="0"/>
              <a:t>S</a:t>
            </a:r>
            <a:r>
              <a:rPr lang="zh-CN" altLang="en-US" dirty="0" smtClean="0"/>
              <a:t>就是公有属性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392588" y="7020842"/>
            <a:ext cx="61106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0:1</a:t>
            </a:r>
          </a:p>
          <a:p>
            <a:r>
              <a:rPr lang="en-US" altLang="zh-CN" dirty="0" smtClean="0"/>
              <a:t>1:2</a:t>
            </a:r>
          </a:p>
          <a:p>
            <a:r>
              <a:rPr lang="en-US" altLang="zh-CN" dirty="0" smtClean="0"/>
              <a:t>2:3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6840860" y="7020842"/>
            <a:ext cx="2304256" cy="19802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632948" y="6516786"/>
            <a:ext cx="7825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ary2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704956" y="7020842"/>
            <a:ext cx="61106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0:2</a:t>
            </a:r>
          </a:p>
          <a:p>
            <a:r>
              <a:rPr lang="en-US" altLang="zh-CN" dirty="0" smtClean="0"/>
              <a:t>1:3</a:t>
            </a:r>
          </a:p>
          <a:p>
            <a:r>
              <a:rPr lang="en-US" altLang="zh-CN" dirty="0" smtClean="0"/>
              <a:t>2:4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3600500" y="8533010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60540" y="8508682"/>
            <a:ext cx="15994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31" name="形状 30"/>
          <p:cNvCxnSpPr>
            <a:stCxn id="29" idx="3"/>
            <a:endCxn id="10" idx="2"/>
          </p:cNvCxnSpPr>
          <p:nvPr/>
        </p:nvCxnSpPr>
        <p:spPr>
          <a:xfrm flipV="1">
            <a:off x="5560017" y="4932610"/>
            <a:ext cx="956807" cy="3822294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840860" y="8533010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28892" y="8508682"/>
            <a:ext cx="15994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35" name="形状 34"/>
          <p:cNvCxnSpPr>
            <a:stCxn id="33" idx="1"/>
            <a:endCxn id="10" idx="2"/>
          </p:cNvCxnSpPr>
          <p:nvPr/>
        </p:nvCxnSpPr>
        <p:spPr>
          <a:xfrm rot="10800000">
            <a:off x="6516824" y="4932610"/>
            <a:ext cx="612068" cy="3822294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724698"/>
            <a:ext cx="43202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 </a:t>
            </a:r>
            <a:r>
              <a:rPr lang="en-US" altLang="zh-CN" sz="2000" dirty="0" smtClean="0"/>
              <a:t>function Fn(name,age){</a:t>
            </a:r>
          </a:p>
          <a:p>
            <a:r>
              <a:rPr lang="en-US" altLang="zh-CN" sz="2000" dirty="0" smtClean="0"/>
              <a:t>                this.name = name;</a:t>
            </a:r>
          </a:p>
          <a:p>
            <a:r>
              <a:rPr lang="en-US" altLang="zh-CN" sz="2000" dirty="0" smtClean="0"/>
              <a:t>                this.age =</a:t>
            </a:r>
            <a:r>
              <a:rPr lang="en-US" altLang="zh-CN" sz="2000" dirty="0" smtClean="0"/>
              <a:t>age}</a:t>
            </a:r>
            <a:endParaRPr lang="en-US" altLang="zh-CN" sz="2000" dirty="0" smtClean="0"/>
          </a:p>
          <a:p>
            <a:r>
              <a:rPr lang="en-US" altLang="zh-CN" sz="2000" dirty="0" smtClean="0"/>
              <a:t>Fn.prototype.say = function(){</a:t>
            </a:r>
          </a:p>
          <a:p>
            <a:r>
              <a:rPr lang="en-US" altLang="zh-CN" sz="2000" dirty="0" smtClean="0"/>
              <a:t>    console.log(‘</a:t>
            </a:r>
            <a:r>
              <a:rPr lang="zh-CN" altLang="en-US" sz="2000" dirty="0" smtClean="0"/>
              <a:t>哈哈</a:t>
            </a:r>
            <a:r>
              <a:rPr lang="en-US" altLang="zh-CN" sz="2000" dirty="0" smtClean="0"/>
              <a:t>’)</a:t>
            </a:r>
            <a:endParaRPr lang="en-US" altLang="zh-CN" sz="2000" dirty="0" smtClean="0"/>
          </a:p>
          <a:p>
            <a:r>
              <a:rPr lang="en-US" altLang="zh-CN" sz="2000" dirty="0" smtClean="0"/>
              <a:t>}</a:t>
            </a:r>
          </a:p>
          <a:p>
            <a:r>
              <a:rPr lang="en-US" altLang="zh-CN" sz="2000" dirty="0" smtClean="0"/>
              <a:t>Object.prototype.r = 10;</a:t>
            </a:r>
            <a:endParaRPr lang="en-US" altLang="zh-CN" sz="2000" dirty="0" smtClean="0"/>
          </a:p>
          <a:p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  </a:t>
            </a:r>
            <a:r>
              <a:rPr lang="en-US" altLang="zh-CN" sz="2000" dirty="0" smtClean="0"/>
              <a:t>let</a:t>
            </a:r>
            <a:r>
              <a:rPr lang="en-US" altLang="zh-CN" sz="2000" dirty="0" smtClean="0"/>
              <a:t> f1 = new Fn('xiaohong', 18); </a:t>
            </a:r>
          </a:p>
          <a:p>
            <a:r>
              <a:rPr lang="en-US" altLang="zh-CN" sz="2000" dirty="0" smtClean="0"/>
              <a:t>  </a:t>
            </a:r>
            <a:r>
              <a:rPr lang="en-US" altLang="zh-CN" sz="2000" dirty="0" smtClean="0"/>
              <a:t>let</a:t>
            </a:r>
            <a:r>
              <a:rPr lang="en-US" altLang="zh-CN" sz="2000" dirty="0" smtClean="0"/>
              <a:t> f2 = new Fn('xiaoming', 24); </a:t>
            </a:r>
            <a:endParaRPr lang="en-US" altLang="zh-CN" sz="2000" dirty="0" smtClean="0"/>
          </a:p>
          <a:p>
            <a:r>
              <a:rPr lang="en-US" altLang="zh-CN" sz="2000" dirty="0" smtClean="0"/>
              <a:t>Console.log(f1.r)</a:t>
            </a:r>
          </a:p>
          <a:p>
            <a:r>
              <a:rPr lang="en-US" altLang="zh-CN" sz="2000" dirty="0" smtClean="0"/>
              <a:t>  f1.say() // </a:t>
            </a:r>
            <a:r>
              <a:rPr lang="zh-CN" altLang="en-US" sz="2000" dirty="0" smtClean="0"/>
              <a:t>‘哈哈’</a:t>
            </a:r>
            <a:endParaRPr lang="en-US" altLang="zh-CN" sz="2000" dirty="0" smtClean="0"/>
          </a:p>
          <a:p>
            <a:r>
              <a:rPr lang="en-US" altLang="zh-CN" sz="2000" dirty="0" smtClean="0"/>
              <a:t>Fn.prototype.constructor // Fn</a:t>
            </a:r>
          </a:p>
          <a:p>
            <a:r>
              <a:rPr lang="en-US" altLang="zh-CN" sz="2000" dirty="0" smtClean="0"/>
              <a:t>f</a:t>
            </a:r>
            <a:r>
              <a:rPr lang="en-US" altLang="zh-CN" sz="2000" dirty="0" smtClean="0"/>
              <a:t>1.__proto__.constructor  ===  Fn</a:t>
            </a:r>
            <a:endParaRPr lang="en-US" altLang="zh-CN" sz="2000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504156" y="2700362"/>
            <a:ext cx="2592288" cy="25922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68252" y="2196306"/>
            <a:ext cx="8467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Fn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748883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 </a:t>
            </a:r>
            <a:r>
              <a:rPr lang="zh-CN" altLang="en-US" sz="1800" dirty="0" smtClean="0"/>
              <a:t>     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、每一个函数天生自带一个</a:t>
            </a:r>
            <a:r>
              <a:rPr lang="en-US" altLang="zh-CN" sz="1800" dirty="0" smtClean="0"/>
              <a:t>prototype</a:t>
            </a:r>
            <a:r>
              <a:rPr lang="zh-CN" altLang="en-US" sz="1800" dirty="0" smtClean="0"/>
              <a:t>属性，其属性值是一个对象，这个对象里存储的是公有属性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这个对象也叫原型</a:t>
            </a:r>
            <a:r>
              <a:rPr lang="en-US" altLang="zh-CN" sz="1800" dirty="0" smtClean="0"/>
              <a:t>)</a:t>
            </a:r>
            <a:endParaRPr lang="zh-CN" altLang="en-US" sz="1800" dirty="0" smtClean="0"/>
          </a:p>
          <a:p>
            <a:r>
              <a:rPr lang="zh-CN" altLang="en-US" sz="1800" dirty="0" smtClean="0"/>
              <a:t>        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、每一个原型天生自带</a:t>
            </a:r>
            <a:r>
              <a:rPr lang="en-US" altLang="zh-CN" sz="1800" dirty="0" smtClean="0"/>
              <a:t>constructor</a:t>
            </a:r>
            <a:r>
              <a:rPr lang="zh-CN" altLang="en-US" sz="1800" dirty="0" smtClean="0"/>
              <a:t>属性，其属性值指向当前的类</a:t>
            </a:r>
          </a:p>
          <a:p>
            <a:r>
              <a:rPr lang="zh-CN" altLang="en-US" sz="1800" dirty="0" smtClean="0"/>
              <a:t>        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、每一个对象天生自带一个</a:t>
            </a:r>
            <a:r>
              <a:rPr lang="en-US" altLang="zh-CN" sz="1800" dirty="0" smtClean="0"/>
              <a:t>__proto__</a:t>
            </a:r>
            <a:r>
              <a:rPr lang="zh-CN" altLang="en-US" sz="1800" dirty="0" smtClean="0"/>
              <a:t>属性，其属性值指向当前所属类的原型 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如</a:t>
            </a:r>
            <a:r>
              <a:rPr lang="zh-CN" altLang="en-US" sz="1800" dirty="0" smtClean="0"/>
              <a:t>果你不知道当前的对象是谁构造出来的，那他的</a:t>
            </a:r>
            <a:r>
              <a:rPr lang="en-US" altLang="zh-CN" sz="1800" dirty="0" smtClean="0"/>
              <a:t>__proto__</a:t>
            </a:r>
            <a:r>
              <a:rPr lang="zh-CN" altLang="en-US" sz="1800" dirty="0" smtClean="0"/>
              <a:t>就指向</a:t>
            </a:r>
            <a:r>
              <a:rPr lang="en-US" altLang="zh-CN" sz="1800" dirty="0" smtClean="0"/>
              <a:t>Object</a:t>
            </a:r>
            <a:r>
              <a:rPr lang="zh-CN" altLang="en-US" sz="1800" dirty="0" smtClean="0"/>
              <a:t>类的原型</a:t>
            </a:r>
            <a:endParaRPr lang="en-US" altLang="zh-CN" sz="1800" dirty="0" smtClean="0"/>
          </a:p>
          <a:p>
            <a:endParaRPr lang="zh-CN" altLang="en-US" sz="1800" dirty="0" smtClean="0"/>
          </a:p>
        </p:txBody>
      </p:sp>
      <p:cxnSp>
        <p:nvCxnSpPr>
          <p:cNvPr id="9" name="直接连接符 8"/>
          <p:cNvCxnSpPr/>
          <p:nvPr/>
        </p:nvCxnSpPr>
        <p:spPr>
          <a:xfrm>
            <a:off x="504156" y="4788594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80220" y="4788594"/>
            <a:ext cx="15353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prototype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600500" y="3348434"/>
            <a:ext cx="2736304" cy="187220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176564" y="2844378"/>
            <a:ext cx="15135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Fn</a:t>
            </a:r>
            <a:r>
              <a:rPr lang="zh-CN" altLang="en-US" dirty="0" smtClean="0"/>
              <a:t>的原型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3600500" y="3780482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04556" y="3348434"/>
            <a:ext cx="17474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constructor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3168452" y="363646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592388" y="5004618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2376364" y="7020842"/>
            <a:ext cx="2304256" cy="19802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024436" y="6516786"/>
            <a:ext cx="11208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</a:t>
            </a:r>
            <a:r>
              <a:rPr lang="en-US" altLang="zh-CN" dirty="0" smtClean="0"/>
              <a:t>1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0140" y="2916386"/>
            <a:ext cx="265297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 this.name = name;</a:t>
            </a:r>
          </a:p>
          <a:p>
            <a:r>
              <a:rPr lang="en-US" altLang="zh-CN" sz="2400" dirty="0" smtClean="0"/>
              <a:t> </a:t>
            </a:r>
            <a:r>
              <a:rPr lang="en-US" altLang="zh-CN" sz="2400" dirty="0" smtClean="0"/>
              <a:t>this.age</a:t>
            </a:r>
            <a:r>
              <a:rPr lang="en-US" altLang="zh-CN" sz="2400" dirty="0" smtClean="0"/>
              <a:t> =age</a:t>
            </a:r>
          </a:p>
          <a:p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04356" y="7164858"/>
            <a:ext cx="245400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r>
              <a:rPr lang="en-US" altLang="zh-CN" dirty="0" smtClean="0"/>
              <a:t>ame:’xiaohong’</a:t>
            </a:r>
          </a:p>
          <a:p>
            <a:r>
              <a:rPr lang="en-US" altLang="zh-CN" dirty="0" smtClean="0"/>
              <a:t>a</a:t>
            </a:r>
            <a:r>
              <a:rPr lang="en-US" altLang="zh-CN" dirty="0" smtClean="0"/>
              <a:t>ge:18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5400700" y="7020842"/>
            <a:ext cx="2304256" cy="19802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048772" y="6516786"/>
            <a:ext cx="11208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</a:t>
            </a:r>
            <a:r>
              <a:rPr lang="en-US" altLang="zh-CN" dirty="0" smtClean="0"/>
              <a:t>2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28692" y="7164858"/>
            <a:ext cx="24459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r>
              <a:rPr lang="en-US" altLang="zh-CN" dirty="0" smtClean="0"/>
              <a:t>ame:’xiaoming’</a:t>
            </a:r>
          </a:p>
          <a:p>
            <a:r>
              <a:rPr lang="en-US" altLang="zh-CN" dirty="0" smtClean="0"/>
              <a:t>age:24</a:t>
            </a:r>
            <a:endParaRPr lang="zh-CN" altLang="en-US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2376364" y="8533010"/>
            <a:ext cx="2304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36404" y="8508682"/>
            <a:ext cx="15994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32" name="形状 31"/>
          <p:cNvCxnSpPr>
            <a:stCxn id="30" idx="3"/>
            <a:endCxn id="12" idx="2"/>
          </p:cNvCxnSpPr>
          <p:nvPr/>
        </p:nvCxnSpPr>
        <p:spPr>
          <a:xfrm flipV="1">
            <a:off x="4335881" y="5220642"/>
            <a:ext cx="632771" cy="3534262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5400700" y="8533010"/>
            <a:ext cx="2304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60740" y="8508682"/>
            <a:ext cx="15994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37" name="形状 36"/>
          <p:cNvCxnSpPr>
            <a:stCxn id="35" idx="1"/>
            <a:endCxn id="12" idx="2"/>
          </p:cNvCxnSpPr>
          <p:nvPr/>
        </p:nvCxnSpPr>
        <p:spPr>
          <a:xfrm rot="10800000">
            <a:off x="4968652" y="5220642"/>
            <a:ext cx="792088" cy="3534262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960540" y="4068514"/>
            <a:ext cx="1053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dirty="0" smtClean="0"/>
              <a:t>ay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</a:t>
            </a:r>
            <a:endParaRPr lang="zh-CN" altLang="en-US" dirty="0"/>
          </a:p>
        </p:txBody>
      </p:sp>
      <p:cxnSp>
        <p:nvCxnSpPr>
          <p:cNvPr id="40" name="直接连接符 39"/>
          <p:cNvCxnSpPr/>
          <p:nvPr/>
        </p:nvCxnSpPr>
        <p:spPr>
          <a:xfrm>
            <a:off x="3600500" y="4788594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76564" y="4716586"/>
            <a:ext cx="15994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11521380" y="828154"/>
            <a:ext cx="2592288" cy="25922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11521380" y="2916386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2097444" y="2916386"/>
            <a:ext cx="15353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prototype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2025436" y="252090"/>
            <a:ext cx="14125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8209012" y="1620242"/>
            <a:ext cx="2736304" cy="187220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69052" y="1116186"/>
            <a:ext cx="20794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的原型</a:t>
            </a:r>
            <a:endParaRPr lang="zh-CN" altLang="en-US" dirty="0"/>
          </a:p>
        </p:txBody>
      </p:sp>
      <p:cxnSp>
        <p:nvCxnSpPr>
          <p:cNvPr id="50" name="直接连接符 49"/>
          <p:cNvCxnSpPr/>
          <p:nvPr/>
        </p:nvCxnSpPr>
        <p:spPr>
          <a:xfrm>
            <a:off x="8209012" y="2052290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713068" y="1620242"/>
            <a:ext cx="17474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constructor</a:t>
            </a:r>
            <a:endParaRPr lang="zh-CN" altLang="en-US" dirty="0"/>
          </a:p>
        </p:txBody>
      </p:sp>
      <p:cxnSp>
        <p:nvCxnSpPr>
          <p:cNvPr id="56" name="直接箭头连接符 55"/>
          <p:cNvCxnSpPr/>
          <p:nvPr/>
        </p:nvCxnSpPr>
        <p:spPr>
          <a:xfrm flipH="1">
            <a:off x="11089332" y="3204418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10585276" y="183626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形状 62"/>
          <p:cNvCxnSpPr>
            <a:stCxn id="41" idx="3"/>
            <a:endCxn id="48" idx="2"/>
          </p:cNvCxnSpPr>
          <p:nvPr/>
        </p:nvCxnSpPr>
        <p:spPr>
          <a:xfrm flipV="1">
            <a:off x="5776041" y="3492450"/>
            <a:ext cx="3801123" cy="1470358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8209012" y="2988394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785076" y="2988394"/>
            <a:ext cx="15994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68" name="形状 67"/>
          <p:cNvCxnSpPr>
            <a:stCxn id="66" idx="3"/>
          </p:cNvCxnSpPr>
          <p:nvPr/>
        </p:nvCxnSpPr>
        <p:spPr>
          <a:xfrm>
            <a:off x="10384553" y="3234616"/>
            <a:ext cx="272731" cy="545866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849072" y="4140522"/>
            <a:ext cx="6552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Object</a:t>
            </a:r>
            <a:r>
              <a:rPr lang="zh-CN" altLang="en-US" sz="2000" dirty="0" smtClean="0"/>
              <a:t>的原型的</a:t>
            </a:r>
            <a:r>
              <a:rPr lang="en-US" altLang="zh-CN" sz="2000" dirty="0" smtClean="0"/>
              <a:t>__proto__</a:t>
            </a:r>
            <a:r>
              <a:rPr lang="zh-CN" altLang="en-US" sz="2000" dirty="0" smtClean="0"/>
              <a:t>指</a:t>
            </a:r>
            <a:r>
              <a:rPr lang="zh-CN" altLang="en-US" sz="2000" dirty="0" smtClean="0"/>
              <a:t>向的自己，但是</a:t>
            </a:r>
            <a:r>
              <a:rPr lang="en-US" altLang="zh-CN" sz="2000" dirty="0" smtClean="0"/>
              <a:t>js</a:t>
            </a:r>
            <a:r>
              <a:rPr lang="zh-CN" altLang="en-US" sz="2000" dirty="0" smtClean="0"/>
              <a:t>认为，自己指知己没有意义，所以规定为</a:t>
            </a:r>
            <a:r>
              <a:rPr lang="en-US" altLang="zh-CN" sz="2000" dirty="0" smtClean="0"/>
              <a:t>null</a:t>
            </a:r>
            <a:endParaRPr lang="zh-CN" altLang="en-US" sz="2000" dirty="0"/>
          </a:p>
        </p:txBody>
      </p:sp>
      <p:sp>
        <p:nvSpPr>
          <p:cNvPr id="70" name="TextBox 69"/>
          <p:cNvSpPr txBox="1"/>
          <p:nvPr/>
        </p:nvSpPr>
        <p:spPr>
          <a:xfrm>
            <a:off x="10297244" y="3708474"/>
            <a:ext cx="70724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null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992988" y="828154"/>
            <a:ext cx="3240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f</a:t>
            </a:r>
            <a:r>
              <a:rPr lang="en-US" altLang="zh-CN" sz="1400" dirty="0" smtClean="0"/>
              <a:t>1.__proto__.__proto__.__proto__ // null</a:t>
            </a:r>
            <a:endParaRPr lang="zh-CN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9217124" y="2196306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</a:t>
            </a:r>
            <a:r>
              <a:rPr lang="en-US" altLang="zh-CN" dirty="0" smtClean="0"/>
              <a:t>:10</a:t>
            </a:r>
            <a:endParaRPr lang="zh-CN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641060" y="5148634"/>
            <a:ext cx="55446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在对象里去查找一个属性或者方法，先看自己私有的有没有，如果自己没有，那就通过</a:t>
            </a:r>
            <a:r>
              <a:rPr lang="en-US" altLang="zh-CN" sz="2000" dirty="0" smtClean="0"/>
              <a:t>__proto__</a:t>
            </a:r>
            <a:r>
              <a:rPr lang="zh-CN" altLang="en-US" sz="2000" dirty="0" smtClean="0"/>
              <a:t>找到当前所属类的原型上，如果原型上有就直接使用，如果没有，那就通过原型的</a:t>
            </a:r>
            <a:r>
              <a:rPr lang="en-US" altLang="zh-CN" sz="2000" dirty="0" smtClean="0"/>
              <a:t>__proto__</a:t>
            </a:r>
            <a:r>
              <a:rPr lang="zh-CN" altLang="en-US" sz="2000" dirty="0" smtClean="0"/>
              <a:t>继续往上找，直到找到</a:t>
            </a:r>
            <a:r>
              <a:rPr lang="en-US" altLang="zh-CN" sz="2000" dirty="0" smtClean="0"/>
              <a:t>Object</a:t>
            </a:r>
            <a:r>
              <a:rPr lang="zh-CN" altLang="en-US" sz="2000" dirty="0" smtClean="0"/>
              <a:t>的原型为止，如果还没，那就是</a:t>
            </a:r>
            <a:r>
              <a:rPr lang="en-US" altLang="zh-CN" sz="2000" dirty="0" smtClean="0"/>
              <a:t>undefined</a:t>
            </a:r>
            <a:r>
              <a:rPr lang="zh-CN" altLang="en-US" sz="2000" dirty="0" smtClean="0"/>
              <a:t>，这种一级一级向上查找的机制就是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原型链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353</Words>
  <Application>Microsoft Office PowerPoint</Application>
  <PresentationFormat>自定义</PresentationFormat>
  <Paragraphs>110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3</cp:revision>
  <dcterms:modified xsi:type="dcterms:W3CDTF">2020-02-11T09:17:19Z</dcterms:modified>
</cp:coreProperties>
</file>