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4401800" cy="9001125"/>
  <p:notesSz cx="6858000" cy="9144000"/>
  <p:defaultTextStyle>
    <a:defPPr>
      <a:defRPr lang="zh-CN"/>
    </a:defPPr>
    <a:lvl1pPr marL="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97" y="-91"/>
      </p:cViewPr>
      <p:guideLst>
        <p:guide orient="horz" pos="2835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796183"/>
            <a:ext cx="1224153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5100637"/>
            <a:ext cx="1008126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360463"/>
            <a:ext cx="3240405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360463"/>
            <a:ext cx="9481185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3" y="5784057"/>
            <a:ext cx="12241530" cy="1787723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3" y="3815062"/>
            <a:ext cx="12241530" cy="1968995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6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0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2014836"/>
            <a:ext cx="63632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0" y="2854523"/>
            <a:ext cx="63632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5" y="2014836"/>
            <a:ext cx="63657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5" y="2854523"/>
            <a:ext cx="63657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1" y="358378"/>
            <a:ext cx="4738093" cy="152519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4" y="358379"/>
            <a:ext cx="8051006" cy="7682211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1" y="1883570"/>
            <a:ext cx="4738093" cy="6157020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4" y="6300787"/>
            <a:ext cx="8641080" cy="74384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4" y="804267"/>
            <a:ext cx="8641080" cy="5400675"/>
          </a:xfrm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4" y="7044631"/>
            <a:ext cx="8641080" cy="1056381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0" y="360462"/>
            <a:ext cx="12961620" cy="1500188"/>
          </a:xfrm>
          <a:prstGeom prst="rect">
            <a:avLst/>
          </a:prstGeom>
        </p:spPr>
        <p:txBody>
          <a:bodyPr vert="horz" lIns="133731" tIns="66866" rIns="133731" bIns="6686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2100263"/>
            <a:ext cx="12961620" cy="5940326"/>
          </a:xfrm>
          <a:prstGeom prst="rect">
            <a:avLst/>
          </a:prstGeom>
        </p:spPr>
        <p:txBody>
          <a:bodyPr vert="horz" lIns="133731" tIns="66866" rIns="133731" bIns="6686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615" y="8342710"/>
            <a:ext cx="456057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2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310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91" indent="-501491" algn="l" defTabSz="13373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564" indent="-417909" algn="l" defTabSz="133731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63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293" indent="-334328" algn="l" defTabSz="133731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948" indent="-334328" algn="l" defTabSz="133731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603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625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913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356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19490" y="0"/>
            <a:ext cx="5799408" cy="867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 function Fn(x, y) {</a:t>
            </a:r>
          </a:p>
          <a:p>
            <a:r>
              <a:rPr lang="en-US" altLang="zh-CN" sz="1800" dirty="0" smtClean="0"/>
              <a:t>            this.x = x;</a:t>
            </a:r>
          </a:p>
          <a:p>
            <a:r>
              <a:rPr lang="en-US" altLang="zh-CN" sz="1800" dirty="0" smtClean="0"/>
              <a:t>            this.y = y;</a:t>
            </a:r>
          </a:p>
          <a:p>
            <a:r>
              <a:rPr lang="en-US" altLang="zh-CN" sz="1800" dirty="0" smtClean="0"/>
              <a:t>            this.getX = function () {</a:t>
            </a:r>
          </a:p>
          <a:p>
            <a:r>
              <a:rPr lang="en-US" altLang="zh-CN" sz="1800" dirty="0" smtClean="0"/>
              <a:t>                 console.log(this.x);</a:t>
            </a:r>
          </a:p>
          <a:p>
            <a:r>
              <a:rPr lang="en-US" altLang="zh-CN" sz="1800" dirty="0" smtClean="0"/>
              <a:t>             }</a:t>
            </a:r>
          </a:p>
          <a:p>
            <a:r>
              <a:rPr lang="en-US" altLang="zh-CN" sz="1800" dirty="0" smtClean="0"/>
              <a:t>        }</a:t>
            </a:r>
          </a:p>
          <a:p>
            <a:r>
              <a:rPr lang="en-US" altLang="zh-CN" sz="1800" dirty="0" smtClean="0"/>
              <a:t>        Fn.prototype.getX = function () {</a:t>
            </a:r>
          </a:p>
          <a:p>
            <a:r>
              <a:rPr lang="en-US" altLang="zh-CN" sz="1800" dirty="0" smtClean="0"/>
              <a:t>            return this</a:t>
            </a:r>
          </a:p>
          <a:p>
            <a:r>
              <a:rPr lang="en-US" altLang="zh-CN" sz="1800" dirty="0" smtClean="0"/>
              <a:t>        }</a:t>
            </a:r>
          </a:p>
          <a:p>
            <a:r>
              <a:rPr lang="en-US" altLang="zh-CN" sz="1800" dirty="0" smtClean="0"/>
              <a:t>        Fn.prototype.getY = function () {</a:t>
            </a:r>
          </a:p>
          <a:p>
            <a:r>
              <a:rPr lang="en-US" altLang="zh-CN" sz="1800" dirty="0" smtClean="0"/>
              <a:t>            console.log(this.z);</a:t>
            </a:r>
          </a:p>
          <a:p>
            <a:r>
              <a:rPr lang="en-US" altLang="zh-CN" sz="1800" dirty="0" smtClean="0"/>
              <a:t>        };</a:t>
            </a:r>
          </a:p>
          <a:p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        var f1 = new Fn(300, 200);</a:t>
            </a:r>
          </a:p>
          <a:p>
            <a:r>
              <a:rPr lang="en-US" altLang="zh-CN" sz="1800" dirty="0" smtClean="0"/>
              <a:t>        var f2 = new Fn(100, 200);</a:t>
            </a:r>
          </a:p>
          <a:p>
            <a:r>
              <a:rPr lang="en-US" altLang="zh-CN" sz="1800" dirty="0" smtClean="0"/>
              <a:t>        f1.__proto__.x = 300;</a:t>
            </a:r>
          </a:p>
          <a:p>
            <a:r>
              <a:rPr lang="en-US" altLang="zh-CN" sz="1800" dirty="0" smtClean="0"/>
              <a:t>        f1.__proto__.__proto__.z = 315;</a:t>
            </a:r>
          </a:p>
          <a:p>
            <a:r>
              <a:rPr lang="en-US" altLang="zh-CN" sz="1800" dirty="0" smtClean="0"/>
              <a:t>        f2.r = 300;</a:t>
            </a:r>
          </a:p>
          <a:p>
            <a:r>
              <a:rPr lang="en-US" altLang="zh-CN" sz="1800" dirty="0" smtClean="0"/>
              <a:t>        f1.x = "</a:t>
            </a:r>
            <a:r>
              <a:rPr lang="zh-CN" altLang="en-US" sz="1800" dirty="0" smtClean="0"/>
              <a:t>恭喜发财</a:t>
            </a:r>
            <a:r>
              <a:rPr lang="en-US" altLang="zh-CN" sz="1800" dirty="0" smtClean="0"/>
              <a:t>"</a:t>
            </a:r>
            <a:endParaRPr lang="zh-CN" altLang="en-US" sz="1800" dirty="0" smtClean="0"/>
          </a:p>
          <a:p>
            <a:r>
              <a:rPr lang="zh-CN" altLang="en-US" sz="1800" dirty="0" smtClean="0"/>
              <a:t>        </a:t>
            </a:r>
            <a:r>
              <a:rPr lang="en-US" altLang="zh-CN" sz="1800" dirty="0" smtClean="0"/>
              <a:t>f1.__proto__.eat = function(){</a:t>
            </a:r>
          </a:p>
          <a:p>
            <a:r>
              <a:rPr lang="en-US" altLang="zh-CN" sz="1800" dirty="0" smtClean="0"/>
              <a:t>            return this.z;</a:t>
            </a:r>
          </a:p>
          <a:p>
            <a:r>
              <a:rPr lang="en-US" altLang="zh-CN" sz="1800" dirty="0" smtClean="0"/>
              <a:t>        };</a:t>
            </a:r>
          </a:p>
          <a:p>
            <a:r>
              <a:rPr lang="en-US" altLang="zh-CN" sz="1800" dirty="0" smtClean="0"/>
              <a:t>        console.log(Fn.prototype.getX().x === f2.r);</a:t>
            </a:r>
          </a:p>
          <a:p>
            <a:r>
              <a:rPr lang="en-US" altLang="zh-CN" sz="1800" dirty="0" smtClean="0"/>
              <a:t>	     //      300 === 300  true</a:t>
            </a:r>
          </a:p>
          <a:p>
            <a:r>
              <a:rPr lang="en-US" altLang="zh-CN" sz="1800" dirty="0" smtClean="0"/>
              <a:t>        console.log(f1.z); //  315</a:t>
            </a:r>
          </a:p>
          <a:p>
            <a:r>
              <a:rPr lang="en-US" altLang="zh-CN" sz="1800" dirty="0" smtClean="0"/>
              <a:t>        console.log(Fn.prototype.__proto__.__proto__); // null</a:t>
            </a:r>
          </a:p>
          <a:p>
            <a:r>
              <a:rPr lang="en-US" altLang="zh-CN" sz="1800" dirty="0" smtClean="0"/>
              <a:t>        console.log(f2.eat()); // 315</a:t>
            </a:r>
          </a:p>
          <a:p>
            <a:r>
              <a:rPr lang="en-US" altLang="zh-CN" sz="1800" dirty="0" smtClean="0"/>
              <a:t>        console.log( Fn.prototype.getY()); //    315  undefined</a:t>
            </a:r>
          </a:p>
          <a:p>
            <a:r>
              <a:rPr lang="en-US" altLang="zh-CN" sz="1800" dirty="0" smtClean="0"/>
              <a:t>        f1.getX(); // ‘</a:t>
            </a:r>
            <a:r>
              <a:rPr lang="zh-CN" altLang="en-US" sz="1800" dirty="0" smtClean="0"/>
              <a:t>恭喜发财</a:t>
            </a:r>
            <a:r>
              <a:rPr lang="en-US" altLang="zh-CN" sz="1800" dirty="0" smtClean="0"/>
              <a:t>’</a:t>
            </a:r>
          </a:p>
          <a:p>
            <a:r>
              <a:rPr lang="en-US" altLang="zh-CN" sz="1800" dirty="0" smtClean="0"/>
              <a:t>Fn.prototype.z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217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、每一个函数天生自带一个</a:t>
            </a:r>
            <a:r>
              <a:rPr lang="en-US" altLang="zh-CN" sz="1800" dirty="0" smtClean="0"/>
              <a:t>prototype</a:t>
            </a:r>
            <a:r>
              <a:rPr lang="zh-CN" altLang="en-US" sz="1800" dirty="0" smtClean="0"/>
              <a:t>属性，其属性值是一个对象，对象里存放的是实例的公有属性，这个对象也叫原型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、每一个原型天生自带一个</a:t>
            </a:r>
            <a:r>
              <a:rPr lang="en-US" altLang="zh-CN" sz="1800" dirty="0" smtClean="0"/>
              <a:t>constructor</a:t>
            </a:r>
            <a:r>
              <a:rPr lang="zh-CN" altLang="en-US" sz="1800" dirty="0" smtClean="0"/>
              <a:t>属性，其属性值事项当前的类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、每一个对象天生自带一个</a:t>
            </a:r>
            <a:r>
              <a:rPr lang="en-US" altLang="zh-CN" sz="1800" dirty="0" smtClean="0"/>
              <a:t>__proto__</a:t>
            </a:r>
            <a:r>
              <a:rPr lang="zh-CN" altLang="en-US" sz="1800" dirty="0" smtClean="0"/>
              <a:t>属性，其属性值指向当前所属类的原型</a:t>
            </a:r>
            <a:endParaRPr lang="en-US" altLang="zh-CN" sz="1800" dirty="0" smtClean="0"/>
          </a:p>
          <a:p>
            <a:r>
              <a:rPr lang="zh-CN" altLang="en-US" sz="1800" dirty="0" smtClean="0"/>
              <a:t>如果你不知道当前对象的所属类是谁，那此对象的</a:t>
            </a:r>
            <a:r>
              <a:rPr lang="en-US" altLang="zh-CN" sz="1800" dirty="0" smtClean="0"/>
              <a:t>__proto__</a:t>
            </a:r>
            <a:r>
              <a:rPr lang="zh-CN" altLang="en-US" sz="1800" dirty="0" smtClean="0"/>
              <a:t>就指向</a:t>
            </a:r>
            <a:r>
              <a:rPr lang="en-US" altLang="zh-CN" sz="1800" dirty="0" smtClean="0"/>
              <a:t>Object</a:t>
            </a:r>
            <a:r>
              <a:rPr lang="zh-CN" altLang="en-US" sz="1800" dirty="0" smtClean="0"/>
              <a:t>类的原型</a:t>
            </a:r>
            <a:r>
              <a:rPr lang="en-US" altLang="zh-CN" sz="1800" dirty="0" smtClean="0"/>
              <a:t>(Object</a:t>
            </a:r>
            <a:r>
              <a:rPr lang="zh-CN" altLang="en-US" sz="1800" dirty="0" smtClean="0"/>
              <a:t>类是所有对象的基类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sp>
        <p:nvSpPr>
          <p:cNvPr id="6" name="圆角矩形 5"/>
          <p:cNvSpPr/>
          <p:nvPr/>
        </p:nvSpPr>
        <p:spPr>
          <a:xfrm>
            <a:off x="0" y="2700362"/>
            <a:ext cx="2088232" cy="20882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8072" y="2196306"/>
            <a:ext cx="8467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72008" y="2700362"/>
            <a:ext cx="2119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      this.x = x;</a:t>
            </a:r>
          </a:p>
          <a:p>
            <a:r>
              <a:rPr lang="en-US" altLang="zh-CN" sz="1400" dirty="0" smtClean="0"/>
              <a:t>       this.y = y;</a:t>
            </a:r>
          </a:p>
          <a:p>
            <a:r>
              <a:rPr lang="en-US" altLang="zh-CN" sz="1400" dirty="0" smtClean="0"/>
              <a:t>      this.getX = function () {</a:t>
            </a:r>
          </a:p>
          <a:p>
            <a:r>
              <a:rPr lang="en-US" altLang="zh-CN" sz="1400" dirty="0" smtClean="0"/>
              <a:t>           console.log(this.x);</a:t>
            </a:r>
          </a:p>
          <a:p>
            <a:r>
              <a:rPr lang="en-US" altLang="zh-CN" sz="1400" dirty="0" smtClean="0"/>
              <a:t>        }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90827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实例的私有属性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88032" y="226831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435654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8032" y="4356546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592288" y="2628354"/>
            <a:ext cx="2520280" cy="21602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80420" y="2124298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Fn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800200" y="464457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592288" y="3636466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2328" y="3132410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304256" y="342044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64296" y="3636466"/>
            <a:ext cx="2399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getX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function(){…..}</a:t>
            </a:r>
          </a:p>
          <a:p>
            <a:r>
              <a:rPr lang="en-US" altLang="zh-CN" sz="2000" dirty="0" smtClean="0"/>
              <a:t>getY:    function(){…..}</a:t>
            </a:r>
            <a:endParaRPr lang="zh-CN" altLang="en-US" sz="2000" dirty="0"/>
          </a:p>
        </p:txBody>
      </p:sp>
      <p:sp>
        <p:nvSpPr>
          <p:cNvPr id="27" name="圆角矩形 26"/>
          <p:cNvSpPr/>
          <p:nvPr/>
        </p:nvSpPr>
        <p:spPr>
          <a:xfrm>
            <a:off x="1368252" y="7524898"/>
            <a:ext cx="1512168" cy="14762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656284" y="709285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f1</a:t>
            </a:r>
            <a:r>
              <a:rPr lang="zh-CN" altLang="en-US" sz="2000" dirty="0" smtClean="0"/>
              <a:t>实例</a:t>
            </a:r>
            <a:endParaRPr lang="zh-CN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512268" y="7452890"/>
            <a:ext cx="15408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X:300</a:t>
            </a:r>
          </a:p>
          <a:p>
            <a:r>
              <a:rPr lang="en-US" altLang="zh-CN" sz="2000" dirty="0" smtClean="0"/>
              <a:t>Y:200</a:t>
            </a:r>
          </a:p>
          <a:p>
            <a:r>
              <a:rPr lang="en-US" altLang="zh-CN" sz="2000" dirty="0" smtClean="0"/>
              <a:t>getX: f</a:t>
            </a:r>
          </a:p>
          <a:p>
            <a:r>
              <a:rPr lang="en-US" altLang="zh-CN" sz="2000" dirty="0" smtClean="0"/>
              <a:t>X:’</a:t>
            </a:r>
            <a:r>
              <a:rPr lang="zh-CN" altLang="en-US" sz="2000" dirty="0" smtClean="0"/>
              <a:t>恭喜发财</a:t>
            </a:r>
            <a:r>
              <a:rPr lang="en-US" altLang="zh-CN" sz="2000" dirty="0" smtClean="0"/>
              <a:t>’</a:t>
            </a:r>
            <a:endParaRPr lang="zh-CN" altLang="en-US" sz="2000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1368252" y="8677026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40260" y="8601015"/>
            <a:ext cx="1271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__proto__</a:t>
            </a:r>
            <a:endParaRPr lang="zh-CN" altLang="en-US" sz="2000" dirty="0"/>
          </a:p>
        </p:txBody>
      </p:sp>
      <p:cxnSp>
        <p:nvCxnSpPr>
          <p:cNvPr id="34" name="形状 33"/>
          <p:cNvCxnSpPr>
            <a:stCxn id="32" idx="3"/>
            <a:endCxn id="16" idx="2"/>
          </p:cNvCxnSpPr>
          <p:nvPr/>
        </p:nvCxnSpPr>
        <p:spPr>
          <a:xfrm flipV="1">
            <a:off x="2711570" y="4788594"/>
            <a:ext cx="1140858" cy="401247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896644" y="7524898"/>
            <a:ext cx="1512168" cy="14762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184676" y="709285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f2</a:t>
            </a:r>
            <a:r>
              <a:rPr lang="zh-CN" altLang="en-US" sz="2000" dirty="0" smtClean="0"/>
              <a:t>实例</a:t>
            </a:r>
            <a:endParaRPr lang="zh-CN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184676" y="7452890"/>
            <a:ext cx="854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X:100</a:t>
            </a:r>
          </a:p>
          <a:p>
            <a:r>
              <a:rPr lang="en-US" altLang="zh-CN" sz="2000" dirty="0" smtClean="0"/>
              <a:t>Y:200</a:t>
            </a:r>
          </a:p>
          <a:p>
            <a:r>
              <a:rPr lang="en-US" altLang="zh-CN" sz="2000" dirty="0" smtClean="0"/>
              <a:t>getX: f</a:t>
            </a:r>
          </a:p>
          <a:p>
            <a:r>
              <a:rPr lang="en-US" altLang="zh-CN" sz="2000" dirty="0" smtClean="0"/>
              <a:t>r:300</a:t>
            </a:r>
            <a:endParaRPr lang="zh-CN" altLang="en-US" sz="2000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4896644" y="8677026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68652" y="8601015"/>
            <a:ext cx="1271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__proto__</a:t>
            </a:r>
            <a:endParaRPr lang="zh-CN" altLang="en-US" sz="2000" dirty="0"/>
          </a:p>
        </p:txBody>
      </p:sp>
      <p:cxnSp>
        <p:nvCxnSpPr>
          <p:cNvPr id="41" name="形状 40"/>
          <p:cNvCxnSpPr>
            <a:stCxn id="39" idx="1"/>
            <a:endCxn id="16" idx="2"/>
          </p:cNvCxnSpPr>
          <p:nvPr/>
        </p:nvCxnSpPr>
        <p:spPr>
          <a:xfrm rot="10800000">
            <a:off x="3852428" y="4788594"/>
            <a:ext cx="1116224" cy="401247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592388" y="4356546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6444" y="4284538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9505256" y="1332210"/>
            <a:ext cx="2088232" cy="20882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9505256" y="298839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93288" y="2988394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865296" y="828154"/>
            <a:ext cx="1412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6624836" y="1908274"/>
            <a:ext cx="2520280" cy="158417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984876" y="1476226"/>
            <a:ext cx="1899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Object</a:t>
            </a:r>
            <a:r>
              <a:rPr lang="zh-CN" altLang="en-US" sz="2000" dirty="0" smtClean="0"/>
              <a:t>类的原型</a:t>
            </a:r>
            <a:endParaRPr lang="zh-CN" altLang="en-US" sz="20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6624836" y="2340322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84876" y="1836266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6624936" y="3060402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28992" y="2988394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64" name="形状 63"/>
          <p:cNvCxnSpPr>
            <a:stCxn id="49" idx="3"/>
            <a:endCxn id="62" idx="2"/>
          </p:cNvCxnSpPr>
          <p:nvPr/>
        </p:nvCxnSpPr>
        <p:spPr>
          <a:xfrm flipV="1">
            <a:off x="4695921" y="3480837"/>
            <a:ext cx="3232810" cy="104992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9289132" y="327642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785076" y="212429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形状 69"/>
          <p:cNvCxnSpPr>
            <a:stCxn id="62" idx="3"/>
          </p:cNvCxnSpPr>
          <p:nvPr/>
        </p:nvCxnSpPr>
        <p:spPr>
          <a:xfrm>
            <a:off x="8728469" y="3234616"/>
            <a:ext cx="200623" cy="54586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569052" y="3852490"/>
            <a:ext cx="6880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2592388" y="3204418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08412" y="255634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X:300</a:t>
            </a:r>
          </a:p>
          <a:p>
            <a:r>
              <a:rPr lang="en-US" altLang="zh-CN" sz="1600" dirty="0" smtClean="0"/>
              <a:t>eat:function(){….}</a:t>
            </a:r>
            <a:endParaRPr lang="zh-CN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6696844" y="2196306"/>
            <a:ext cx="2086533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Z:315</a:t>
            </a:r>
          </a:p>
          <a:p>
            <a:r>
              <a:rPr lang="en-US" altLang="zh-CN" sz="2000" dirty="0" smtClean="0"/>
              <a:t>hasOwnProperty:f</a:t>
            </a:r>
          </a:p>
          <a:p>
            <a:r>
              <a:rPr lang="en-US" altLang="zh-CN" sz="2000" dirty="0" smtClean="0"/>
              <a:t>hasPubProperty:f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1656284" y="766891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544716" y="4644578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只要当前类的原型出现在了实例的原型链上，那就返回</a:t>
            </a:r>
            <a:r>
              <a:rPr lang="en-US" altLang="zh-CN" sz="1800" dirty="0" smtClean="0"/>
              <a:t>true</a:t>
            </a:r>
          </a:p>
          <a:p>
            <a:r>
              <a:rPr lang="en-US" altLang="zh-CN" sz="1800" dirty="0" smtClean="0"/>
              <a:t>f1 instanceof Fn // true</a:t>
            </a:r>
          </a:p>
          <a:p>
            <a:r>
              <a:rPr lang="en-US" altLang="zh-CN" sz="1800" dirty="0" smtClean="0"/>
              <a:t>f1 instanceof Object // true</a:t>
            </a:r>
            <a:endParaRPr lang="zh-CN" altLang="en-US" sz="1800" dirty="0"/>
          </a:p>
        </p:txBody>
      </p:sp>
      <p:sp>
        <p:nvSpPr>
          <p:cNvPr id="84" name="TextBox 83"/>
          <p:cNvSpPr txBox="1"/>
          <p:nvPr/>
        </p:nvSpPr>
        <p:spPr>
          <a:xfrm>
            <a:off x="6120780" y="5580682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在对象里查询一个很属性，先看自己私有的有没有，如果有就直接用，如果没有，就通过</a:t>
            </a:r>
            <a:r>
              <a:rPr lang="en-US" altLang="zh-CN" sz="1800" dirty="0" smtClean="0"/>
              <a:t>__proto__</a:t>
            </a:r>
            <a:r>
              <a:rPr lang="zh-CN" altLang="en-US" sz="1800" dirty="0" smtClean="0"/>
              <a:t>找到当前所属类的原型上，如果原型上有，就直接用，如果没有，就通过原型的</a:t>
            </a:r>
            <a:r>
              <a:rPr lang="en-US" altLang="zh-CN" sz="1800" dirty="0" smtClean="0"/>
              <a:t>__proto__</a:t>
            </a:r>
            <a:r>
              <a:rPr lang="zh-CN" altLang="en-US" sz="1800" dirty="0" smtClean="0"/>
              <a:t>继续往上找，直到找到</a:t>
            </a:r>
            <a:r>
              <a:rPr lang="en-US" altLang="zh-CN" sz="1800" dirty="0" smtClean="0"/>
              <a:t>Object</a:t>
            </a:r>
            <a:r>
              <a:rPr lang="zh-CN" altLang="en-US" sz="1800" dirty="0" smtClean="0"/>
              <a:t>的原型为止，如果还没有，那就是</a:t>
            </a:r>
            <a:r>
              <a:rPr lang="en-US" altLang="zh-CN" sz="1800" dirty="0" smtClean="0"/>
              <a:t>undefined</a:t>
            </a:r>
            <a:r>
              <a:rPr lang="zh-CN" altLang="en-US" sz="1800" dirty="0" smtClean="0"/>
              <a:t>，这种一级一级往上查找的机制就是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原型链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9881" y="4507587"/>
            <a:ext cx="4901919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 function Fn(){</a:t>
            </a:r>
          </a:p>
          <a:p>
            <a:r>
              <a:rPr lang="en-US" altLang="zh-CN" dirty="0" smtClean="0"/>
              <a:t>             this.x = 10;</a:t>
            </a:r>
          </a:p>
          <a:p>
            <a:r>
              <a:rPr lang="en-US" altLang="zh-CN" dirty="0" smtClean="0"/>
              <a:t>         };</a:t>
            </a:r>
          </a:p>
          <a:p>
            <a:r>
              <a:rPr lang="en-US" altLang="zh-CN" dirty="0" smtClean="0"/>
              <a:t>         Fn.prototype.say = function(){</a:t>
            </a:r>
          </a:p>
          <a:p>
            <a:r>
              <a:rPr lang="en-US" altLang="zh-CN" dirty="0" smtClean="0"/>
              <a:t>             console.log('</a:t>
            </a:r>
            <a:r>
              <a:rPr lang="zh-CN" altLang="en-US" dirty="0" smtClean="0"/>
              <a:t>哈哈</a:t>
            </a:r>
            <a:r>
              <a:rPr lang="en-US" altLang="zh-CN" dirty="0" smtClean="0"/>
              <a:t>')</a:t>
            </a:r>
          </a:p>
          <a:p>
            <a:r>
              <a:rPr lang="en-US" altLang="zh-CN" dirty="0" smtClean="0"/>
              <a:t>         };</a:t>
            </a:r>
          </a:p>
          <a:p>
            <a:r>
              <a:rPr lang="en-US" altLang="zh-CN" dirty="0" smtClean="0"/>
              <a:t>         Fn.prototype = {};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      let f1 = new Fn;</a:t>
            </a:r>
          </a:p>
          <a:p>
            <a:r>
              <a:rPr lang="en-US" altLang="zh-CN" dirty="0" smtClean="0"/>
              <a:t>         f1.say(); // </a:t>
            </a:r>
            <a:r>
              <a:rPr lang="zh-CN" altLang="en-US" dirty="0" smtClean="0"/>
              <a:t>报错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04156" y="972170"/>
            <a:ext cx="2664296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12268" y="468114"/>
            <a:ext cx="8467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04156" y="2700362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8212" y="2700362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44516" y="1620242"/>
            <a:ext cx="2880320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36604" y="1116186"/>
            <a:ext cx="15135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736404" y="2916386"/>
            <a:ext cx="93610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44516" y="2052290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2588" y="1620242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384476" y="18362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6524" y="2196306"/>
            <a:ext cx="27128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ay:function(){……}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744516" y="2772370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64596" y="2772370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744516" y="4068514"/>
            <a:ext cx="2952328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20580" y="3708474"/>
            <a:ext cx="18469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新的原型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44516" y="972170"/>
            <a:ext cx="360040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528492" y="612130"/>
            <a:ext cx="3312368" cy="32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744516" y="5436666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20580" y="5364658"/>
            <a:ext cx="17138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__prtoto__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016324" y="7524898"/>
            <a:ext cx="1944216" cy="14762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92388" y="709285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实例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592388" y="7668914"/>
            <a:ext cx="7553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en-US" altLang="zh-CN" dirty="0" smtClean="0"/>
              <a:t>:10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016324" y="8461002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32348" y="8508682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9" name="形状 38"/>
          <p:cNvCxnSpPr>
            <a:stCxn id="37" idx="3"/>
            <a:endCxn id="22" idx="2"/>
          </p:cNvCxnSpPr>
          <p:nvPr/>
        </p:nvCxnSpPr>
        <p:spPr>
          <a:xfrm flipV="1">
            <a:off x="3831825" y="5868714"/>
            <a:ext cx="1388855" cy="288619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1" idx="3"/>
          </p:cNvCxnSpPr>
          <p:nvPr/>
        </p:nvCxnSpPr>
        <p:spPr>
          <a:xfrm flipV="1">
            <a:off x="6034382" y="2340322"/>
            <a:ext cx="3902822" cy="32705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48972" y="396106"/>
            <a:ext cx="574856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原型的重定向</a:t>
            </a:r>
            <a:endParaRPr lang="en-US" altLang="zh-CN" dirty="0" smtClean="0"/>
          </a:p>
          <a:p>
            <a:r>
              <a:rPr lang="zh-CN" altLang="en-US" dirty="0" smtClean="0"/>
              <a:t>重定</a:t>
            </a:r>
            <a:r>
              <a:rPr lang="zh-CN" altLang="en-US" dirty="0" smtClean="0"/>
              <a:t>向之后的原型是没有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65246" y="2968704"/>
            <a:ext cx="4536554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 </a:t>
            </a:r>
            <a:r>
              <a:rPr lang="en-US" altLang="zh-CN" sz="2000" dirty="0" smtClean="0"/>
              <a:t>       function Fn() {</a:t>
            </a:r>
          </a:p>
          <a:p>
            <a:r>
              <a:rPr lang="en-US" altLang="zh-CN" sz="2000" dirty="0" smtClean="0"/>
              <a:t>            this.x = 100;</a:t>
            </a:r>
          </a:p>
          <a:p>
            <a:r>
              <a:rPr lang="en-US" altLang="zh-CN" sz="2000" dirty="0" smtClean="0"/>
              <a:t>            this.y = 100;</a:t>
            </a:r>
          </a:p>
          <a:p>
            <a:r>
              <a:rPr lang="en-US" altLang="zh-CN" sz="2000" dirty="0" smtClean="0"/>
              <a:t>        };</a:t>
            </a:r>
          </a:p>
          <a:p>
            <a:r>
              <a:rPr lang="en-US" altLang="zh-CN" sz="2000" dirty="0" smtClean="0"/>
              <a:t>        Fn.prototype.getX = function () {</a:t>
            </a:r>
          </a:p>
          <a:p>
            <a:r>
              <a:rPr lang="en-US" altLang="zh-CN" sz="2000" dirty="0" smtClean="0"/>
              <a:t>            console.log(this.x)</a:t>
            </a:r>
          </a:p>
          <a:p>
            <a:r>
              <a:rPr lang="en-US" altLang="zh-CN" sz="2000" dirty="0" smtClean="0"/>
              <a:t>        };</a:t>
            </a:r>
          </a:p>
          <a:p>
            <a:r>
              <a:rPr lang="en-US" altLang="zh-CN" sz="2000" dirty="0" smtClean="0"/>
              <a:t>        let f1 = new Fn;</a:t>
            </a:r>
          </a:p>
          <a:p>
            <a:r>
              <a:rPr lang="en-US" altLang="zh-CN" sz="2000" dirty="0" smtClean="0"/>
              <a:t>        Fn.prototype = {</a:t>
            </a:r>
          </a:p>
          <a:p>
            <a:r>
              <a:rPr lang="en-US" altLang="zh-CN" sz="2000" dirty="0" smtClean="0"/>
              <a:t>            getY: function () {</a:t>
            </a:r>
          </a:p>
          <a:p>
            <a:r>
              <a:rPr lang="en-US" altLang="zh-CN" sz="2000" dirty="0" smtClean="0"/>
              <a:t>                console.log(this.y)</a:t>
            </a:r>
          </a:p>
          <a:p>
            <a:r>
              <a:rPr lang="en-US" altLang="zh-CN" sz="2000" dirty="0" smtClean="0"/>
              <a:t>            }</a:t>
            </a:r>
          </a:p>
          <a:p>
            <a:r>
              <a:rPr lang="en-US" altLang="zh-CN" sz="2000" dirty="0" smtClean="0"/>
              <a:t>        };</a:t>
            </a:r>
          </a:p>
          <a:p>
            <a:r>
              <a:rPr lang="en-US" altLang="zh-CN" sz="2000" dirty="0" smtClean="0"/>
              <a:t>        let f2 = new Fn;</a:t>
            </a:r>
          </a:p>
          <a:p>
            <a:r>
              <a:rPr lang="en-US" altLang="zh-CN" sz="2000" dirty="0" smtClean="0"/>
              <a:t>        console.log(f1.getX</a:t>
            </a:r>
            <a:r>
              <a:rPr lang="en-US" altLang="zh-CN" sz="2000" dirty="0" smtClean="0"/>
              <a:t>); // f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console.log(f2.getX</a:t>
            </a:r>
            <a:r>
              <a:rPr lang="en-US" altLang="zh-CN" sz="2000" dirty="0" smtClean="0"/>
              <a:t>); // un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console.log(f1.constructor</a:t>
            </a:r>
            <a:r>
              <a:rPr lang="en-US" altLang="zh-CN" sz="2000" dirty="0" smtClean="0"/>
              <a:t>); // Fn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console.log(f2.constructor</a:t>
            </a:r>
            <a:r>
              <a:rPr lang="en-US" altLang="zh-CN" sz="2000" dirty="0" smtClean="0"/>
              <a:t>); // Object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console.log(Fn.prototype</a:t>
            </a:r>
            <a:r>
              <a:rPr lang="en-US" altLang="zh-CN" sz="2000" dirty="0" smtClean="0"/>
              <a:t>); // {getY:f}</a:t>
            </a:r>
            <a:endParaRPr lang="en-US" altLang="zh-CN" sz="2000" dirty="0"/>
          </a:p>
        </p:txBody>
      </p:sp>
      <p:sp>
        <p:nvSpPr>
          <p:cNvPr id="3" name="圆角矩形 2"/>
          <p:cNvSpPr/>
          <p:nvPr/>
        </p:nvSpPr>
        <p:spPr>
          <a:xfrm>
            <a:off x="648172" y="2484338"/>
            <a:ext cx="2592288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84276" y="1980282"/>
            <a:ext cx="8467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6204" y="2556346"/>
            <a:ext cx="202581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this.x = 100;</a:t>
            </a:r>
          </a:p>
          <a:p>
            <a:r>
              <a:rPr lang="en-US" altLang="zh-CN" sz="2800" dirty="0" smtClean="0"/>
              <a:t>this.y</a:t>
            </a:r>
            <a:r>
              <a:rPr lang="en-US" altLang="zh-CN" sz="2800" dirty="0" smtClean="0"/>
              <a:t> = 100;</a:t>
            </a:r>
          </a:p>
          <a:p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48172" y="428453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8212" y="4284538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744516" y="2916386"/>
            <a:ext cx="2304256" cy="1944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04556" y="2412330"/>
            <a:ext cx="15135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64396" y="457257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744516" y="3420442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2548" y="2988394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312468" y="327642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2508" y="3492450"/>
            <a:ext cx="26743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getX:function(){…}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480820" y="7488957"/>
            <a:ext cx="1872208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744516" y="4428554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76564" y="4356546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0729292" y="504056"/>
            <a:ext cx="2592288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377364" y="0"/>
            <a:ext cx="1412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0729292" y="2304256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089332" y="2304256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704956" y="828154"/>
            <a:ext cx="2304256" cy="1944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776964" y="324098"/>
            <a:ext cx="20794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7704956" y="1332210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92988" y="900162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704956" y="2340322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37004" y="2268314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6" name="形状 35"/>
          <p:cNvCxnSpPr>
            <a:stCxn id="34" idx="3"/>
          </p:cNvCxnSpPr>
          <p:nvPr/>
        </p:nvCxnSpPr>
        <p:spPr>
          <a:xfrm>
            <a:off x="9736481" y="2514536"/>
            <a:ext cx="272731" cy="61787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49172" y="3132410"/>
            <a:ext cx="6880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10225236" y="255634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793188" y="118819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09012" y="1548234"/>
            <a:ext cx="15392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hasOwn…</a:t>
            </a:r>
            <a:endParaRPr lang="zh-CN" altLang="en-US" dirty="0"/>
          </a:p>
        </p:txBody>
      </p:sp>
      <p:cxnSp>
        <p:nvCxnSpPr>
          <p:cNvPr id="44" name="形状 43"/>
          <p:cNvCxnSpPr>
            <a:stCxn id="22" idx="3"/>
            <a:endCxn id="34" idx="2"/>
          </p:cNvCxnSpPr>
          <p:nvPr/>
        </p:nvCxnSpPr>
        <p:spPr>
          <a:xfrm flipV="1">
            <a:off x="5776041" y="2760757"/>
            <a:ext cx="3160702" cy="184201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84876" y="6984901"/>
            <a:ext cx="1120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1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6480820" y="8641085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24836" y="8497069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0" name="形状 49"/>
          <p:cNvCxnSpPr>
            <a:stCxn id="48" idx="1"/>
            <a:endCxn id="9" idx="2"/>
          </p:cNvCxnSpPr>
          <p:nvPr/>
        </p:nvCxnSpPr>
        <p:spPr>
          <a:xfrm rot="10800000">
            <a:off x="4896644" y="4860603"/>
            <a:ext cx="1728192" cy="388268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304356" y="5508674"/>
            <a:ext cx="2376264" cy="1728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64396" y="5004618"/>
            <a:ext cx="18469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的新原型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20380" y="5724698"/>
            <a:ext cx="16875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getY:func…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>
            <a:off x="2304356" y="6804818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92388" y="6732810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62" name="形状 61"/>
          <p:cNvCxnSpPr>
            <a:stCxn id="60" idx="3"/>
            <a:endCxn id="34" idx="2"/>
          </p:cNvCxnSpPr>
          <p:nvPr/>
        </p:nvCxnSpPr>
        <p:spPr>
          <a:xfrm flipV="1">
            <a:off x="4191865" y="2760757"/>
            <a:ext cx="4744878" cy="421827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0" y="7488957"/>
            <a:ext cx="1872208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04056" y="6984901"/>
            <a:ext cx="1120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2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0" y="8641085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44016" y="8497069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69" name="形状 68"/>
          <p:cNvCxnSpPr>
            <a:stCxn id="67" idx="3"/>
            <a:endCxn id="60" idx="2"/>
          </p:cNvCxnSpPr>
          <p:nvPr/>
        </p:nvCxnSpPr>
        <p:spPr>
          <a:xfrm flipV="1">
            <a:off x="1743493" y="7225253"/>
            <a:ext cx="1648634" cy="151803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489</Words>
  <Application>Microsoft Office PowerPoint</Application>
  <PresentationFormat>自定义</PresentationFormat>
  <Paragraphs>137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</cp:revision>
  <dcterms:modified xsi:type="dcterms:W3CDTF">2020-02-12T09:10:48Z</dcterms:modified>
</cp:coreProperties>
</file>