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0" r:id="rId3"/>
    <p:sldId id="304" r:id="rId4"/>
    <p:sldId id="315" r:id="rId5"/>
    <p:sldId id="311" r:id="rId6"/>
    <p:sldId id="312" r:id="rId7"/>
    <p:sldId id="305" r:id="rId8"/>
    <p:sldId id="313" r:id="rId9"/>
    <p:sldId id="307" r:id="rId10"/>
    <p:sldId id="314" r:id="rId11"/>
    <p:sldId id="309" r:id="rId12"/>
    <p:sldId id="29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949"/>
    <a:srgbClr val="00C73C"/>
    <a:srgbClr val="FF3300"/>
    <a:srgbClr val="EEEEEE"/>
    <a:srgbClr val="FFC000"/>
    <a:srgbClr val="A192D3"/>
    <a:srgbClr val="88ABAD"/>
    <a:srgbClr val="3E99B4"/>
    <a:srgbClr val="5D5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>
        <p:scale>
          <a:sx n="75" d="100"/>
          <a:sy n="75" d="100"/>
        </p:scale>
        <p:origin x="119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287857-3503-696B-720B-BE46E0D03068}"/>
              </a:ext>
            </a:extLst>
          </p:cNvPr>
          <p:cNvSpPr/>
          <p:nvPr/>
        </p:nvSpPr>
        <p:spPr>
          <a:xfrm>
            <a:off x="3511411" y="2045515"/>
            <a:ext cx="5128537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</a:rPr>
              <a:t>AI/data-Team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2062D9-99EF-1925-5581-564152A9023B}"/>
              </a:ext>
            </a:extLst>
          </p:cNvPr>
          <p:cNvSpPr/>
          <p:nvPr/>
        </p:nvSpPr>
        <p:spPr>
          <a:xfrm>
            <a:off x="2891651" y="3344332"/>
            <a:ext cx="666890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>
                <a:solidFill>
                  <a:schemeClr val="bg1"/>
                </a:solidFill>
              </a:rPr>
              <a:t>사용자 맞춤 카페 추천 시스템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BFADB-F9EE-338D-0ABA-B317247204D9}"/>
              </a:ext>
            </a:extLst>
          </p:cNvPr>
          <p:cNvSpPr/>
          <p:nvPr/>
        </p:nvSpPr>
        <p:spPr>
          <a:xfrm>
            <a:off x="2085578" y="1258735"/>
            <a:ext cx="400730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rgbClr val="212121"/>
                </a:solidFill>
              </a:rPr>
              <a:t>Overview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010D9-7919-FCD5-9430-21CAFEA99497}"/>
              </a:ext>
            </a:extLst>
          </p:cNvPr>
          <p:cNvSpPr/>
          <p:nvPr/>
        </p:nvSpPr>
        <p:spPr>
          <a:xfrm>
            <a:off x="4326027" y="4295384"/>
            <a:ext cx="4007303" cy="74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212121"/>
                </a:solidFill>
              </a:rPr>
              <a:t>Café review data for TF-IDF</a:t>
            </a:r>
          </a:p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카페 추천에 사용할 데이터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F7D36A-6A64-93A0-0F3F-4F13E0BEA249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47E559-93BE-5DEE-AE49-DE94A1A378D6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</a:rPr>
              <a:t>Preprocessing2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39E3C4-CBBE-BE59-AAE3-56A259102ED2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EB15D6-B84C-7728-EFB7-A9746DDABD0A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AA4F3B-0402-6B8B-B800-F2C29999D966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04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33BB89-EC26-2DA5-4391-030DFAB3690D}"/>
              </a:ext>
            </a:extLst>
          </p:cNvPr>
          <p:cNvSpPr/>
          <p:nvPr/>
        </p:nvSpPr>
        <p:spPr>
          <a:xfrm>
            <a:off x="2987008" y="1673428"/>
            <a:ext cx="267803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긍정 리뷰의 정확도 상위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개 결합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3BAADA-3342-218A-C180-72C791D3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1" y="2159529"/>
            <a:ext cx="7129319" cy="1800000"/>
          </a:xfrm>
          <a:prstGeom prst="rect">
            <a:avLst/>
          </a:prstGeom>
          <a:ln>
            <a:solidFill>
              <a:srgbClr val="4D4949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7D6525-0BEA-EF27-3807-B81E83450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92" r="19479"/>
          <a:stretch/>
        </p:blipFill>
        <p:spPr>
          <a:xfrm>
            <a:off x="8543478" y="2157118"/>
            <a:ext cx="3001707" cy="1800000"/>
          </a:xfrm>
          <a:prstGeom prst="rect">
            <a:avLst/>
          </a:prstGeom>
          <a:ln>
            <a:solidFill>
              <a:srgbClr val="4D4949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D08E953-FED5-0616-A227-7657E678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693" y="5151124"/>
            <a:ext cx="7071973" cy="1120237"/>
          </a:xfrm>
          <a:prstGeom prst="rect">
            <a:avLst/>
          </a:prstGeom>
          <a:ln>
            <a:solidFill>
              <a:srgbClr val="4D4949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0DF213-6E59-46FB-1254-D542CE3E6EA1}"/>
              </a:ext>
            </a:extLst>
          </p:cNvPr>
          <p:cNvSpPr/>
          <p:nvPr/>
        </p:nvSpPr>
        <p:spPr>
          <a:xfrm>
            <a:off x="7965380" y="1257530"/>
            <a:ext cx="400730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rgbClr val="212121"/>
                </a:solidFill>
              </a:rPr>
              <a:t>Concept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8DBEE8C2-B406-6987-1366-EC742DA2EE03}"/>
              </a:ext>
            </a:extLst>
          </p:cNvPr>
          <p:cNvSpPr/>
          <p:nvPr/>
        </p:nvSpPr>
        <p:spPr>
          <a:xfrm>
            <a:off x="7759670" y="2753331"/>
            <a:ext cx="678028" cy="642770"/>
          </a:xfrm>
          <a:prstGeom prst="plus">
            <a:avLst>
              <a:gd name="adj" fmla="val 391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같음 기호 22">
            <a:extLst>
              <a:ext uri="{FF2B5EF4-FFF2-40B4-BE49-F238E27FC236}">
                <a16:creationId xmlns:a16="http://schemas.microsoft.com/office/drawing/2014/main" id="{AC9F76E7-DE43-A1D4-ECD4-3E9C25654A50}"/>
              </a:ext>
            </a:extLst>
          </p:cNvPr>
          <p:cNvSpPr/>
          <p:nvPr/>
        </p:nvSpPr>
        <p:spPr>
          <a:xfrm>
            <a:off x="1519504" y="5380356"/>
            <a:ext cx="957235" cy="605476"/>
          </a:xfrm>
          <a:prstGeom prst="mathEqual">
            <a:avLst>
              <a:gd name="adj1" fmla="val 23520"/>
              <a:gd name="adj2" fmla="val 228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A20F54-C3AA-097A-7E9E-D68326CBE923}"/>
              </a:ext>
            </a:extLst>
          </p:cNvPr>
          <p:cNvSpPr/>
          <p:nvPr/>
        </p:nvSpPr>
        <p:spPr>
          <a:xfrm>
            <a:off x="8767403" y="1673428"/>
            <a:ext cx="267803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카페를 설명하는 키워드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개 결합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3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C1C91C-8DB5-4F7F-B35B-3B060CE330AE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335DB4-2559-40AA-94AC-041B6C550FFC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</a:rPr>
              <a:t>Café Recommendation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98D080-C273-4281-8E9D-C61463E70FE4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4683BE-95BB-46D4-B6E2-B7DEBA8F717D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CBF9B7-9195-40AA-A15C-15B5AEFBC35E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04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74C44-0C2F-514E-15EB-56950AA23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09"/>
          <a:stretch/>
        </p:blipFill>
        <p:spPr>
          <a:xfrm>
            <a:off x="6579464" y="2261130"/>
            <a:ext cx="2329122" cy="1710680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21C041-7C3C-C730-75A6-E3D81948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02" y="4587561"/>
            <a:ext cx="4127729" cy="18070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4800F-6903-84D0-343F-68F002E32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85" y="2261130"/>
            <a:ext cx="5257215" cy="4153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E4F780-8D60-E071-552C-2C4AE7C44540}"/>
              </a:ext>
            </a:extLst>
          </p:cNvPr>
          <p:cNvSpPr/>
          <p:nvPr/>
        </p:nvSpPr>
        <p:spPr>
          <a:xfrm>
            <a:off x="2897022" y="1269300"/>
            <a:ext cx="736488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srgbClr val="212121"/>
                </a:solidFill>
              </a:rPr>
              <a:t>TF-IDF </a:t>
            </a:r>
            <a:r>
              <a:rPr lang="ko-KR" altLang="en-US" sz="2400" b="1">
                <a:solidFill>
                  <a:srgbClr val="212121"/>
                </a:solidFill>
              </a:rPr>
              <a:t>및 </a:t>
            </a:r>
            <a:r>
              <a:rPr lang="en-US" altLang="ko-KR" sz="2400" b="1">
                <a:solidFill>
                  <a:srgbClr val="212121"/>
                </a:solidFill>
              </a:rPr>
              <a:t>Cosine Simuliarity</a:t>
            </a:r>
            <a:r>
              <a:rPr lang="ko-KR" altLang="en-US" sz="2400" b="1">
                <a:solidFill>
                  <a:srgbClr val="212121"/>
                </a:solidFill>
              </a:rPr>
              <a:t>를 이용한 카페추천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A9DAD-0975-87F9-6324-AE59328D9662}"/>
              </a:ext>
            </a:extLst>
          </p:cNvPr>
          <p:cNvSpPr/>
          <p:nvPr/>
        </p:nvSpPr>
        <p:spPr>
          <a:xfrm>
            <a:off x="7162614" y="4103339"/>
            <a:ext cx="40073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FF0000"/>
                </a:solidFill>
              </a:rPr>
              <a:t>출력예시</a:t>
            </a:r>
            <a:endParaRPr lang="en-US" altLang="ko-KR" sz="110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2A4E83-7128-BEF0-6344-4E71D57E1A30}"/>
              </a:ext>
            </a:extLst>
          </p:cNvPr>
          <p:cNvSpPr/>
          <p:nvPr/>
        </p:nvSpPr>
        <p:spPr>
          <a:xfrm>
            <a:off x="9045306" y="2270439"/>
            <a:ext cx="2661921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normalization = ‘l2’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analyzer = ‘word’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TF-IDF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로 행렬 생성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Cosine-Simuliarity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로 유사도 검출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유사성 높은 상위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개의 카페 추천</a:t>
            </a:r>
          </a:p>
        </p:txBody>
      </p:sp>
    </p:spTree>
    <p:extLst>
      <p:ext uri="{BB962C8B-B14F-4D97-AF65-F5344CB8AC3E}">
        <p14:creationId xmlns:p14="http://schemas.microsoft.com/office/powerpoint/2010/main" val="270718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1653540"/>
            <a:ext cx="8210310" cy="470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81954" y="1725688"/>
            <a:ext cx="2942406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231863-ABCC-0FF1-7A2A-167C89F6F475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27F90E-A90B-5F3A-3184-59AC569EF722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</a:rPr>
              <a:t>Simulation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AEFAD1-2546-A5B5-C732-DF99D2566B9E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92D48B-DD2F-0FBA-39AD-8D4EEBD221FC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AFD0FD-7BA0-0807-9A74-9CF1FE5DB561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05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1118908" y="3506856"/>
            <a:ext cx="96736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96000" y="1035687"/>
            <a:ext cx="4108210" cy="78518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lvl="2">
              <a:lnSpc>
                <a:spcPct val="150000"/>
              </a:lnSpc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85529" y="2482916"/>
            <a:ext cx="482618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>
                <a:solidFill>
                  <a:schemeClr val="bg1"/>
                </a:solidFill>
              </a:rPr>
              <a:t>Contents</a:t>
            </a:r>
            <a:endParaRPr lang="ko-KR" altLang="en-US" sz="2000" b="1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1079249" y="317707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5605359" y="202856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10162641" y="200731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320314" y="415916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312650" y="244568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429114-AD88-0C93-C55F-C58F601AD581}"/>
              </a:ext>
            </a:extLst>
          </p:cNvPr>
          <p:cNvSpPr/>
          <p:nvPr/>
        </p:nvSpPr>
        <p:spPr>
          <a:xfrm>
            <a:off x="6096000" y="2026399"/>
            <a:ext cx="4108210" cy="78518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lvl="2">
              <a:lnSpc>
                <a:spcPct val="150000"/>
              </a:lnSpc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2. System flow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035A1A-28E7-B35E-4BF0-297343A5E17B}"/>
              </a:ext>
            </a:extLst>
          </p:cNvPr>
          <p:cNvSpPr/>
          <p:nvPr/>
        </p:nvSpPr>
        <p:spPr>
          <a:xfrm>
            <a:off x="6096000" y="3008745"/>
            <a:ext cx="4108210" cy="78518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lvl="2">
              <a:lnSpc>
                <a:spcPct val="150000"/>
              </a:lnSpc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3. Role designation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8B66C2-E5B8-9F0A-BD80-EF1CF0B4A0F8}"/>
              </a:ext>
            </a:extLst>
          </p:cNvPr>
          <p:cNvSpPr/>
          <p:nvPr/>
        </p:nvSpPr>
        <p:spPr>
          <a:xfrm>
            <a:off x="6096000" y="3957452"/>
            <a:ext cx="4108210" cy="78518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lvl="2">
              <a:lnSpc>
                <a:spcPct val="150000"/>
              </a:lnSpc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4. Process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FE1B74-B0AC-233B-C719-370CC6F7A961}"/>
              </a:ext>
            </a:extLst>
          </p:cNvPr>
          <p:cNvSpPr/>
          <p:nvPr/>
        </p:nvSpPr>
        <p:spPr>
          <a:xfrm>
            <a:off x="6096000" y="4948579"/>
            <a:ext cx="4108210" cy="78518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457200" lvl="2">
              <a:lnSpc>
                <a:spcPct val="150000"/>
              </a:lnSpc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5. Simulation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C1C91C-8DB5-4F7F-B35B-3B060CE330AE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335DB4-2559-40AA-94AC-041B6C550FFC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</a:rPr>
              <a:t>Introduction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98D080-C273-4281-8E9D-C61463E70FE4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4683BE-95BB-46D4-B6E2-B7DEBA8F717D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CBF9B7-9195-40AA-A15C-15B5AEFBC35E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01</a:t>
            </a:r>
            <a:endParaRPr lang="ko-KR" altLang="en-US" sz="24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05885E8-13F6-8AFE-B14E-76A6613469A2}"/>
              </a:ext>
            </a:extLst>
          </p:cNvPr>
          <p:cNvSpPr/>
          <p:nvPr/>
        </p:nvSpPr>
        <p:spPr>
          <a:xfrm>
            <a:off x="11058525" y="3055331"/>
            <a:ext cx="670428" cy="670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741C33-1AB1-6746-D8CA-A929F83D62B2}"/>
              </a:ext>
            </a:extLst>
          </p:cNvPr>
          <p:cNvSpPr/>
          <p:nvPr/>
        </p:nvSpPr>
        <p:spPr>
          <a:xfrm>
            <a:off x="834730" y="1669444"/>
            <a:ext cx="10727349" cy="4112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20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tx1"/>
                </a:solidFill>
                <a:latin typeface="+mn-ea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202124"/>
                </a:solidFill>
                <a:latin typeface="Apple SD Gothic Neo"/>
              </a:rPr>
              <a:t>다양한 카페 매장에서 공부 환경이 조성되고 있지만</a:t>
            </a:r>
            <a:r>
              <a:rPr lang="en-US" altLang="ko-KR" sz="2000">
                <a:solidFill>
                  <a:srgbClr val="202124"/>
                </a:solidFill>
                <a:latin typeface="Apple SD Gothic Neo"/>
              </a:rPr>
              <a:t>,</a:t>
            </a:r>
            <a:r>
              <a:rPr lang="ko-KR" altLang="en-US" sz="2000">
                <a:solidFill>
                  <a:srgbClr val="202124"/>
                </a:solidFill>
                <a:latin typeface="Apple SD Gothic Neo"/>
              </a:rPr>
              <a:t> 공부에 적합한 환경을 갖추었는지를 알기란 쉽지 않다</a:t>
            </a:r>
            <a:r>
              <a:rPr lang="en-US" altLang="ko-KR" sz="2000">
                <a:solidFill>
                  <a:srgbClr val="202124"/>
                </a:solidFill>
                <a:latin typeface="Apple SD Gothic Neo"/>
              </a:rPr>
              <a:t>. </a:t>
            </a:r>
            <a:r>
              <a:rPr lang="ko-KR" altLang="en-US" sz="2000">
                <a:solidFill>
                  <a:srgbClr val="202124"/>
                </a:solidFill>
                <a:latin typeface="Apple SD Gothic Neo"/>
              </a:rPr>
              <a:t>따라서 </a:t>
            </a:r>
            <a:r>
              <a:rPr lang="ko-KR" altLang="en-US" sz="2000" b="0" i="0">
                <a:solidFill>
                  <a:srgbClr val="202124"/>
                </a:solidFill>
                <a:effectLst/>
                <a:latin typeface="Apple SD Gothic Neo"/>
              </a:rPr>
              <a:t>현 위치에서 사용자 맞춤 스타일로 공부에 적합한 카페를 추천받음으로써 학생들은 시간과 비용을 절약할 수 있는 시스템이 필요하다</a:t>
            </a:r>
            <a:r>
              <a:rPr lang="en-US" altLang="ko-KR" sz="2000" b="0" i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tx1"/>
                </a:solidFill>
                <a:latin typeface="+mn-ea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ko-KR" altLang="en-US" sz="2000" b="0" i="0">
                <a:solidFill>
                  <a:srgbClr val="202124"/>
                </a:solidFill>
                <a:effectLst/>
                <a:latin typeface="Apple SD Gothic Neo"/>
              </a:rPr>
              <a:t>데이터베이스에 저장되는 리뷰 기록 정보를 위치 정보와 결합하여 </a:t>
            </a:r>
            <a:r>
              <a:rPr lang="ko-KR" altLang="en-US" sz="2000">
                <a:solidFill>
                  <a:srgbClr val="202124"/>
                </a:solidFill>
                <a:latin typeface="Apple SD Gothic Neo"/>
              </a:rPr>
              <a:t>가장 가까우면서 사용자에게 적합한 카페 </a:t>
            </a:r>
            <a:r>
              <a:rPr lang="en-US" altLang="ko-KR" sz="2000">
                <a:solidFill>
                  <a:srgbClr val="202124"/>
                </a:solidFill>
                <a:latin typeface="Apple SD Gothic Neo"/>
              </a:rPr>
              <a:t>5</a:t>
            </a:r>
            <a:r>
              <a:rPr lang="ko-KR" altLang="en-US" sz="2000">
                <a:solidFill>
                  <a:srgbClr val="202124"/>
                </a:solidFill>
                <a:latin typeface="Apple SD Gothic Neo"/>
              </a:rPr>
              <a:t>개를 </a:t>
            </a:r>
            <a:r>
              <a:rPr lang="ko-KR" altLang="en-US" sz="2000" b="0" i="0">
                <a:solidFill>
                  <a:srgbClr val="202124"/>
                </a:solidFill>
                <a:effectLst/>
                <a:latin typeface="Apple SD Gothic Neo"/>
              </a:rPr>
              <a:t>추천받을 수 있도록 한다</a:t>
            </a:r>
            <a:r>
              <a:rPr lang="en-US" altLang="ko-KR" sz="2000" b="0" i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en-US" altLang="ko-KR" sz="20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512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C1C91C-8DB5-4F7F-B35B-3B060CE330AE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335DB4-2559-40AA-94AC-041B6C550FFC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System Flow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98D080-C273-4281-8E9D-C61463E70FE4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4683BE-95BB-46D4-B6E2-B7DEBA8F717D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CBF9B7-9195-40AA-A15C-15B5AEFBC35E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02</a:t>
            </a:r>
            <a:endParaRPr lang="ko-KR" altLang="en-US" sz="2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93EC1A8-28DB-4A0C-9BA6-B9691B1CFA4C}"/>
              </a:ext>
            </a:extLst>
          </p:cNvPr>
          <p:cNvCxnSpPr>
            <a:stCxn id="35" idx="6"/>
          </p:cNvCxnSpPr>
          <p:nvPr/>
        </p:nvCxnSpPr>
        <p:spPr>
          <a:xfrm flipV="1">
            <a:off x="1400261" y="3841402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7C26693-343C-47B3-B6BD-06762D79C44E}"/>
              </a:ext>
            </a:extLst>
          </p:cNvPr>
          <p:cNvSpPr/>
          <p:nvPr/>
        </p:nvSpPr>
        <p:spPr>
          <a:xfrm>
            <a:off x="1245184" y="3763864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15792E1-02DC-40F7-AB35-CF7B8A5FC3DF}"/>
              </a:ext>
            </a:extLst>
          </p:cNvPr>
          <p:cNvSpPr/>
          <p:nvPr/>
        </p:nvSpPr>
        <p:spPr>
          <a:xfrm>
            <a:off x="3102534" y="376386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C80815B-2A5E-497D-B857-BDBA9ECDE3D5}"/>
              </a:ext>
            </a:extLst>
          </p:cNvPr>
          <p:cNvSpPr/>
          <p:nvPr/>
        </p:nvSpPr>
        <p:spPr>
          <a:xfrm>
            <a:off x="7155622" y="376385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6B1056-6A55-422A-A173-9BF2FF5EBF65}"/>
              </a:ext>
            </a:extLst>
          </p:cNvPr>
          <p:cNvSpPr/>
          <p:nvPr/>
        </p:nvSpPr>
        <p:spPr>
          <a:xfrm>
            <a:off x="555172" y="2723427"/>
            <a:ext cx="1615756" cy="915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212121"/>
                </a:solidFill>
              </a:rPr>
              <a:t>Web Scraping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카페의 정보 데이터 및 리뷰 데이터 수집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615E39-5E6B-4960-A7FF-B8A59C164390}"/>
              </a:ext>
            </a:extLst>
          </p:cNvPr>
          <p:cNvSpPr/>
          <p:nvPr/>
        </p:nvSpPr>
        <p:spPr>
          <a:xfrm>
            <a:off x="2612431" y="4078740"/>
            <a:ext cx="3162202" cy="212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212121"/>
                </a:solidFill>
              </a:rPr>
              <a:t>Preprocessing1</a:t>
            </a:r>
          </a:p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리뷰데이터 전처리</a:t>
            </a:r>
            <a:endParaRPr lang="en-US" altLang="ko-KR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105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라벨링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라벨의 분포 균형화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결측치 제거</a:t>
            </a:r>
          </a:p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중복샘플 제거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불필요한 문자 제거</a:t>
            </a:r>
          </a:p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빈 데이터 제거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리뷰 길이 통일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패딩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40)</a:t>
            </a:r>
          </a:p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불용어 정의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정수 인코딩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희귀단어 빈도수 확인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55DAD0-7991-49E9-B571-3FBB196DDA9C}"/>
              </a:ext>
            </a:extLst>
          </p:cNvPr>
          <p:cNvSpPr/>
          <p:nvPr/>
        </p:nvSpPr>
        <p:spPr>
          <a:xfrm>
            <a:off x="6660913" y="4078740"/>
            <a:ext cx="3511529" cy="188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212121"/>
                </a:solidFill>
              </a:rPr>
              <a:t>Preprocessing2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리뷰에 대한 오버뷰와 컨셉 제작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오버뷰</a:t>
            </a:r>
            <a:endParaRPr lang="en-US" altLang="ko-KR" sz="105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긍정 리뷰 중 정확도 상위 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개 리뷰를 합친 데이터</a:t>
            </a:r>
          </a:p>
          <a:p>
            <a:pPr>
              <a:lnSpc>
                <a:spcPct val="150000"/>
              </a:lnSpc>
            </a:pPr>
            <a:r>
              <a:rPr lang="en-US" altLang="ko-KR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컨셉</a:t>
            </a:r>
            <a:endParaRPr lang="en-US" altLang="ko-KR" sz="105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카페별 특색과 구조를 설명하는 데이터</a:t>
            </a:r>
            <a:endParaRPr lang="en-US" altLang="ko-KR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8113D1-67DD-4B3A-AFA2-A02DCA5D321D}"/>
              </a:ext>
            </a:extLst>
          </p:cNvPr>
          <p:cNvSpPr/>
          <p:nvPr/>
        </p:nvSpPr>
        <p:spPr>
          <a:xfrm>
            <a:off x="3805099" y="1428026"/>
            <a:ext cx="2238490" cy="129540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LSTM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>
                <a:solidFill>
                  <a:srgbClr val="212121"/>
                </a:solidFill>
              </a:rPr>
              <a:t>시계열 데이터의 지도학습</a:t>
            </a:r>
            <a:endParaRPr lang="en-US" altLang="ko-KR" sz="1200" b="1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900">
                <a:solidFill>
                  <a:srgbClr val="212121"/>
                </a:solidFill>
              </a:rPr>
              <a:t>RNN</a:t>
            </a:r>
            <a:r>
              <a:rPr lang="ko-KR" altLang="en-US" sz="900">
                <a:solidFill>
                  <a:srgbClr val="212121"/>
                </a:solidFill>
              </a:rPr>
              <a:t>과 달리 장기 의존성을 가져 </a:t>
            </a:r>
            <a:endParaRPr lang="en-US" altLang="ko-KR" sz="90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>
                <a:solidFill>
                  <a:srgbClr val="212121"/>
                </a:solidFill>
              </a:rPr>
              <a:t>리뷰의 감정분석에 사용될 수 있음</a:t>
            </a:r>
            <a:endParaRPr lang="ko-KR" altLang="en-US" sz="900" dirty="0">
              <a:solidFill>
                <a:srgbClr val="21212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949B3EC-3195-4B9B-BFBA-B0D2C45B78C1}"/>
              </a:ext>
            </a:extLst>
          </p:cNvPr>
          <p:cNvSpPr/>
          <p:nvPr/>
        </p:nvSpPr>
        <p:spPr>
          <a:xfrm>
            <a:off x="3534575" y="2917161"/>
            <a:ext cx="3005694" cy="672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Sentiment Analysis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리뷰의 긍정 혹은 부정 도출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846AA2-8324-4685-8AB0-6DA057AE58DF}"/>
              </a:ext>
            </a:extLst>
          </p:cNvPr>
          <p:cNvSpPr/>
          <p:nvPr/>
        </p:nvSpPr>
        <p:spPr>
          <a:xfrm>
            <a:off x="4924344" y="3736556"/>
            <a:ext cx="209676" cy="209684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3A90F5E-BBCF-4088-8E37-15ABCA5F2828}"/>
              </a:ext>
            </a:extLst>
          </p:cNvPr>
          <p:cNvSpPr/>
          <p:nvPr/>
        </p:nvSpPr>
        <p:spPr>
          <a:xfrm>
            <a:off x="9742806" y="3736564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43CE78-20E0-4599-B4F4-E3E6102944D9}"/>
              </a:ext>
            </a:extLst>
          </p:cNvPr>
          <p:cNvSpPr/>
          <p:nvPr/>
        </p:nvSpPr>
        <p:spPr>
          <a:xfrm>
            <a:off x="8416678" y="2854226"/>
            <a:ext cx="2604820" cy="915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3300"/>
                </a:solidFill>
              </a:rPr>
              <a:t>Café Recommendation 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리뷰 기반으로 입력한 카페와</a:t>
            </a:r>
            <a:endParaRPr lang="en-US" altLang="ko-KR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유사성이 높은 상위 </a:t>
            </a:r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개의 카페를 추천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FFA16F6-28CF-423B-9A96-D34E50A2F8E6}"/>
              </a:ext>
            </a:extLst>
          </p:cNvPr>
          <p:cNvSpPr/>
          <p:nvPr/>
        </p:nvSpPr>
        <p:spPr>
          <a:xfrm>
            <a:off x="7902402" y="1426325"/>
            <a:ext cx="3386446" cy="1295401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TF-IDF &amp; Cosine-</a:t>
            </a:r>
            <a:r>
              <a:rPr lang="en-US" altLang="ko-KR" b="1" dirty="0" err="1">
                <a:solidFill>
                  <a:srgbClr val="212121"/>
                </a:solidFill>
              </a:rPr>
              <a:t>Similiarity</a:t>
            </a:r>
            <a:endParaRPr lang="en-US" altLang="ko-KR" b="1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b="1">
                <a:solidFill>
                  <a:srgbClr val="212121"/>
                </a:solidFill>
              </a:rPr>
              <a:t>단어 임베딩 및 유사도 도출</a:t>
            </a:r>
            <a:endParaRPr lang="en-US" altLang="ko-KR" sz="1200" b="1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900">
                <a:solidFill>
                  <a:srgbClr val="212121"/>
                </a:solidFill>
              </a:rPr>
              <a:t>- </a:t>
            </a:r>
            <a:r>
              <a:rPr lang="ko-KR" altLang="en-US" sz="900">
                <a:solidFill>
                  <a:srgbClr val="212121"/>
                </a:solidFill>
              </a:rPr>
              <a:t>의미가 있는 단어들로 임베딩 값을 얻을 수 있음</a:t>
            </a:r>
            <a:endParaRPr lang="en-US" altLang="ko-KR" sz="90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900">
                <a:solidFill>
                  <a:srgbClr val="212121"/>
                </a:solidFill>
              </a:rPr>
              <a:t>- </a:t>
            </a:r>
            <a:r>
              <a:rPr lang="ko-KR" altLang="en-US" sz="900">
                <a:solidFill>
                  <a:srgbClr val="212121"/>
                </a:solidFill>
              </a:rPr>
              <a:t>카페에 대한 정보들이 얼마나 유사한지를 판별할 수 있음</a:t>
            </a:r>
            <a:endParaRPr lang="ko-KR" altLang="en-US" sz="900" dirty="0">
              <a:solidFill>
                <a:srgbClr val="21212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0888DE6-0BA9-7EE3-6AC6-A9D62D133CA0}"/>
              </a:ext>
            </a:extLst>
          </p:cNvPr>
          <p:cNvCxnSpPr>
            <a:stCxn id="54" idx="4"/>
            <a:endCxn id="49" idx="3"/>
          </p:cNvCxnSpPr>
          <p:nvPr/>
        </p:nvCxnSpPr>
        <p:spPr>
          <a:xfrm rot="5400000" flipH="1" flipV="1">
            <a:off x="4601128" y="2503780"/>
            <a:ext cx="1870513" cy="1014407"/>
          </a:xfrm>
          <a:prstGeom prst="bentConnector4">
            <a:avLst>
              <a:gd name="adj1" fmla="val -12221"/>
              <a:gd name="adj2" fmla="val 12253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8EDC11E-AD5A-9FFB-C805-25A3FAA20801}"/>
              </a:ext>
            </a:extLst>
          </p:cNvPr>
          <p:cNvCxnSpPr>
            <a:cxnSpLocks/>
            <a:stCxn id="56" idx="4"/>
            <a:endCxn id="58" idx="3"/>
          </p:cNvCxnSpPr>
          <p:nvPr/>
        </p:nvCxnSpPr>
        <p:spPr>
          <a:xfrm rot="5400000" flipH="1" flipV="1">
            <a:off x="9632139" y="2289531"/>
            <a:ext cx="1872214" cy="1441204"/>
          </a:xfrm>
          <a:prstGeom prst="bentConnector4">
            <a:avLst>
              <a:gd name="adj1" fmla="val -12210"/>
              <a:gd name="adj2" fmla="val 11586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0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A9179-5438-9163-B8D4-15EB413A3701}"/>
              </a:ext>
            </a:extLst>
          </p:cNvPr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indent="-457200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</a:rPr>
              <a:t>양지인</a:t>
            </a:r>
            <a:r>
              <a:rPr lang="ko-KR" altLang="en-US" sz="900" b="1">
                <a:solidFill>
                  <a:schemeClr val="bg1"/>
                </a:solidFill>
              </a:rPr>
              <a:t>천문학과</a:t>
            </a:r>
            <a:r>
              <a:rPr lang="en-US" altLang="ko-KR" sz="1400" b="1">
                <a:solidFill>
                  <a:schemeClr val="bg1"/>
                </a:solidFill>
              </a:rPr>
              <a:t>, </a:t>
            </a:r>
            <a:r>
              <a:rPr lang="ko-KR" altLang="en-US" sz="1400" b="1">
                <a:solidFill>
                  <a:schemeClr val="bg1"/>
                </a:solidFill>
              </a:rPr>
              <a:t>조현진</a:t>
            </a:r>
            <a:r>
              <a:rPr lang="ko-KR" altLang="en-US" sz="900" b="1">
                <a:solidFill>
                  <a:schemeClr val="bg1"/>
                </a:solidFill>
              </a:rPr>
              <a:t>수학과</a:t>
            </a:r>
            <a:r>
              <a:rPr lang="en-US" altLang="ko-KR" sz="1400" b="1">
                <a:solidFill>
                  <a:schemeClr val="bg1"/>
                </a:solidFill>
              </a:rPr>
              <a:t>, </a:t>
            </a:r>
            <a:r>
              <a:rPr lang="ko-KR" altLang="en-US" sz="1400" b="1">
                <a:solidFill>
                  <a:schemeClr val="bg1"/>
                </a:solidFill>
              </a:rPr>
              <a:t>문현정</a:t>
            </a:r>
            <a:r>
              <a:rPr lang="ko-KR" altLang="en-US" sz="900" b="1">
                <a:solidFill>
                  <a:schemeClr val="bg1"/>
                </a:solidFill>
              </a:rPr>
              <a:t>수학과     </a:t>
            </a:r>
            <a:endParaRPr lang="en-US" altLang="ko-KR" sz="700" b="1">
              <a:solidFill>
                <a:schemeClr val="bg1"/>
              </a:solidFill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카페 정보 수집</a:t>
            </a:r>
            <a:endParaRPr lang="en-US" altLang="ko-KR" sz="1200" b="1">
              <a:solidFill>
                <a:schemeClr val="bg1"/>
              </a:solidFill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200" b="1">
                <a:solidFill>
                  <a:schemeClr val="bg1"/>
                </a:solidFill>
              </a:rPr>
              <a:t>리뷰 수집 및 라벨링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D43F6-CE09-C811-23BE-29AC30597E59}"/>
              </a:ext>
            </a:extLst>
          </p:cNvPr>
          <p:cNvSpPr/>
          <p:nvPr/>
        </p:nvSpPr>
        <p:spPr>
          <a:xfrm>
            <a:off x="816944" y="1621460"/>
            <a:ext cx="2557111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rgbClr val="212121"/>
                </a:solidFill>
              </a:rPr>
              <a:t>데이터 수집 파트</a:t>
            </a:r>
            <a:endParaRPr lang="en-US" altLang="ko-KR" sz="2400" b="1" dirty="0">
              <a:solidFill>
                <a:srgbClr val="21212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F883A-BDFA-F834-F283-EFD9DF22E2D8}"/>
              </a:ext>
            </a:extLst>
          </p:cNvPr>
          <p:cNvSpPr/>
          <p:nvPr/>
        </p:nvSpPr>
        <p:spPr>
          <a:xfrm>
            <a:off x="6568613" y="1621460"/>
            <a:ext cx="224933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rgbClr val="212121"/>
                </a:solidFill>
              </a:rPr>
              <a:t>모델 학습 파트</a:t>
            </a:r>
            <a:endParaRPr lang="en-US" altLang="ko-KR" sz="2400" b="1" dirty="0">
              <a:solidFill>
                <a:srgbClr val="21212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B9F77C-97BF-551F-52A4-C0B0641A20AA}"/>
              </a:ext>
            </a:extLst>
          </p:cNvPr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ko-KR" altLang="en-US" sz="1400" b="1">
                <a:solidFill>
                  <a:srgbClr val="424242"/>
                </a:solidFill>
              </a:rPr>
              <a:t>정지호</a:t>
            </a:r>
            <a:r>
              <a:rPr lang="ko-KR" altLang="en-US" sz="900" b="1">
                <a:solidFill>
                  <a:srgbClr val="424242"/>
                </a:solidFill>
              </a:rPr>
              <a:t>기계공학과</a:t>
            </a:r>
            <a:r>
              <a:rPr lang="en-US" altLang="ko-KR" sz="1400" b="1">
                <a:solidFill>
                  <a:srgbClr val="424242"/>
                </a:solidFill>
              </a:rPr>
              <a:t>, </a:t>
            </a:r>
            <a:r>
              <a:rPr lang="ko-KR" altLang="en-US" sz="1400" b="1">
                <a:solidFill>
                  <a:srgbClr val="424242"/>
                </a:solidFill>
              </a:rPr>
              <a:t>장동훈</a:t>
            </a:r>
            <a:r>
              <a:rPr lang="ko-KR" altLang="en-US" sz="900" b="1">
                <a:solidFill>
                  <a:srgbClr val="424242"/>
                </a:solidFill>
              </a:rPr>
              <a:t>소비자학과</a:t>
            </a:r>
            <a:r>
              <a:rPr lang="en-US" altLang="ko-KR" sz="1400" b="1">
                <a:solidFill>
                  <a:srgbClr val="424242"/>
                </a:solidFill>
              </a:rPr>
              <a:t>, </a:t>
            </a:r>
            <a:r>
              <a:rPr lang="ko-KR" altLang="en-US" sz="1400" b="1">
                <a:solidFill>
                  <a:srgbClr val="424242"/>
                </a:solidFill>
              </a:rPr>
              <a:t>지수빈</a:t>
            </a:r>
            <a:r>
              <a:rPr lang="ko-KR" altLang="en-US" sz="900" b="1">
                <a:solidFill>
                  <a:srgbClr val="424242"/>
                </a:solidFill>
              </a:rPr>
              <a:t>메카트로닉스공학과</a:t>
            </a:r>
            <a:endParaRPr lang="en-US" altLang="ko-KR" sz="200" dirty="0">
              <a:solidFill>
                <a:srgbClr val="424242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424242"/>
                </a:solidFill>
              </a:rPr>
              <a:t>카페 정보 수집</a:t>
            </a:r>
            <a:endParaRPr lang="en-US" altLang="ko-KR" sz="1200" b="1">
              <a:solidFill>
                <a:srgbClr val="424242"/>
              </a:solidFill>
            </a:endParaRPr>
          </a:p>
          <a:p>
            <a:pPr marL="177800" lvl="1">
              <a:lnSpc>
                <a:spcPct val="150000"/>
              </a:lnSpc>
            </a:pPr>
            <a:r>
              <a:rPr lang="ko-KR" altLang="en-US" sz="1200" b="1">
                <a:solidFill>
                  <a:srgbClr val="424242"/>
                </a:solidFill>
              </a:rPr>
              <a:t>모델 학습 및 자료 정리</a:t>
            </a:r>
            <a:endParaRPr lang="en-US" altLang="ko-KR" sz="1200" b="1">
              <a:solidFill>
                <a:srgbClr val="42424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DAEF0F-DD50-75E0-D9B6-0F8B98572D7D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4856EE-57CF-6BD2-3BA1-568C9CA15EE4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</a:rPr>
              <a:t>Role designation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C97C18-1228-3BC0-EAAD-2A297066D5AD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B834AF-77CA-5A87-6895-EC7AEFC9D8DE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CED3E5-D6CB-5D14-B21C-003966578DD4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03</a:t>
            </a:r>
            <a:endParaRPr lang="ko-KR" altLang="en-US" sz="2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D821A65-8A4B-EE68-11BB-3AEF7F91F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62" r="1008"/>
          <a:stretch/>
        </p:blipFill>
        <p:spPr>
          <a:xfrm>
            <a:off x="895590" y="4235849"/>
            <a:ext cx="7151130" cy="199561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33628F-12CD-AAC3-5865-30C2D4C02D67}"/>
              </a:ext>
            </a:extLst>
          </p:cNvPr>
          <p:cNvSpPr/>
          <p:nvPr/>
        </p:nvSpPr>
        <p:spPr>
          <a:xfrm>
            <a:off x="8455349" y="4235849"/>
            <a:ext cx="3295481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주차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자료 조사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주차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::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개념설계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주차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::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백엔드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+AI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전체 회의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주차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::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카페 데이터 수집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주차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::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구상 및 모델 선정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주차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::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 및 모델 학습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주차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::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학습 및 자료 정리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54D94A-7075-FAF3-8BE6-806891248BB9}"/>
              </a:ext>
            </a:extLst>
          </p:cNvPr>
          <p:cNvSpPr/>
          <p:nvPr/>
        </p:nvSpPr>
        <p:spPr>
          <a:xfrm>
            <a:off x="895590" y="4084320"/>
            <a:ext cx="10297124" cy="231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231863-ABCC-0FF1-7A2A-167C89F6F475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27F90E-A90B-5F3A-3184-59AC569EF722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</a:rPr>
              <a:t>Web Scraping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AEFAD1-2546-A5B5-C732-DF99D2566B9E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92D48B-DD2F-0FBA-39AD-8D4EEBD221FC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AFD0FD-7BA0-0807-9A74-9CF1FE5DB561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04</a:t>
            </a:r>
            <a:endParaRPr lang="ko-KR" altLang="en-US" sz="2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EF5EB65-7BDC-D4DB-54DB-21393531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4" y="3146279"/>
            <a:ext cx="4966696" cy="28307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C5168D-9185-1E46-225A-410D7021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43" y="3142310"/>
            <a:ext cx="6004567" cy="2834728"/>
          </a:xfrm>
          <a:prstGeom prst="rect">
            <a:avLst/>
          </a:prstGeom>
          <a:ln>
            <a:solidFill>
              <a:srgbClr val="4D4949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E10B21E-DC0B-C51D-DA9C-865CCD485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848" y="2561161"/>
            <a:ext cx="434378" cy="41913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EA913-14AD-D0CA-187B-A7373CC230CB}"/>
              </a:ext>
            </a:extLst>
          </p:cNvPr>
          <p:cNvSpPr/>
          <p:nvPr/>
        </p:nvSpPr>
        <p:spPr>
          <a:xfrm>
            <a:off x="1523449" y="2555747"/>
            <a:ext cx="292706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00C73C"/>
                </a:solidFill>
              </a:rPr>
              <a:t>네이버 지도 리뷰 이용</a:t>
            </a:r>
            <a:endParaRPr lang="en-US" altLang="ko-KR" sz="1200">
              <a:solidFill>
                <a:srgbClr val="00C73C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EDCFCA-121F-5509-ECE8-B6A946424956}"/>
              </a:ext>
            </a:extLst>
          </p:cNvPr>
          <p:cNvSpPr/>
          <p:nvPr/>
        </p:nvSpPr>
        <p:spPr>
          <a:xfrm>
            <a:off x="6293702" y="3058160"/>
            <a:ext cx="670560" cy="370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535236-181E-24FD-D715-C09656C4BB64}"/>
              </a:ext>
            </a:extLst>
          </p:cNvPr>
          <p:cNvSpPr/>
          <p:nvPr/>
        </p:nvSpPr>
        <p:spPr>
          <a:xfrm>
            <a:off x="8145780" y="3058160"/>
            <a:ext cx="762000" cy="370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CB7CFE-2C39-0717-601D-39A3755624E5}"/>
              </a:ext>
            </a:extLst>
          </p:cNvPr>
          <p:cNvSpPr/>
          <p:nvPr/>
        </p:nvSpPr>
        <p:spPr>
          <a:xfrm>
            <a:off x="7379399" y="3058160"/>
            <a:ext cx="670560" cy="370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EC32EA-6745-51C3-C602-905D9DFC28D9}"/>
              </a:ext>
            </a:extLst>
          </p:cNvPr>
          <p:cNvSpPr/>
          <p:nvPr/>
        </p:nvSpPr>
        <p:spPr>
          <a:xfrm>
            <a:off x="8949068" y="3058160"/>
            <a:ext cx="575932" cy="370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4AFD0C-B120-31D5-0960-F8B40C89B06E}"/>
              </a:ext>
            </a:extLst>
          </p:cNvPr>
          <p:cNvSpPr/>
          <p:nvPr/>
        </p:nvSpPr>
        <p:spPr>
          <a:xfrm>
            <a:off x="9562682" y="3058160"/>
            <a:ext cx="2118778" cy="370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B02719-A65B-2274-29B7-F228BAF34C5A}"/>
              </a:ext>
            </a:extLst>
          </p:cNvPr>
          <p:cNvSpPr/>
          <p:nvPr/>
        </p:nvSpPr>
        <p:spPr>
          <a:xfrm>
            <a:off x="6125786" y="2403316"/>
            <a:ext cx="1006391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FF0000"/>
                </a:solidFill>
              </a:rPr>
              <a:t>카페명</a:t>
            </a:r>
            <a:endParaRPr lang="en-US" altLang="ko-KR" sz="140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2FA967-9DE3-3B8A-8D3F-F67CDCD255CE}"/>
              </a:ext>
            </a:extLst>
          </p:cNvPr>
          <p:cNvSpPr/>
          <p:nvPr/>
        </p:nvSpPr>
        <p:spPr>
          <a:xfrm>
            <a:off x="7216402" y="2403316"/>
            <a:ext cx="1006391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FF0000"/>
                </a:solidFill>
              </a:rPr>
              <a:t>주소</a:t>
            </a:r>
            <a:endParaRPr lang="en-US" altLang="ko-KR" sz="140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DAB912-00BB-E481-8A7C-8EA125F6C1C9}"/>
              </a:ext>
            </a:extLst>
          </p:cNvPr>
          <p:cNvSpPr/>
          <p:nvPr/>
        </p:nvSpPr>
        <p:spPr>
          <a:xfrm>
            <a:off x="7645177" y="1862040"/>
            <a:ext cx="1763206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FF0000"/>
                </a:solidFill>
              </a:rPr>
              <a:t>위도 및 경도</a:t>
            </a:r>
            <a:endParaRPr lang="en-US" altLang="ko-KR" sz="140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EB359C-B041-A0CC-1603-2994B4C99996}"/>
              </a:ext>
            </a:extLst>
          </p:cNvPr>
          <p:cNvSpPr/>
          <p:nvPr/>
        </p:nvSpPr>
        <p:spPr>
          <a:xfrm>
            <a:off x="9176831" y="2131939"/>
            <a:ext cx="1006391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FF0000"/>
                </a:solidFill>
              </a:rPr>
              <a:t>평점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A1B675-8598-A8FD-3DCB-15EA46656F3E}"/>
              </a:ext>
            </a:extLst>
          </p:cNvPr>
          <p:cNvSpPr/>
          <p:nvPr/>
        </p:nvSpPr>
        <p:spPr>
          <a:xfrm>
            <a:off x="9938588" y="2122952"/>
            <a:ext cx="1366966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FF0000"/>
                </a:solidFill>
              </a:rPr>
              <a:t>평균가격</a:t>
            </a:r>
            <a:endParaRPr lang="en-US" altLang="ko-KR" sz="140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91321AA-8028-D5E4-B55F-4E00D53063E9}"/>
              </a:ext>
            </a:extLst>
          </p:cNvPr>
          <p:cNvSpPr/>
          <p:nvPr/>
        </p:nvSpPr>
        <p:spPr>
          <a:xfrm>
            <a:off x="8566974" y="6066254"/>
            <a:ext cx="3114486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FF0000"/>
                </a:solidFill>
              </a:rPr>
              <a:t>청결</a:t>
            </a:r>
            <a:r>
              <a:rPr lang="en-US" altLang="ko-KR" b="1">
                <a:solidFill>
                  <a:srgbClr val="FF0000"/>
                </a:solidFill>
              </a:rPr>
              <a:t>+</a:t>
            </a:r>
            <a:r>
              <a:rPr lang="ko-KR" altLang="en-US" b="1">
                <a:solidFill>
                  <a:srgbClr val="FF0000"/>
                </a:solidFill>
              </a:rPr>
              <a:t>좌석</a:t>
            </a:r>
            <a:r>
              <a:rPr lang="en-US" altLang="ko-KR" b="1">
                <a:solidFill>
                  <a:srgbClr val="FF0000"/>
                </a:solidFill>
              </a:rPr>
              <a:t>+</a:t>
            </a:r>
            <a:r>
              <a:rPr lang="ko-KR" altLang="en-US" b="1">
                <a:solidFill>
                  <a:srgbClr val="FF0000"/>
                </a:solidFill>
              </a:rPr>
              <a:t>집중도 점수</a:t>
            </a:r>
            <a:endParaRPr lang="en-US" altLang="ko-KR" sz="1400">
              <a:solidFill>
                <a:srgbClr val="FF0000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2B90DA5-A4C6-F790-8A8A-0C7DF526753E}"/>
              </a:ext>
            </a:extLst>
          </p:cNvPr>
          <p:cNvCxnSpPr>
            <a:cxnSpLocks/>
            <a:stCxn id="33" idx="3"/>
            <a:endCxn id="40" idx="3"/>
          </p:cNvCxnSpPr>
          <p:nvPr/>
        </p:nvCxnSpPr>
        <p:spPr>
          <a:xfrm>
            <a:off x="11681460" y="3243580"/>
            <a:ext cx="12700" cy="304982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6907510-2FEC-E936-FA5F-534D71C6894E}"/>
              </a:ext>
            </a:extLst>
          </p:cNvPr>
          <p:cNvCxnSpPr>
            <a:stCxn id="32" idx="0"/>
            <a:endCxn id="39" idx="2"/>
          </p:cNvCxnSpPr>
          <p:nvPr/>
        </p:nvCxnSpPr>
        <p:spPr>
          <a:xfrm rot="5400000" flipH="1" flipV="1">
            <a:off x="9689094" y="2125184"/>
            <a:ext cx="480916" cy="138503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39C2A42-D262-0CC7-F01F-AF319F2147E6}"/>
              </a:ext>
            </a:extLst>
          </p:cNvPr>
          <p:cNvCxnSpPr>
            <a:stCxn id="32" idx="0"/>
            <a:endCxn id="38" idx="2"/>
          </p:cNvCxnSpPr>
          <p:nvPr/>
        </p:nvCxnSpPr>
        <p:spPr>
          <a:xfrm rot="5400000" flipH="1" flipV="1">
            <a:off x="9222566" y="2600700"/>
            <a:ext cx="471929" cy="44299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65FD6FC-D348-4F1A-365A-5F3878FED951}"/>
              </a:ext>
            </a:extLst>
          </p:cNvPr>
          <p:cNvCxnSpPr>
            <a:stCxn id="27" idx="0"/>
            <a:endCxn id="34" idx="2"/>
          </p:cNvCxnSpPr>
          <p:nvPr/>
        </p:nvCxnSpPr>
        <p:spPr>
          <a:xfrm flipV="1">
            <a:off x="6628982" y="2857608"/>
            <a:ext cx="0" cy="200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123122F-1E81-3ACB-EABE-1E60A409EBEF}"/>
              </a:ext>
            </a:extLst>
          </p:cNvPr>
          <p:cNvCxnSpPr>
            <a:stCxn id="29" idx="0"/>
            <a:endCxn id="35" idx="2"/>
          </p:cNvCxnSpPr>
          <p:nvPr/>
        </p:nvCxnSpPr>
        <p:spPr>
          <a:xfrm flipV="1">
            <a:off x="7714679" y="2857608"/>
            <a:ext cx="4919" cy="200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176A538-CE6B-9D82-10A6-18C0510834E2}"/>
              </a:ext>
            </a:extLst>
          </p:cNvPr>
          <p:cNvCxnSpPr>
            <a:stCxn id="28" idx="0"/>
            <a:endCxn id="37" idx="2"/>
          </p:cNvCxnSpPr>
          <p:nvPr/>
        </p:nvCxnSpPr>
        <p:spPr>
          <a:xfrm flipV="1">
            <a:off x="8526780" y="2316332"/>
            <a:ext cx="0" cy="741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5D83B0-5324-3880-C766-3A932DA8D7B7}"/>
              </a:ext>
            </a:extLst>
          </p:cNvPr>
          <p:cNvSpPr/>
          <p:nvPr/>
        </p:nvSpPr>
        <p:spPr>
          <a:xfrm>
            <a:off x="3929788" y="1258415"/>
            <a:ext cx="433242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212121"/>
                </a:solidFill>
              </a:rPr>
              <a:t>카페별 정보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30450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E6C448B4-0E27-16E9-34EE-61FDC99B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9" y="3427547"/>
            <a:ext cx="2195896" cy="110737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C1C91C-8DB5-4F7F-B35B-3B060CE330AE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335DB4-2559-40AA-94AC-041B6C550FFC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</a:rPr>
              <a:t>Web Scraping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98D080-C273-4281-8E9D-C61463E70FE4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4683BE-95BB-46D4-B6E2-B7DEBA8F717D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CBF9B7-9195-40AA-A15C-15B5AEFBC35E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04</a:t>
            </a:r>
            <a:endParaRPr lang="ko-KR" altLang="en-US" sz="24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BA12D1A-F48E-5D65-5A20-A13991EE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75" y="3692075"/>
            <a:ext cx="2046564" cy="270251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0FB09DC-6B5A-3AE8-2245-F5ABD73F0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81" y="3098733"/>
            <a:ext cx="2027636" cy="207864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7A10177-726F-2E61-327C-6B74FF635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146" y="3986908"/>
            <a:ext cx="2224738" cy="238094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0311B5A-E81E-E46F-5288-60602943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848" y="2561161"/>
            <a:ext cx="434378" cy="419136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3DFAC5-A9A7-9BF3-1A2B-F47F4AEE4BEA}"/>
              </a:ext>
            </a:extLst>
          </p:cNvPr>
          <p:cNvSpPr/>
          <p:nvPr/>
        </p:nvSpPr>
        <p:spPr>
          <a:xfrm>
            <a:off x="1523449" y="2555747"/>
            <a:ext cx="292706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00C73C"/>
                </a:solidFill>
              </a:rPr>
              <a:t>네이버 지도 리뷰 이용</a:t>
            </a:r>
            <a:endParaRPr lang="en-US" altLang="ko-KR" sz="1200">
              <a:solidFill>
                <a:srgbClr val="00C73C"/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AE7AE41D-BAC4-8746-B30B-62EBF6A07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3986" y="2629850"/>
            <a:ext cx="5163757" cy="3764739"/>
          </a:xfrm>
          <a:prstGeom prst="rect">
            <a:avLst/>
          </a:prstGeom>
          <a:ln>
            <a:solidFill>
              <a:srgbClr val="4D4949"/>
            </a:solidFill>
          </a:ln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253DB3-80FD-E7E4-296B-122DB208583B}"/>
              </a:ext>
            </a:extLst>
          </p:cNvPr>
          <p:cNvSpPr/>
          <p:nvPr/>
        </p:nvSpPr>
        <p:spPr>
          <a:xfrm>
            <a:off x="3929788" y="1258415"/>
            <a:ext cx="433242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212121"/>
                </a:solidFill>
              </a:rPr>
              <a:t>카페별 리뷰 데이터 수집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67EE195-36D5-0A6A-402C-4254669DC497}"/>
              </a:ext>
            </a:extLst>
          </p:cNvPr>
          <p:cNvSpPr/>
          <p:nvPr/>
        </p:nvSpPr>
        <p:spPr>
          <a:xfrm>
            <a:off x="8863784" y="2181862"/>
            <a:ext cx="2927066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FF0000"/>
                </a:solidFill>
              </a:rPr>
              <a:t>카페별 약 </a:t>
            </a:r>
            <a:r>
              <a:rPr lang="en-US" altLang="ko-KR" sz="1400" b="1">
                <a:solidFill>
                  <a:srgbClr val="FF0000"/>
                </a:solidFill>
              </a:rPr>
              <a:t>~</a:t>
            </a:r>
            <a:r>
              <a:rPr lang="ko-KR" altLang="en-US" sz="1400" b="1">
                <a:solidFill>
                  <a:srgbClr val="FF0000"/>
                </a:solidFill>
              </a:rPr>
              <a:t>개이상의 데이터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2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D8FB989-9B9F-4AE0-B861-01877F8D0639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6FB020-5B2A-D54C-E76E-7E66AD4C7EE4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</a:rPr>
              <a:t>Preprocessing1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955252-26AB-BD8C-1BDC-0BB6EE6C0E3B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F221A4-28B8-A845-F924-ED1E85984EE7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642B5E-4CE2-9B91-EA98-6416C8F35536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04</a:t>
            </a:r>
            <a:endParaRPr lang="ko-KR" alt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B36AD2-3D0D-BBD9-6E20-709C262F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5" y="1879429"/>
            <a:ext cx="2972985" cy="1800000"/>
          </a:xfrm>
          <a:prstGeom prst="rect">
            <a:avLst/>
          </a:prstGeom>
          <a:ln>
            <a:solidFill>
              <a:srgbClr val="4D4949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6A1078-15BD-744D-9E66-1FBEDBE9C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0" y="4384141"/>
            <a:ext cx="3183854" cy="2126918"/>
          </a:xfrm>
          <a:prstGeom prst="rect">
            <a:avLst/>
          </a:prstGeom>
          <a:ln>
            <a:solidFill>
              <a:srgbClr val="4D4949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BB271A-6489-5BB3-27F5-308AC29959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063"/>
          <a:stretch/>
        </p:blipFill>
        <p:spPr>
          <a:xfrm>
            <a:off x="4069499" y="3451845"/>
            <a:ext cx="1105714" cy="1526103"/>
          </a:xfrm>
          <a:prstGeom prst="rect">
            <a:avLst/>
          </a:prstGeom>
          <a:ln>
            <a:solidFill>
              <a:srgbClr val="4D4949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41D3781-7C72-D4A8-484A-4087476F86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0" r="518" b="-1670"/>
          <a:stretch/>
        </p:blipFill>
        <p:spPr>
          <a:xfrm>
            <a:off x="4280135" y="1332129"/>
            <a:ext cx="6887527" cy="1526103"/>
          </a:xfrm>
          <a:prstGeom prst="rect">
            <a:avLst/>
          </a:prstGeom>
          <a:ln>
            <a:solidFill>
              <a:srgbClr val="4D4949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CC0F2F-24CF-2FA8-A7E2-765D43D88AE3}"/>
              </a:ext>
            </a:extLst>
          </p:cNvPr>
          <p:cNvSpPr/>
          <p:nvPr/>
        </p:nvSpPr>
        <p:spPr>
          <a:xfrm>
            <a:off x="1476067" y="1416201"/>
            <a:ext cx="10259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212121"/>
                </a:solidFill>
              </a:rPr>
              <a:t>라벨링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DB611C6-6DA3-48B5-3847-8DA611DE6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155" y="3309331"/>
            <a:ext cx="2726056" cy="1800000"/>
          </a:xfrm>
          <a:prstGeom prst="rect">
            <a:avLst/>
          </a:prstGeom>
          <a:ln>
            <a:solidFill>
              <a:srgbClr val="4D4949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0B78A65-DC5B-6150-48BC-21ABD17FC3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3967" y="5464563"/>
            <a:ext cx="3802710" cy="1097375"/>
          </a:xfrm>
          <a:prstGeom prst="rect">
            <a:avLst/>
          </a:prstGeom>
          <a:ln>
            <a:solidFill>
              <a:srgbClr val="4D4949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1801C85-1394-21B9-697E-B9DAC4FBD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4338" y="3309331"/>
            <a:ext cx="2593548" cy="1800000"/>
          </a:xfrm>
          <a:prstGeom prst="rect">
            <a:avLst/>
          </a:prstGeom>
          <a:ln>
            <a:solidFill>
              <a:srgbClr val="4D4949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C1D7021-9323-6545-BCB4-9FE303CD6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217" y="5615834"/>
            <a:ext cx="3848433" cy="929721"/>
          </a:xfrm>
          <a:prstGeom prst="rect">
            <a:avLst/>
          </a:prstGeom>
          <a:ln>
            <a:solidFill>
              <a:srgbClr val="4D4949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F91F3-3D99-8125-07F3-5AFC5CE3623A}"/>
              </a:ext>
            </a:extLst>
          </p:cNvPr>
          <p:cNvSpPr/>
          <p:nvPr/>
        </p:nvSpPr>
        <p:spPr>
          <a:xfrm>
            <a:off x="979567" y="3844746"/>
            <a:ext cx="184142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212121"/>
                </a:solidFill>
              </a:rPr>
              <a:t>라벨 분포 확인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E2A081-D378-9928-BE4B-51DA0937A8F9}"/>
              </a:ext>
            </a:extLst>
          </p:cNvPr>
          <p:cNvSpPr/>
          <p:nvPr/>
        </p:nvSpPr>
        <p:spPr>
          <a:xfrm>
            <a:off x="6653425" y="892221"/>
            <a:ext cx="146652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212121"/>
                </a:solidFill>
              </a:rPr>
              <a:t>불용어 정의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439306-C45E-0C98-70C3-6FB9DF3E1116}"/>
              </a:ext>
            </a:extLst>
          </p:cNvPr>
          <p:cNvSpPr/>
          <p:nvPr/>
        </p:nvSpPr>
        <p:spPr>
          <a:xfrm>
            <a:off x="3932764" y="3033854"/>
            <a:ext cx="146652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212121"/>
                </a:solidFill>
              </a:rPr>
              <a:t>결측치 처리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3BA8D3-FC22-AA67-898E-E17C4F4E141C}"/>
              </a:ext>
            </a:extLst>
          </p:cNvPr>
          <p:cNvSpPr/>
          <p:nvPr/>
        </p:nvSpPr>
        <p:spPr>
          <a:xfrm>
            <a:off x="6264920" y="2883833"/>
            <a:ext cx="146652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212121"/>
                </a:solidFill>
              </a:rPr>
              <a:t>정수 인코딩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4CC7B3-B025-32B2-DC52-96DF2FD4C7DB}"/>
              </a:ext>
            </a:extLst>
          </p:cNvPr>
          <p:cNvSpPr/>
          <p:nvPr/>
        </p:nvSpPr>
        <p:spPr>
          <a:xfrm>
            <a:off x="9244851" y="2846505"/>
            <a:ext cx="208059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212121"/>
                </a:solidFill>
              </a:rPr>
              <a:t>리뷰 길이 확인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83BE73-71A0-1171-D230-29C8CECCEE45}"/>
              </a:ext>
            </a:extLst>
          </p:cNvPr>
          <p:cNvSpPr/>
          <p:nvPr/>
        </p:nvSpPr>
        <p:spPr>
          <a:xfrm>
            <a:off x="4413414" y="5056533"/>
            <a:ext cx="25838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212121"/>
                </a:solidFill>
              </a:rPr>
              <a:t>희귀 단어 처리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27D931-E187-450E-5BB6-E26B1476F5A4}"/>
              </a:ext>
            </a:extLst>
          </p:cNvPr>
          <p:cNvSpPr/>
          <p:nvPr/>
        </p:nvSpPr>
        <p:spPr>
          <a:xfrm>
            <a:off x="8918857" y="5186290"/>
            <a:ext cx="208059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212121"/>
                </a:solidFill>
              </a:rPr>
              <a:t>패딩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C1C91C-8DB5-4F7F-B35B-3B060CE330AE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335DB4-2559-40AA-94AC-041B6C550FFC}"/>
              </a:ext>
            </a:extLst>
          </p:cNvPr>
          <p:cNvSpPr/>
          <p:nvPr/>
        </p:nvSpPr>
        <p:spPr>
          <a:xfrm>
            <a:off x="2276217" y="-4159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>
                <a:solidFill>
                  <a:schemeClr val="bg1"/>
                </a:solidFill>
              </a:rPr>
              <a:t>Sentiment Analysis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98D080-C273-4281-8E9D-C61463E70FE4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4683BE-95BB-46D4-B6E2-B7DEBA8F717D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CBF9B7-9195-40AA-A15C-15B5AEFBC35E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04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AE4226-D851-72F8-F277-C05C7FFD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61" y="4500504"/>
            <a:ext cx="4500319" cy="187360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E7A900-0D2F-D02D-7A57-315169A4C0CE}"/>
              </a:ext>
            </a:extLst>
          </p:cNvPr>
          <p:cNvSpPr/>
          <p:nvPr/>
        </p:nvSpPr>
        <p:spPr>
          <a:xfrm>
            <a:off x="7010961" y="2155882"/>
            <a:ext cx="4007303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Train : Validation : Test = 7 : 1 : 2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Embedding dim=100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hidden unit size =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Activation = sigmoid &amp; Loss = binary-crossentropy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Early stopping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accuracy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0.9807 &amp; test accuracy = 0.8693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C05F5E-03F7-8ED2-78C7-B56BF7D9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9" y="2255520"/>
            <a:ext cx="5729461" cy="4118586"/>
          </a:xfrm>
          <a:prstGeom prst="rect">
            <a:avLst/>
          </a:prstGeom>
          <a:ln>
            <a:solidFill>
              <a:srgbClr val="4D4949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BFADB-F9EE-338D-0ABA-B317247204D9}"/>
              </a:ext>
            </a:extLst>
          </p:cNvPr>
          <p:cNvSpPr/>
          <p:nvPr/>
        </p:nvSpPr>
        <p:spPr>
          <a:xfrm>
            <a:off x="3434330" y="1216676"/>
            <a:ext cx="571785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srgbClr val="212121"/>
                </a:solidFill>
              </a:rPr>
              <a:t>LSTM</a:t>
            </a:r>
            <a:r>
              <a:rPr lang="ko-KR" altLang="en-US" sz="2400" b="1">
                <a:solidFill>
                  <a:srgbClr val="212121"/>
                </a:solidFill>
              </a:rPr>
              <a:t>을 이용한 감정분석 모델</a:t>
            </a:r>
            <a:endParaRPr lang="en-US" altLang="ko-KR" sz="2400" b="1">
              <a:solidFill>
                <a:srgbClr val="21212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010D9-7919-FCD5-9430-21CAFEA99497}"/>
              </a:ext>
            </a:extLst>
          </p:cNvPr>
          <p:cNvSpPr/>
          <p:nvPr/>
        </p:nvSpPr>
        <p:spPr>
          <a:xfrm>
            <a:off x="7351729" y="3941244"/>
            <a:ext cx="400730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FF0000"/>
                </a:solidFill>
              </a:rPr>
              <a:t>출력예시</a:t>
            </a:r>
            <a:endParaRPr lang="en-US" altLang="ko-KR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9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487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 SD Gothic Neo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지수빈</cp:lastModifiedBy>
  <cp:revision>102</cp:revision>
  <dcterms:created xsi:type="dcterms:W3CDTF">2017-10-09T06:24:25Z</dcterms:created>
  <dcterms:modified xsi:type="dcterms:W3CDTF">2022-10-29T16:48:09Z</dcterms:modified>
</cp:coreProperties>
</file>