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5050"/>
    <a:srgbClr val="118DFF"/>
    <a:srgbClr val="0A58CA"/>
    <a:srgbClr val="FFC332"/>
    <a:srgbClr val="4482EF"/>
    <a:srgbClr val="2E2E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HeroV_ABADS\Capstone\output%20files\SQL_Outpu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HeroV_ABADS\Capstone\output%20files\SQL_Output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HeroV_ABADS\Capstone\output%20files\SQL_Output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ysClr val="windowText" lastClr="000000"/>
                </a:solidFill>
              </a:rPr>
              <a:t>Product Wise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Productwise_sales_trend!$B$1</c:f>
              <c:strCache>
                <c:ptCount val="1"/>
                <c:pt idx="0">
                  <c:v>Total_Revenue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Productwise_sales_trend!$A$2:$A$7</c:f>
              <c:strCache>
                <c:ptCount val="6"/>
                <c:pt idx="0">
                  <c:v>Sports</c:v>
                </c:pt>
                <c:pt idx="1">
                  <c:v>Fashion</c:v>
                </c:pt>
                <c:pt idx="2">
                  <c:v>Home &amp; Kitchen</c:v>
                </c:pt>
                <c:pt idx="3">
                  <c:v>Beauty</c:v>
                </c:pt>
                <c:pt idx="4">
                  <c:v>Electronics</c:v>
                </c:pt>
                <c:pt idx="5">
                  <c:v>Books</c:v>
                </c:pt>
              </c:strCache>
            </c:strRef>
          </c:cat>
          <c:val>
            <c:numRef>
              <c:f>Productwise_sales_trend!$B$2:$B$7</c:f>
              <c:numCache>
                <c:formatCode>General</c:formatCode>
                <c:ptCount val="6"/>
                <c:pt idx="0">
                  <c:v>2063370.7275</c:v>
                </c:pt>
                <c:pt idx="1">
                  <c:v>2176146.0995</c:v>
                </c:pt>
                <c:pt idx="2">
                  <c:v>2438587.9909999999</c:v>
                </c:pt>
                <c:pt idx="3">
                  <c:v>2522858.3530000001</c:v>
                </c:pt>
                <c:pt idx="4">
                  <c:v>2792197.9755000002</c:v>
                </c:pt>
                <c:pt idx="5">
                  <c:v>3313054.02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B13-4AED-862F-0C431740F4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52996591"/>
        <c:axId val="1253000431"/>
      </c:barChart>
      <c:catAx>
        <c:axId val="12529965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3000431"/>
        <c:crosses val="autoZero"/>
        <c:auto val="1"/>
        <c:lblAlgn val="ctr"/>
        <c:lblOffset val="100"/>
        <c:noMultiLvlLbl val="0"/>
      </c:catAx>
      <c:valAx>
        <c:axId val="1253000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9965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b="1">
                <a:solidFill>
                  <a:sysClr val="windowText" lastClr="000000"/>
                </a:solidFill>
              </a:rPr>
              <a:t>Total</a:t>
            </a:r>
            <a:r>
              <a:rPr lang="en-GB" b="1" baseline="0">
                <a:solidFill>
                  <a:sysClr val="windowText" lastClr="000000"/>
                </a:solidFill>
              </a:rPr>
              <a:t> Monthly Sales</a:t>
            </a:r>
            <a:endParaRPr lang="en-GB" b="1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>
        <c:manualLayout>
          <c:layoutTarget val="inner"/>
          <c:xMode val="edge"/>
          <c:yMode val="edge"/>
          <c:x val="0.10801168581842466"/>
          <c:y val="0.18310984308131242"/>
          <c:w val="0.84235074149300238"/>
          <c:h val="0.55283677985330293"/>
        </c:manualLayout>
      </c:layout>
      <c:lineChart>
        <c:grouping val="standard"/>
        <c:varyColors val="0"/>
        <c:ser>
          <c:idx val="0"/>
          <c:order val="0"/>
          <c:tx>
            <c:strRef>
              <c:f>Sales_Trend_Analysis!$B$1</c:f>
              <c:strCache>
                <c:ptCount val="1"/>
                <c:pt idx="0">
                  <c:v>total_sales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Sales_Trend_Analysis!$A$2:$A$34</c:f>
              <c:strCache>
                <c:ptCount val="29"/>
                <c:pt idx="0">
                  <c:v>2023-02</c:v>
                </c:pt>
                <c:pt idx="1">
                  <c:v>2023-03</c:v>
                </c:pt>
                <c:pt idx="2">
                  <c:v>2023-04</c:v>
                </c:pt>
                <c:pt idx="3">
                  <c:v>2023-05</c:v>
                </c:pt>
                <c:pt idx="4">
                  <c:v>2023-06</c:v>
                </c:pt>
                <c:pt idx="5">
                  <c:v>2023-07</c:v>
                </c:pt>
                <c:pt idx="6">
                  <c:v>2023-08</c:v>
                </c:pt>
                <c:pt idx="7">
                  <c:v>2023-09</c:v>
                </c:pt>
                <c:pt idx="8">
                  <c:v>2023-10</c:v>
                </c:pt>
                <c:pt idx="9">
                  <c:v>2023-11</c:v>
                </c:pt>
                <c:pt idx="10">
                  <c:v>2023-12</c:v>
                </c:pt>
                <c:pt idx="11">
                  <c:v>2024-01</c:v>
                </c:pt>
                <c:pt idx="12">
                  <c:v>2024-02</c:v>
                </c:pt>
                <c:pt idx="13">
                  <c:v>2024-03</c:v>
                </c:pt>
                <c:pt idx="14">
                  <c:v>2024-04</c:v>
                </c:pt>
                <c:pt idx="15">
                  <c:v>2024-05</c:v>
                </c:pt>
                <c:pt idx="16">
                  <c:v>2024-06</c:v>
                </c:pt>
                <c:pt idx="17">
                  <c:v>2024-07</c:v>
                </c:pt>
                <c:pt idx="18">
                  <c:v>2024-08</c:v>
                </c:pt>
                <c:pt idx="19">
                  <c:v>2024-09</c:v>
                </c:pt>
                <c:pt idx="20">
                  <c:v>2024-10</c:v>
                </c:pt>
                <c:pt idx="21">
                  <c:v>2024-11</c:v>
                </c:pt>
                <c:pt idx="22">
                  <c:v>2024-12</c:v>
                </c:pt>
                <c:pt idx="23">
                  <c:v>2025-01</c:v>
                </c:pt>
                <c:pt idx="24">
                  <c:v>2025-02</c:v>
                </c:pt>
                <c:pt idx="25">
                  <c:v>2025-03</c:v>
                </c:pt>
                <c:pt idx="26">
                  <c:v>2025-04</c:v>
                </c:pt>
                <c:pt idx="27">
                  <c:v>2025-05</c:v>
                </c:pt>
                <c:pt idx="28">
                  <c:v>2025-06</c:v>
                </c:pt>
              </c:strCache>
              <c:extLst/>
            </c:strRef>
          </c:cat>
          <c:val>
            <c:numRef>
              <c:f>Sales_Trend_Analysis!$B$2:$B$34</c:f>
              <c:numCache>
                <c:formatCode>General</c:formatCode>
                <c:ptCount val="29"/>
                <c:pt idx="0">
                  <c:v>401534.37999999902</c:v>
                </c:pt>
                <c:pt idx="1">
                  <c:v>478996.76999999897</c:v>
                </c:pt>
                <c:pt idx="2">
                  <c:v>469013.06</c:v>
                </c:pt>
                <c:pt idx="3">
                  <c:v>465220.44</c:v>
                </c:pt>
                <c:pt idx="4">
                  <c:v>466084.93</c:v>
                </c:pt>
                <c:pt idx="5">
                  <c:v>476300.01</c:v>
                </c:pt>
                <c:pt idx="6">
                  <c:v>474421.06</c:v>
                </c:pt>
                <c:pt idx="7">
                  <c:v>450607.94</c:v>
                </c:pt>
                <c:pt idx="8">
                  <c:v>459519.69</c:v>
                </c:pt>
                <c:pt idx="9">
                  <c:v>449391.31</c:v>
                </c:pt>
                <c:pt idx="10">
                  <c:v>455197.36</c:v>
                </c:pt>
                <c:pt idx="11">
                  <c:v>472085.69</c:v>
                </c:pt>
                <c:pt idx="12">
                  <c:v>437910.03999999899</c:v>
                </c:pt>
                <c:pt idx="13">
                  <c:v>475523.62</c:v>
                </c:pt>
                <c:pt idx="14">
                  <c:v>465937.299999999</c:v>
                </c:pt>
                <c:pt idx="15">
                  <c:v>455935.26</c:v>
                </c:pt>
                <c:pt idx="16">
                  <c:v>451375.88</c:v>
                </c:pt>
                <c:pt idx="17">
                  <c:v>481757.73</c:v>
                </c:pt>
                <c:pt idx="18">
                  <c:v>452569.92</c:v>
                </c:pt>
                <c:pt idx="19">
                  <c:v>452190.49999999901</c:v>
                </c:pt>
                <c:pt idx="20">
                  <c:v>490380.64</c:v>
                </c:pt>
                <c:pt idx="21">
                  <c:v>445860.95</c:v>
                </c:pt>
                <c:pt idx="22">
                  <c:v>481957.07</c:v>
                </c:pt>
                <c:pt idx="23">
                  <c:v>457256.47</c:v>
                </c:pt>
                <c:pt idx="24">
                  <c:v>418232.32999999903</c:v>
                </c:pt>
                <c:pt idx="25">
                  <c:v>460574.19</c:v>
                </c:pt>
                <c:pt idx="26">
                  <c:v>437977.41999999899</c:v>
                </c:pt>
                <c:pt idx="27">
                  <c:v>442525.23</c:v>
                </c:pt>
                <c:pt idx="28">
                  <c:v>451862.13999999902</c:v>
                </c:pt>
              </c:numCache>
              <c:extLst/>
            </c:numRef>
          </c:val>
          <c:smooth val="0"/>
          <c:extLst>
            <c:ext xmlns:c16="http://schemas.microsoft.com/office/drawing/2014/chart" uri="{C3380CC4-5D6E-409C-BE32-E72D297353CC}">
              <c16:uniqueId val="{00000000-528B-46EF-A038-64880FEC041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52955311"/>
        <c:axId val="1252947151"/>
      </c:lineChart>
      <c:catAx>
        <c:axId val="12529553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947151"/>
        <c:crosses val="autoZero"/>
        <c:auto val="1"/>
        <c:lblAlgn val="ctr"/>
        <c:lblOffset val="100"/>
        <c:noMultiLvlLbl val="0"/>
      </c:catAx>
      <c:valAx>
        <c:axId val="1252947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529553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Regional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Regionwise_sales_trend!$B$1</c:f>
              <c:strCache>
                <c:ptCount val="1"/>
                <c:pt idx="0">
                  <c:v>Total_Revenue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8BCF-4A27-8049-630BF5378AF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8BCF-4A27-8049-630BF5378AF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8BCF-4A27-8049-630BF5378AF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8BCF-4A27-8049-630BF5378AF2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8BCF-4A27-8049-630BF5378AF2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Regionwise_sales_trend!$A$2:$A$6</c:f>
              <c:strCache>
                <c:ptCount val="5"/>
                <c:pt idx="0">
                  <c:v>Canada</c:v>
                </c:pt>
                <c:pt idx="1">
                  <c:v>Germany</c:v>
                </c:pt>
                <c:pt idx="2">
                  <c:v>India</c:v>
                </c:pt>
                <c:pt idx="3">
                  <c:v>UK</c:v>
                </c:pt>
                <c:pt idx="4">
                  <c:v>USA</c:v>
                </c:pt>
              </c:strCache>
            </c:strRef>
          </c:cat>
          <c:val>
            <c:numRef>
              <c:f>Regionwise_sales_trend!$B$2:$B$6</c:f>
              <c:numCache>
                <c:formatCode>General</c:formatCode>
                <c:ptCount val="5"/>
                <c:pt idx="0">
                  <c:v>2143105.9539999999</c:v>
                </c:pt>
                <c:pt idx="1">
                  <c:v>1014633.49999999</c:v>
                </c:pt>
                <c:pt idx="2">
                  <c:v>3353302.3914999901</c:v>
                </c:pt>
                <c:pt idx="3">
                  <c:v>4053502.9029999799</c:v>
                </c:pt>
                <c:pt idx="4">
                  <c:v>4741670.41799998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BCF-4A27-8049-630BF5378AF2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8651A-6C4E-9586-812A-1F85E7444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BB804E-D55D-DE68-3A6A-5659E2DFF8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FA125-DB99-0081-B599-7CD0AB37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AF61-35DA-456D-9334-CAEF6C715EE6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882FA-971A-B572-0062-31DE381D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85672-8C26-7F9F-D941-C0895B3F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85F-97FE-4DF9-A48C-7D2F08E93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659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0ACE3-ABB7-868B-F308-37F075C62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4B0D7-B9FC-DBB4-E164-5862C96E3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097C-085C-DFF5-3605-E6144F61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AF61-35DA-456D-9334-CAEF6C715EE6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B6EE7-01F3-A0B0-39B6-A8F735B9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A7344-E991-D9E4-1637-17A706F7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85F-97FE-4DF9-A48C-7D2F08E93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70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E7890-0897-B1BD-3842-419FF8B60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C414B-B970-AF44-77AE-D40D3E58B1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1481B-D54F-C13A-F0F3-C2788E07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AF61-35DA-456D-9334-CAEF6C715EE6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93791-D427-6A05-068A-D90E2F3F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BDFD7-DBF5-D172-F267-8DB3D821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85F-97FE-4DF9-A48C-7D2F08E93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637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A2F2-6610-88E0-BE2E-0E0BF0B92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81524-E973-FB7F-AB90-30B62B350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4545A8-03A2-BEBB-D778-D0C327E2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AF61-35DA-456D-9334-CAEF6C715EE6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83E6C-84C0-2F76-65A2-75FB50460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83A30-FFCC-7AD4-FD66-40A1A53CD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85F-97FE-4DF9-A48C-7D2F08E93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95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E29C-90D8-9CC0-1546-5DDE9D885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2E955-CE7B-6A5E-7F79-8DE19AE0A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A43C8-7220-D975-1B36-7F3448D1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AF61-35DA-456D-9334-CAEF6C715EE6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9D290-0A0D-D5E5-5A48-77A4ABA70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5F61F-8879-FB04-8E2F-DC0BEC6CD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85F-97FE-4DF9-A48C-7D2F08E93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1209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A8F0A-5420-C276-464B-16ABF3B7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BF7462-55DA-3ED6-FDD7-C66AD60066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BA415-B4ED-3AB5-9D48-20E1B3710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B861B-4397-4EF4-B7A0-4BA8C3904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AF61-35DA-456D-9334-CAEF6C715EE6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6DAA2-F96E-D901-B6AB-6103A8E2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E3C7C9-8CA6-6584-3D7E-760B57E8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85F-97FE-4DF9-A48C-7D2F08E93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8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8B7C-D788-771C-F90C-0680DA23C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E4ABAE-4FA9-31AE-69BA-4E0ED810B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C5D2F-16FB-FFA2-1D48-291ECD357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B5926D-E7AB-4CB1-F068-0EFA7C7E4F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11BE4D-DB5B-D6A2-4139-373328350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A27015-E699-2FAE-106D-1A2311D95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AF61-35DA-456D-9334-CAEF6C715EE6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A9B4E-9384-CBB5-8DA1-947741F90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E1BFCA-5635-F521-E9BC-2BCF8A257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85F-97FE-4DF9-A48C-7D2F08E93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32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08446-C686-7E56-A459-9C3760F0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EF151B-DF56-3DA2-9FE0-1918A26E8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AF61-35DA-456D-9334-CAEF6C715EE6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EEC9DB-ED16-74AF-66C2-EF90808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A6BBA8-C553-B41C-1E91-CB1726BC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85F-97FE-4DF9-A48C-7D2F08E93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20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AB047B-5849-9FF9-85BC-CC801002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AF61-35DA-456D-9334-CAEF6C715EE6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E4755F-DB89-0F8C-DC53-6F66F5087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7927E-43B8-926C-1ADA-21B459363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85F-97FE-4DF9-A48C-7D2F08E93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31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86F00-EB7C-16B8-CE50-CCF2CD684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7870-1DE5-9B13-891D-4564C50A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12FDE-7CF6-B979-12C2-08AE1D0A4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F3A070-4213-2619-93FC-ACF64E322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AF61-35DA-456D-9334-CAEF6C715EE6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8558B-8A6C-ED31-A44E-99CAACEEF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BAC8E-3231-7847-4D73-B124E1E8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85F-97FE-4DF9-A48C-7D2F08E93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3749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FC049-EC61-759C-0AB6-614F2C433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C009B7-D486-B7FA-136F-0B5916CD0F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0C7694-8D78-B01E-2658-E8EA6C63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AD901-6479-F491-6039-DA1F1AFF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AAF61-35DA-456D-9334-CAEF6C715EE6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3B9D24-71AC-9E68-0705-1BB416FD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CC4DD-F5D0-0529-6EED-29A27B45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DAB85F-97FE-4DF9-A48C-7D2F08E93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84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994A3-9422-FC4B-8223-6274CCAB4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12B0B-B9D5-FE07-0DD0-06CCCDAEF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518E7-98AE-1D2F-E7E7-719D577E8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AAF61-35DA-456D-9334-CAEF6C715EE6}" type="datetimeFigureOut">
              <a:rPr lang="en-GB" smtClean="0"/>
              <a:t>16/08/2025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070E7-E1F5-EF0E-03CC-647EFCE1A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37A06-E5CD-8C6F-499F-5CFE413495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AB85F-97FE-4DF9-A48C-7D2F08E934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226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D84C-E1F9-1716-D32A-15F429508F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5486" y="167785"/>
            <a:ext cx="11281025" cy="1033891"/>
          </a:xfrm>
        </p:spPr>
        <p:txBody>
          <a:bodyPr>
            <a:normAutofit fontScale="90000"/>
          </a:bodyPr>
          <a:lstStyle/>
          <a:p>
            <a:r>
              <a:rPr lang="en-GB" sz="7200" b="1" dirty="0"/>
              <a:t>Capstone Project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ADD27-DB00-D2A2-0852-C3A996C84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43624" y="3755818"/>
            <a:ext cx="2708952" cy="1935733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GB" b="1" dirty="0">
                <a:solidFill>
                  <a:srgbClr val="2E2E38"/>
                </a:solidFill>
              </a:rPr>
              <a:t>Group Members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Abhishek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Anitha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Meriam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Nijo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0A5A29-0052-81A4-0541-4DD208067604}"/>
              </a:ext>
            </a:extLst>
          </p:cNvPr>
          <p:cNvSpPr txBox="1">
            <a:spLocks/>
          </p:cNvSpPr>
          <p:nvPr/>
        </p:nvSpPr>
        <p:spPr>
          <a:xfrm>
            <a:off x="1085635" y="1598967"/>
            <a:ext cx="10650876" cy="1033891"/>
          </a:xfrm>
          <a:prstGeom prst="rect">
            <a:avLst/>
          </a:prstGeom>
          <a:ln w="38100">
            <a:solidFill>
              <a:srgbClr val="00B050"/>
            </a:solidFill>
          </a:ln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>
                <a:solidFill>
                  <a:srgbClr val="4482EF"/>
                </a:solidFill>
              </a:rPr>
              <a:t>Customer Behaviour </a:t>
            </a:r>
            <a:r>
              <a:rPr lang="en-GB" b="1" dirty="0"/>
              <a:t>&amp; </a:t>
            </a:r>
            <a:r>
              <a:rPr lang="en-GB" b="1" dirty="0">
                <a:solidFill>
                  <a:srgbClr val="F65050"/>
                </a:solidFill>
              </a:rPr>
              <a:t>Sales Forecasting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971654-2E75-CB94-C72B-B21F49506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9066" y="2853645"/>
            <a:ext cx="3740826" cy="3740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38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EF2C82-BEB4-0BB9-996F-DC6FD9819796}"/>
              </a:ext>
            </a:extLst>
          </p:cNvPr>
          <p:cNvSpPr txBox="1"/>
          <p:nvPr/>
        </p:nvSpPr>
        <p:spPr>
          <a:xfrm>
            <a:off x="246580" y="174661"/>
            <a:ext cx="5619964" cy="769441"/>
          </a:xfrm>
          <a:prstGeom prst="rect">
            <a:avLst/>
          </a:prstGeom>
          <a:solidFill>
            <a:srgbClr val="F65050"/>
          </a:solidFill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525E7C-D7EC-3075-87C8-132592F41F6C}"/>
              </a:ext>
            </a:extLst>
          </p:cNvPr>
          <p:cNvSpPr txBox="1"/>
          <p:nvPr/>
        </p:nvSpPr>
        <p:spPr>
          <a:xfrm>
            <a:off x="1125741" y="1468214"/>
            <a:ext cx="942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65050"/>
                </a:solidFill>
              </a:rPr>
              <a:t>The challenge </a:t>
            </a:r>
            <a:r>
              <a:rPr lang="en-GB" sz="2000" dirty="0"/>
              <a:t>- Data scattered across multiple sources causing inefficient decisions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EB0918-A0F6-A95D-ABCC-619EDFB39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16704" y="2013354"/>
            <a:ext cx="5031768" cy="33545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ABB3C95-FEA2-FDC6-C3BE-E875B90A1A7A}"/>
              </a:ext>
            </a:extLst>
          </p:cNvPr>
          <p:cNvSpPr txBox="1"/>
          <p:nvPr/>
        </p:nvSpPr>
        <p:spPr>
          <a:xfrm>
            <a:off x="4586983" y="2736503"/>
            <a:ext cx="2764668" cy="19082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82EF"/>
                </a:solidFill>
              </a:rPr>
              <a:t>The Solution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Unified Data Pipeline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Data Driven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Realtime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Prediction &amp; Forecasting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82D2CA-883D-99C5-BE8E-F69173658802}"/>
              </a:ext>
            </a:extLst>
          </p:cNvPr>
          <p:cNvSpPr txBox="1"/>
          <p:nvPr/>
        </p:nvSpPr>
        <p:spPr>
          <a:xfrm>
            <a:off x="8552245" y="2736502"/>
            <a:ext cx="3209533" cy="190821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82EF"/>
                </a:solidFill>
              </a:rPr>
              <a:t>The Business Impact</a:t>
            </a:r>
          </a:p>
          <a:p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Inventory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Demand 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Customer Targeting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17F99-7172-918D-3EFB-AB9EF819D6ED}"/>
              </a:ext>
            </a:extLst>
          </p:cNvPr>
          <p:cNvSpPr txBox="1"/>
          <p:nvPr/>
        </p:nvSpPr>
        <p:spPr>
          <a:xfrm>
            <a:off x="1907711" y="5389786"/>
            <a:ext cx="8993170" cy="76944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ROI – Cost Savings &amp; Revenue Growth</a:t>
            </a:r>
          </a:p>
        </p:txBody>
      </p:sp>
    </p:spTree>
    <p:extLst>
      <p:ext uri="{BB962C8B-B14F-4D97-AF65-F5344CB8AC3E}">
        <p14:creationId xmlns:p14="http://schemas.microsoft.com/office/powerpoint/2010/main" val="3244848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47E67-6B8A-7BF8-1480-0B7176EED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754CA4-9EBC-5146-8616-7C2EFE9E3349}"/>
              </a:ext>
            </a:extLst>
          </p:cNvPr>
          <p:cNvSpPr txBox="1"/>
          <p:nvPr/>
        </p:nvSpPr>
        <p:spPr>
          <a:xfrm>
            <a:off x="246580" y="174661"/>
            <a:ext cx="6955604" cy="769441"/>
          </a:xfrm>
          <a:prstGeom prst="rect">
            <a:avLst/>
          </a:prstGeom>
          <a:solidFill>
            <a:srgbClr val="F65050"/>
          </a:solidFill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Data Pipeline Visualisation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F16F2-3504-3CFC-1E12-9D9ED5A53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851635"/>
            <a:ext cx="67437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02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5B878-C8A6-900A-0E69-D3799AFD4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5CA8D0-7905-ABF8-DBDA-1C59001B34A6}"/>
              </a:ext>
            </a:extLst>
          </p:cNvPr>
          <p:cNvSpPr txBox="1"/>
          <p:nvPr/>
        </p:nvSpPr>
        <p:spPr>
          <a:xfrm>
            <a:off x="246580" y="71921"/>
            <a:ext cx="6955604" cy="769441"/>
          </a:xfrm>
          <a:prstGeom prst="rect">
            <a:avLst/>
          </a:prstGeom>
          <a:solidFill>
            <a:srgbClr val="F65050"/>
          </a:solidFill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Customer &amp; Sales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DDFCD-43E9-169B-7AA2-9776CC310EFA}"/>
              </a:ext>
            </a:extLst>
          </p:cNvPr>
          <p:cNvSpPr txBox="1"/>
          <p:nvPr/>
        </p:nvSpPr>
        <p:spPr>
          <a:xfrm>
            <a:off x="246580" y="2247642"/>
            <a:ext cx="2869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RFM Analysis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CECA50-7767-6EBF-46AA-4C55336DA5F6}"/>
              </a:ext>
            </a:extLst>
          </p:cNvPr>
          <p:cNvSpPr txBox="1"/>
          <p:nvPr/>
        </p:nvSpPr>
        <p:spPr>
          <a:xfrm>
            <a:off x="246580" y="1487310"/>
            <a:ext cx="3857018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4482EF"/>
                </a:solidFill>
              </a:rPr>
              <a:t>Average Transaction Value</a:t>
            </a:r>
            <a:r>
              <a:rPr lang="en-GB" b="1" dirty="0"/>
              <a:t>: </a:t>
            </a:r>
            <a:r>
              <a:rPr lang="en-GB" dirty="0"/>
              <a:t>$632.13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F8B8DC-1B87-F706-E067-54C7586E20A0}"/>
              </a:ext>
            </a:extLst>
          </p:cNvPr>
          <p:cNvSpPr txBox="1"/>
          <p:nvPr/>
        </p:nvSpPr>
        <p:spPr>
          <a:xfrm>
            <a:off x="246580" y="933503"/>
            <a:ext cx="1680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Key Metrics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BCC0CF-5275-61EA-2621-AD0D7DFCD114}"/>
              </a:ext>
            </a:extLst>
          </p:cNvPr>
          <p:cNvSpPr txBox="1"/>
          <p:nvPr/>
        </p:nvSpPr>
        <p:spPr>
          <a:xfrm>
            <a:off x="4561782" y="1508539"/>
            <a:ext cx="28980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4482EF"/>
                </a:solidFill>
              </a:rPr>
              <a:t>Active Customer Base</a:t>
            </a:r>
            <a:r>
              <a:rPr lang="en-GB" b="1" dirty="0"/>
              <a:t>: </a:t>
            </a:r>
            <a:r>
              <a:rPr lang="en-GB" dirty="0"/>
              <a:t>3K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8DC2D7-6FAD-DF57-EFA8-2F2AF3D52220}"/>
              </a:ext>
            </a:extLst>
          </p:cNvPr>
          <p:cNvSpPr txBox="1"/>
          <p:nvPr/>
        </p:nvSpPr>
        <p:spPr>
          <a:xfrm>
            <a:off x="7959103" y="1514739"/>
            <a:ext cx="385958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4482EF"/>
                </a:solidFill>
              </a:rPr>
              <a:t>Customer Lifetime Value</a:t>
            </a:r>
            <a:r>
              <a:rPr lang="en-GB" b="1" dirty="0"/>
              <a:t>: </a:t>
            </a:r>
            <a:r>
              <a:rPr lang="en-GB" dirty="0"/>
              <a:t>$5,349.95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4094651-3506-12D5-C6DB-A5756B33D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571875"/>
              </p:ext>
            </p:extLst>
          </p:nvPr>
        </p:nvGraphicFramePr>
        <p:xfrm>
          <a:off x="211204" y="2964586"/>
          <a:ext cx="3432570" cy="2036773"/>
        </p:xfrm>
        <a:graphic>
          <a:graphicData uri="http://schemas.openxmlformats.org/drawingml/2006/table">
            <a:tbl>
              <a:tblPr/>
              <a:tblGrid>
                <a:gridCol w="978365">
                  <a:extLst>
                    <a:ext uri="{9D8B030D-6E8A-4147-A177-3AD203B41FA5}">
                      <a16:colId xmlns:a16="http://schemas.microsoft.com/office/drawing/2014/main" val="4169578946"/>
                    </a:ext>
                  </a:extLst>
                </a:gridCol>
                <a:gridCol w="1094443">
                  <a:extLst>
                    <a:ext uri="{9D8B030D-6E8A-4147-A177-3AD203B41FA5}">
                      <a16:colId xmlns:a16="http://schemas.microsoft.com/office/drawing/2014/main" val="1398214864"/>
                    </a:ext>
                  </a:extLst>
                </a:gridCol>
                <a:gridCol w="1359762">
                  <a:extLst>
                    <a:ext uri="{9D8B030D-6E8A-4147-A177-3AD203B41FA5}">
                      <a16:colId xmlns:a16="http://schemas.microsoft.com/office/drawing/2014/main" val="3476780743"/>
                    </a:ext>
                  </a:extLst>
                </a:gridCol>
              </a:tblGrid>
              <a:tr h="50919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Segement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GB" sz="14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Count of customers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GB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Total Revenue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479768"/>
                  </a:ext>
                </a:extLst>
              </a:tr>
              <a:tr h="50919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Churn-Risk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7,395 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126692"/>
                  </a:ext>
                </a:extLst>
              </a:tr>
              <a:tr h="50919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High-Value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646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8,429,361 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084057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One-Time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            2,187 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81542"/>
                  </a:ext>
                </a:extLst>
              </a:tr>
              <a:tr h="254597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Others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2342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           10,422,787 </a:t>
                      </a:r>
                    </a:p>
                  </a:txBody>
                  <a:tcPr marL="6350" marR="6350" marT="6350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012816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40DC0B5-D82B-EB57-36FA-BEB97BFECD30}"/>
              </a:ext>
            </a:extLst>
          </p:cNvPr>
          <p:cNvSpPr txBox="1"/>
          <p:nvPr/>
        </p:nvSpPr>
        <p:spPr>
          <a:xfrm>
            <a:off x="164229" y="5256638"/>
            <a:ext cx="4809249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646 customers (21.5%) generate $8.4M (35% of revenue)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Outreach and retention offers for churn-risk &amp; one-time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Convert ‘Others’ to high-value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5E3019-34B1-89D3-59C1-8D7711BBDC57}"/>
              </a:ext>
            </a:extLst>
          </p:cNvPr>
          <p:cNvSpPr txBox="1"/>
          <p:nvPr/>
        </p:nvSpPr>
        <p:spPr>
          <a:xfrm>
            <a:off x="6125822" y="2211475"/>
            <a:ext cx="22981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Product Analysis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0B553608-AFAC-C951-BE4A-104279026B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6865230"/>
              </p:ext>
            </p:extLst>
          </p:nvPr>
        </p:nvGraphicFramePr>
        <p:xfrm>
          <a:off x="5961280" y="2784254"/>
          <a:ext cx="5173895" cy="26253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774B979-DDE7-12A2-F7A2-0FC8E02B8C8B}"/>
              </a:ext>
            </a:extLst>
          </p:cNvPr>
          <p:cNvSpPr txBox="1"/>
          <p:nvPr/>
        </p:nvSpPr>
        <p:spPr>
          <a:xfrm>
            <a:off x="6203698" y="5343261"/>
            <a:ext cx="5614988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Books are major revenue driver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Top selling product - 451 (Home &amp; Kitchen) with highest value per unit ($446)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Promote beauty &amp; electronics for high-value transactions</a:t>
            </a:r>
          </a:p>
        </p:txBody>
      </p:sp>
    </p:spTree>
    <p:extLst>
      <p:ext uri="{BB962C8B-B14F-4D97-AF65-F5344CB8AC3E}">
        <p14:creationId xmlns:p14="http://schemas.microsoft.com/office/powerpoint/2010/main" val="198733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 animBg="1"/>
      <p:bldP spid="10" grpId="0"/>
      <p:bldP spid="11" grpId="0" animBg="1"/>
      <p:bldP spid="12" grpId="0" animBg="1"/>
      <p:bldP spid="15" grpId="0" animBg="1"/>
      <p:bldP spid="16" grpId="0"/>
      <p:bldGraphic spid="17" grpId="0">
        <p:bldAsOne/>
      </p:bldGraphic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E7A81-C86C-DD49-09D4-48E0E763E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79426A6-5E02-8BC1-E547-801FDF1F598B}"/>
              </a:ext>
            </a:extLst>
          </p:cNvPr>
          <p:cNvSpPr txBox="1"/>
          <p:nvPr/>
        </p:nvSpPr>
        <p:spPr>
          <a:xfrm>
            <a:off x="1097549" y="1225700"/>
            <a:ext cx="317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Sales Trend Analysis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5F1BFCF-7998-92BB-7BB4-18FD902BF88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2680095"/>
              </p:ext>
            </p:extLst>
          </p:nvPr>
        </p:nvGraphicFramePr>
        <p:xfrm>
          <a:off x="389597" y="1974830"/>
          <a:ext cx="5518044" cy="2381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0E6D70F-3972-2FA2-075A-1B62E225BA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5077153"/>
              </p:ext>
            </p:extLst>
          </p:nvPr>
        </p:nvGraphicFramePr>
        <p:xfrm>
          <a:off x="7202184" y="1493367"/>
          <a:ext cx="3892267" cy="31300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1711273-7C8B-F6E1-2082-30A817230832}"/>
              </a:ext>
            </a:extLst>
          </p:cNvPr>
          <p:cNvSpPr txBox="1"/>
          <p:nvPr/>
        </p:nvSpPr>
        <p:spPr>
          <a:xfrm>
            <a:off x="7202184" y="4875904"/>
            <a:ext cx="4354975" cy="147732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Recommendations: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Expand to Germany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Optimise India, US and 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Focus on high-value fast moving products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7763AB-0DAB-476C-5A27-EF44A02679B2}"/>
              </a:ext>
            </a:extLst>
          </p:cNvPr>
          <p:cNvSpPr txBox="1"/>
          <p:nvPr/>
        </p:nvSpPr>
        <p:spPr>
          <a:xfrm>
            <a:off x="246580" y="174661"/>
            <a:ext cx="6955604" cy="769441"/>
          </a:xfrm>
          <a:prstGeom prst="rect">
            <a:avLst/>
          </a:prstGeom>
          <a:solidFill>
            <a:srgbClr val="F65050"/>
          </a:solidFill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Customer &amp; Sales Analysis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1379C-282E-0011-E204-B1FC6183E80E}"/>
              </a:ext>
            </a:extLst>
          </p:cNvPr>
          <p:cNvSpPr txBox="1"/>
          <p:nvPr/>
        </p:nvSpPr>
        <p:spPr>
          <a:xfrm>
            <a:off x="389597" y="4501504"/>
            <a:ext cx="4983608" cy="203132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Insights:</a:t>
            </a:r>
            <a:endParaRPr lang="en-GB" dirty="0"/>
          </a:p>
          <a:p>
            <a:r>
              <a:rPr lang="en-GB" dirty="0"/>
              <a:t>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B050"/>
                </a:solidFill>
              </a:rPr>
              <a:t>12% </a:t>
            </a:r>
            <a:r>
              <a:rPr lang="en-GB" dirty="0"/>
              <a:t>year-over-year increase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Books and Electronics show year-round demand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/>
              <a:t>Sunday lowest at </a:t>
            </a:r>
            <a:r>
              <a:rPr lang="en-GB" b="1" dirty="0">
                <a:solidFill>
                  <a:srgbClr val="F65050"/>
                </a:solidFill>
              </a:rPr>
              <a:t>10%</a:t>
            </a:r>
            <a:r>
              <a:rPr lang="en-GB" dirty="0"/>
              <a:t> of weekly sales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dirty="0">
                <a:solidFill>
                  <a:srgbClr val="00B0F0"/>
                </a:solidFill>
              </a:rPr>
              <a:t>US &amp; UK </a:t>
            </a:r>
            <a:r>
              <a:rPr lang="en-GB" dirty="0"/>
              <a:t>leading sales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F65050"/>
                </a:solidFill>
              </a:rPr>
              <a:t>20 products </a:t>
            </a:r>
            <a:r>
              <a:rPr lang="en-GB" dirty="0"/>
              <a:t>with zero sales in last 90 days</a:t>
            </a:r>
          </a:p>
        </p:txBody>
      </p:sp>
    </p:spTree>
    <p:extLst>
      <p:ext uri="{BB962C8B-B14F-4D97-AF65-F5344CB8AC3E}">
        <p14:creationId xmlns:p14="http://schemas.microsoft.com/office/powerpoint/2010/main" val="2678870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Graphic spid="7" grpId="0">
        <p:bldAsOne/>
      </p:bldGraphic>
      <p:bldGraphic spid="8" grpId="0">
        <p:bldAsOne/>
      </p:bldGraphic>
      <p:bldP spid="13" grpId="0" animBg="1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BA914B-07FF-FCA9-DE3B-85DB7289B581}"/>
              </a:ext>
            </a:extLst>
          </p:cNvPr>
          <p:cNvSpPr txBox="1"/>
          <p:nvPr/>
        </p:nvSpPr>
        <p:spPr>
          <a:xfrm>
            <a:off x="256854" y="82193"/>
            <a:ext cx="5198723" cy="769441"/>
          </a:xfrm>
          <a:prstGeom prst="rect">
            <a:avLst/>
          </a:prstGeom>
          <a:solidFill>
            <a:srgbClr val="F65050"/>
          </a:solidFill>
        </p:spPr>
        <p:txBody>
          <a:bodyPr wrap="square" rtlCol="0">
            <a:sp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Dashboard Solutions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7D76D-AB93-5011-8998-4C61DE50FC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120" y="1228849"/>
            <a:ext cx="7146802" cy="40222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727756-DF15-17D1-06CB-6235AC898BB7}"/>
              </a:ext>
            </a:extLst>
          </p:cNvPr>
          <p:cNvSpPr txBox="1"/>
          <p:nvPr/>
        </p:nvSpPr>
        <p:spPr>
          <a:xfrm>
            <a:off x="3729519" y="5796553"/>
            <a:ext cx="4732962" cy="409037"/>
          </a:xfrm>
          <a:prstGeom prst="rect">
            <a:avLst/>
          </a:prstGeom>
          <a:solidFill>
            <a:srgbClr val="118DFF"/>
          </a:solidFill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bg1"/>
                </a:solidFill>
              </a:rPr>
              <a:t>Real-time monitoring of important metrics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DE84F-9FF4-3E76-5CD8-165766B0CFB6}"/>
              </a:ext>
            </a:extLst>
          </p:cNvPr>
          <p:cNvSpPr txBox="1"/>
          <p:nvPr/>
        </p:nvSpPr>
        <p:spPr>
          <a:xfrm>
            <a:off x="9308387" y="2208942"/>
            <a:ext cx="2582951" cy="2062103"/>
          </a:xfrm>
          <a:prstGeom prst="rect">
            <a:avLst/>
          </a:prstGeom>
          <a:noFill/>
          <a:ln>
            <a:solidFill>
              <a:srgbClr val="F65050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Benefits:</a:t>
            </a:r>
          </a:p>
          <a:p>
            <a:endParaRPr lang="en-GB" sz="20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Overall KPIs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Revenue Trends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Forecast summary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Regular data refresh</a:t>
            </a:r>
          </a:p>
        </p:txBody>
      </p:sp>
    </p:spTree>
    <p:extLst>
      <p:ext uri="{BB962C8B-B14F-4D97-AF65-F5344CB8AC3E}">
        <p14:creationId xmlns:p14="http://schemas.microsoft.com/office/powerpoint/2010/main" val="232679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FDA7D-9CB7-A0FF-3E7D-42E443875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FF57FD-8645-B404-1058-50127C478B5D}"/>
              </a:ext>
            </a:extLst>
          </p:cNvPr>
          <p:cNvSpPr txBox="1"/>
          <p:nvPr/>
        </p:nvSpPr>
        <p:spPr>
          <a:xfrm>
            <a:off x="246580" y="174661"/>
            <a:ext cx="7315200" cy="769441"/>
          </a:xfrm>
          <a:prstGeom prst="rect">
            <a:avLst/>
          </a:prstGeom>
          <a:solidFill>
            <a:srgbClr val="F65050"/>
          </a:solidFill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Sales Prediction &amp; Forecasting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849ABA-9EA7-FE28-4678-9AB0D499E5CA}"/>
              </a:ext>
            </a:extLst>
          </p:cNvPr>
          <p:cNvSpPr txBox="1"/>
          <p:nvPr/>
        </p:nvSpPr>
        <p:spPr>
          <a:xfrm>
            <a:off x="246580" y="1009470"/>
            <a:ext cx="183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B050"/>
                </a:solidFill>
              </a:rPr>
              <a:t>Key Metrics: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68225-4B17-9950-55B8-D8136C16202B}"/>
              </a:ext>
            </a:extLst>
          </p:cNvPr>
          <p:cNvSpPr txBox="1"/>
          <p:nvPr/>
        </p:nvSpPr>
        <p:spPr>
          <a:xfrm>
            <a:off x="124940" y="2384620"/>
            <a:ext cx="3779240" cy="461665"/>
          </a:xfrm>
          <a:prstGeom prst="rect">
            <a:avLst/>
          </a:prstGeom>
          <a:noFill/>
          <a:ln>
            <a:solidFill>
              <a:srgbClr val="F6505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/>
              <a:t>Demand Forecasting Results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A8E57A-1FE8-FE74-8261-DF912AA00A40}"/>
              </a:ext>
            </a:extLst>
          </p:cNvPr>
          <p:cNvSpPr txBox="1"/>
          <p:nvPr/>
        </p:nvSpPr>
        <p:spPr>
          <a:xfrm>
            <a:off x="8005459" y="2376788"/>
            <a:ext cx="4116691" cy="461665"/>
          </a:xfrm>
          <a:prstGeom prst="rect">
            <a:avLst/>
          </a:prstGeom>
          <a:noFill/>
          <a:ln>
            <a:solidFill>
              <a:srgbClr val="F65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/>
              <a:t>Customer Purchase Probability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54412-C487-CC83-0DCE-6B5A308B8CCA}"/>
              </a:ext>
            </a:extLst>
          </p:cNvPr>
          <p:cNvSpPr txBox="1"/>
          <p:nvPr/>
        </p:nvSpPr>
        <p:spPr>
          <a:xfrm>
            <a:off x="4364976" y="5162689"/>
            <a:ext cx="3212161" cy="461665"/>
          </a:xfrm>
          <a:prstGeom prst="rect">
            <a:avLst/>
          </a:prstGeom>
          <a:noFill/>
          <a:ln>
            <a:solidFill>
              <a:srgbClr val="F65050"/>
            </a:solidFill>
          </a:ln>
        </p:spPr>
        <p:txBody>
          <a:bodyPr wrap="none" rtlCol="0">
            <a:spAutoFit/>
          </a:bodyPr>
          <a:lstStyle/>
          <a:p>
            <a:r>
              <a:rPr lang="en-GB" sz="2400" b="1" dirty="0"/>
              <a:t>Inventory Optimization </a:t>
            </a:r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F4FB1FE7-6A6F-CFDF-DE5C-18D73AC9929B}"/>
              </a:ext>
            </a:extLst>
          </p:cNvPr>
          <p:cNvSpPr/>
          <p:nvPr/>
        </p:nvSpPr>
        <p:spPr>
          <a:xfrm rot="10800000">
            <a:off x="4186542" y="2781704"/>
            <a:ext cx="3640481" cy="2266254"/>
          </a:xfrm>
          <a:prstGeom prst="triangle">
            <a:avLst>
              <a:gd name="adj" fmla="val 50253"/>
            </a:avLst>
          </a:prstGeom>
          <a:solidFill>
            <a:srgbClr val="4482E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BA5DEE-D675-67C3-E845-80C053679599}"/>
              </a:ext>
            </a:extLst>
          </p:cNvPr>
          <p:cNvSpPr txBox="1"/>
          <p:nvPr/>
        </p:nvSpPr>
        <p:spPr>
          <a:xfrm>
            <a:off x="5305660" y="3103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Model </a:t>
            </a:r>
          </a:p>
          <a:p>
            <a:r>
              <a:rPr lang="en-GB" sz="2800" b="1" dirty="0"/>
              <a:t>Analysis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F5B629A-8D21-6953-29D7-C3561DBCC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832369"/>
              </p:ext>
            </p:extLst>
          </p:nvPr>
        </p:nvGraphicFramePr>
        <p:xfrm>
          <a:off x="440426" y="3012655"/>
          <a:ext cx="3016117" cy="69756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294798">
                  <a:extLst>
                    <a:ext uri="{9D8B030D-6E8A-4147-A177-3AD203B41FA5}">
                      <a16:colId xmlns:a16="http://schemas.microsoft.com/office/drawing/2014/main" val="1523406729"/>
                    </a:ext>
                  </a:extLst>
                </a:gridCol>
                <a:gridCol w="990139">
                  <a:extLst>
                    <a:ext uri="{9D8B030D-6E8A-4147-A177-3AD203B41FA5}">
                      <a16:colId xmlns:a16="http://schemas.microsoft.com/office/drawing/2014/main" val="872731942"/>
                    </a:ext>
                  </a:extLst>
                </a:gridCol>
                <a:gridCol w="731180">
                  <a:extLst>
                    <a:ext uri="{9D8B030D-6E8A-4147-A177-3AD203B41FA5}">
                      <a16:colId xmlns:a16="http://schemas.microsoft.com/office/drawing/2014/main" val="3844936199"/>
                    </a:ext>
                  </a:extLst>
                </a:gridCol>
              </a:tblGrid>
              <a:tr h="2325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R2_Score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664310356"/>
                  </a:ext>
                </a:extLst>
              </a:tr>
              <a:tr h="2325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Linear Regression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336.53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0.181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9740536"/>
                  </a:ext>
                </a:extLst>
              </a:tr>
              <a:tr h="2325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Random Forest</a:t>
                      </a:r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335.40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0.190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6327713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5686CDA-F501-C96E-1EB0-5CD564157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21225"/>
              </p:ext>
            </p:extLst>
          </p:nvPr>
        </p:nvGraphicFramePr>
        <p:xfrm>
          <a:off x="8320167" y="2997081"/>
          <a:ext cx="3326984" cy="71313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475018">
                  <a:extLst>
                    <a:ext uri="{9D8B030D-6E8A-4147-A177-3AD203B41FA5}">
                      <a16:colId xmlns:a16="http://schemas.microsoft.com/office/drawing/2014/main" val="415952926"/>
                    </a:ext>
                  </a:extLst>
                </a:gridCol>
                <a:gridCol w="786676">
                  <a:extLst>
                    <a:ext uri="{9D8B030D-6E8A-4147-A177-3AD203B41FA5}">
                      <a16:colId xmlns:a16="http://schemas.microsoft.com/office/drawing/2014/main" val="3836731035"/>
                    </a:ext>
                  </a:extLst>
                </a:gridCol>
                <a:gridCol w="1065290">
                  <a:extLst>
                    <a:ext uri="{9D8B030D-6E8A-4147-A177-3AD203B41FA5}">
                      <a16:colId xmlns:a16="http://schemas.microsoft.com/office/drawing/2014/main" val="358930419"/>
                    </a:ext>
                  </a:extLst>
                </a:gridCol>
              </a:tblGrid>
              <a:tr h="2377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Model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1" u="none" strike="noStrike">
                          <a:solidFill>
                            <a:srgbClr val="000000"/>
                          </a:solidFill>
                          <a:effectLst/>
                        </a:rPr>
                        <a:t>Accuracy</a:t>
                      </a:r>
                      <a:endParaRPr lang="en-GB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Precision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478204"/>
                  </a:ext>
                </a:extLst>
              </a:tr>
              <a:tr h="2377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Logistic Regression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0.968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0.9259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35912321"/>
                  </a:ext>
                </a:extLst>
              </a:tr>
              <a:tr h="23771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Random Forest</a:t>
                      </a:r>
                      <a:endParaRPr lang="en-GB" sz="12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0.998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2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5077543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67AB449-A893-E089-0B2A-6C9E44B2B3C8}"/>
              </a:ext>
            </a:extLst>
          </p:cNvPr>
          <p:cNvSpPr txBox="1"/>
          <p:nvPr/>
        </p:nvSpPr>
        <p:spPr>
          <a:xfrm>
            <a:off x="451222" y="3876591"/>
            <a:ext cx="32912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Top Predictors: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Revenue Moving Average – </a:t>
            </a:r>
            <a:r>
              <a:rPr lang="en-GB" sz="1600" b="1" dirty="0">
                <a:solidFill>
                  <a:srgbClr val="0A58CA"/>
                </a:solidFill>
              </a:rPr>
              <a:t>25.8%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Promotion Intensity – </a:t>
            </a:r>
            <a:r>
              <a:rPr lang="en-GB" sz="1600" b="1" dirty="0">
                <a:solidFill>
                  <a:srgbClr val="0A58CA"/>
                </a:solidFill>
              </a:rPr>
              <a:t>14%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Revenue Yesterday – </a:t>
            </a:r>
            <a:r>
              <a:rPr lang="en-GB" sz="1600" b="1" dirty="0">
                <a:solidFill>
                  <a:srgbClr val="0A58CA"/>
                </a:solidFill>
              </a:rPr>
              <a:t>13%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A1C0B-B1DC-2F46-2702-CD249941E702}"/>
              </a:ext>
            </a:extLst>
          </p:cNvPr>
          <p:cNvSpPr txBox="1"/>
          <p:nvPr/>
        </p:nvSpPr>
        <p:spPr>
          <a:xfrm>
            <a:off x="8485571" y="3891980"/>
            <a:ext cx="308148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/>
              <a:t>Top Predictors:</a:t>
            </a:r>
            <a:endParaRPr lang="en-GB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Days Since Last Purchase – </a:t>
            </a:r>
            <a:r>
              <a:rPr lang="en-GB" sz="1600" b="1" dirty="0">
                <a:solidFill>
                  <a:srgbClr val="0A58CA"/>
                </a:solidFill>
              </a:rPr>
              <a:t>73%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Customer Lifetime Days – </a:t>
            </a:r>
            <a:r>
              <a:rPr lang="en-GB" sz="1600" b="1" dirty="0">
                <a:solidFill>
                  <a:srgbClr val="0A58CA"/>
                </a:solidFill>
              </a:rPr>
              <a:t>12%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Average Order Value</a:t>
            </a:r>
            <a:r>
              <a:rPr lang="en-GB" sz="1400" dirty="0"/>
              <a:t> </a:t>
            </a:r>
            <a:r>
              <a:rPr lang="en-GB" sz="1600" dirty="0"/>
              <a:t>– </a:t>
            </a:r>
            <a:r>
              <a:rPr lang="en-GB" sz="1600" b="1" dirty="0">
                <a:solidFill>
                  <a:srgbClr val="0A58CA"/>
                </a:solidFill>
              </a:rPr>
              <a:t>8%</a:t>
            </a:r>
            <a:endParaRPr lang="en-GB" sz="1400" b="1" dirty="0">
              <a:solidFill>
                <a:srgbClr val="0A58CA"/>
              </a:solidFill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8C66E97-68D9-6318-8B79-B83CCA29D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090084"/>
              </p:ext>
            </p:extLst>
          </p:nvPr>
        </p:nvGraphicFramePr>
        <p:xfrm>
          <a:off x="969588" y="5739085"/>
          <a:ext cx="9879921" cy="929008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111843">
                  <a:extLst>
                    <a:ext uri="{9D8B030D-6E8A-4147-A177-3AD203B41FA5}">
                      <a16:colId xmlns:a16="http://schemas.microsoft.com/office/drawing/2014/main" val="2108154916"/>
                    </a:ext>
                  </a:extLst>
                </a:gridCol>
                <a:gridCol w="971103">
                  <a:extLst>
                    <a:ext uri="{9D8B030D-6E8A-4147-A177-3AD203B41FA5}">
                      <a16:colId xmlns:a16="http://schemas.microsoft.com/office/drawing/2014/main" val="635798749"/>
                    </a:ext>
                  </a:extLst>
                </a:gridCol>
                <a:gridCol w="1801467">
                  <a:extLst>
                    <a:ext uri="{9D8B030D-6E8A-4147-A177-3AD203B41FA5}">
                      <a16:colId xmlns:a16="http://schemas.microsoft.com/office/drawing/2014/main" val="4207174655"/>
                    </a:ext>
                  </a:extLst>
                </a:gridCol>
                <a:gridCol w="1238509">
                  <a:extLst>
                    <a:ext uri="{9D8B030D-6E8A-4147-A177-3AD203B41FA5}">
                      <a16:colId xmlns:a16="http://schemas.microsoft.com/office/drawing/2014/main" val="3461028868"/>
                    </a:ext>
                  </a:extLst>
                </a:gridCol>
                <a:gridCol w="1914059">
                  <a:extLst>
                    <a:ext uri="{9D8B030D-6E8A-4147-A177-3AD203B41FA5}">
                      <a16:colId xmlns:a16="http://schemas.microsoft.com/office/drawing/2014/main" val="2158739278"/>
                    </a:ext>
                  </a:extLst>
                </a:gridCol>
                <a:gridCol w="1829615">
                  <a:extLst>
                    <a:ext uri="{9D8B030D-6E8A-4147-A177-3AD203B41FA5}">
                      <a16:colId xmlns:a16="http://schemas.microsoft.com/office/drawing/2014/main" val="2519935866"/>
                    </a:ext>
                  </a:extLst>
                </a:gridCol>
                <a:gridCol w="1013325">
                  <a:extLst>
                    <a:ext uri="{9D8B030D-6E8A-4147-A177-3AD203B41FA5}">
                      <a16:colId xmlns:a16="http://schemas.microsoft.com/office/drawing/2014/main" val="671252688"/>
                    </a:ext>
                  </a:extLst>
                </a:gridCol>
              </a:tblGrid>
              <a:tr h="24796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Category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Current Stock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Predicted Demand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Risk Level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Recommended Action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Suggested Order Quantity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Days of Stock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2919045904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Beauty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9485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11926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Normal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Monitor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23.9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3282762883"/>
                  </a:ext>
                </a:extLst>
              </a:tr>
              <a:tr h="24796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Books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2365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7680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Medium Risk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Plan reorder soon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579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9.2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/>
                </a:tc>
                <a:extLst>
                  <a:ext uri="{0D108BD9-81ED-4DB2-BD59-A6C34878D82A}">
                    <a16:rowId xmlns:a16="http://schemas.microsoft.com/office/drawing/2014/main" val="19459500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E349870-BDC1-6467-24AD-D1C0EC6FCF48}"/>
              </a:ext>
            </a:extLst>
          </p:cNvPr>
          <p:cNvSpPr txBox="1"/>
          <p:nvPr/>
        </p:nvSpPr>
        <p:spPr>
          <a:xfrm>
            <a:off x="246580" y="1511695"/>
            <a:ext cx="293189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4482EF"/>
                </a:solidFill>
              </a:rPr>
              <a:t>30K</a:t>
            </a:r>
            <a:r>
              <a:rPr lang="en-GB" b="1" dirty="0"/>
              <a:t> </a:t>
            </a:r>
            <a:r>
              <a:rPr lang="en-GB" dirty="0"/>
              <a:t>Transactions analysed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8B228A-AEFC-F503-2A6F-1BB72D36ECE6}"/>
              </a:ext>
            </a:extLst>
          </p:cNvPr>
          <p:cNvSpPr txBox="1"/>
          <p:nvPr/>
        </p:nvSpPr>
        <p:spPr>
          <a:xfrm>
            <a:off x="3904180" y="1488206"/>
            <a:ext cx="352577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92D050"/>
                </a:solidFill>
              </a:rPr>
              <a:t>500</a:t>
            </a:r>
            <a:r>
              <a:rPr lang="en-GB" b="1" dirty="0"/>
              <a:t> </a:t>
            </a:r>
            <a:r>
              <a:rPr lang="en-GB" dirty="0"/>
              <a:t>Products across 6 categories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1F777-FE29-3EEE-E10E-532D9AB289DF}"/>
              </a:ext>
            </a:extLst>
          </p:cNvPr>
          <p:cNvSpPr txBox="1"/>
          <p:nvPr/>
        </p:nvSpPr>
        <p:spPr>
          <a:xfrm>
            <a:off x="8472091" y="1472192"/>
            <a:ext cx="287681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b="1" dirty="0">
                <a:solidFill>
                  <a:srgbClr val="4482EF"/>
                </a:solidFill>
              </a:rPr>
              <a:t>3+ Years </a:t>
            </a:r>
            <a:r>
              <a:rPr lang="en-GB" dirty="0"/>
              <a:t>of historical data</a:t>
            </a:r>
          </a:p>
        </p:txBody>
      </p:sp>
    </p:spTree>
    <p:extLst>
      <p:ext uri="{BB962C8B-B14F-4D97-AF65-F5344CB8AC3E}">
        <p14:creationId xmlns:p14="http://schemas.microsoft.com/office/powerpoint/2010/main" val="231634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8" grpId="0" animBg="1"/>
      <p:bldP spid="9" grpId="0"/>
      <p:bldP spid="13" grpId="0"/>
      <p:bldP spid="14" grpId="0"/>
      <p:bldP spid="7" grpId="0" animBg="1"/>
      <p:bldP spid="10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5D415-0E14-AC50-4FD9-F4F31B6E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0FE2EF-6717-4F24-5507-DCF161DC7DDF}"/>
              </a:ext>
            </a:extLst>
          </p:cNvPr>
          <p:cNvSpPr txBox="1"/>
          <p:nvPr/>
        </p:nvSpPr>
        <p:spPr>
          <a:xfrm>
            <a:off x="246579" y="174661"/>
            <a:ext cx="8681663" cy="769441"/>
          </a:xfrm>
          <a:prstGeom prst="rect">
            <a:avLst/>
          </a:prstGeom>
          <a:solidFill>
            <a:srgbClr val="F65050"/>
          </a:solidFill>
        </p:spPr>
        <p:txBody>
          <a:bodyPr wrap="square" rtlCol="0">
            <a:spAutoFit/>
          </a:bodyPr>
          <a:lstStyle/>
          <a:p>
            <a:r>
              <a:rPr lang="en-GB" sz="4400" b="1" dirty="0">
                <a:solidFill>
                  <a:schemeClr val="bg1"/>
                </a:solidFill>
              </a:rPr>
              <a:t>Key Deliverables &amp; Next Steps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282FAB-6A15-0BC3-CEC8-377D31B7482E}"/>
              </a:ext>
            </a:extLst>
          </p:cNvPr>
          <p:cNvSpPr txBox="1"/>
          <p:nvPr/>
        </p:nvSpPr>
        <p:spPr>
          <a:xfrm>
            <a:off x="183821" y="1652593"/>
            <a:ext cx="3792278" cy="193899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0A58CA"/>
                </a:solidFill>
              </a:rPr>
              <a:t>Delivered:</a:t>
            </a:r>
          </a:p>
          <a:p>
            <a:endParaRPr lang="en-GB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Scalable data pipeline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Customer Intelligence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Predictive Power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Real-time Power BI dashboards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54F158-33B1-C5AE-AAB5-CCA443690BC9}"/>
              </a:ext>
            </a:extLst>
          </p:cNvPr>
          <p:cNvSpPr txBox="1"/>
          <p:nvPr/>
        </p:nvSpPr>
        <p:spPr>
          <a:xfrm>
            <a:off x="7123165" y="4279708"/>
            <a:ext cx="4974406" cy="230832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332"/>
                </a:solidFill>
              </a:rPr>
              <a:t>Recommendations</a:t>
            </a:r>
            <a:r>
              <a:rPr lang="en-GB" sz="2400" dirty="0">
                <a:solidFill>
                  <a:srgbClr val="FFC332"/>
                </a:solidFill>
              </a:rPr>
              <a:t>:</a:t>
            </a:r>
          </a:p>
          <a:p>
            <a:endParaRPr lang="en-GB" sz="2000" b="1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Deploy forecasting model for top </a:t>
            </a:r>
            <a:r>
              <a:rPr lang="en-GB" sz="2000" b="1" dirty="0">
                <a:solidFill>
                  <a:srgbClr val="4482EF"/>
                </a:solidFill>
              </a:rPr>
              <a:t>20%</a:t>
            </a:r>
            <a:r>
              <a:rPr lang="en-GB" sz="2000" dirty="0"/>
              <a:t> product categories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Expand customer segmentation to </a:t>
            </a:r>
            <a:r>
              <a:rPr lang="en-GB" sz="2000" b="1" dirty="0">
                <a:solidFill>
                  <a:srgbClr val="4482EF"/>
                </a:solidFill>
              </a:rPr>
              <a:t>personalized </a:t>
            </a:r>
            <a:r>
              <a:rPr lang="en-GB" sz="2000" dirty="0"/>
              <a:t>marketing campaigns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GB" sz="2000" dirty="0"/>
              <a:t>Real-time inventory alerts implementation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A8E5D8-C444-7AA8-4ED7-C8D290E8C127}"/>
              </a:ext>
            </a:extLst>
          </p:cNvPr>
          <p:cNvCxnSpPr/>
          <p:nvPr/>
        </p:nvCxnSpPr>
        <p:spPr>
          <a:xfrm>
            <a:off x="2210078" y="5012484"/>
            <a:ext cx="2771775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239">
            <a:extLst>
              <a:ext uri="{FF2B5EF4-FFF2-40B4-BE49-F238E27FC236}">
                <a16:creationId xmlns:a16="http://schemas.microsoft.com/office/drawing/2014/main" id="{DABDBA6F-67B6-DE39-711A-DFC341913565}"/>
              </a:ext>
            </a:extLst>
          </p:cNvPr>
          <p:cNvSpPr>
            <a:spLocks noEditPoints="1"/>
          </p:cNvSpPr>
          <p:nvPr/>
        </p:nvSpPr>
        <p:spPr bwMode="auto">
          <a:xfrm>
            <a:off x="4192853" y="3044687"/>
            <a:ext cx="2082836" cy="2134869"/>
          </a:xfrm>
          <a:custGeom>
            <a:avLst/>
            <a:gdLst>
              <a:gd name="T0" fmla="*/ 2116 w 2116"/>
              <a:gd name="T1" fmla="*/ 1052 h 2116"/>
              <a:gd name="T2" fmla="*/ 1925 w 2116"/>
              <a:gd name="T3" fmla="*/ 883 h 2116"/>
              <a:gd name="T4" fmla="*/ 2038 w 2116"/>
              <a:gd name="T5" fmla="*/ 652 h 2116"/>
              <a:gd name="T6" fmla="*/ 1795 w 2116"/>
              <a:gd name="T7" fmla="*/ 570 h 2116"/>
              <a:gd name="T8" fmla="*/ 1802 w 2116"/>
              <a:gd name="T9" fmla="*/ 305 h 2116"/>
              <a:gd name="T10" fmla="*/ 1548 w 2116"/>
              <a:gd name="T11" fmla="*/ 321 h 2116"/>
              <a:gd name="T12" fmla="*/ 1464 w 2116"/>
              <a:gd name="T13" fmla="*/ 80 h 2116"/>
              <a:gd name="T14" fmla="*/ 1234 w 2116"/>
              <a:gd name="T15" fmla="*/ 191 h 2116"/>
              <a:gd name="T16" fmla="*/ 1052 w 2116"/>
              <a:gd name="T17" fmla="*/ 0 h 2116"/>
              <a:gd name="T18" fmla="*/ 884 w 2116"/>
              <a:gd name="T19" fmla="*/ 191 h 2116"/>
              <a:gd name="T20" fmla="*/ 653 w 2116"/>
              <a:gd name="T21" fmla="*/ 78 h 2116"/>
              <a:gd name="T22" fmla="*/ 570 w 2116"/>
              <a:gd name="T23" fmla="*/ 321 h 2116"/>
              <a:gd name="T24" fmla="*/ 305 w 2116"/>
              <a:gd name="T25" fmla="*/ 314 h 2116"/>
              <a:gd name="T26" fmla="*/ 322 w 2116"/>
              <a:gd name="T27" fmla="*/ 568 h 2116"/>
              <a:gd name="T28" fmla="*/ 81 w 2116"/>
              <a:gd name="T29" fmla="*/ 652 h 2116"/>
              <a:gd name="T30" fmla="*/ 192 w 2116"/>
              <a:gd name="T31" fmla="*/ 882 h 2116"/>
              <a:gd name="T32" fmla="*/ 0 w 2116"/>
              <a:gd name="T33" fmla="*/ 1064 h 2116"/>
              <a:gd name="T34" fmla="*/ 191 w 2116"/>
              <a:gd name="T35" fmla="*/ 1233 h 2116"/>
              <a:gd name="T36" fmla="*/ 78 w 2116"/>
              <a:gd name="T37" fmla="*/ 1463 h 2116"/>
              <a:gd name="T38" fmla="*/ 321 w 2116"/>
              <a:gd name="T39" fmla="*/ 1546 h 2116"/>
              <a:gd name="T40" fmla="*/ 314 w 2116"/>
              <a:gd name="T41" fmla="*/ 1811 h 2116"/>
              <a:gd name="T42" fmla="*/ 569 w 2116"/>
              <a:gd name="T43" fmla="*/ 1794 h 2116"/>
              <a:gd name="T44" fmla="*/ 653 w 2116"/>
              <a:gd name="T45" fmla="*/ 2035 h 2116"/>
              <a:gd name="T46" fmla="*/ 882 w 2116"/>
              <a:gd name="T47" fmla="*/ 1925 h 2116"/>
              <a:gd name="T48" fmla="*/ 1064 w 2116"/>
              <a:gd name="T49" fmla="*/ 2116 h 2116"/>
              <a:gd name="T50" fmla="*/ 1233 w 2116"/>
              <a:gd name="T51" fmla="*/ 1925 h 2116"/>
              <a:gd name="T52" fmla="*/ 1464 w 2116"/>
              <a:gd name="T53" fmla="*/ 2038 h 2116"/>
              <a:gd name="T54" fmla="*/ 1546 w 2116"/>
              <a:gd name="T55" fmla="*/ 1795 h 2116"/>
              <a:gd name="T56" fmla="*/ 1811 w 2116"/>
              <a:gd name="T57" fmla="*/ 1802 h 2116"/>
              <a:gd name="T58" fmla="*/ 1795 w 2116"/>
              <a:gd name="T59" fmla="*/ 1547 h 2116"/>
              <a:gd name="T60" fmla="*/ 2036 w 2116"/>
              <a:gd name="T61" fmla="*/ 1463 h 2116"/>
              <a:gd name="T62" fmla="*/ 1925 w 2116"/>
              <a:gd name="T63" fmla="*/ 1234 h 2116"/>
              <a:gd name="T64" fmla="*/ 1358 w 2116"/>
              <a:gd name="T65" fmla="*/ 1669 h 2116"/>
              <a:gd name="T66" fmla="*/ 759 w 2116"/>
              <a:gd name="T67" fmla="*/ 447 h 2116"/>
              <a:gd name="T68" fmla="*/ 1358 w 2116"/>
              <a:gd name="T69" fmla="*/ 1669 h 2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116" h="2116">
                <a:moveTo>
                  <a:pt x="1941" y="1111"/>
                </a:moveTo>
                <a:cubicBezTo>
                  <a:pt x="2116" y="1052"/>
                  <a:pt x="2116" y="1052"/>
                  <a:pt x="2116" y="1052"/>
                </a:cubicBezTo>
                <a:cubicBezTo>
                  <a:pt x="2107" y="917"/>
                  <a:pt x="2107" y="917"/>
                  <a:pt x="2107" y="917"/>
                </a:cubicBezTo>
                <a:cubicBezTo>
                  <a:pt x="1925" y="883"/>
                  <a:pt x="1925" y="883"/>
                  <a:pt x="1925" y="883"/>
                </a:cubicBezTo>
                <a:cubicBezTo>
                  <a:pt x="1918" y="847"/>
                  <a:pt x="1908" y="810"/>
                  <a:pt x="1896" y="774"/>
                </a:cubicBezTo>
                <a:cubicBezTo>
                  <a:pt x="2038" y="652"/>
                  <a:pt x="2038" y="652"/>
                  <a:pt x="2038" y="652"/>
                </a:cubicBezTo>
                <a:cubicBezTo>
                  <a:pt x="1979" y="532"/>
                  <a:pt x="1979" y="532"/>
                  <a:pt x="1979" y="532"/>
                </a:cubicBezTo>
                <a:cubicBezTo>
                  <a:pt x="1795" y="570"/>
                  <a:pt x="1795" y="570"/>
                  <a:pt x="1795" y="570"/>
                </a:cubicBezTo>
                <a:cubicBezTo>
                  <a:pt x="1772" y="535"/>
                  <a:pt x="1747" y="502"/>
                  <a:pt x="1720" y="471"/>
                </a:cubicBezTo>
                <a:cubicBezTo>
                  <a:pt x="1802" y="305"/>
                  <a:pt x="1802" y="305"/>
                  <a:pt x="1802" y="305"/>
                </a:cubicBezTo>
                <a:cubicBezTo>
                  <a:pt x="1700" y="217"/>
                  <a:pt x="1700" y="217"/>
                  <a:pt x="1700" y="217"/>
                </a:cubicBezTo>
                <a:cubicBezTo>
                  <a:pt x="1548" y="321"/>
                  <a:pt x="1548" y="321"/>
                  <a:pt x="1548" y="321"/>
                </a:cubicBezTo>
                <a:cubicBezTo>
                  <a:pt x="1516" y="301"/>
                  <a:pt x="1483" y="282"/>
                  <a:pt x="1450" y="265"/>
                </a:cubicBezTo>
                <a:cubicBezTo>
                  <a:pt x="1464" y="80"/>
                  <a:pt x="1464" y="80"/>
                  <a:pt x="1464" y="80"/>
                </a:cubicBezTo>
                <a:cubicBezTo>
                  <a:pt x="1336" y="37"/>
                  <a:pt x="1336" y="37"/>
                  <a:pt x="1336" y="37"/>
                </a:cubicBezTo>
                <a:cubicBezTo>
                  <a:pt x="1234" y="191"/>
                  <a:pt x="1234" y="191"/>
                  <a:pt x="1234" y="191"/>
                </a:cubicBezTo>
                <a:cubicBezTo>
                  <a:pt x="1194" y="183"/>
                  <a:pt x="1152" y="178"/>
                  <a:pt x="1111" y="175"/>
                </a:cubicBezTo>
                <a:cubicBezTo>
                  <a:pt x="1052" y="0"/>
                  <a:pt x="1052" y="0"/>
                  <a:pt x="1052" y="0"/>
                </a:cubicBezTo>
                <a:cubicBezTo>
                  <a:pt x="918" y="9"/>
                  <a:pt x="918" y="9"/>
                  <a:pt x="918" y="9"/>
                </a:cubicBezTo>
                <a:cubicBezTo>
                  <a:pt x="884" y="191"/>
                  <a:pt x="884" y="191"/>
                  <a:pt x="884" y="191"/>
                </a:cubicBezTo>
                <a:cubicBezTo>
                  <a:pt x="847" y="198"/>
                  <a:pt x="810" y="208"/>
                  <a:pt x="774" y="220"/>
                </a:cubicBezTo>
                <a:cubicBezTo>
                  <a:pt x="653" y="78"/>
                  <a:pt x="653" y="78"/>
                  <a:pt x="653" y="78"/>
                </a:cubicBezTo>
                <a:cubicBezTo>
                  <a:pt x="532" y="137"/>
                  <a:pt x="532" y="137"/>
                  <a:pt x="532" y="137"/>
                </a:cubicBezTo>
                <a:cubicBezTo>
                  <a:pt x="570" y="321"/>
                  <a:pt x="570" y="321"/>
                  <a:pt x="570" y="321"/>
                </a:cubicBezTo>
                <a:cubicBezTo>
                  <a:pt x="535" y="344"/>
                  <a:pt x="502" y="369"/>
                  <a:pt x="471" y="396"/>
                </a:cubicBezTo>
                <a:cubicBezTo>
                  <a:pt x="305" y="314"/>
                  <a:pt x="305" y="314"/>
                  <a:pt x="305" y="314"/>
                </a:cubicBezTo>
                <a:cubicBezTo>
                  <a:pt x="217" y="416"/>
                  <a:pt x="217" y="416"/>
                  <a:pt x="217" y="416"/>
                </a:cubicBezTo>
                <a:cubicBezTo>
                  <a:pt x="322" y="568"/>
                  <a:pt x="322" y="568"/>
                  <a:pt x="322" y="568"/>
                </a:cubicBezTo>
                <a:cubicBezTo>
                  <a:pt x="301" y="600"/>
                  <a:pt x="282" y="633"/>
                  <a:pt x="265" y="666"/>
                </a:cubicBezTo>
                <a:cubicBezTo>
                  <a:pt x="81" y="652"/>
                  <a:pt x="81" y="652"/>
                  <a:pt x="81" y="652"/>
                </a:cubicBezTo>
                <a:cubicBezTo>
                  <a:pt x="37" y="780"/>
                  <a:pt x="37" y="780"/>
                  <a:pt x="37" y="780"/>
                </a:cubicBezTo>
                <a:cubicBezTo>
                  <a:pt x="192" y="882"/>
                  <a:pt x="192" y="882"/>
                  <a:pt x="192" y="882"/>
                </a:cubicBezTo>
                <a:cubicBezTo>
                  <a:pt x="183" y="923"/>
                  <a:pt x="178" y="964"/>
                  <a:pt x="175" y="1005"/>
                </a:cubicBezTo>
                <a:cubicBezTo>
                  <a:pt x="0" y="1064"/>
                  <a:pt x="0" y="1064"/>
                  <a:pt x="0" y="1064"/>
                </a:cubicBezTo>
                <a:cubicBezTo>
                  <a:pt x="9" y="1198"/>
                  <a:pt x="9" y="1198"/>
                  <a:pt x="9" y="1198"/>
                </a:cubicBezTo>
                <a:cubicBezTo>
                  <a:pt x="191" y="1233"/>
                  <a:pt x="191" y="1233"/>
                  <a:pt x="191" y="1233"/>
                </a:cubicBezTo>
                <a:cubicBezTo>
                  <a:pt x="199" y="1269"/>
                  <a:pt x="208" y="1306"/>
                  <a:pt x="221" y="1342"/>
                </a:cubicBezTo>
                <a:cubicBezTo>
                  <a:pt x="78" y="1463"/>
                  <a:pt x="78" y="1463"/>
                  <a:pt x="78" y="1463"/>
                </a:cubicBezTo>
                <a:cubicBezTo>
                  <a:pt x="138" y="1584"/>
                  <a:pt x="138" y="1584"/>
                  <a:pt x="138" y="1584"/>
                </a:cubicBezTo>
                <a:cubicBezTo>
                  <a:pt x="321" y="1546"/>
                  <a:pt x="321" y="1546"/>
                  <a:pt x="321" y="1546"/>
                </a:cubicBezTo>
                <a:cubicBezTo>
                  <a:pt x="344" y="1581"/>
                  <a:pt x="369" y="1614"/>
                  <a:pt x="397" y="1645"/>
                </a:cubicBezTo>
                <a:cubicBezTo>
                  <a:pt x="314" y="1811"/>
                  <a:pt x="314" y="1811"/>
                  <a:pt x="314" y="1811"/>
                </a:cubicBezTo>
                <a:cubicBezTo>
                  <a:pt x="416" y="1899"/>
                  <a:pt x="416" y="1899"/>
                  <a:pt x="416" y="1899"/>
                </a:cubicBezTo>
                <a:cubicBezTo>
                  <a:pt x="569" y="1794"/>
                  <a:pt x="569" y="1794"/>
                  <a:pt x="569" y="1794"/>
                </a:cubicBezTo>
                <a:cubicBezTo>
                  <a:pt x="600" y="1815"/>
                  <a:pt x="633" y="1834"/>
                  <a:pt x="667" y="1851"/>
                </a:cubicBezTo>
                <a:cubicBezTo>
                  <a:pt x="653" y="2035"/>
                  <a:pt x="653" y="2035"/>
                  <a:pt x="653" y="2035"/>
                </a:cubicBezTo>
                <a:cubicBezTo>
                  <a:pt x="780" y="2079"/>
                  <a:pt x="780" y="2079"/>
                  <a:pt x="780" y="2079"/>
                </a:cubicBezTo>
                <a:cubicBezTo>
                  <a:pt x="882" y="1925"/>
                  <a:pt x="882" y="1925"/>
                  <a:pt x="882" y="1925"/>
                </a:cubicBezTo>
                <a:cubicBezTo>
                  <a:pt x="923" y="1933"/>
                  <a:pt x="964" y="1938"/>
                  <a:pt x="1005" y="1941"/>
                </a:cubicBezTo>
                <a:cubicBezTo>
                  <a:pt x="1064" y="2116"/>
                  <a:pt x="1064" y="2116"/>
                  <a:pt x="1064" y="2116"/>
                </a:cubicBezTo>
                <a:cubicBezTo>
                  <a:pt x="1199" y="2107"/>
                  <a:pt x="1199" y="2107"/>
                  <a:pt x="1199" y="2107"/>
                </a:cubicBezTo>
                <a:cubicBezTo>
                  <a:pt x="1233" y="1925"/>
                  <a:pt x="1233" y="1925"/>
                  <a:pt x="1233" y="1925"/>
                </a:cubicBezTo>
                <a:cubicBezTo>
                  <a:pt x="1269" y="1918"/>
                  <a:pt x="1306" y="1908"/>
                  <a:pt x="1342" y="1896"/>
                </a:cubicBezTo>
                <a:cubicBezTo>
                  <a:pt x="1464" y="2038"/>
                  <a:pt x="1464" y="2038"/>
                  <a:pt x="1464" y="2038"/>
                </a:cubicBezTo>
                <a:cubicBezTo>
                  <a:pt x="1584" y="1979"/>
                  <a:pt x="1584" y="1979"/>
                  <a:pt x="1584" y="1979"/>
                </a:cubicBezTo>
                <a:cubicBezTo>
                  <a:pt x="1546" y="1795"/>
                  <a:pt x="1546" y="1795"/>
                  <a:pt x="1546" y="1795"/>
                </a:cubicBezTo>
                <a:cubicBezTo>
                  <a:pt x="1581" y="1772"/>
                  <a:pt x="1614" y="1747"/>
                  <a:pt x="1645" y="1719"/>
                </a:cubicBezTo>
                <a:cubicBezTo>
                  <a:pt x="1811" y="1802"/>
                  <a:pt x="1811" y="1802"/>
                  <a:pt x="1811" y="1802"/>
                </a:cubicBezTo>
                <a:cubicBezTo>
                  <a:pt x="1899" y="1700"/>
                  <a:pt x="1899" y="1700"/>
                  <a:pt x="1899" y="1700"/>
                </a:cubicBezTo>
                <a:cubicBezTo>
                  <a:pt x="1795" y="1547"/>
                  <a:pt x="1795" y="1547"/>
                  <a:pt x="1795" y="1547"/>
                </a:cubicBezTo>
                <a:cubicBezTo>
                  <a:pt x="1816" y="1516"/>
                  <a:pt x="1834" y="1483"/>
                  <a:pt x="1851" y="1450"/>
                </a:cubicBezTo>
                <a:cubicBezTo>
                  <a:pt x="2036" y="1463"/>
                  <a:pt x="2036" y="1463"/>
                  <a:pt x="2036" y="1463"/>
                </a:cubicBezTo>
                <a:cubicBezTo>
                  <a:pt x="2079" y="1336"/>
                  <a:pt x="2079" y="1336"/>
                  <a:pt x="2079" y="1336"/>
                </a:cubicBezTo>
                <a:cubicBezTo>
                  <a:pt x="1925" y="1234"/>
                  <a:pt x="1925" y="1234"/>
                  <a:pt x="1925" y="1234"/>
                </a:cubicBezTo>
                <a:cubicBezTo>
                  <a:pt x="1933" y="1193"/>
                  <a:pt x="1938" y="1152"/>
                  <a:pt x="1941" y="1111"/>
                </a:cubicBezTo>
                <a:close/>
                <a:moveTo>
                  <a:pt x="1358" y="1669"/>
                </a:moveTo>
                <a:cubicBezTo>
                  <a:pt x="1020" y="1834"/>
                  <a:pt x="613" y="1695"/>
                  <a:pt x="447" y="1357"/>
                </a:cubicBezTo>
                <a:cubicBezTo>
                  <a:pt x="282" y="1020"/>
                  <a:pt x="421" y="613"/>
                  <a:pt x="759" y="447"/>
                </a:cubicBezTo>
                <a:cubicBezTo>
                  <a:pt x="1096" y="282"/>
                  <a:pt x="1504" y="421"/>
                  <a:pt x="1669" y="759"/>
                </a:cubicBezTo>
                <a:cubicBezTo>
                  <a:pt x="1834" y="1096"/>
                  <a:pt x="1695" y="1503"/>
                  <a:pt x="1358" y="1669"/>
                </a:cubicBezTo>
                <a:close/>
              </a:path>
            </a:pathLst>
          </a:custGeom>
          <a:solidFill>
            <a:srgbClr val="FFC332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10" name="Freeform 248">
            <a:extLst>
              <a:ext uri="{FF2B5EF4-FFF2-40B4-BE49-F238E27FC236}">
                <a16:creationId xmlns:a16="http://schemas.microsoft.com/office/drawing/2014/main" id="{E66518A3-6871-31E8-BE64-1375AB1308AB}"/>
              </a:ext>
            </a:extLst>
          </p:cNvPr>
          <p:cNvSpPr>
            <a:spLocks noEditPoints="1"/>
          </p:cNvSpPr>
          <p:nvPr/>
        </p:nvSpPr>
        <p:spPr bwMode="auto">
          <a:xfrm>
            <a:off x="4962934" y="3862123"/>
            <a:ext cx="564101" cy="580736"/>
          </a:xfrm>
          <a:custGeom>
            <a:avLst/>
            <a:gdLst>
              <a:gd name="T0" fmla="*/ 287 w 574"/>
              <a:gd name="T1" fmla="*/ 575 h 575"/>
              <a:gd name="T2" fmla="*/ 0 w 574"/>
              <a:gd name="T3" fmla="*/ 287 h 575"/>
              <a:gd name="T4" fmla="*/ 287 w 574"/>
              <a:gd name="T5" fmla="*/ 0 h 575"/>
              <a:gd name="T6" fmla="*/ 574 w 574"/>
              <a:gd name="T7" fmla="*/ 287 h 575"/>
              <a:gd name="T8" fmla="*/ 287 w 574"/>
              <a:gd name="T9" fmla="*/ 575 h 575"/>
              <a:gd name="T10" fmla="*/ 287 w 574"/>
              <a:gd name="T11" fmla="*/ 160 h 575"/>
              <a:gd name="T12" fmla="*/ 160 w 574"/>
              <a:gd name="T13" fmla="*/ 287 h 575"/>
              <a:gd name="T14" fmla="*/ 287 w 574"/>
              <a:gd name="T15" fmla="*/ 415 h 575"/>
              <a:gd name="T16" fmla="*/ 414 w 574"/>
              <a:gd name="T17" fmla="*/ 287 h 575"/>
              <a:gd name="T18" fmla="*/ 287 w 574"/>
              <a:gd name="T19" fmla="*/ 160 h 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74" h="575">
                <a:moveTo>
                  <a:pt x="287" y="575"/>
                </a:moveTo>
                <a:cubicBezTo>
                  <a:pt x="129" y="575"/>
                  <a:pt x="0" y="446"/>
                  <a:pt x="0" y="287"/>
                </a:cubicBezTo>
                <a:cubicBezTo>
                  <a:pt x="0" y="129"/>
                  <a:pt x="129" y="0"/>
                  <a:pt x="287" y="0"/>
                </a:cubicBezTo>
                <a:cubicBezTo>
                  <a:pt x="446" y="0"/>
                  <a:pt x="574" y="129"/>
                  <a:pt x="574" y="287"/>
                </a:cubicBezTo>
                <a:cubicBezTo>
                  <a:pt x="574" y="446"/>
                  <a:pt x="446" y="575"/>
                  <a:pt x="287" y="575"/>
                </a:cubicBezTo>
                <a:close/>
                <a:moveTo>
                  <a:pt x="287" y="160"/>
                </a:moveTo>
                <a:cubicBezTo>
                  <a:pt x="217" y="160"/>
                  <a:pt x="160" y="217"/>
                  <a:pt x="160" y="287"/>
                </a:cubicBezTo>
                <a:cubicBezTo>
                  <a:pt x="160" y="358"/>
                  <a:pt x="217" y="415"/>
                  <a:pt x="287" y="415"/>
                </a:cubicBezTo>
                <a:cubicBezTo>
                  <a:pt x="357" y="415"/>
                  <a:pt x="414" y="358"/>
                  <a:pt x="414" y="287"/>
                </a:cubicBezTo>
                <a:cubicBezTo>
                  <a:pt x="414" y="217"/>
                  <a:pt x="357" y="160"/>
                  <a:pt x="287" y="160"/>
                </a:cubicBezTo>
                <a:close/>
              </a:path>
            </a:pathLst>
          </a:custGeom>
          <a:solidFill>
            <a:srgbClr val="0A58CA"/>
          </a:soli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id-ID">
              <a:latin typeface="+mn-lt"/>
            </a:endParaRPr>
          </a:p>
        </p:txBody>
      </p:sp>
      <p:sp>
        <p:nvSpPr>
          <p:cNvPr id="11" name="Freeform 240">
            <a:extLst>
              <a:ext uri="{FF2B5EF4-FFF2-40B4-BE49-F238E27FC236}">
                <a16:creationId xmlns:a16="http://schemas.microsoft.com/office/drawing/2014/main" id="{21D45FEF-87D7-FA69-111C-9B85357A944E}"/>
              </a:ext>
            </a:extLst>
          </p:cNvPr>
          <p:cNvSpPr>
            <a:spLocks noEditPoints="1"/>
          </p:cNvSpPr>
          <p:nvPr/>
        </p:nvSpPr>
        <p:spPr bwMode="auto">
          <a:xfrm>
            <a:off x="6182938" y="2243695"/>
            <a:ext cx="1880454" cy="1785156"/>
          </a:xfrm>
          <a:custGeom>
            <a:avLst/>
            <a:gdLst>
              <a:gd name="T0" fmla="*/ 2147483646 w 1840"/>
              <a:gd name="T1" fmla="*/ 2147483646 h 1840"/>
              <a:gd name="T2" fmla="*/ 2147483646 w 1840"/>
              <a:gd name="T3" fmla="*/ 2147483646 h 1840"/>
              <a:gd name="T4" fmla="*/ 2147483646 w 1840"/>
              <a:gd name="T5" fmla="*/ 2147483646 h 1840"/>
              <a:gd name="T6" fmla="*/ 2147483646 w 1840"/>
              <a:gd name="T7" fmla="*/ 2147483646 h 1840"/>
              <a:gd name="T8" fmla="*/ 2147483646 w 1840"/>
              <a:gd name="T9" fmla="*/ 2147483646 h 1840"/>
              <a:gd name="T10" fmla="*/ 2147483646 w 1840"/>
              <a:gd name="T11" fmla="*/ 2147483646 h 1840"/>
              <a:gd name="T12" fmla="*/ 2147483646 w 1840"/>
              <a:gd name="T13" fmla="*/ 2147483646 h 1840"/>
              <a:gd name="T14" fmla="*/ 2147483646 w 1840"/>
              <a:gd name="T15" fmla="*/ 2147483646 h 1840"/>
              <a:gd name="T16" fmla="*/ 2147483646 w 1840"/>
              <a:gd name="T17" fmla="*/ 0 h 1840"/>
              <a:gd name="T18" fmla="*/ 2147483646 w 1840"/>
              <a:gd name="T19" fmla="*/ 2147483646 h 1840"/>
              <a:gd name="T20" fmla="*/ 2147483646 w 1840"/>
              <a:gd name="T21" fmla="*/ 2147483646 h 1840"/>
              <a:gd name="T22" fmla="*/ 2147483646 w 1840"/>
              <a:gd name="T23" fmla="*/ 2147483646 h 1840"/>
              <a:gd name="T24" fmla="*/ 2147483646 w 1840"/>
              <a:gd name="T25" fmla="*/ 2147483646 h 1840"/>
              <a:gd name="T26" fmla="*/ 2147483646 w 1840"/>
              <a:gd name="T27" fmla="*/ 2147483646 h 1840"/>
              <a:gd name="T28" fmla="*/ 2147483646 w 1840"/>
              <a:gd name="T29" fmla="*/ 2147483646 h 1840"/>
              <a:gd name="T30" fmla="*/ 2147483646 w 1840"/>
              <a:gd name="T31" fmla="*/ 2147483646 h 1840"/>
              <a:gd name="T32" fmla="*/ 0 w 1840"/>
              <a:gd name="T33" fmla="*/ 2147483646 h 1840"/>
              <a:gd name="T34" fmla="*/ 2147483646 w 1840"/>
              <a:gd name="T35" fmla="*/ 2147483646 h 1840"/>
              <a:gd name="T36" fmla="*/ 2147483646 w 1840"/>
              <a:gd name="T37" fmla="*/ 2147483646 h 1840"/>
              <a:gd name="T38" fmla="*/ 2147483646 w 1840"/>
              <a:gd name="T39" fmla="*/ 2147483646 h 1840"/>
              <a:gd name="T40" fmla="*/ 2147483646 w 1840"/>
              <a:gd name="T41" fmla="*/ 2147483646 h 1840"/>
              <a:gd name="T42" fmla="*/ 2147483646 w 1840"/>
              <a:gd name="T43" fmla="*/ 2147483646 h 1840"/>
              <a:gd name="T44" fmla="*/ 2147483646 w 1840"/>
              <a:gd name="T45" fmla="*/ 2147483646 h 1840"/>
              <a:gd name="T46" fmla="*/ 2147483646 w 1840"/>
              <a:gd name="T47" fmla="*/ 2147483646 h 1840"/>
              <a:gd name="T48" fmla="*/ 2147483646 w 1840"/>
              <a:gd name="T49" fmla="*/ 2147483646 h 1840"/>
              <a:gd name="T50" fmla="*/ 2147483646 w 1840"/>
              <a:gd name="T51" fmla="*/ 2147483646 h 1840"/>
              <a:gd name="T52" fmla="*/ 2147483646 w 1840"/>
              <a:gd name="T53" fmla="*/ 2147483646 h 1840"/>
              <a:gd name="T54" fmla="*/ 2147483646 w 1840"/>
              <a:gd name="T55" fmla="*/ 2147483646 h 1840"/>
              <a:gd name="T56" fmla="*/ 2147483646 w 1840"/>
              <a:gd name="T57" fmla="*/ 2147483646 h 1840"/>
              <a:gd name="T58" fmla="*/ 2147483646 w 1840"/>
              <a:gd name="T59" fmla="*/ 2147483646 h 1840"/>
              <a:gd name="T60" fmla="*/ 2147483646 w 1840"/>
              <a:gd name="T61" fmla="*/ 2147483646 h 1840"/>
              <a:gd name="T62" fmla="*/ 2147483646 w 1840"/>
              <a:gd name="T63" fmla="*/ 2147483646 h 1840"/>
              <a:gd name="T64" fmla="*/ 2147483646 w 1840"/>
              <a:gd name="T65" fmla="*/ 2147483646 h 1840"/>
              <a:gd name="T66" fmla="*/ 2147483646 w 1840"/>
              <a:gd name="T67" fmla="*/ 2147483646 h 1840"/>
              <a:gd name="T68" fmla="*/ 2147483646 w 1840"/>
              <a:gd name="T69" fmla="*/ 2147483646 h 184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1840" h="1840">
                <a:moveTo>
                  <a:pt x="1827" y="1080"/>
                </a:moveTo>
                <a:cubicBezTo>
                  <a:pt x="1840" y="964"/>
                  <a:pt x="1840" y="964"/>
                  <a:pt x="1840" y="964"/>
                </a:cubicBezTo>
                <a:cubicBezTo>
                  <a:pt x="1690" y="906"/>
                  <a:pt x="1690" y="906"/>
                  <a:pt x="1690" y="906"/>
                </a:cubicBezTo>
                <a:cubicBezTo>
                  <a:pt x="1689" y="874"/>
                  <a:pt x="1687" y="841"/>
                  <a:pt x="1682" y="808"/>
                </a:cubicBezTo>
                <a:cubicBezTo>
                  <a:pt x="1823" y="726"/>
                  <a:pt x="1823" y="726"/>
                  <a:pt x="1823" y="726"/>
                </a:cubicBezTo>
                <a:cubicBezTo>
                  <a:pt x="1791" y="614"/>
                  <a:pt x="1791" y="614"/>
                  <a:pt x="1791" y="614"/>
                </a:cubicBezTo>
                <a:cubicBezTo>
                  <a:pt x="1628" y="618"/>
                  <a:pt x="1628" y="618"/>
                  <a:pt x="1628" y="618"/>
                </a:cubicBezTo>
                <a:cubicBezTo>
                  <a:pt x="1614" y="584"/>
                  <a:pt x="1597" y="552"/>
                  <a:pt x="1578" y="521"/>
                </a:cubicBezTo>
                <a:cubicBezTo>
                  <a:pt x="1675" y="392"/>
                  <a:pt x="1675" y="392"/>
                  <a:pt x="1675" y="392"/>
                </a:cubicBezTo>
                <a:cubicBezTo>
                  <a:pt x="1602" y="301"/>
                  <a:pt x="1602" y="301"/>
                  <a:pt x="1602" y="301"/>
                </a:cubicBezTo>
                <a:cubicBezTo>
                  <a:pt x="1455" y="366"/>
                  <a:pt x="1455" y="366"/>
                  <a:pt x="1455" y="366"/>
                </a:cubicBezTo>
                <a:cubicBezTo>
                  <a:pt x="1431" y="344"/>
                  <a:pt x="1406" y="322"/>
                  <a:pt x="1379" y="303"/>
                </a:cubicBezTo>
                <a:cubicBezTo>
                  <a:pt x="1420" y="147"/>
                  <a:pt x="1420" y="147"/>
                  <a:pt x="1420" y="147"/>
                </a:cubicBezTo>
                <a:cubicBezTo>
                  <a:pt x="1318" y="90"/>
                  <a:pt x="1318" y="90"/>
                  <a:pt x="1318" y="90"/>
                </a:cubicBezTo>
                <a:cubicBezTo>
                  <a:pt x="1206" y="206"/>
                  <a:pt x="1206" y="206"/>
                  <a:pt x="1206" y="206"/>
                </a:cubicBezTo>
                <a:cubicBezTo>
                  <a:pt x="1173" y="193"/>
                  <a:pt x="1139" y="181"/>
                  <a:pt x="1103" y="173"/>
                </a:cubicBezTo>
                <a:cubicBezTo>
                  <a:pt x="1080" y="13"/>
                  <a:pt x="1080" y="13"/>
                  <a:pt x="1080" y="13"/>
                </a:cubicBezTo>
                <a:cubicBezTo>
                  <a:pt x="964" y="0"/>
                  <a:pt x="964" y="0"/>
                  <a:pt x="964" y="0"/>
                </a:cubicBezTo>
                <a:cubicBezTo>
                  <a:pt x="906" y="151"/>
                  <a:pt x="906" y="151"/>
                  <a:pt x="906" y="151"/>
                </a:cubicBezTo>
                <a:cubicBezTo>
                  <a:pt x="874" y="151"/>
                  <a:pt x="841" y="154"/>
                  <a:pt x="808" y="159"/>
                </a:cubicBezTo>
                <a:cubicBezTo>
                  <a:pt x="726" y="17"/>
                  <a:pt x="726" y="17"/>
                  <a:pt x="726" y="17"/>
                </a:cubicBezTo>
                <a:cubicBezTo>
                  <a:pt x="613" y="49"/>
                  <a:pt x="613" y="49"/>
                  <a:pt x="613" y="49"/>
                </a:cubicBezTo>
                <a:cubicBezTo>
                  <a:pt x="617" y="213"/>
                  <a:pt x="617" y="213"/>
                  <a:pt x="617" y="213"/>
                </a:cubicBezTo>
                <a:cubicBezTo>
                  <a:pt x="584" y="227"/>
                  <a:pt x="552" y="244"/>
                  <a:pt x="521" y="262"/>
                </a:cubicBezTo>
                <a:cubicBezTo>
                  <a:pt x="392" y="166"/>
                  <a:pt x="392" y="166"/>
                  <a:pt x="392" y="166"/>
                </a:cubicBezTo>
                <a:cubicBezTo>
                  <a:pt x="301" y="239"/>
                  <a:pt x="301" y="239"/>
                  <a:pt x="301" y="239"/>
                </a:cubicBezTo>
                <a:cubicBezTo>
                  <a:pt x="366" y="386"/>
                  <a:pt x="366" y="386"/>
                  <a:pt x="366" y="386"/>
                </a:cubicBezTo>
                <a:cubicBezTo>
                  <a:pt x="343" y="410"/>
                  <a:pt x="322" y="435"/>
                  <a:pt x="303" y="461"/>
                </a:cubicBezTo>
                <a:cubicBezTo>
                  <a:pt x="147" y="420"/>
                  <a:pt x="147" y="420"/>
                  <a:pt x="147" y="420"/>
                </a:cubicBezTo>
                <a:cubicBezTo>
                  <a:pt x="89" y="522"/>
                  <a:pt x="89" y="522"/>
                  <a:pt x="89" y="522"/>
                </a:cubicBezTo>
                <a:cubicBezTo>
                  <a:pt x="206" y="634"/>
                  <a:pt x="206" y="634"/>
                  <a:pt x="206" y="634"/>
                </a:cubicBezTo>
                <a:cubicBezTo>
                  <a:pt x="192" y="668"/>
                  <a:pt x="181" y="702"/>
                  <a:pt x="173" y="737"/>
                </a:cubicBezTo>
                <a:cubicBezTo>
                  <a:pt x="13" y="760"/>
                  <a:pt x="13" y="760"/>
                  <a:pt x="13" y="760"/>
                </a:cubicBezTo>
                <a:cubicBezTo>
                  <a:pt x="0" y="877"/>
                  <a:pt x="0" y="877"/>
                  <a:pt x="0" y="877"/>
                </a:cubicBezTo>
                <a:cubicBezTo>
                  <a:pt x="151" y="934"/>
                  <a:pt x="151" y="934"/>
                  <a:pt x="151" y="934"/>
                </a:cubicBezTo>
                <a:cubicBezTo>
                  <a:pt x="151" y="967"/>
                  <a:pt x="154" y="1000"/>
                  <a:pt x="159" y="1032"/>
                </a:cubicBezTo>
                <a:cubicBezTo>
                  <a:pt x="17" y="1115"/>
                  <a:pt x="17" y="1115"/>
                  <a:pt x="17" y="1115"/>
                </a:cubicBezTo>
                <a:cubicBezTo>
                  <a:pt x="49" y="1227"/>
                  <a:pt x="49" y="1227"/>
                  <a:pt x="49" y="1227"/>
                </a:cubicBezTo>
                <a:cubicBezTo>
                  <a:pt x="212" y="1223"/>
                  <a:pt x="212" y="1223"/>
                  <a:pt x="212" y="1223"/>
                </a:cubicBezTo>
                <a:cubicBezTo>
                  <a:pt x="227" y="1257"/>
                  <a:pt x="243" y="1289"/>
                  <a:pt x="262" y="1320"/>
                </a:cubicBezTo>
                <a:cubicBezTo>
                  <a:pt x="166" y="1449"/>
                  <a:pt x="166" y="1449"/>
                  <a:pt x="166" y="1449"/>
                </a:cubicBezTo>
                <a:cubicBezTo>
                  <a:pt x="239" y="1540"/>
                  <a:pt x="239" y="1540"/>
                  <a:pt x="239" y="1540"/>
                </a:cubicBezTo>
                <a:cubicBezTo>
                  <a:pt x="386" y="1474"/>
                  <a:pt x="386" y="1474"/>
                  <a:pt x="386" y="1474"/>
                </a:cubicBezTo>
                <a:cubicBezTo>
                  <a:pt x="410" y="1497"/>
                  <a:pt x="435" y="1518"/>
                  <a:pt x="461" y="1538"/>
                </a:cubicBezTo>
                <a:cubicBezTo>
                  <a:pt x="420" y="1694"/>
                  <a:pt x="420" y="1694"/>
                  <a:pt x="420" y="1694"/>
                </a:cubicBezTo>
                <a:cubicBezTo>
                  <a:pt x="522" y="1751"/>
                  <a:pt x="522" y="1751"/>
                  <a:pt x="522" y="1751"/>
                </a:cubicBezTo>
                <a:cubicBezTo>
                  <a:pt x="634" y="1635"/>
                  <a:pt x="634" y="1635"/>
                  <a:pt x="634" y="1635"/>
                </a:cubicBezTo>
                <a:cubicBezTo>
                  <a:pt x="667" y="1648"/>
                  <a:pt x="702" y="1659"/>
                  <a:pt x="737" y="1668"/>
                </a:cubicBezTo>
                <a:cubicBezTo>
                  <a:pt x="760" y="1827"/>
                  <a:pt x="760" y="1827"/>
                  <a:pt x="760" y="1827"/>
                </a:cubicBezTo>
                <a:cubicBezTo>
                  <a:pt x="876" y="1840"/>
                  <a:pt x="876" y="1840"/>
                  <a:pt x="876" y="1840"/>
                </a:cubicBezTo>
                <a:cubicBezTo>
                  <a:pt x="934" y="1690"/>
                  <a:pt x="934" y="1690"/>
                  <a:pt x="934" y="1690"/>
                </a:cubicBezTo>
                <a:cubicBezTo>
                  <a:pt x="967" y="1689"/>
                  <a:pt x="1000" y="1687"/>
                  <a:pt x="1032" y="1682"/>
                </a:cubicBezTo>
                <a:cubicBezTo>
                  <a:pt x="1114" y="1823"/>
                  <a:pt x="1114" y="1823"/>
                  <a:pt x="1114" y="1823"/>
                </a:cubicBezTo>
                <a:cubicBezTo>
                  <a:pt x="1227" y="1791"/>
                  <a:pt x="1227" y="1791"/>
                  <a:pt x="1227" y="1791"/>
                </a:cubicBezTo>
                <a:cubicBezTo>
                  <a:pt x="1223" y="1628"/>
                  <a:pt x="1223" y="1628"/>
                  <a:pt x="1223" y="1628"/>
                </a:cubicBezTo>
                <a:cubicBezTo>
                  <a:pt x="1256" y="1614"/>
                  <a:pt x="1289" y="1597"/>
                  <a:pt x="1319" y="1579"/>
                </a:cubicBezTo>
                <a:cubicBezTo>
                  <a:pt x="1448" y="1675"/>
                  <a:pt x="1448" y="1675"/>
                  <a:pt x="1448" y="1675"/>
                </a:cubicBezTo>
                <a:cubicBezTo>
                  <a:pt x="1540" y="1602"/>
                  <a:pt x="1540" y="1602"/>
                  <a:pt x="1540" y="1602"/>
                </a:cubicBezTo>
                <a:cubicBezTo>
                  <a:pt x="1474" y="1455"/>
                  <a:pt x="1474" y="1455"/>
                  <a:pt x="1474" y="1455"/>
                </a:cubicBezTo>
                <a:cubicBezTo>
                  <a:pt x="1497" y="1431"/>
                  <a:pt x="1518" y="1406"/>
                  <a:pt x="1538" y="1380"/>
                </a:cubicBezTo>
                <a:cubicBezTo>
                  <a:pt x="1694" y="1420"/>
                  <a:pt x="1694" y="1420"/>
                  <a:pt x="1694" y="1420"/>
                </a:cubicBezTo>
                <a:cubicBezTo>
                  <a:pt x="1751" y="1318"/>
                  <a:pt x="1751" y="1318"/>
                  <a:pt x="1751" y="1318"/>
                </a:cubicBezTo>
                <a:cubicBezTo>
                  <a:pt x="1635" y="1207"/>
                  <a:pt x="1635" y="1207"/>
                  <a:pt x="1635" y="1207"/>
                </a:cubicBezTo>
                <a:cubicBezTo>
                  <a:pt x="1648" y="1173"/>
                  <a:pt x="1659" y="1139"/>
                  <a:pt x="1668" y="1104"/>
                </a:cubicBezTo>
                <a:lnTo>
                  <a:pt x="1827" y="1080"/>
                </a:lnTo>
                <a:close/>
                <a:moveTo>
                  <a:pt x="1081" y="1490"/>
                </a:moveTo>
                <a:cubicBezTo>
                  <a:pt x="766" y="1579"/>
                  <a:pt x="439" y="1396"/>
                  <a:pt x="350" y="1081"/>
                </a:cubicBezTo>
                <a:cubicBezTo>
                  <a:pt x="262" y="767"/>
                  <a:pt x="445" y="439"/>
                  <a:pt x="759" y="351"/>
                </a:cubicBezTo>
                <a:cubicBezTo>
                  <a:pt x="1074" y="262"/>
                  <a:pt x="1401" y="445"/>
                  <a:pt x="1490" y="760"/>
                </a:cubicBezTo>
                <a:cubicBezTo>
                  <a:pt x="1579" y="1074"/>
                  <a:pt x="1396" y="1401"/>
                  <a:pt x="1081" y="1490"/>
                </a:cubicBezTo>
                <a:close/>
              </a:path>
            </a:pathLst>
          </a:custGeom>
          <a:solidFill>
            <a:srgbClr val="0A58CA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" name="Freeform 247">
            <a:extLst>
              <a:ext uri="{FF2B5EF4-FFF2-40B4-BE49-F238E27FC236}">
                <a16:creationId xmlns:a16="http://schemas.microsoft.com/office/drawing/2014/main" id="{322A660A-EF78-E655-1885-523939777844}"/>
              </a:ext>
            </a:extLst>
          </p:cNvPr>
          <p:cNvSpPr>
            <a:spLocks noEditPoints="1"/>
          </p:cNvSpPr>
          <p:nvPr/>
        </p:nvSpPr>
        <p:spPr bwMode="auto">
          <a:xfrm>
            <a:off x="6867675" y="2894342"/>
            <a:ext cx="510979" cy="483862"/>
          </a:xfrm>
          <a:custGeom>
            <a:avLst/>
            <a:gdLst>
              <a:gd name="T0" fmla="*/ 2147483646 w 500"/>
              <a:gd name="T1" fmla="*/ 2147483646 h 499"/>
              <a:gd name="T2" fmla="*/ 0 w 500"/>
              <a:gd name="T3" fmla="*/ 2147483646 h 499"/>
              <a:gd name="T4" fmla="*/ 2147483646 w 500"/>
              <a:gd name="T5" fmla="*/ 0 h 499"/>
              <a:gd name="T6" fmla="*/ 2147483646 w 500"/>
              <a:gd name="T7" fmla="*/ 2147483646 h 499"/>
              <a:gd name="T8" fmla="*/ 2147483646 w 500"/>
              <a:gd name="T9" fmla="*/ 2147483646 h 499"/>
              <a:gd name="T10" fmla="*/ 2147483646 w 500"/>
              <a:gd name="T11" fmla="*/ 2147483646 h 499"/>
              <a:gd name="T12" fmla="*/ 2147483646 w 500"/>
              <a:gd name="T13" fmla="*/ 2147483646 h 499"/>
              <a:gd name="T14" fmla="*/ 2147483646 w 500"/>
              <a:gd name="T15" fmla="*/ 2147483646 h 499"/>
              <a:gd name="T16" fmla="*/ 2147483646 w 500"/>
              <a:gd name="T17" fmla="*/ 2147483646 h 499"/>
              <a:gd name="T18" fmla="*/ 2147483646 w 500"/>
              <a:gd name="T19" fmla="*/ 2147483646 h 49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500" h="499">
                <a:moveTo>
                  <a:pt x="250" y="499"/>
                </a:moveTo>
                <a:cubicBezTo>
                  <a:pt x="112" y="499"/>
                  <a:pt x="0" y="387"/>
                  <a:pt x="0" y="249"/>
                </a:cubicBezTo>
                <a:cubicBezTo>
                  <a:pt x="0" y="112"/>
                  <a:pt x="112" y="0"/>
                  <a:pt x="250" y="0"/>
                </a:cubicBezTo>
                <a:cubicBezTo>
                  <a:pt x="388" y="0"/>
                  <a:pt x="500" y="112"/>
                  <a:pt x="500" y="249"/>
                </a:cubicBezTo>
                <a:cubicBezTo>
                  <a:pt x="500" y="387"/>
                  <a:pt x="388" y="499"/>
                  <a:pt x="250" y="499"/>
                </a:cubicBezTo>
                <a:close/>
                <a:moveTo>
                  <a:pt x="250" y="140"/>
                </a:moveTo>
                <a:cubicBezTo>
                  <a:pt x="190" y="140"/>
                  <a:pt x="140" y="189"/>
                  <a:pt x="140" y="249"/>
                </a:cubicBezTo>
                <a:cubicBezTo>
                  <a:pt x="140" y="310"/>
                  <a:pt x="190" y="359"/>
                  <a:pt x="250" y="359"/>
                </a:cubicBezTo>
                <a:cubicBezTo>
                  <a:pt x="311" y="359"/>
                  <a:pt x="360" y="310"/>
                  <a:pt x="360" y="249"/>
                </a:cubicBezTo>
                <a:cubicBezTo>
                  <a:pt x="360" y="189"/>
                  <a:pt x="311" y="140"/>
                  <a:pt x="250" y="140"/>
                </a:cubicBezTo>
                <a:close/>
              </a:path>
            </a:pathLst>
          </a:custGeom>
          <a:solidFill>
            <a:srgbClr val="FFC332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97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9" dur="4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1" dur="4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11" grpId="0" animBg="1"/>
      <p:bldP spid="11" grpId="1" animBg="1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704</TotalTime>
  <Words>420</Words>
  <Application>Microsoft Office PowerPoint</Application>
  <PresentationFormat>Widescreen</PresentationFormat>
  <Paragraphs>144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 Narrow</vt:lpstr>
      <vt:lpstr>Arial</vt:lpstr>
      <vt:lpstr>Calibri</vt:lpstr>
      <vt:lpstr>Calibri Light</vt:lpstr>
      <vt:lpstr>Wingdings</vt:lpstr>
      <vt:lpstr>Office Theme</vt:lpstr>
      <vt:lpstr>Capstone 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Nijo Shaji Varghese</dc:creator>
  <cp:lastModifiedBy>Nijo Shaji Varghese</cp:lastModifiedBy>
  <cp:revision>63</cp:revision>
  <dcterms:created xsi:type="dcterms:W3CDTF">2025-08-15T16:21:30Z</dcterms:created>
  <dcterms:modified xsi:type="dcterms:W3CDTF">2025-08-16T04:22:12Z</dcterms:modified>
</cp:coreProperties>
</file>