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71" r:id="rId4"/>
    <p:sldId id="257" r:id="rId5"/>
    <p:sldId id="258" r:id="rId6"/>
    <p:sldId id="259" r:id="rId7"/>
    <p:sldId id="260" r:id="rId8"/>
    <p:sldId id="263" r:id="rId9"/>
    <p:sldId id="261" r:id="rId10"/>
    <p:sldId id="264" r:id="rId11"/>
    <p:sldId id="265" r:id="rId12"/>
    <p:sldId id="266" r:id="rId13"/>
    <p:sldId id="267" r:id="rId14"/>
    <p:sldId id="268" r:id="rId15"/>
    <p:sldId id="270" r:id="rId16"/>
    <p:sldId id="269" r:id="rId17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4" d="100"/>
          <a:sy n="64" d="100"/>
        </p:scale>
        <p:origin x="156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65420-CE78-48A1-AFE9-59EC3AF736A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71A8D-0564-470F-AC50-A461D28032A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71A8D-0564-470F-AC50-A461D28032A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F424-A6BB-469E-B53C-DED8CACB885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DFE13BB-444E-4ED4-84BC-404E157A749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F424-A6BB-469E-B53C-DED8CACB885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13BB-444E-4ED4-84BC-404E157A749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F424-A6BB-469E-B53C-DED8CACB885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13BB-444E-4ED4-84BC-404E157A749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F424-A6BB-469E-B53C-DED8CACB885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13BB-444E-4ED4-84BC-404E157A749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F424-A6BB-469E-B53C-DED8CACB8858}" type="datetimeFigureOut">
              <a:rPr lang="en-US" smtClean="0"/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FE13BB-444E-4ED4-84BC-404E157A7494}" type="slidenum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F424-A6BB-469E-B53C-DED8CACB885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13BB-444E-4ED4-84BC-404E157A749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F424-A6BB-469E-B53C-DED8CACB885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13BB-444E-4ED4-84BC-404E157A749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F424-A6BB-469E-B53C-DED8CACB885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13BB-444E-4ED4-84BC-404E157A749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F424-A6BB-469E-B53C-DED8CACB885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13BB-444E-4ED4-84BC-404E157A749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F424-A6BB-469E-B53C-DED8CACB885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13BB-444E-4ED4-84BC-404E157A7494}" type="slidenum">
              <a:rPr lang="en-US" smtClean="0"/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F424-A6BB-469E-B53C-DED8CACB885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DFE13BB-444E-4ED4-84BC-404E157A7494}" type="slidenum">
              <a:rPr lang="en-US" smtClean="0"/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AD5F424-A6BB-469E-B53C-DED8CACB885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CDFE13BB-444E-4ED4-84BC-404E157A7494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anose="020B0604020202020204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6705599" y="114164"/>
            <a:ext cx="2285999" cy="9090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0" y="1676400"/>
            <a:ext cx="8991598" cy="198120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SCHOOL REVIEW ANALYSIS AND </a:t>
            </a:r>
            <a:r>
              <a:rPr lang="en-US" sz="4000" b="1" dirty="0">
                <a:solidFill>
                  <a:schemeClr val="tx2"/>
                </a:solidFill>
                <a:effectLst/>
                <a:latin typeface="Algerian" panose="04020705040A02060702" pitchFamily="82" charset="0"/>
                <a:cs typeface="Times New Roman" panose="02020603050405020304" pitchFamily="18" charset="0"/>
              </a:rPr>
              <a:t>RECOMMENDER SYSTEM</a:t>
            </a:r>
            <a:br>
              <a:rPr lang="en-US" sz="4000" b="1" dirty="0">
                <a:solidFill>
                  <a:schemeClr val="tx2"/>
                </a:solidFill>
                <a:effectLst/>
                <a:latin typeface="Algerian" panose="04020705040A02060702" pitchFamily="82" charset="0"/>
                <a:cs typeface="Times New Roman" panose="02020603050405020304" pitchFamily="18" charset="0"/>
              </a:rPr>
            </a:br>
            <a:endParaRPr lang="en-US" sz="4000" b="1" dirty="0">
              <a:solidFill>
                <a:schemeClr val="tx2"/>
              </a:solidFill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457200" y="4114800"/>
            <a:ext cx="2895600" cy="1600200"/>
          </a:xfrm>
        </p:spPr>
        <p:txBody>
          <a:bodyPr>
            <a:normAutofit/>
          </a:bodyPr>
          <a:lstStyle/>
          <a:p>
            <a:pPr algn="just"/>
            <a:r>
              <a:rPr lang="en-US" b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</a:t>
            </a:r>
            <a:endParaRPr lang="en-US" b="1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cap="none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</a:t>
            </a:r>
            <a:r>
              <a:rPr lang="en-US" sz="1600" b="1" cap="none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Anay</a:t>
            </a:r>
            <a:r>
              <a:rPr lang="en-US" sz="1600" b="1" cap="none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cap="none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Tamhankar</a:t>
            </a:r>
            <a:endParaRPr lang="en-US" sz="1600" b="1" cap="none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cap="none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Prasad </a:t>
            </a:r>
            <a:r>
              <a:rPr lang="en-US" sz="1600" b="1" cap="none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Deshmukh</a:t>
            </a:r>
            <a:endParaRPr lang="en-US" sz="1600" b="1" cap="none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53000" y="4158339"/>
            <a:ext cx="4459704" cy="2628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ct val="20000"/>
              </a:spcBef>
              <a:spcAft>
                <a:spcPts val="600"/>
              </a:spcAft>
            </a:pPr>
            <a:r>
              <a:rPr lang="en-US" sz="2000" b="1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</a:t>
            </a:r>
            <a:endParaRPr lang="en-US" sz="2000" b="1" spc="1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spcAft>
                <a:spcPts val="600"/>
              </a:spcAft>
            </a:pPr>
            <a:r>
              <a:rPr lang="en-US" sz="1600" b="1" spc="12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Nikhil</a:t>
            </a:r>
            <a:r>
              <a:rPr lang="en-US" dirty="0"/>
              <a:t> </a:t>
            </a:r>
            <a:r>
              <a:rPr lang="en-US" sz="1600" b="1" spc="12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Datar</a:t>
            </a:r>
            <a:r>
              <a:rPr lang="en-US" dirty="0"/>
              <a:t> 	  (</a:t>
            </a:r>
            <a:r>
              <a:rPr lang="en-US" sz="1600" b="1" spc="12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230343025011</a:t>
            </a:r>
            <a:r>
              <a:rPr lang="en-US" dirty="0"/>
              <a:t>)</a:t>
            </a:r>
            <a:endParaRPr lang="en-US" sz="1600" b="1" spc="12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spcAft>
                <a:spcPts val="600"/>
              </a:spcAft>
            </a:pPr>
            <a:r>
              <a:rPr lang="en-US" sz="1600" b="1" spc="12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Rushikesh</a:t>
            </a:r>
            <a:r>
              <a:rPr lang="en-US" dirty="0"/>
              <a:t> </a:t>
            </a:r>
            <a:r>
              <a:rPr lang="en-US" sz="1600" b="1" spc="12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Gade</a:t>
            </a:r>
            <a:r>
              <a:rPr lang="en-US" dirty="0"/>
              <a:t> 	  (</a:t>
            </a:r>
            <a:r>
              <a:rPr lang="en-US" sz="1600" b="1" spc="12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230343025014</a:t>
            </a:r>
            <a:r>
              <a:rPr lang="en-US" dirty="0"/>
              <a:t>)</a:t>
            </a:r>
            <a:endParaRPr lang="en-US" dirty="0"/>
          </a:p>
          <a:p>
            <a:pPr algn="just">
              <a:spcBef>
                <a:spcPct val="20000"/>
              </a:spcBef>
              <a:spcAft>
                <a:spcPts val="600"/>
              </a:spcAft>
            </a:pPr>
            <a:r>
              <a:rPr lang="en-US" sz="1600" b="1" spc="12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Vaibhav</a:t>
            </a:r>
            <a:r>
              <a:rPr lang="en-US" sz="1600" dirty="0">
                <a:sym typeface="+mn-ea"/>
              </a:rPr>
              <a:t> </a:t>
            </a:r>
            <a:r>
              <a:rPr lang="en-US" sz="1600" b="1" spc="12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Gangurde</a:t>
            </a:r>
            <a:r>
              <a:rPr lang="en-US" sz="1600" dirty="0">
                <a:sym typeface="+mn-ea"/>
              </a:rPr>
              <a:t> (</a:t>
            </a:r>
            <a:r>
              <a:rPr lang="en-US" sz="1600" b="1" spc="12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230343025015</a:t>
            </a:r>
            <a:r>
              <a:rPr lang="en-US" sz="1600" dirty="0">
                <a:sym typeface="+mn-ea"/>
              </a:rPr>
              <a:t>)</a:t>
            </a:r>
            <a:endParaRPr lang="en-US" sz="1600" b="1" spc="12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spcAft>
                <a:spcPts val="600"/>
              </a:spcAft>
            </a:pPr>
            <a:r>
              <a:rPr lang="en-US" sz="1600" b="1" spc="12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Kunal</a:t>
            </a:r>
            <a:r>
              <a:rPr lang="en-US" dirty="0"/>
              <a:t> </a:t>
            </a:r>
            <a:r>
              <a:rPr lang="en-US" sz="1600" b="1" spc="12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Barapatre</a:t>
            </a:r>
            <a:r>
              <a:rPr lang="en-US" dirty="0"/>
              <a:t> 	  (</a:t>
            </a:r>
            <a:r>
              <a:rPr lang="en-US" sz="1600" b="1" spc="12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230343025030)</a:t>
            </a:r>
            <a:endParaRPr lang="en-US" sz="1600" b="1" spc="12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"/>
            <a:ext cx="2590800" cy="14476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62"/>
            <a:ext cx="7696200" cy="2057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b="1" dirty="0">
                <a:solidFill>
                  <a:schemeClr val="accent3"/>
                </a:solidFill>
                <a:latin typeface="Algerian" panose="04020705040A02060702" pitchFamily="82" charset="0"/>
              </a:rPr>
              <a:t>Natural language processing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Subfield of artificial intelligence (AI) 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Ability to understand text and spoken words in the same way human beings does.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Used for valuable text mining and sentiment analysis.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Take input using AI, process it and convert into computer format.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CountVectoriser</a:t>
            </a:r>
            <a:r>
              <a:rPr lang="en-US" dirty="0"/>
              <a:t>()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Converts texts in lower case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Removes the stop words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Convert the text into numerical format	 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20000" cy="13716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accent3"/>
                </a:solidFill>
                <a:latin typeface="Algerian" panose="04020705040A02060702" pitchFamily="82" charset="0"/>
              </a:rPr>
              <a:t>Clustering (K-Means)</a:t>
            </a:r>
            <a:endParaRPr lang="en-US" sz="4400" b="1" dirty="0">
              <a:solidFill>
                <a:schemeClr val="accent3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dirty="0"/>
              <a:t>Task of creating a collections in such a way that the elements with great similarity will be grouped together.</a:t>
            </a:r>
            <a:endParaRPr lang="en-US" b="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dirty="0"/>
              <a:t>Unsupervised Learning algorithm.</a:t>
            </a:r>
            <a:endParaRPr lang="en-US" b="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dirty="0"/>
              <a:t>Used for grouping the </a:t>
            </a:r>
            <a:r>
              <a:rPr lang="en-US" b="0" dirty="0" err="1"/>
              <a:t>unlabled</a:t>
            </a:r>
            <a:r>
              <a:rPr lang="en-US" b="0" dirty="0"/>
              <a:t> data into clusters.</a:t>
            </a:r>
            <a:endParaRPr lang="en-US" b="0" dirty="0"/>
          </a:p>
          <a:p>
            <a:endParaRPr lang="en-US" b="0" dirty="0"/>
          </a:p>
          <a:p>
            <a:r>
              <a:rPr lang="en-US" dirty="0"/>
              <a:t>K-Means Clustering</a:t>
            </a:r>
            <a:endParaRPr lang="en-US" dirty="0"/>
          </a:p>
          <a:p>
            <a:pPr marL="800100" lvl="1" indent="-342900"/>
            <a:r>
              <a:rPr lang="en-US" b="0" dirty="0"/>
              <a:t>The K defines the no of clusters to be done.</a:t>
            </a:r>
            <a:endParaRPr lang="en-US" b="0" dirty="0"/>
          </a:p>
          <a:p>
            <a:pPr marL="800100" lvl="1" indent="-342900"/>
            <a:r>
              <a:rPr lang="en-US" b="0" dirty="0"/>
              <a:t>We have provided the categories and keywords based on which the clusters of the similar category reviews are created.</a:t>
            </a:r>
            <a:endParaRPr lang="en-US" b="0" dirty="0"/>
          </a:p>
          <a:p>
            <a:pPr marL="800100" lvl="1" indent="-342900"/>
            <a:r>
              <a:rPr lang="en-US" b="0" dirty="0"/>
              <a:t>Faculty, Fees, Event, Infrastructure etc.</a:t>
            </a:r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3716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accent3"/>
                </a:solidFill>
                <a:latin typeface="Algerian" panose="04020705040A02060702" pitchFamily="82" charset="0"/>
              </a:rPr>
              <a:t>Recommender system</a:t>
            </a:r>
            <a:endParaRPr lang="en-US" sz="4400" b="1" dirty="0">
              <a:solidFill>
                <a:schemeClr val="accent3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7620000" cy="4373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Information filtering system.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Used for decision making purpose.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Suggests relevant items to users.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Collaborative filtering.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Content-based algorithms</a:t>
            </a:r>
            <a:r>
              <a:rPr lang="en-US" b="0" dirty="0"/>
              <a:t>.</a:t>
            </a:r>
            <a:endParaRPr lang="en-US" b="0" dirty="0"/>
          </a:p>
          <a:p>
            <a:pPr marL="800100" lvl="1" indent="-342900"/>
            <a:r>
              <a:rPr lang="en-US" dirty="0"/>
              <a:t>Analyze Information by User.</a:t>
            </a:r>
            <a:endParaRPr lang="en-US" dirty="0"/>
          </a:p>
          <a:p>
            <a:pPr marL="800100" lvl="1" indent="-342900"/>
            <a:r>
              <a:rPr lang="en-US" dirty="0"/>
              <a:t>Find the correlation Matrix.</a:t>
            </a:r>
            <a:endParaRPr lang="en-US" dirty="0"/>
          </a:p>
          <a:p>
            <a:pPr marL="800100" lvl="1" indent="-342900"/>
            <a:r>
              <a:rPr lang="en-US" b="0" dirty="0"/>
              <a:t>Recommend on th</a:t>
            </a:r>
            <a:r>
              <a:rPr lang="en-US" dirty="0"/>
              <a:t>e basis of Rating.</a:t>
            </a:r>
            <a:endParaRPr lang="en-US" b="0" dirty="0"/>
          </a:p>
          <a:p>
            <a:endParaRPr lang="en-US" b="0" dirty="0"/>
          </a:p>
          <a:p>
            <a:endParaRPr lang="en-US" b="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620000" cy="1143000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chemeClr val="accent3"/>
                </a:solidFill>
                <a:latin typeface="Algerian" panose="04020705040A02060702" pitchFamily="82" charset="0"/>
              </a:rPr>
              <a:t>Tableau</a:t>
            </a:r>
            <a:endParaRPr lang="en-US" sz="4400" b="1" dirty="0">
              <a:solidFill>
                <a:schemeClr val="accent3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153400" cy="4373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Used for data visualization purpose or analysis purpose.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Platform for showcasing the numerical data in eye catching visualization so senior can make important decision.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Helps user to create different Graphs, Charts, Map, Dashboard, Stories.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We have use the Tableau for Recommending the School on the basis of requirement and factor chosen by client.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467600" cy="1142682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accent3"/>
                </a:solidFill>
                <a:latin typeface="Algerian" panose="04020705040A02060702" pitchFamily="82" charset="0"/>
              </a:rPr>
              <a:t>Future Scope</a:t>
            </a:r>
            <a:endParaRPr lang="en-US" sz="4400" b="1" dirty="0">
              <a:solidFill>
                <a:schemeClr val="accent3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05800" cy="495268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Created model in limited scope. If we implement model on large scale  and various field we can make powerful website and application ( e.g. </a:t>
            </a:r>
            <a:r>
              <a:rPr lang="en-US" b="0" dirty="0" err="1"/>
              <a:t>what’shot</a:t>
            </a:r>
            <a:r>
              <a:rPr lang="en-US" b="0" dirty="0"/>
              <a:t>)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This system when we applied in medical field will really improve the awareness towards physical and mental health.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Business can take informed decision and serve the society better by analyzing the sentiment of customers.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Overall future scope of this project is very large and importance can be understood by some facts as well</a:t>
            </a:r>
            <a:endParaRPr lang="en-US" b="0" dirty="0"/>
          </a:p>
          <a:p>
            <a:pPr marL="800100" lvl="1" indent="-342900"/>
            <a:r>
              <a:rPr lang="en-US" b="0" dirty="0"/>
              <a:t>	From 1979 recommender system is key algorithm in this field.</a:t>
            </a:r>
            <a:endParaRPr lang="en-US" b="0" dirty="0"/>
          </a:p>
          <a:p>
            <a:pPr marL="800100" lvl="1" indent="-342900"/>
            <a:r>
              <a:rPr lang="en-US" b="0" dirty="0"/>
              <a:t>	</a:t>
            </a:r>
            <a:r>
              <a:rPr lang="en-US" b="0" dirty="0">
                <a:solidFill>
                  <a:srgbClr val="FF0000"/>
                </a:solidFill>
              </a:rPr>
              <a:t>Ben Allison  </a:t>
            </a:r>
            <a:r>
              <a:rPr lang="en-US" b="0" dirty="0"/>
              <a:t>a sr.ml scientist amazon development center Scotland in his speech in </a:t>
            </a:r>
            <a:r>
              <a:rPr lang="en-US" b="0" dirty="0" err="1"/>
              <a:t>re’MARS</a:t>
            </a:r>
            <a:r>
              <a:rPr lang="en-US" b="0" dirty="0"/>
              <a:t> mentioned “</a:t>
            </a:r>
            <a:r>
              <a:rPr lang="en-US" b="0" dirty="0">
                <a:solidFill>
                  <a:srgbClr val="FF0000"/>
                </a:solidFill>
              </a:rPr>
              <a:t>data is vital and  recommendation system is lifeline of the data based businesses</a:t>
            </a:r>
            <a:r>
              <a:rPr lang="en-US" b="0" dirty="0"/>
              <a:t>”</a:t>
            </a:r>
            <a:endParaRPr lang="en-US" b="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96200" cy="121920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solidFill>
                  <a:schemeClr val="accent3"/>
                </a:solidFill>
                <a:latin typeface="Algerian" panose="04020705040A02060702" pitchFamily="82" charset="0"/>
              </a:rPr>
              <a:t>Conclusion</a:t>
            </a:r>
            <a:endParaRPr lang="en-US" sz="4400" b="1" dirty="0">
              <a:solidFill>
                <a:schemeClr val="accent3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From 1979 till now recommender system being totally a master in this field.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Recommendation system is a powerfull tool used by many companies, increasing research in this field shows that in many fields it is proven the best. 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To conclude I would say that in this project we successfully gathered, processed and analyzed the reviews and using various techniques we successfully be abled to recommend the schools to the user.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This project not only given us the new perspective  but also shows us that by implementing this types of systems we can make significant decisions very efficiently.</a:t>
            </a:r>
            <a:endParaRPr lang="en-US" b="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743200"/>
            <a:ext cx="5791200" cy="1371600"/>
          </a:xfrm>
        </p:spPr>
        <p:txBody>
          <a:bodyPr>
            <a:normAutofit/>
          </a:bodyPr>
          <a:lstStyle/>
          <a:p>
            <a:r>
              <a:rPr lang="en-US" sz="6000" dirty="0"/>
              <a:t>THANK YOU.</a:t>
            </a:r>
            <a:endParaRPr lang="en-US"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371600"/>
          </a:xfrm>
        </p:spPr>
        <p:txBody>
          <a:bodyPr/>
          <a:lstStyle/>
          <a:p>
            <a:pPr algn="ctr"/>
            <a:r>
              <a:rPr lang="en-IN" sz="4000" b="1" dirty="0" err="1">
                <a:solidFill>
                  <a:schemeClr val="accent3"/>
                </a:solidFill>
                <a:latin typeface="Algerian" panose="04020705040A02060702" pitchFamily="82" charset="0"/>
              </a:rPr>
              <a:t>COntent</a:t>
            </a:r>
            <a:endParaRPr lang="en-US" sz="4000" b="1" dirty="0">
              <a:solidFill>
                <a:schemeClr val="accent3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0" dirty="0"/>
              <a:t>Introduction</a:t>
            </a:r>
            <a:endParaRPr lang="en-IN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0" dirty="0"/>
              <a:t>Problem Statement</a:t>
            </a:r>
            <a:endParaRPr lang="en-IN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Project Architecture</a:t>
            </a:r>
            <a:endParaRPr lang="en-IN" alt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0" dirty="0"/>
              <a:t>Tools Used</a:t>
            </a:r>
            <a:endParaRPr lang="en-IN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0" dirty="0"/>
              <a:t>Machine Learning Algorithm</a:t>
            </a:r>
            <a:endParaRPr lang="en-IN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Tableau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Future Scope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Conclusion</a:t>
            </a:r>
            <a:endParaRPr lang="en-US" b="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91408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3"/>
                </a:solidFill>
                <a:latin typeface="Algerian" panose="04020705040A02060702" pitchFamily="82" charset="0"/>
              </a:rPr>
              <a:t>INTRODUCTION</a:t>
            </a:r>
            <a:endParaRPr lang="en-US" sz="4000" b="1" dirty="0">
              <a:solidFill>
                <a:schemeClr val="accent3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077200" cy="5105400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dirty="0"/>
              <a:t>Education is vital in our life.</a:t>
            </a:r>
            <a:endParaRPr lang="en-US" b="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dirty="0"/>
              <a:t>Schooling is the phase where the life of the student starts reshaping.</a:t>
            </a:r>
            <a:endParaRPr lang="en-US" b="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dirty="0"/>
              <a:t>Choosing the appropriate school for child is important and challenging for parents. </a:t>
            </a:r>
            <a:endParaRPr lang="en-US" b="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dirty="0"/>
              <a:t>Hence based upon the idea of recommending the school using its previous record is the foundation of idea of our project. </a:t>
            </a:r>
            <a:endParaRPr lang="en-US" b="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dirty="0"/>
              <a:t>Our project aims at analyzing the reviews and corresponding ratings of the school and comparing them based on average ratings.</a:t>
            </a:r>
            <a:endParaRPr lang="en-US" b="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1371600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accent3"/>
                </a:solidFill>
                <a:latin typeface="Algerian" panose="04020705040A02060702" pitchFamily="82" charset="0"/>
              </a:rPr>
              <a:t>Problem</a:t>
            </a:r>
            <a:r>
              <a:rPr lang="en-US" dirty="0"/>
              <a:t> </a:t>
            </a:r>
            <a:r>
              <a:rPr lang="en-US" sz="4000" b="1" dirty="0">
                <a:solidFill>
                  <a:schemeClr val="accent3"/>
                </a:solidFill>
                <a:latin typeface="Algerian" panose="04020705040A02060702" pitchFamily="82" charset="0"/>
              </a:rPr>
              <a:t>statement</a:t>
            </a:r>
            <a:endParaRPr lang="en-US" sz="4000" b="1" dirty="0">
              <a:solidFill>
                <a:schemeClr val="accent3"/>
              </a:solidFill>
              <a:latin typeface="Algerian" panose="04020705040A02060702" pitchFamily="8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752600"/>
            <a:ext cx="8610600" cy="4953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To develop the model which will analyze historical data like reviews and ratings that can help people to choose appropriate school for their child.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The goal is to recommend the right school to the client based on various factors and their requirements.</a:t>
            </a:r>
            <a:endParaRPr lang="en-US" b="0" dirty="0"/>
          </a:p>
          <a:p>
            <a:endParaRPr lang="en-US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4191000"/>
            <a:ext cx="4810550" cy="2494359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softEdge rad="11250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3716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accent3"/>
                </a:solidFill>
                <a:latin typeface="Algerian" panose="04020705040A02060702" pitchFamily="82" charset="0"/>
              </a:rPr>
              <a:t>Project Architecture</a:t>
            </a:r>
            <a:br>
              <a:rPr lang="en-IN" altLang="en-US" b="1" dirty="0">
                <a:solidFill>
                  <a:srgbClr val="C00000"/>
                </a:solidFill>
                <a:cs typeface="+mj-lt"/>
              </a:rPr>
            </a:b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09600" y="1219200"/>
            <a:ext cx="1600200" cy="685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Data Collection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687286" y="2133600"/>
            <a:ext cx="1970314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Data preprocessing (</a:t>
            </a:r>
            <a:r>
              <a:rPr lang="en-US" dirty="0" err="1">
                <a:solidFill>
                  <a:srgbClr val="00B0F0"/>
                </a:solidFill>
              </a:rPr>
              <a:t>PySpark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48000" y="3200400"/>
            <a:ext cx="1752600" cy="838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Machine Learning</a:t>
            </a:r>
            <a:endParaRPr lang="en-US" dirty="0">
              <a:solidFill>
                <a:srgbClr val="002060"/>
              </a:solidFill>
            </a:endParaRPr>
          </a:p>
          <a:p>
            <a:pPr algn="ctr"/>
            <a:r>
              <a:rPr lang="en-US" dirty="0">
                <a:solidFill>
                  <a:srgbClr val="002060"/>
                </a:solidFill>
              </a:rPr>
              <a:t>(NLP)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781800" y="5791200"/>
            <a:ext cx="1905000" cy="838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Data Visualization</a:t>
            </a:r>
            <a:endParaRPr lang="en-US" dirty="0">
              <a:solidFill>
                <a:srgbClr val="00B050"/>
              </a:solidFill>
            </a:endParaRPr>
          </a:p>
          <a:p>
            <a:pPr algn="ctr"/>
            <a:r>
              <a:rPr lang="en-US" dirty="0">
                <a:solidFill>
                  <a:srgbClr val="00B050"/>
                </a:solidFill>
              </a:rPr>
              <a:t>(Tableau)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191000" y="4191000"/>
            <a:ext cx="1676400" cy="685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Clustering</a:t>
            </a:r>
            <a:endParaRPr lang="en-US" dirty="0">
              <a:solidFill>
                <a:srgbClr val="C00000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(K-Means)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323114" y="5029200"/>
            <a:ext cx="1828800" cy="685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Recommender System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143000" y="2574471"/>
            <a:ext cx="5442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334985" y="3646714"/>
            <a:ext cx="7130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657600" y="45339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648198" y="5372100"/>
            <a:ext cx="674916" cy="16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079669" y="6210300"/>
            <a:ext cx="70213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143000" y="1926771"/>
            <a:ext cx="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657600" y="4046764"/>
            <a:ext cx="0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648198" y="4876800"/>
            <a:ext cx="0" cy="511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6068785" y="5715000"/>
            <a:ext cx="10884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334985" y="3048000"/>
            <a:ext cx="0" cy="5987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96200" cy="990282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accent3"/>
                </a:solidFill>
                <a:latin typeface="Algerian" panose="04020705040A02060702" pitchFamily="82" charset="0"/>
              </a:rPr>
              <a:t>Tools used</a:t>
            </a:r>
            <a:endParaRPr lang="en-US" sz="4400" b="1" dirty="0">
              <a:solidFill>
                <a:schemeClr val="accent3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52578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Octoparse</a:t>
            </a:r>
            <a:r>
              <a:rPr lang="en-US" dirty="0"/>
              <a:t> 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spark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Machine Learning</a:t>
            </a:r>
            <a:endParaRPr lang="en-US" dirty="0"/>
          </a:p>
          <a:p>
            <a:pPr marL="800100" lvl="1" indent="-342900"/>
            <a:r>
              <a:rPr lang="en-US" dirty="0"/>
              <a:t>Natural Language Processing</a:t>
            </a:r>
            <a:endParaRPr lang="en-US" dirty="0"/>
          </a:p>
          <a:p>
            <a:pPr marL="800100" lvl="1" indent="-342900"/>
            <a:r>
              <a:rPr lang="en-US" dirty="0"/>
              <a:t>K-Means Clustering</a:t>
            </a:r>
            <a:endParaRPr lang="en-US" dirty="0"/>
          </a:p>
          <a:p>
            <a:pPr marL="800100" lvl="1" indent="-342900"/>
            <a:r>
              <a:rPr lang="en-US" dirty="0"/>
              <a:t>Recommender system</a:t>
            </a:r>
            <a:endParaRPr lang="en-US" dirty="0"/>
          </a:p>
          <a:p>
            <a:pPr marL="342900" lvl="1" indent="-342900">
              <a:spcAft>
                <a:spcPts val="600"/>
              </a:spcAft>
              <a:buClrTx/>
            </a:pPr>
            <a:r>
              <a:rPr lang="en-US" b="1" dirty="0"/>
              <a:t>Tableau</a:t>
            </a:r>
            <a:endParaRPr lang="en-US" b="1" dirty="0"/>
          </a:p>
          <a:p>
            <a:pPr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066482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err="1">
                <a:solidFill>
                  <a:schemeClr val="accent3"/>
                </a:solidFill>
                <a:latin typeface="Algerian" panose="04020705040A02060702" pitchFamily="82" charset="0"/>
              </a:rPr>
              <a:t>Octoparse</a:t>
            </a:r>
            <a:endParaRPr lang="en-US" sz="4400" b="1" dirty="0">
              <a:solidFill>
                <a:schemeClr val="accent3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Software for data extraction. 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Scrape web data and turn web pages into structured data files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The user-friendly tool.</a:t>
            </a:r>
            <a:endParaRPr lang="en-US" b="0" dirty="0"/>
          </a:p>
          <a:p>
            <a:endParaRPr lang="en-US" dirty="0"/>
          </a:p>
        </p:txBody>
      </p:sp>
      <p:pic>
        <p:nvPicPr>
          <p:cNvPr id="3074" name="Picture 2" descr="https://media.licdn.com/dms/image/C5112AQG0tL4OINK3hQ/article-inline_image-shrink_1000_1488/0/1537844797100?e=1697068800&amp;v=beta&amp;t=ahPFuo5V82IGFH7U3Dv6WCDx6BY30Ai3vdHCJdJ9T3I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505200"/>
            <a:ext cx="4582622" cy="2935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990282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accent3"/>
                </a:solidFill>
                <a:latin typeface="Algerian" panose="04020705040A02060702" pitchFamily="82" charset="0"/>
              </a:rPr>
              <a:t>Data preprocessing</a:t>
            </a:r>
            <a:endParaRPr lang="en-US" sz="4400" b="1" dirty="0">
              <a:solidFill>
                <a:schemeClr val="accent3"/>
              </a:solidFill>
              <a:latin typeface="Algerian" panose="04020705040A02060702" pitchFamily="82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52400" y="1785257"/>
            <a:ext cx="8632371" cy="685800"/>
          </a:xfrm>
          <a:prstGeom prst="round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altLang="en-US" sz="1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</a:rPr>
              <a:t>1)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sym typeface="+mn-ea"/>
              </a:rPr>
              <a:t>Cleaning the columns according to requirement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</a:rPr>
              <a:t> </a:t>
            </a:r>
            <a:r>
              <a:rPr kumimoji="0" lang="en-I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</a:rPr>
              <a:t> </a:t>
            </a:r>
            <a:endParaRPr kumimoji="0" lang="en-IN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74171" y="2667000"/>
            <a:ext cx="8632371" cy="685800"/>
          </a:xfrm>
          <a:prstGeom prst="round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sym typeface="+mn-ea"/>
              </a:rPr>
              <a:t>2)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sym typeface="+mn-ea"/>
              </a:rPr>
              <a:t>Converting target columns into integer format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sym typeface="+mn-ea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74171" y="3624943"/>
            <a:ext cx="8632371" cy="685800"/>
          </a:xfrm>
          <a:prstGeom prst="round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sym typeface="+mn-ea"/>
              </a:rPr>
              <a:t>3)</a:t>
            </a:r>
            <a:r>
              <a:rPr kumimoji="0" lang="en-US" altLang="en-IN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sym typeface="+mn-ea"/>
              </a:rPr>
              <a:t> </a:t>
            </a:r>
            <a:r>
              <a:rPr lang="en-US" altLang="en-IN" sz="2000" b="1" dirty="0" err="1">
                <a:solidFill>
                  <a:sysClr val="windowText" lastClr="000000"/>
                </a:solidFill>
                <a:latin typeface="Arial" panose="020B0604020202020204"/>
                <a:sym typeface="+mn-ea"/>
              </a:rPr>
              <a:t>Droping</a:t>
            </a:r>
            <a:r>
              <a:rPr kumimoji="0" lang="en-US" altLang="en-IN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sym typeface="+mn-ea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sym typeface="+mn-ea"/>
              </a:rPr>
              <a:t>missing values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218882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err="1">
                <a:solidFill>
                  <a:schemeClr val="accent3"/>
                </a:solidFill>
                <a:latin typeface="Algerian" panose="04020705040A02060702" pitchFamily="82" charset="0"/>
              </a:rPr>
              <a:t>Pyspark</a:t>
            </a:r>
            <a:endParaRPr lang="en-US" sz="4400" b="1" dirty="0">
              <a:solidFill>
                <a:schemeClr val="accent3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848600" cy="437356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Developed by Apache Spark Community for integrating Python with Spark 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Python API for Apache Spark 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Distributed computing framework 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Big data computational engine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Performs real-time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large-scale data processing 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Data processing with high computational power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endParaRPr lang="en-US" b="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0</TotalTime>
  <Words>4590</Words>
  <Application>WPS Presentation</Application>
  <PresentationFormat>On-screen Show (4:3)</PresentationFormat>
  <Paragraphs>167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SimSun</vt:lpstr>
      <vt:lpstr>Wingdings</vt:lpstr>
      <vt:lpstr>Algerian</vt:lpstr>
      <vt:lpstr>Times New Roman</vt:lpstr>
      <vt:lpstr>Arial</vt:lpstr>
      <vt:lpstr>Microsoft YaHei</vt:lpstr>
      <vt:lpstr>Arial Unicode MS</vt:lpstr>
      <vt:lpstr>Arial Black</vt:lpstr>
      <vt:lpstr>Calibri</vt:lpstr>
      <vt:lpstr>Essential</vt:lpstr>
      <vt:lpstr>SCHOOL REVIEW ANALYSIS AND RECOMMENDER SYSTEM </vt:lpstr>
      <vt:lpstr>COntent</vt:lpstr>
      <vt:lpstr>INTRODUCTION</vt:lpstr>
      <vt:lpstr>Problem statement</vt:lpstr>
      <vt:lpstr>Project Architecture </vt:lpstr>
      <vt:lpstr>Tools used</vt:lpstr>
      <vt:lpstr>Octoparse</vt:lpstr>
      <vt:lpstr>Data preprocessing</vt:lpstr>
      <vt:lpstr>Pyspark</vt:lpstr>
      <vt:lpstr>Natural language processing </vt:lpstr>
      <vt:lpstr>Clustering (K-Means)</vt:lpstr>
      <vt:lpstr>Recommender system</vt:lpstr>
      <vt:lpstr>Tableau</vt:lpstr>
      <vt:lpstr>Future Scope</vt:lpstr>
      <vt:lpstr>Conclusion</vt:lpstr>
      <vt:lpstr>THANK YOU.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REVIEW ANALYSIS AND RECOM</dc:title>
  <dc:creator>admin</dc:creator>
  <cp:lastModifiedBy>admin</cp:lastModifiedBy>
  <cp:revision>34</cp:revision>
  <dcterms:created xsi:type="dcterms:W3CDTF">2023-08-24T13:30:00Z</dcterms:created>
  <dcterms:modified xsi:type="dcterms:W3CDTF">2023-09-02T05:24:54Z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40060FE2A1924083A935F97DBA9B4730_12</vt:lpwstr>
  </property>
  <property fmtid="{D5CDD505-2E9C-101B-9397-08002B2CF9AE}" pid="3" name="KSOProductBuildVer">
    <vt:lpwstr>1033-12.2.0.13110</vt:lpwstr>
  </property>
</Properties>
</file>