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  <p:sldMasterId id="2147483660" r:id="rId7"/>
    <p:sldMasterId id="2147483672" r:id="rId8"/>
  </p:sldMasterIdLst>
  <p:notesMasterIdLst>
    <p:notesMasterId r:id="rId34"/>
  </p:notesMasterIdLst>
  <p:handoutMasterIdLst>
    <p:handoutMasterId r:id="rId35"/>
  </p:handoutMasterIdLst>
  <p:sldIdLst>
    <p:sldId id="343" r:id="rId9"/>
    <p:sldId id="614" r:id="rId10"/>
    <p:sldId id="579" r:id="rId11"/>
    <p:sldId id="616" r:id="rId12"/>
    <p:sldId id="617" r:id="rId13"/>
    <p:sldId id="619" r:id="rId14"/>
    <p:sldId id="641" r:id="rId15"/>
    <p:sldId id="620" r:id="rId16"/>
    <p:sldId id="618" r:id="rId17"/>
    <p:sldId id="621" r:id="rId18"/>
    <p:sldId id="624" r:id="rId19"/>
    <p:sldId id="626" r:id="rId20"/>
    <p:sldId id="625" r:id="rId21"/>
    <p:sldId id="627" r:id="rId22"/>
    <p:sldId id="623" r:id="rId23"/>
    <p:sldId id="628" r:id="rId24"/>
    <p:sldId id="630" r:id="rId25"/>
    <p:sldId id="629" r:id="rId26"/>
    <p:sldId id="631" r:id="rId27"/>
    <p:sldId id="632" r:id="rId28"/>
    <p:sldId id="633" r:id="rId29"/>
    <p:sldId id="634" r:id="rId30"/>
    <p:sldId id="635" r:id="rId31"/>
    <p:sldId id="564" r:id="rId32"/>
    <p:sldId id="580" r:id="rId33"/>
  </p:sldIdLst>
  <p:sldSz cx="9144000" cy="6858000" type="screen4x3"/>
  <p:notesSz cx="6735763" cy="98663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88CA"/>
    <a:srgbClr val="047BDE"/>
    <a:srgbClr val="4FB4FF"/>
    <a:srgbClr val="C1C919"/>
    <a:srgbClr val="0033CC"/>
    <a:srgbClr val="FFFFFF"/>
    <a:srgbClr val="084976"/>
    <a:srgbClr val="1B5983"/>
    <a:srgbClr val="216C9F"/>
    <a:srgbClr val="265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82571" autoAdjust="0"/>
  </p:normalViewPr>
  <p:slideViewPr>
    <p:cSldViewPr>
      <p:cViewPr>
        <p:scale>
          <a:sx n="66" d="100"/>
          <a:sy n="66" d="100"/>
        </p:scale>
        <p:origin x="1061" y="31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ableStyles" Target="tableStyles.xml"/><Relationship Id="rId21" Type="http://schemas.openxmlformats.org/officeDocument/2006/relationships/slide" Target="slides/slide13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handoutMaster" Target="handoutMasters/handoutMaster1.xml"/><Relationship Id="rId8" Type="http://schemas.openxmlformats.org/officeDocument/2006/relationships/slideMaster" Target="slideMasters/slideMaster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19565" cy="4938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14629" y="1"/>
            <a:ext cx="2919565" cy="4938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9CF1F-E6F6-4C12-B0FC-79FF134CDCE5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2" y="9370871"/>
            <a:ext cx="2919565" cy="4938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14629" y="9370871"/>
            <a:ext cx="2919565" cy="4938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B6C8D-1F19-460C-8550-FBD0E7A1B1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233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19565" cy="4938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4629" y="1"/>
            <a:ext cx="2919565" cy="4938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15E9A-56C9-4204-9B3E-7B61DEF1A63D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266" y="4686226"/>
            <a:ext cx="5389239" cy="444007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9370871"/>
            <a:ext cx="2919565" cy="4938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4629" y="9370871"/>
            <a:ext cx="2919565" cy="4938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9792E-CF52-4F82-BFE7-89CE0FA34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20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9792E-CF52-4F82-BFE7-89CE0FA348B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600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9792E-CF52-4F82-BFE7-89CE0FA348B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733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9792E-CF52-4F82-BFE7-89CE0FA348B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749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Семантические технологии сконцентрированы на таких вопросах, как:</a:t>
            </a:r>
          </a:p>
          <a:p>
            <a:r>
              <a:rPr lang="ru-RU" dirty="0"/>
              <a:t>• определение понятий и тем;</a:t>
            </a:r>
          </a:p>
          <a:p>
            <a:r>
              <a:rPr lang="ru-RU" dirty="0"/>
              <a:t>• извлечение смысла из сообщений;</a:t>
            </a:r>
          </a:p>
          <a:p>
            <a:r>
              <a:rPr lang="ru-RU" dirty="0"/>
              <a:t>• категоризация и нахождение взаимосвязей между понятиями.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9792E-CF52-4F82-BFE7-89CE0FA348B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76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09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19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86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040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352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040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619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250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5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1193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65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336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6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878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7291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205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419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9433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9013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9778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6745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94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9934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6563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713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7072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5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7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6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32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09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99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03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331018"/>
            <a:ext cx="9144000" cy="318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10" name="Picture 4" descr="D:\Мои документы\Фирменный_стиль\Arrow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32" y="332656"/>
            <a:ext cx="366412" cy="32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 userDrawn="1"/>
        </p:nvSpPr>
        <p:spPr>
          <a:xfrm>
            <a:off x="7812360" y="69297"/>
            <a:ext cx="864096" cy="1052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72096" y="69297"/>
            <a:ext cx="744621" cy="766807"/>
          </a:xfrm>
          <a:prstGeom prst="rect">
            <a:avLst/>
          </a:prstGeom>
        </p:spPr>
      </p:pic>
      <p:sp>
        <p:nvSpPr>
          <p:cNvPr id="4" name="Прямоугольник 3"/>
          <p:cNvSpPr/>
          <p:nvPr userDrawn="1"/>
        </p:nvSpPr>
        <p:spPr>
          <a:xfrm>
            <a:off x="8665754" y="297486"/>
            <a:ext cx="442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C2B59FA-94E0-4A19-A130-819CA8969678}" type="slidenum">
              <a:rPr lang="ru-RU" sz="20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/>
              <a:t>‹#›</a:t>
            </a:fld>
            <a:endParaRPr lang="ru-RU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0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C73A3-2951-4290-9956-04E3E2CD859E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58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78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bogomolov_a\Documents\Фирменный_стиль\Россети flat horizon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67639"/>
            <a:ext cx="3528392" cy="134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2811789"/>
            <a:ext cx="9144000" cy="32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9" name="Picture 5" descr="C:\Users\bogomolov_a\Documents\Фирменный_стиль\Arrow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67" y="2816186"/>
            <a:ext cx="336917" cy="29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Текст 1"/>
          <p:cNvSpPr txBox="1">
            <a:spLocks/>
          </p:cNvSpPr>
          <p:nvPr/>
        </p:nvSpPr>
        <p:spPr>
          <a:xfrm>
            <a:off x="295475" y="3140968"/>
            <a:ext cx="8625058" cy="953669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b="1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Лекция 1: Введение в задачи обработки текста на естественном языке</a:t>
            </a:r>
            <a:endParaRPr lang="en-US" sz="2800" b="1" dirty="0">
              <a:solidFill>
                <a:prstClr val="white">
                  <a:lumMod val="50000"/>
                </a:prstClr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879812" y="1577791"/>
            <a:ext cx="3384376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61E40EFF-6C4A-4416-91C1-D3A54616DF36}"/>
              </a:ext>
            </a:extLst>
          </p:cNvPr>
          <p:cNvSpPr txBox="1">
            <a:spLocks/>
          </p:cNvSpPr>
          <p:nvPr/>
        </p:nvSpPr>
        <p:spPr>
          <a:xfrm>
            <a:off x="2555776" y="6043935"/>
            <a:ext cx="4032448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0769" indent="-340769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lang="en-US" sz="2300" kern="1200" dirty="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1pPr>
            <a:lvl2pPr marL="739328" indent="-282991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en-US" sz="1900" kern="1200" dirty="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2pPr>
            <a:lvl3pPr marL="1136386" indent="-226628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300" kern="120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3pPr>
            <a:lvl4pPr marL="1592713" indent="-226628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4pPr>
            <a:lvl5pPr marL="2047574" indent="-226628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kern="120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5pPr>
            <a:lvl6pPr marL="2503150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8273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3392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8512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ru-RU" sz="20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к.э.н. Сергей Вячеславович Макрушин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, SVMakrushin@fa.ru</a:t>
            </a:r>
            <a:endParaRPr lang="ru-RU" sz="2000" dirty="0">
              <a:solidFill>
                <a:prstClr val="white">
                  <a:lumMod val="50000"/>
                </a:prstClr>
              </a:solidFill>
              <a:latin typeface="Arial Narrow" panose="020B060602020203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CBB2582-2296-4140-86D7-79FF7538026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5616" y="367633"/>
            <a:ext cx="864096" cy="889842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EA675A0-1331-49C1-89C1-4312630CB8E1}"/>
              </a:ext>
            </a:extLst>
          </p:cNvPr>
          <p:cNvSpPr/>
          <p:nvPr/>
        </p:nvSpPr>
        <p:spPr>
          <a:xfrm>
            <a:off x="1963810" y="240963"/>
            <a:ext cx="576064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chemeClr val="accent1"/>
                </a:solidFill>
                <a:latin typeface="Arial Narrow" panose="020B0606020202030204" pitchFamily="34" charset="0"/>
              </a:rPr>
              <a:t>Финансовый университет</a:t>
            </a:r>
          </a:p>
          <a:p>
            <a:r>
              <a:rPr lang="ru-RU" dirty="0">
                <a:solidFill>
                  <a:schemeClr val="accent1"/>
                </a:solidFill>
                <a:latin typeface="Arial Narrow" panose="020B0606020202030204" pitchFamily="34" charset="0"/>
              </a:rPr>
              <a:t>при Правительстве Российской Федерации</a:t>
            </a:r>
            <a:endParaRPr lang="ru-RU" sz="12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Текст 1">
            <a:extLst>
              <a:ext uri="{FF2B5EF4-FFF2-40B4-BE49-F238E27FC236}">
                <a16:creationId xmlns:a16="http://schemas.microsoft.com/office/drawing/2014/main" id="{5527431B-A311-4565-9EE4-D8FD46B47CEC}"/>
              </a:ext>
            </a:extLst>
          </p:cNvPr>
          <p:cNvSpPr txBox="1">
            <a:spLocks/>
          </p:cNvSpPr>
          <p:nvPr/>
        </p:nvSpPr>
        <p:spPr>
          <a:xfrm>
            <a:off x="295475" y="1496242"/>
            <a:ext cx="8625058" cy="1076780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b="1" i="1" dirty="0">
                <a:solidFill>
                  <a:srgbClr val="3888CA"/>
                </a:solidFill>
                <a:latin typeface="Arial Narrow" panose="020B0606020202030204" pitchFamily="34" charset="0"/>
              </a:rPr>
              <a:t>Технологии анализа данных </a:t>
            </a:r>
            <a:endParaRPr lang="en-US" sz="3200" b="1" i="1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algn="ctr"/>
            <a:r>
              <a:rPr lang="ru-RU" sz="3200" b="1" i="1" dirty="0">
                <a:solidFill>
                  <a:srgbClr val="3888CA"/>
                </a:solidFill>
                <a:latin typeface="Arial Narrow" panose="020B0606020202030204" pitchFamily="34" charset="0"/>
              </a:rPr>
              <a:t>и машинное обучение</a:t>
            </a:r>
            <a:endParaRPr lang="en-US" sz="3200" b="1" i="1" dirty="0">
              <a:solidFill>
                <a:srgbClr val="3888CA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000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bogomolov_a\Documents\Фирменный_стиль\Россети flat horizon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67639"/>
            <a:ext cx="3528392" cy="134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2811789"/>
            <a:ext cx="9144000" cy="32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9" name="Picture 5" descr="C:\Users\bogomolov_a\Documents\Фирменный_стиль\Arrow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67" y="2816186"/>
            <a:ext cx="336917" cy="29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843808" y="1556792"/>
            <a:ext cx="3384376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1">
            <a:extLst>
              <a:ext uri="{FF2B5EF4-FFF2-40B4-BE49-F238E27FC236}">
                <a16:creationId xmlns:a16="http://schemas.microsoft.com/office/drawing/2014/main" id="{FAC2D97C-5222-480E-AC06-733D57EDF64E}"/>
              </a:ext>
            </a:extLst>
          </p:cNvPr>
          <p:cNvSpPr txBox="1">
            <a:spLocks/>
          </p:cNvSpPr>
          <p:nvPr/>
        </p:nvSpPr>
        <p:spPr>
          <a:xfrm>
            <a:off x="295475" y="3199430"/>
            <a:ext cx="8625058" cy="522782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Формальные языки</a:t>
            </a:r>
            <a:endParaRPr lang="en-US" sz="2800" dirty="0">
              <a:solidFill>
                <a:prstClr val="white">
                  <a:lumMod val="50000"/>
                </a:prst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897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ОПРЕДЕЛЕНИЕ ФОРМАЛЬНОГО ЯЗЫКА</a:t>
            </a:r>
          </a:p>
        </p:txBody>
      </p:sp>
      <p:sp>
        <p:nvSpPr>
          <p:cNvPr id="8" name="Текст 1">
            <a:extLst>
              <a:ext uri="{FF2B5EF4-FFF2-40B4-BE49-F238E27FC236}">
                <a16:creationId xmlns:a16="http://schemas.microsoft.com/office/drawing/2014/main" id="{39261059-BEF3-483D-98C7-9DC8FCE68CA3}"/>
              </a:ext>
            </a:extLst>
          </p:cNvPr>
          <p:cNvSpPr txBox="1">
            <a:spLocks/>
          </p:cNvSpPr>
          <p:nvPr/>
        </p:nvSpPr>
        <p:spPr>
          <a:xfrm>
            <a:off x="778879" y="1602757"/>
            <a:ext cx="7586241" cy="3431270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Формальный язык 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в математической логике и информатике – множество конечных слов (строк, цепочек) над конечным алфавитом. </a:t>
            </a:r>
          </a:p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Формальный язык может быть определён:</a:t>
            </a: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c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ловами, порождёнными некоторой формальной грамматикой (иерархия Хомского)</a:t>
            </a:r>
            <a:r>
              <a:rPr lang="en-US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;</a:t>
            </a:r>
            <a:endParaRPr lang="ru-RU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c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ловами, порождёнными регулярным выражением</a:t>
            </a:r>
            <a:r>
              <a:rPr lang="en-US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;</a:t>
            </a:r>
            <a:endParaRPr lang="ru-RU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c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ловами, распознаваемыми некоторым конечным автоматом</a:t>
            </a:r>
            <a:r>
              <a:rPr lang="en-US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.</a:t>
            </a: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362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ОПРЕДЕЛЕНИЕ ФОРМАЛЬНОГО ЯЗЫКА</a:t>
            </a: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312E8E11-AC72-4AF5-8A7B-4BD37253CFFF}"/>
              </a:ext>
            </a:extLst>
          </p:cNvPr>
          <p:cNvSpPr txBox="1">
            <a:spLocks/>
          </p:cNvSpPr>
          <p:nvPr/>
        </p:nvSpPr>
        <p:spPr>
          <a:xfrm>
            <a:off x="611560" y="1196752"/>
            <a:ext cx="7586241" cy="2904973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Формальная грамматика 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или просто грамматика в теории формальных языков – способ описания формального языка, то есть выделения некоторого подмножества из множества всех слов некоторого конечного алфавита.</a:t>
            </a: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Порождающие грамматики 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задают правила, с помощью которых можно построить любое слово языка.</a:t>
            </a: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Распознающие (или аналитические) грамматики 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позволяют по данному слову определить, входит ли оно в язык или нет.</a:t>
            </a:r>
          </a:p>
        </p:txBody>
      </p:sp>
    </p:spTree>
    <p:extLst>
      <p:ext uri="{BB962C8B-B14F-4D97-AF65-F5344CB8AC3E}">
        <p14:creationId xmlns:p14="http://schemas.microsoft.com/office/powerpoint/2010/main" val="1527359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ОПРЕДЕЛЕНИЕ ПОРОЖДАЮЩЕЙ ГРАММАТИКИ</a:t>
            </a:r>
          </a:p>
        </p:txBody>
      </p:sp>
      <p:sp>
        <p:nvSpPr>
          <p:cNvPr id="8" name="Текст 1">
            <a:extLst>
              <a:ext uri="{FF2B5EF4-FFF2-40B4-BE49-F238E27FC236}">
                <a16:creationId xmlns:a16="http://schemas.microsoft.com/office/drawing/2014/main" id="{39261059-BEF3-483D-98C7-9DC8FCE68CA3}"/>
              </a:ext>
            </a:extLst>
          </p:cNvPr>
          <p:cNvSpPr txBox="1">
            <a:spLocks/>
          </p:cNvSpPr>
          <p:nvPr/>
        </p:nvSpPr>
        <p:spPr>
          <a:xfrm>
            <a:off x="709288" y="663544"/>
            <a:ext cx="7823152" cy="5311785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Порождающая грамматика определяется:</a:t>
            </a:r>
          </a:p>
          <a:p>
            <a:pPr marL="342900" lvl="0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∑ – алфавит </a:t>
            </a: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терминальных символов </a:t>
            </a:r>
            <a:r>
              <a:rPr lang="en-US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(</a:t>
            </a:r>
            <a:r>
              <a:rPr lang="ru-RU" sz="2400" i="1" dirty="0">
                <a:solidFill>
                  <a:srgbClr val="3888CA"/>
                </a:solidFill>
                <a:latin typeface="Arial Narrow" panose="020B0606020202030204" pitchFamily="34" charset="0"/>
              </a:rPr>
              <a:t>символов, непосредственно присутствующих в словах языка</a:t>
            </a:r>
            <a:r>
              <a:rPr lang="en-US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)</a:t>
            </a:r>
            <a:endParaRPr lang="ru-RU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lvl="0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N 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–</a:t>
            </a:r>
            <a:r>
              <a:rPr lang="en-US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 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алфавит </a:t>
            </a: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нетерминальных символов 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(</a:t>
            </a:r>
            <a:r>
              <a:rPr lang="ru-RU" sz="2400" i="1" dirty="0">
                <a:solidFill>
                  <a:srgbClr val="3888CA"/>
                </a:solidFill>
                <a:latin typeface="Arial Narrow" panose="020B0606020202030204" pitchFamily="34" charset="0"/>
              </a:rPr>
              <a:t>объектов, обозначающих сущность языка (пр.: формула, оператор) и не имеющих конкретного символьного значения</a:t>
            </a:r>
            <a:r>
              <a:rPr 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)</a:t>
            </a:r>
            <a:endParaRPr lang="ru-RU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lvl="0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P – 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набор </a:t>
            </a: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правил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 вида: </a:t>
            </a:r>
            <a:r>
              <a:rPr lang="ru-RU" altLang="ru-RU" sz="2400" b="1" i="1" dirty="0">
                <a:solidFill>
                  <a:srgbClr val="3888CA"/>
                </a:solidFill>
                <a:latin typeface="Arial Narrow" panose="020B0606020202030204" pitchFamily="34" charset="0"/>
              </a:rPr>
              <a:t>«левая часть»</a:t>
            </a:r>
            <a:r>
              <a:rPr lang="en-US" altLang="ru-RU" sz="2400" b="1" i="1" dirty="0">
                <a:solidFill>
                  <a:srgbClr val="3888CA"/>
                </a:solidFill>
                <a:latin typeface="Arial Narrow" panose="020B0606020202030204" pitchFamily="34" charset="0"/>
              </a:rPr>
              <a:t> </a:t>
            </a:r>
            <a:r>
              <a:rPr lang="ru-RU" altLang="ru-RU" sz="2400" b="1" i="1" dirty="0">
                <a:solidFill>
                  <a:srgbClr val="3888CA"/>
                </a:solidFill>
                <a:latin typeface="Arial Narrow" panose="020B0606020202030204" pitchFamily="34" charset="0"/>
              </a:rPr>
              <a:t>→</a:t>
            </a:r>
            <a:r>
              <a:rPr lang="en-US" altLang="ru-RU" sz="2400" b="1" i="1" dirty="0">
                <a:solidFill>
                  <a:srgbClr val="3888CA"/>
                </a:solidFill>
                <a:latin typeface="Arial Narrow" panose="020B0606020202030204" pitchFamily="34" charset="0"/>
              </a:rPr>
              <a:t> </a:t>
            </a:r>
            <a:r>
              <a:rPr lang="ru-RU" altLang="ru-RU" sz="2400" b="1" i="1" dirty="0">
                <a:solidFill>
                  <a:srgbClr val="3888CA"/>
                </a:solidFill>
                <a:latin typeface="Arial Narrow" panose="020B0606020202030204" pitchFamily="34" charset="0"/>
              </a:rPr>
              <a:t>«правая часть»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, где:</a:t>
            </a:r>
            <a:endParaRPr lang="en-US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b="1" i="1" dirty="0">
                <a:solidFill>
                  <a:srgbClr val="3888CA"/>
                </a:solidFill>
                <a:latin typeface="Arial Narrow" panose="020B0606020202030204" pitchFamily="34" charset="0"/>
              </a:rPr>
              <a:t>«левая часть»</a:t>
            </a:r>
            <a:r>
              <a:rPr lang="ru-RU" altLang="ru-RU" sz="2000" dirty="0">
                <a:solidFill>
                  <a:srgbClr val="3888CA"/>
                </a:solidFill>
                <a:latin typeface="Arial Narrow" panose="020B0606020202030204" pitchFamily="34" charset="0"/>
              </a:rPr>
              <a:t> </a:t>
            </a:r>
            <a:r>
              <a:rPr lang="en-US" altLang="ru-RU" sz="2000" dirty="0">
                <a:solidFill>
                  <a:srgbClr val="3888CA"/>
                </a:solidFill>
                <a:latin typeface="Arial Narrow" panose="020B0606020202030204" pitchFamily="34" charset="0"/>
              </a:rPr>
              <a:t> –</a:t>
            </a:r>
            <a:r>
              <a:rPr lang="ru-RU" altLang="ru-RU" sz="2000" dirty="0">
                <a:solidFill>
                  <a:srgbClr val="3888CA"/>
                </a:solidFill>
                <a:latin typeface="Arial Narrow" panose="020B0606020202030204" pitchFamily="34" charset="0"/>
              </a:rPr>
              <a:t> непустая последовательность терминалов и </a:t>
            </a:r>
            <a:r>
              <a:rPr lang="ru-RU" altLang="ru-RU" sz="2000" dirty="0" err="1">
                <a:solidFill>
                  <a:srgbClr val="3888CA"/>
                </a:solidFill>
                <a:latin typeface="Arial Narrow" panose="020B0606020202030204" pitchFamily="34" charset="0"/>
              </a:rPr>
              <a:t>нетерминалов</a:t>
            </a:r>
            <a:r>
              <a:rPr lang="ru-RU" altLang="ru-RU" sz="2000" dirty="0">
                <a:solidFill>
                  <a:srgbClr val="3888CA"/>
                </a:solidFill>
                <a:latin typeface="Arial Narrow" panose="020B0606020202030204" pitchFamily="34" charset="0"/>
              </a:rPr>
              <a:t>, содержащая хотя бы один </a:t>
            </a:r>
            <a:r>
              <a:rPr lang="ru-RU" altLang="ru-RU" sz="2000" dirty="0" err="1">
                <a:solidFill>
                  <a:srgbClr val="3888CA"/>
                </a:solidFill>
                <a:latin typeface="Arial Narrow" panose="020B0606020202030204" pitchFamily="34" charset="0"/>
              </a:rPr>
              <a:t>нетерминал</a:t>
            </a:r>
            <a:endParaRPr lang="en-US" altLang="ru-RU" sz="20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b="1" i="1" dirty="0">
                <a:solidFill>
                  <a:srgbClr val="3888CA"/>
                </a:solidFill>
                <a:latin typeface="Arial Narrow" panose="020B0606020202030204" pitchFamily="34" charset="0"/>
              </a:rPr>
              <a:t>«правая часть»</a:t>
            </a:r>
            <a:r>
              <a:rPr lang="ru-RU" altLang="ru-RU" sz="2000" dirty="0">
                <a:solidFill>
                  <a:srgbClr val="3888CA"/>
                </a:solidFill>
                <a:latin typeface="Arial Narrow" panose="020B0606020202030204" pitchFamily="34" charset="0"/>
              </a:rPr>
              <a:t> </a:t>
            </a:r>
            <a:r>
              <a:rPr lang="en-US" altLang="ru-RU" sz="2000" dirty="0">
                <a:solidFill>
                  <a:srgbClr val="3888CA"/>
                </a:solidFill>
                <a:latin typeface="Arial Narrow" panose="020B0606020202030204" pitchFamily="34" charset="0"/>
              </a:rPr>
              <a:t> –</a:t>
            </a:r>
            <a:r>
              <a:rPr lang="ru-RU" altLang="ru-RU" sz="2000" dirty="0">
                <a:solidFill>
                  <a:srgbClr val="3888CA"/>
                </a:solidFill>
                <a:latin typeface="Arial Narrow" panose="020B0606020202030204" pitchFamily="34" charset="0"/>
              </a:rPr>
              <a:t> любая последовательность терминалов и </a:t>
            </a:r>
            <a:r>
              <a:rPr lang="ru-RU" altLang="ru-RU" sz="2000" dirty="0" err="1">
                <a:solidFill>
                  <a:srgbClr val="3888CA"/>
                </a:solidFill>
                <a:latin typeface="Arial Narrow" panose="020B0606020202030204" pitchFamily="34" charset="0"/>
              </a:rPr>
              <a:t>нетерминалов</a:t>
            </a:r>
            <a:endParaRPr lang="en-US" altLang="ru-RU" sz="20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lvl="0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S – </a:t>
            </a: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стартовый (или начальный) символ 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грамматики из алфавита </a:t>
            </a:r>
            <a:r>
              <a:rPr lang="ru-RU" altLang="ru-RU" sz="2400" dirty="0" err="1">
                <a:solidFill>
                  <a:srgbClr val="3888CA"/>
                </a:solidFill>
                <a:latin typeface="Arial Narrow" panose="020B0606020202030204" pitchFamily="34" charset="0"/>
              </a:rPr>
              <a:t>нетерминалов</a:t>
            </a:r>
            <a:r>
              <a:rPr lang="en-US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.</a:t>
            </a:r>
            <a:endParaRPr lang="ru-RU" altLang="ru-RU" sz="1800" dirty="0">
              <a:solidFill>
                <a:srgbClr val="3888CA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AutoShape 4" descr="\rightarrow ">
            <a:extLst>
              <a:ext uri="{FF2B5EF4-FFF2-40B4-BE49-F238E27FC236}">
                <a16:creationId xmlns:a16="http://schemas.microsoft.com/office/drawing/2014/main" id="{8F6A727B-AEB1-4DFA-AA69-D3C74161CD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06675" y="-18891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658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ИЕРАРХИЯ ХОМСКОГО</a:t>
            </a:r>
          </a:p>
        </p:txBody>
      </p:sp>
      <p:sp>
        <p:nvSpPr>
          <p:cNvPr id="8" name="Текст 1">
            <a:extLst>
              <a:ext uri="{FF2B5EF4-FFF2-40B4-BE49-F238E27FC236}">
                <a16:creationId xmlns:a16="http://schemas.microsoft.com/office/drawing/2014/main" id="{39261059-BEF3-483D-98C7-9DC8FCE68CA3}"/>
              </a:ext>
            </a:extLst>
          </p:cNvPr>
          <p:cNvSpPr txBox="1">
            <a:spLocks/>
          </p:cNvSpPr>
          <p:nvPr/>
        </p:nvSpPr>
        <p:spPr>
          <a:xfrm>
            <a:off x="628916" y="634091"/>
            <a:ext cx="8263564" cy="5927338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По иерархии Хомского, грамматики делятся на 4 типа, каждый последующий является более ограниченным подмножеством предыдущего (и легче поддается анализу):</a:t>
            </a:r>
          </a:p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lvl="0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Тип 0: неограниченные грамматики </a:t>
            </a:r>
            <a:r>
              <a:rPr lang="en-US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–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 возможны любые правила</a:t>
            </a:r>
          </a:p>
          <a:p>
            <a:pPr marL="342900" lvl="0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Тип 1: контекстно-зависимые грамматики </a:t>
            </a:r>
            <a:r>
              <a:rPr lang="en-US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–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 левая часть может содержать один </a:t>
            </a:r>
            <a:r>
              <a:rPr lang="ru-RU" altLang="ru-RU" sz="2400" dirty="0" err="1">
                <a:solidFill>
                  <a:srgbClr val="3888CA"/>
                </a:solidFill>
                <a:latin typeface="Arial Narrow" panose="020B0606020202030204" pitchFamily="34" charset="0"/>
              </a:rPr>
              <a:t>нетерминал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, окруженный «контекстом» (последовательности символов, в том же виде присутствующие в правой части); сам </a:t>
            </a:r>
            <a:r>
              <a:rPr lang="ru-RU" altLang="ru-RU" sz="2400" dirty="0" err="1">
                <a:solidFill>
                  <a:srgbClr val="3888CA"/>
                </a:solidFill>
                <a:latin typeface="Arial Narrow" panose="020B0606020202030204" pitchFamily="34" charset="0"/>
              </a:rPr>
              <a:t>нетерминал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 заменяется непустой последовательностью символов в правой части.</a:t>
            </a:r>
          </a:p>
          <a:p>
            <a:pPr marL="342900" lvl="0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Тип 2: контекстно-свободные грамматики </a:t>
            </a:r>
            <a:r>
              <a:rPr lang="en-US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–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 левая часть состоит из одного </a:t>
            </a:r>
            <a:r>
              <a:rPr lang="ru-RU" altLang="ru-RU" sz="2400" dirty="0" err="1">
                <a:solidFill>
                  <a:srgbClr val="3888CA"/>
                </a:solidFill>
                <a:latin typeface="Arial Narrow" panose="020B0606020202030204" pitchFamily="34" charset="0"/>
              </a:rPr>
              <a:t>нетерминала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.</a:t>
            </a:r>
          </a:p>
          <a:p>
            <a:pPr marL="342900" lvl="0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Тип 3: регулярные грамматики </a:t>
            </a:r>
            <a:r>
              <a:rPr lang="en-US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–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 более простые, эквивалентны конечным автоматам.</a:t>
            </a:r>
          </a:p>
        </p:txBody>
      </p:sp>
      <p:sp>
        <p:nvSpPr>
          <p:cNvPr id="4" name="AutoShape 4" descr="\rightarrow ">
            <a:extLst>
              <a:ext uri="{FF2B5EF4-FFF2-40B4-BE49-F238E27FC236}">
                <a16:creationId xmlns:a16="http://schemas.microsoft.com/office/drawing/2014/main" id="{8F6A727B-AEB1-4DFA-AA69-D3C74161CD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06675" y="-18891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177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1">
            <a:extLst>
              <a:ext uri="{FF2B5EF4-FFF2-40B4-BE49-F238E27FC236}">
                <a16:creationId xmlns:a16="http://schemas.microsoft.com/office/drawing/2014/main" id="{E52768D7-16B3-45BF-97D6-C12895C6ABEE}"/>
              </a:ext>
            </a:extLst>
          </p:cNvPr>
          <p:cNvSpPr txBox="1">
            <a:spLocks/>
          </p:cNvSpPr>
          <p:nvPr/>
        </p:nvSpPr>
        <p:spPr>
          <a:xfrm>
            <a:off x="660424" y="680924"/>
            <a:ext cx="8232056" cy="5779606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spcBef>
                <a:spcPts val="1200"/>
              </a:spcBef>
            </a:pPr>
            <a:r>
              <a:rPr 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Простой язык, определяющий ограниченное подмножество арифметических формул, состоящих из натуральных чисел, скобок и знаков арифметических действий. </a:t>
            </a:r>
            <a:endParaRPr lang="ru-RU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lvl="0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∑ – алфавит </a:t>
            </a: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терминальных символов</a:t>
            </a:r>
            <a:r>
              <a:rPr lang="en-US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:</a:t>
            </a:r>
          </a:p>
          <a:p>
            <a:pPr marL="342900" lvl="0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ru-RU" sz="2400" b="1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lvl="0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ru-RU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lvl="0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N 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–</a:t>
            </a:r>
            <a:r>
              <a:rPr lang="en-US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 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алфавит </a:t>
            </a: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нетерминальных символов</a:t>
            </a:r>
            <a:r>
              <a:rPr lang="en-US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:</a:t>
            </a: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 </a:t>
            </a:r>
            <a:endParaRPr lang="en-US" altLang="ru-RU" sz="2400" b="1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lvl="0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ru-RU" sz="2400" b="1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lvl="0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ru-RU" sz="2400" b="1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lvl="0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P – 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набор </a:t>
            </a: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правил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 вида: </a:t>
            </a:r>
            <a:r>
              <a:rPr lang="ru-RU" altLang="ru-RU" sz="2400" b="1" i="1" dirty="0">
                <a:solidFill>
                  <a:srgbClr val="3888CA"/>
                </a:solidFill>
                <a:latin typeface="Arial Narrow" panose="020B0606020202030204" pitchFamily="34" charset="0"/>
              </a:rPr>
              <a:t>«левая часть»</a:t>
            </a:r>
            <a:r>
              <a:rPr lang="en-US" altLang="ru-RU" sz="2400" b="1" i="1" dirty="0">
                <a:solidFill>
                  <a:srgbClr val="3888CA"/>
                </a:solidFill>
                <a:latin typeface="Arial Narrow" panose="020B0606020202030204" pitchFamily="34" charset="0"/>
              </a:rPr>
              <a:t> </a:t>
            </a:r>
            <a:r>
              <a:rPr lang="ru-RU" altLang="ru-RU" sz="2400" b="1" i="1" dirty="0">
                <a:solidFill>
                  <a:srgbClr val="3888CA"/>
                </a:solidFill>
                <a:latin typeface="Arial Narrow" panose="020B0606020202030204" pitchFamily="34" charset="0"/>
              </a:rPr>
              <a:t>→</a:t>
            </a:r>
            <a:r>
              <a:rPr lang="en-US" altLang="ru-RU" sz="2400" b="1" i="1" dirty="0">
                <a:solidFill>
                  <a:srgbClr val="3888CA"/>
                </a:solidFill>
                <a:latin typeface="Arial Narrow" panose="020B0606020202030204" pitchFamily="34" charset="0"/>
              </a:rPr>
              <a:t> </a:t>
            </a:r>
            <a:r>
              <a:rPr lang="ru-RU" altLang="ru-RU" sz="2400" b="1" i="1" dirty="0">
                <a:solidFill>
                  <a:srgbClr val="3888CA"/>
                </a:solidFill>
                <a:latin typeface="Arial Narrow" panose="020B0606020202030204" pitchFamily="34" charset="0"/>
              </a:rPr>
              <a:t>«правая часть»</a:t>
            </a:r>
            <a:r>
              <a:rPr lang="en-US" altLang="ru-RU" sz="2400" b="1" i="1" dirty="0">
                <a:solidFill>
                  <a:srgbClr val="3888CA"/>
                </a:solidFill>
                <a:latin typeface="Arial Narrow" panose="020B0606020202030204" pitchFamily="34" charset="0"/>
              </a:rPr>
              <a:t>: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 </a:t>
            </a:r>
            <a:endParaRPr lang="en-US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lvl="0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lvl="0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lvl="0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ru-RU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lvl="0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lvl="0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lvl="0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S – </a:t>
            </a: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стартовый символ 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грамматики </a:t>
            </a:r>
            <a:r>
              <a:rPr lang="en-US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(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из </a:t>
            </a:r>
            <a:r>
              <a:rPr lang="ru-RU" altLang="ru-RU" sz="2400" dirty="0" err="1">
                <a:solidFill>
                  <a:srgbClr val="3888CA"/>
                </a:solidFill>
                <a:latin typeface="Arial Narrow" panose="020B0606020202030204" pitchFamily="34" charset="0"/>
              </a:rPr>
              <a:t>нетерминалов</a:t>
            </a:r>
            <a:r>
              <a:rPr lang="en-US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):</a:t>
            </a:r>
            <a:endParaRPr lang="ru-RU" altLang="ru-RU" sz="1800" dirty="0">
              <a:solidFill>
                <a:srgbClr val="3888CA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ПРИМЕР ГРАММАТИКИ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12FF756-3872-4876-8AF1-AE25FA14F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61" y="2154378"/>
            <a:ext cx="6734175" cy="5334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E68F48-E0C2-4C94-8CC8-4E88332F4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061" y="3205005"/>
            <a:ext cx="3295650" cy="5715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92E623-8C61-4F8C-B055-1109A4DEE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32" y="4247784"/>
            <a:ext cx="8424936" cy="167934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AD592C-6247-4328-92FD-37763A5DF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109" y="6324600"/>
            <a:ext cx="952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27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ПОРОЖДЕНИЕ СТРОКИ С ПОМОЩЬЮ ГРАММАТИКИ</a:t>
            </a:r>
          </a:p>
        </p:txBody>
      </p:sp>
      <p:sp>
        <p:nvSpPr>
          <p:cNvPr id="8" name="Текст 1">
            <a:extLst>
              <a:ext uri="{FF2B5EF4-FFF2-40B4-BE49-F238E27FC236}">
                <a16:creationId xmlns:a16="http://schemas.microsoft.com/office/drawing/2014/main" id="{39261059-BEF3-483D-98C7-9DC8FCE68CA3}"/>
              </a:ext>
            </a:extLst>
          </p:cNvPr>
          <p:cNvSpPr txBox="1">
            <a:spLocks/>
          </p:cNvSpPr>
          <p:nvPr/>
        </p:nvSpPr>
        <p:spPr>
          <a:xfrm>
            <a:off x="467544" y="1001080"/>
            <a:ext cx="7586241" cy="387360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Пример вывода формулы (12+5) с помощью грамматики:</a:t>
            </a:r>
            <a:endParaRPr lang="en-US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7040643-DB26-44B7-8C68-946831AD9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484784"/>
            <a:ext cx="5544616" cy="481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37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РЕГУЛЯРНЫЕ ГРАММАТИКИ</a:t>
            </a:r>
          </a:p>
        </p:txBody>
      </p:sp>
      <p:sp>
        <p:nvSpPr>
          <p:cNvPr id="8" name="Текст 1">
            <a:extLst>
              <a:ext uri="{FF2B5EF4-FFF2-40B4-BE49-F238E27FC236}">
                <a16:creationId xmlns:a16="http://schemas.microsoft.com/office/drawing/2014/main" id="{39261059-BEF3-483D-98C7-9DC8FCE68CA3}"/>
              </a:ext>
            </a:extLst>
          </p:cNvPr>
          <p:cNvSpPr txBox="1">
            <a:spLocks/>
          </p:cNvSpPr>
          <p:nvPr/>
        </p:nvSpPr>
        <p:spPr>
          <a:xfrm>
            <a:off x="539552" y="840253"/>
            <a:ext cx="7802265" cy="5357952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К третьему типу относятся (по Хомскому) относятся </a:t>
            </a: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регулярные (автоматные) грамматики 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– самые простые из формальных грамматик. Они являются контекстно-свободными, но с ограниченными возможностями.</a:t>
            </a: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Все регулярные грамматики могут быть разделены на два эквивалентных класса, имеющие правила следующего вида:</a:t>
            </a:r>
          </a:p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 </a:t>
            </a: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400" dirty="0" err="1">
                <a:solidFill>
                  <a:srgbClr val="3888CA"/>
                </a:solidFill>
                <a:latin typeface="Arial Narrow" panose="020B0606020202030204" pitchFamily="34" charset="0"/>
              </a:rPr>
              <a:t>леволинейные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:</a:t>
            </a: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либо </a:t>
            </a:r>
            <a:r>
              <a:rPr lang="ru-RU" altLang="ru-RU" sz="2400" dirty="0" err="1">
                <a:solidFill>
                  <a:srgbClr val="3888CA"/>
                </a:solidFill>
                <a:latin typeface="Arial Narrow" panose="020B0606020202030204" pitchFamily="34" charset="0"/>
              </a:rPr>
              <a:t>праволинейные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:</a:t>
            </a: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Регулярные грамматики применяются для описания простейших конструкций: идентификаторов, строк, констант, а также языков ассемблера, командных процессоров и др.</a:t>
            </a: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Регулярные грамматики 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определяют в точности все </a:t>
            </a: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регулярные языки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, и поэтому </a:t>
            </a: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эквивалентны конечным автоматам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 и </a:t>
            </a: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регулярным выражениям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.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337F94F-052B-431F-968C-7B532606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695" y="2996952"/>
            <a:ext cx="5261853" cy="50405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03E7AE-82F6-4631-B73A-FC0963215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506593"/>
            <a:ext cx="5407149" cy="57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92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КОНЕЧНЫЙ АВТОМАТ</a:t>
            </a:r>
          </a:p>
        </p:txBody>
      </p:sp>
      <p:sp>
        <p:nvSpPr>
          <p:cNvPr id="8" name="Текст 1">
            <a:extLst>
              <a:ext uri="{FF2B5EF4-FFF2-40B4-BE49-F238E27FC236}">
                <a16:creationId xmlns:a16="http://schemas.microsoft.com/office/drawing/2014/main" id="{39261059-BEF3-483D-98C7-9DC8FCE68CA3}"/>
              </a:ext>
            </a:extLst>
          </p:cNvPr>
          <p:cNvSpPr txBox="1">
            <a:spLocks/>
          </p:cNvSpPr>
          <p:nvPr/>
        </p:nvSpPr>
        <p:spPr>
          <a:xfrm>
            <a:off x="333824" y="764704"/>
            <a:ext cx="8730380" cy="6847590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Конечный автомат – 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абстрактный автомат, число возможных внутренних состояний которого конечно.</a:t>
            </a: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КА может быть задан в виде упорядоченной пятерки элементов некоторых множеств:</a:t>
            </a: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Конечный автомат начинает работу в состоянии </a:t>
            </a:r>
            <a:r>
              <a:rPr lang="en-US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q0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, последовательно считывая по одному символу входного слова (цепочки входных символов). </a:t>
            </a:r>
            <a:r>
              <a:rPr lang="en-US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 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Считанный символ переводит автомат в новое состояние в соответствии с функцией переходов.</a:t>
            </a: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Если после прочтения последнего символа входного слова окажется в состоянии, которое является заключительным, то говорят, что автомат допустил данное слово.</a:t>
            </a: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Конечные автоматы широко используются на практике, например, в синтаксических и лексических анализаторах,</a:t>
            </a: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24BE59A-AFF4-4B41-A71E-85EF7455E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766068"/>
            <a:ext cx="1876425" cy="3714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25868E-A52D-4EB8-8B81-1EE9457C6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3" y="2107768"/>
            <a:ext cx="5791200" cy="2857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548D71-A75B-47FD-8F17-8CA9EE49E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13" y="2350814"/>
            <a:ext cx="6305550" cy="9429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F2D916-DA40-4D42-9CC2-2B146C4E8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54" y="3264024"/>
            <a:ext cx="8891709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44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DB43B68-6BE4-4BCC-8B57-16D81AB7C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263" y="2268064"/>
            <a:ext cx="4572000" cy="12519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ПРИМЕР РЕГУЛЯРНОГО ЯЗЫКА</a:t>
            </a:r>
          </a:p>
        </p:txBody>
      </p:sp>
      <p:sp>
        <p:nvSpPr>
          <p:cNvPr id="8" name="Текст 1">
            <a:extLst>
              <a:ext uri="{FF2B5EF4-FFF2-40B4-BE49-F238E27FC236}">
                <a16:creationId xmlns:a16="http://schemas.microsoft.com/office/drawing/2014/main" id="{39261059-BEF3-483D-98C7-9DC8FCE68CA3}"/>
              </a:ext>
            </a:extLst>
          </p:cNvPr>
          <p:cNvSpPr txBox="1">
            <a:spLocks/>
          </p:cNvSpPr>
          <p:nvPr/>
        </p:nvSpPr>
        <p:spPr>
          <a:xfrm>
            <a:off x="539552" y="814195"/>
            <a:ext cx="7586241" cy="1504589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«Язык овец»: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ru-RU" altLang="ru-RU" sz="2400" dirty="0" err="1">
                <a:solidFill>
                  <a:srgbClr val="3888CA"/>
                </a:solidFill>
                <a:latin typeface="Arial Narrow" panose="020B0606020202030204" pitchFamily="34" charset="0"/>
              </a:rPr>
              <a:t>бээ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!  ;  </a:t>
            </a:r>
            <a:r>
              <a:rPr lang="ru-RU" altLang="ru-RU" sz="2400" dirty="0" err="1">
                <a:solidFill>
                  <a:srgbClr val="3888CA"/>
                </a:solidFill>
                <a:latin typeface="Arial Narrow" panose="020B0606020202030204" pitchFamily="34" charset="0"/>
              </a:rPr>
              <a:t>бэээ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!  ; </a:t>
            </a:r>
            <a:r>
              <a:rPr lang="ru-RU" altLang="ru-RU" sz="2400" dirty="0" err="1">
                <a:solidFill>
                  <a:srgbClr val="3888CA"/>
                </a:solidFill>
                <a:latin typeface="Arial Narrow" panose="020B0606020202030204" pitchFamily="34" charset="0"/>
              </a:rPr>
              <a:t>бээээ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! ; </a:t>
            </a:r>
            <a:r>
              <a:rPr lang="ru-RU" altLang="ru-RU" sz="2400" dirty="0" err="1">
                <a:solidFill>
                  <a:srgbClr val="3888CA"/>
                </a:solidFill>
                <a:latin typeface="Arial Narrow" panose="020B0606020202030204" pitchFamily="34" charset="0"/>
              </a:rPr>
              <a:t>бэээээ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!</a:t>
            </a: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Регулярное выражение для языка: </a:t>
            </a:r>
            <a:r>
              <a:rPr lang="ru-RU" altLang="ru-RU" sz="2400" dirty="0" err="1">
                <a:solidFill>
                  <a:srgbClr val="3888CA"/>
                </a:solidFill>
                <a:latin typeface="Arial Narrow" panose="020B0606020202030204" pitchFamily="34" charset="0"/>
              </a:rPr>
              <a:t>бээ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+! </a:t>
            </a: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Конечный автомат в нотации графа:</a:t>
            </a:r>
            <a:endParaRPr lang="ru-RU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470D4B-8871-46F5-9959-1B563560F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05" y="3939610"/>
            <a:ext cx="3726215" cy="262181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46BB3C-7D84-40FE-BF14-298B0D65F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574" y="4843461"/>
            <a:ext cx="3353381" cy="115356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FC86E68-CF89-438B-9B3B-F81E4FDBCE85}"/>
              </a:ext>
            </a:extLst>
          </p:cNvPr>
          <p:cNvSpPr/>
          <p:nvPr/>
        </p:nvSpPr>
        <p:spPr>
          <a:xfrm>
            <a:off x="572187" y="3571025"/>
            <a:ext cx="5335115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b="1" dirty="0">
                <a:solidFill>
                  <a:srgbClr val="3888CA"/>
                </a:solidFill>
                <a:latin typeface="Arial Narrow" panose="020B0606020202030204" pitchFamily="34" charset="0"/>
              </a:rPr>
              <a:t>Конечный автомат в нотации таблицы переходов:</a:t>
            </a:r>
            <a:endParaRPr lang="ru-RU" altLang="ru-RU" dirty="0">
              <a:solidFill>
                <a:srgbClr val="3888CA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1CD2B79-0361-4A13-96DE-B411E5092692}"/>
              </a:ext>
            </a:extLst>
          </p:cNvPr>
          <p:cNvSpPr/>
          <p:nvPr/>
        </p:nvSpPr>
        <p:spPr>
          <a:xfrm>
            <a:off x="4932038" y="4449525"/>
            <a:ext cx="4126451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ru-RU" altLang="ru-RU" b="1" dirty="0">
                <a:solidFill>
                  <a:srgbClr val="3888CA"/>
                </a:solidFill>
                <a:latin typeface="Arial Narrow" panose="020B0606020202030204" pitchFamily="34" charset="0"/>
              </a:rPr>
              <a:t>Пример применения конечного автомата:</a:t>
            </a:r>
            <a:endParaRPr lang="ru-RU" altLang="ru-RU" dirty="0">
              <a:solidFill>
                <a:srgbClr val="3888CA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74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bogomolov_a\Documents\Фирменный_стиль\Россети flat horizon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67639"/>
            <a:ext cx="3528392" cy="134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2811789"/>
            <a:ext cx="9144000" cy="32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9" name="Picture 5" descr="C:\Users\bogomolov_a\Documents\Фирменный_стиль\Arrow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67" y="2816186"/>
            <a:ext cx="336917" cy="29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843808" y="1556792"/>
            <a:ext cx="3384376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1">
            <a:extLst>
              <a:ext uri="{FF2B5EF4-FFF2-40B4-BE49-F238E27FC236}">
                <a16:creationId xmlns:a16="http://schemas.microsoft.com/office/drawing/2014/main" id="{FAC2D97C-5222-480E-AC06-733D57EDF64E}"/>
              </a:ext>
            </a:extLst>
          </p:cNvPr>
          <p:cNvSpPr txBox="1">
            <a:spLocks/>
          </p:cNvSpPr>
          <p:nvPr/>
        </p:nvSpPr>
        <p:spPr>
          <a:xfrm>
            <a:off x="295475" y="3176455"/>
            <a:ext cx="8625058" cy="953669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Работа с экспертными знаниями </a:t>
            </a:r>
          </a:p>
          <a:p>
            <a:pPr algn="ctr"/>
            <a:r>
              <a:rPr lang="ru-RU" sz="28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(на примере создания метамодели предметной области)</a:t>
            </a:r>
            <a:endParaRPr lang="en-US" sz="2800" dirty="0">
              <a:solidFill>
                <a:prstClr val="white">
                  <a:lumMod val="50000"/>
                </a:prst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826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ПРИМЕР РЕАЛИЗАЦИИ</a:t>
            </a:r>
          </a:p>
        </p:txBody>
      </p:sp>
      <p:sp>
        <p:nvSpPr>
          <p:cNvPr id="8" name="Текст 1">
            <a:extLst>
              <a:ext uri="{FF2B5EF4-FFF2-40B4-BE49-F238E27FC236}">
                <a16:creationId xmlns:a16="http://schemas.microsoft.com/office/drawing/2014/main" id="{39261059-BEF3-483D-98C7-9DC8FCE68CA3}"/>
              </a:ext>
            </a:extLst>
          </p:cNvPr>
          <p:cNvSpPr txBox="1">
            <a:spLocks/>
          </p:cNvSpPr>
          <p:nvPr/>
        </p:nvSpPr>
        <p:spPr>
          <a:xfrm>
            <a:off x="730175" y="908720"/>
            <a:ext cx="7586241" cy="682826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Пример реализации конечного автомата:</a:t>
            </a:r>
            <a:endParaRPr lang="en-US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algn="ctr">
              <a:lnSpc>
                <a:spcPct val="80000"/>
              </a:lnSpc>
            </a:pPr>
            <a:endParaRPr lang="en-US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8FE1A10-7038-40DA-A5F0-98612ACF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91546"/>
            <a:ext cx="8403417" cy="475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92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НЕДЕТЕРМИНИРОВАННЫЕ КОНЕЧНЫЕ АВТОМАТЫ</a:t>
            </a:r>
          </a:p>
        </p:txBody>
      </p:sp>
      <p:sp>
        <p:nvSpPr>
          <p:cNvPr id="8" name="Текст 1">
            <a:extLst>
              <a:ext uri="{FF2B5EF4-FFF2-40B4-BE49-F238E27FC236}">
                <a16:creationId xmlns:a16="http://schemas.microsoft.com/office/drawing/2014/main" id="{39261059-BEF3-483D-98C7-9DC8FCE68CA3}"/>
              </a:ext>
            </a:extLst>
          </p:cNvPr>
          <p:cNvSpPr txBox="1">
            <a:spLocks/>
          </p:cNvSpPr>
          <p:nvPr/>
        </p:nvSpPr>
        <p:spPr>
          <a:xfrm>
            <a:off x="778879" y="903912"/>
            <a:ext cx="7586241" cy="5050175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Пример недетерминированности КА двух типов:</a:t>
            </a:r>
            <a:endParaRPr lang="en-US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algn="ctr">
              <a:lnSpc>
                <a:spcPct val="80000"/>
              </a:lnSpc>
            </a:pPr>
            <a:endParaRPr lang="ru-RU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algn="ctr">
              <a:lnSpc>
                <a:spcPct val="80000"/>
              </a:lnSpc>
            </a:pPr>
            <a:endParaRPr lang="ru-RU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algn="ctr">
              <a:lnSpc>
                <a:spcPct val="80000"/>
              </a:lnSpc>
            </a:pPr>
            <a:endParaRPr lang="ru-RU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algn="ctr">
              <a:lnSpc>
                <a:spcPct val="80000"/>
              </a:lnSpc>
            </a:pPr>
            <a:endParaRPr lang="ru-RU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algn="ctr">
              <a:lnSpc>
                <a:spcPct val="80000"/>
              </a:lnSpc>
            </a:pPr>
            <a:endParaRPr lang="ru-RU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algn="ctr">
              <a:lnSpc>
                <a:spcPct val="80000"/>
              </a:lnSpc>
            </a:pPr>
            <a:endParaRPr lang="ru-RU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algn="ctr">
              <a:lnSpc>
                <a:spcPct val="80000"/>
              </a:lnSpc>
            </a:pPr>
            <a:endParaRPr lang="ru-RU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algn="ctr">
              <a:lnSpc>
                <a:spcPct val="80000"/>
              </a:lnSpc>
            </a:pPr>
            <a:endParaRPr lang="ru-RU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algn="ctr">
              <a:lnSpc>
                <a:spcPct val="80000"/>
              </a:lnSpc>
            </a:pPr>
            <a:endParaRPr lang="ru-RU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algn="ctr">
              <a:lnSpc>
                <a:spcPct val="80000"/>
              </a:lnSpc>
            </a:pPr>
            <a:endParaRPr lang="ru-RU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algn="ctr">
              <a:lnSpc>
                <a:spcPct val="80000"/>
              </a:lnSpc>
            </a:pPr>
            <a:endParaRPr lang="ru-RU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недетерминированность КА – на некоторых шагах КА нет однозначного ответа о выборе следующего состояния.</a:t>
            </a: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НКА имеют другой вид функции перехода: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58BC2B2-9422-4E39-81E3-6AA1D1927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587" y="1268760"/>
            <a:ext cx="6920824" cy="351354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582085-E39E-4622-85A2-5F01A8956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05" y="3347724"/>
            <a:ext cx="177790" cy="16255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3476B1-59B7-4CAE-9325-90EB32035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76" y="6016254"/>
            <a:ext cx="7629658" cy="40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58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РАБОТА НЕДЕТЕРМИНИРОВАННОГО КОНЕЧНОГО АВТОМАТА</a:t>
            </a:r>
          </a:p>
        </p:txBody>
      </p:sp>
      <p:sp>
        <p:nvSpPr>
          <p:cNvPr id="8" name="Текст 1">
            <a:extLst>
              <a:ext uri="{FF2B5EF4-FFF2-40B4-BE49-F238E27FC236}">
                <a16:creationId xmlns:a16="http://schemas.microsoft.com/office/drawing/2014/main" id="{39261059-BEF3-483D-98C7-9DC8FCE68CA3}"/>
              </a:ext>
            </a:extLst>
          </p:cNvPr>
          <p:cNvSpPr txBox="1">
            <a:spLocks/>
          </p:cNvSpPr>
          <p:nvPr/>
        </p:nvSpPr>
        <p:spPr>
          <a:xfrm>
            <a:off x="778879" y="803755"/>
            <a:ext cx="7586241" cy="1876999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Подходы к решению проблемы недетерминизма:</a:t>
            </a: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Сохранение состояний (</a:t>
            </a:r>
            <a:r>
              <a:rPr lang="ru-RU" altLang="ru-RU" sz="2400" b="1" dirty="0" err="1">
                <a:solidFill>
                  <a:srgbClr val="3888CA"/>
                </a:solidFill>
                <a:latin typeface="Arial Narrow" panose="020B0606020202030204" pitchFamily="34" charset="0"/>
              </a:rPr>
              <a:t>backup</a:t>
            </a: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)</a:t>
            </a:r>
          </a:p>
          <a:p>
            <a:pPr marL="800100" lvl="1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поиск в глубину и ширину</a:t>
            </a: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Просмотр будущих состояний (</a:t>
            </a:r>
            <a:r>
              <a:rPr lang="ru-RU" altLang="ru-RU" sz="2400" b="1" dirty="0" err="1">
                <a:solidFill>
                  <a:srgbClr val="3888CA"/>
                </a:solidFill>
                <a:latin typeface="Arial Narrow" panose="020B0606020202030204" pitchFamily="34" charset="0"/>
              </a:rPr>
              <a:t>look-ahead</a:t>
            </a: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)</a:t>
            </a: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Параллелизм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CEA6159-B73B-4C76-ACAB-DA4BB6042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621210"/>
            <a:ext cx="5367763" cy="31245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170430E2-3E57-4527-BBDD-723837866CF6}"/>
                  </a:ext>
                </a:extLst>
              </p:cNvPr>
              <p:cNvSpPr/>
              <p:nvPr/>
            </p:nvSpPr>
            <p:spPr>
              <a:xfrm>
                <a:off x="879353" y="5949280"/>
                <a:ext cx="7385291" cy="7712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8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ru-RU" altLang="ru-RU" sz="2400" b="1" dirty="0">
                    <a:solidFill>
                      <a:srgbClr val="3888CA"/>
                    </a:solidFill>
                    <a:latin typeface="Arial Narrow" panose="020B0606020202030204" pitchFamily="34" charset="0"/>
                  </a:rPr>
                  <a:t>Можно показать что НКА эквиваленты КА </a:t>
                </a:r>
                <a:r>
                  <a:rPr lang="ru-RU" altLang="ru-RU" sz="2400" dirty="0">
                    <a:solidFill>
                      <a:srgbClr val="3888CA"/>
                    </a:solidFill>
                    <a:latin typeface="Arial Narrow" panose="020B0606020202030204" pitchFamily="34" charset="0"/>
                  </a:rPr>
                  <a:t>с большим </a:t>
                </a:r>
              </a:p>
              <a:p>
                <a:pPr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ru-RU" altLang="ru-RU" sz="2400" dirty="0">
                    <a:solidFill>
                      <a:srgbClr val="3888CA"/>
                    </a:solidFill>
                    <a:latin typeface="Arial Narrow" panose="020B0606020202030204" pitchFamily="34" charset="0"/>
                  </a:rPr>
                  <a:t>количеством состояний (потребуется до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ru-RU" sz="2400" i="1" smtClean="0">
                            <a:solidFill>
                              <a:srgbClr val="3888C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altLang="ru-RU" sz="2400" b="0" i="1" smtClean="0">
                            <a:solidFill>
                              <a:srgbClr val="3888CA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ru-RU" sz="2400" b="0" i="1" smtClean="0">
                            <a:solidFill>
                              <a:srgbClr val="3888CA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ru-RU" sz="2400" b="0" i="1" smtClean="0">
                            <a:solidFill>
                              <a:srgbClr val="3888CA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ru-RU" sz="2400" b="0" i="1" smtClean="0">
                            <a:solidFill>
                              <a:srgbClr val="3888CA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altLang="ru-RU" sz="2400" dirty="0">
                    <a:solidFill>
                      <a:srgbClr val="3888CA"/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ru-RU" altLang="ru-RU" sz="2400" dirty="0">
                    <a:solidFill>
                      <a:srgbClr val="3888CA"/>
                    </a:solidFill>
                    <a:latin typeface="Arial Narrow" panose="020B0606020202030204" pitchFamily="34" charset="0"/>
                  </a:rPr>
                  <a:t>состояний)</a:t>
                </a:r>
              </a:p>
            </p:txBody>
          </p:sp>
        </mc:Choice>
        <mc:Fallback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170430E2-3E57-4527-BBDD-723837866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53" y="5949280"/>
                <a:ext cx="7385291" cy="771237"/>
              </a:xfrm>
              <a:prstGeom prst="rect">
                <a:avLst/>
              </a:prstGeom>
              <a:blipFill>
                <a:blip r:embed="rId3"/>
                <a:stretch>
                  <a:fillRect l="-1238" t="-15873" b="-18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000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ЗАМКНУТОСТЬ РЕГУЛЯРНЫХ ЯЗЫКОВ</a:t>
            </a:r>
          </a:p>
        </p:txBody>
      </p:sp>
      <p:sp>
        <p:nvSpPr>
          <p:cNvPr id="8" name="Текст 1">
            <a:extLst>
              <a:ext uri="{FF2B5EF4-FFF2-40B4-BE49-F238E27FC236}">
                <a16:creationId xmlns:a16="http://schemas.microsoft.com/office/drawing/2014/main" id="{39261059-BEF3-483D-98C7-9DC8FCE68CA3}"/>
              </a:ext>
            </a:extLst>
          </p:cNvPr>
          <p:cNvSpPr txBox="1">
            <a:spLocks/>
          </p:cNvSpPr>
          <p:nvPr/>
        </p:nvSpPr>
        <p:spPr>
          <a:xfrm>
            <a:off x="539552" y="984445"/>
            <a:ext cx="7586241" cy="3200438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Замкнутость регулярных языков 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– регулярный языки замкнуты относительно следующих операций: объединение, пересечение, дополнение, разность, обращение, итерация, конкатенация.</a:t>
            </a: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Замкнутость позволяет создать распознаватель языка построенный из двух других языков с помощью указанных операций (конкатенации и т. п.) механически соединив два автомата донорских языков. Это свойство позволяет упростить построение сложных автоматов.</a:t>
            </a: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altLang="ru-RU" sz="2400" b="1" dirty="0">
              <a:solidFill>
                <a:srgbClr val="3888CA"/>
              </a:solidFill>
              <a:latin typeface="Arial Narrow" panose="020B060602020203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999D9DC-FFD1-4498-97C4-838A2F409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861048"/>
            <a:ext cx="5718548" cy="22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66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bogomolov_a\Documents\Фирменный_стиль\Россети flat horizon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67639"/>
            <a:ext cx="3528392" cy="134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2811789"/>
            <a:ext cx="9144000" cy="32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9" name="Picture 5" descr="C:\Users\bogomolov_a\Documents\Фирменный_стиль\Arrow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67" y="2816186"/>
            <a:ext cx="336917" cy="29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843808" y="1556792"/>
            <a:ext cx="3384376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Текст 1"/>
          <p:cNvSpPr txBox="1">
            <a:spLocks/>
          </p:cNvSpPr>
          <p:nvPr/>
        </p:nvSpPr>
        <p:spPr>
          <a:xfrm>
            <a:off x="1007604" y="2330154"/>
            <a:ext cx="7200800" cy="522782"/>
          </a:xfrm>
          <a:prstGeom prst="rect">
            <a:avLst/>
          </a:prstGeom>
        </p:spPr>
        <p:txBody>
          <a:bodyPr vert="horz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Спасибо за внимание!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D7961259-5652-411A-9A4E-549B383475DF}"/>
              </a:ext>
            </a:extLst>
          </p:cNvPr>
          <p:cNvSpPr txBox="1">
            <a:spLocks/>
          </p:cNvSpPr>
          <p:nvPr/>
        </p:nvSpPr>
        <p:spPr>
          <a:xfrm>
            <a:off x="2555776" y="6043935"/>
            <a:ext cx="4032448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0769" indent="-340769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lang="en-US" sz="2300" kern="1200" dirty="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1pPr>
            <a:lvl2pPr marL="739328" indent="-282991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en-US" sz="1900" kern="1200" dirty="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2pPr>
            <a:lvl3pPr marL="1136386" indent="-226628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300" kern="120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3pPr>
            <a:lvl4pPr marL="1592713" indent="-226628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4pPr>
            <a:lvl5pPr marL="2047574" indent="-226628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kern="120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5pPr>
            <a:lvl6pPr marL="2503150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8273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3392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8512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ru-RU" sz="20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к.э.н. Сергей Вячеславович Макрушин</a:t>
            </a:r>
            <a:endParaRPr lang="en-US" sz="2000" dirty="0">
              <a:solidFill>
                <a:prstClr val="white">
                  <a:lumMod val="50000"/>
                </a:prstClr>
              </a:solidFill>
              <a:latin typeface="Arial Narrow" panose="020B060602020203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SVMakrushin@fa.ru</a:t>
            </a:r>
            <a:endParaRPr lang="ru-RU" sz="2000" dirty="0">
              <a:solidFill>
                <a:prstClr val="white">
                  <a:lumMod val="50000"/>
                </a:prstClr>
              </a:solidFill>
              <a:latin typeface="Arial Narrow" panose="020B060602020203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7F33CDD-29DB-46A2-B573-C79B0181303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3648" y="1251414"/>
            <a:ext cx="864096" cy="889842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B385074-1252-42C0-B176-602784ECF580}"/>
              </a:ext>
            </a:extLst>
          </p:cNvPr>
          <p:cNvSpPr/>
          <p:nvPr/>
        </p:nvSpPr>
        <p:spPr>
          <a:xfrm>
            <a:off x="2267744" y="1094816"/>
            <a:ext cx="576064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chemeClr val="accent1"/>
                </a:solidFill>
                <a:latin typeface="Arial Narrow" panose="020B0606020202030204" pitchFamily="34" charset="0"/>
              </a:rPr>
              <a:t>Финансовый университет</a:t>
            </a:r>
          </a:p>
          <a:p>
            <a:r>
              <a:rPr lang="ru-RU" dirty="0">
                <a:solidFill>
                  <a:schemeClr val="accent1"/>
                </a:solidFill>
                <a:latin typeface="Arial Narrow" panose="020B0606020202030204" pitchFamily="34" charset="0"/>
              </a:rPr>
              <a:t>при Правительстве Российской Федерации</a:t>
            </a:r>
            <a:endParaRPr lang="ru-RU" sz="12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42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ОСНОВНЫЕ ВОПРОСЫ СЕМАНТИЧЕСКИХ ТЕХНОЛОГИЙ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BC6226-5A86-4FC0-83A1-F43C5168CED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8938" y="822579"/>
            <a:ext cx="7524328" cy="4824536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FE6B079-9656-4044-8F5F-7C39F98B2AB7}"/>
              </a:ext>
            </a:extLst>
          </p:cNvPr>
          <p:cNvSpPr/>
          <p:nvPr/>
        </p:nvSpPr>
        <p:spPr>
          <a:xfrm>
            <a:off x="1043608" y="5661248"/>
            <a:ext cx="78031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888CA"/>
                </a:solidFill>
                <a:latin typeface="Arial Narrow" panose="020B0606020202030204" pitchFamily="34" charset="0"/>
              </a:rPr>
              <a:t>Определение понятий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888CA"/>
                </a:solidFill>
                <a:latin typeface="Arial Narrow" panose="020B0606020202030204" pitchFamily="34" charset="0"/>
              </a:rPr>
              <a:t>Категоризация и нахождение взаимосвязей между понятиями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888CA"/>
                </a:solidFill>
                <a:latin typeface="Arial Narrow" panose="020B0606020202030204" pitchFamily="34" charset="0"/>
              </a:rPr>
              <a:t>Извлечение смысла из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276648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ЗАДАЧИ </a:t>
            </a:r>
            <a:r>
              <a:rPr lang="ru-RU" alt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ОБРАБОТКИ ТЕКСТА</a:t>
            </a:r>
            <a:endParaRPr lang="ru-RU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Текст 1">
            <a:extLst>
              <a:ext uri="{FF2B5EF4-FFF2-40B4-BE49-F238E27FC236}">
                <a16:creationId xmlns:a16="http://schemas.microsoft.com/office/drawing/2014/main" id="{39261059-BEF3-483D-98C7-9DC8FCE68CA3}"/>
              </a:ext>
            </a:extLst>
          </p:cNvPr>
          <p:cNvSpPr txBox="1">
            <a:spLocks/>
          </p:cNvSpPr>
          <p:nvPr/>
        </p:nvSpPr>
        <p:spPr>
          <a:xfrm>
            <a:off x="1223628" y="1124744"/>
            <a:ext cx="6696744" cy="5114808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Классические задачи обработки текста на естественном языке (</a:t>
            </a:r>
            <a:r>
              <a:rPr lang="en-US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NLP):</a:t>
            </a:r>
          </a:p>
          <a:p>
            <a:pPr algn="ctr">
              <a:lnSpc>
                <a:spcPct val="80000"/>
              </a:lnSpc>
            </a:pPr>
            <a:endParaRPr lang="en-US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algn="l">
              <a:lnSpc>
                <a:spcPct val="80000"/>
              </a:lnSpc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Анализ текста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Информационный поиск </a:t>
            </a:r>
            <a:r>
              <a:rPr lang="en-US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(Information Retrieval)</a:t>
            </a:r>
            <a:endParaRPr lang="ru-RU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Реферирование текста (</a:t>
            </a:r>
            <a:r>
              <a:rPr lang="en-US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Summarization)</a:t>
            </a:r>
            <a:endParaRPr lang="ru-RU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Классификация (рубрицирование) и кластеризация текстов (</a:t>
            </a:r>
            <a:r>
              <a:rPr lang="ru-RU" altLang="ru-RU" sz="2400" dirty="0" err="1">
                <a:solidFill>
                  <a:srgbClr val="3888CA"/>
                </a:solidFill>
                <a:latin typeface="Arial Narrow" panose="020B0606020202030204" pitchFamily="34" charset="0"/>
              </a:rPr>
              <a:t>Text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 </a:t>
            </a:r>
            <a:r>
              <a:rPr lang="ru-RU" altLang="ru-RU" sz="2400" dirty="0" err="1">
                <a:solidFill>
                  <a:srgbClr val="3888CA"/>
                </a:solidFill>
                <a:latin typeface="Arial Narrow" panose="020B0606020202030204" pitchFamily="34" charset="0"/>
              </a:rPr>
              <a:t>Categorization</a:t>
            </a:r>
            <a:r>
              <a:rPr lang="en-US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, </a:t>
            </a:r>
            <a:r>
              <a:rPr lang="ru-RU" altLang="ru-RU" sz="2400" dirty="0" err="1">
                <a:solidFill>
                  <a:srgbClr val="3888CA"/>
                </a:solidFill>
                <a:latin typeface="Arial Narrow" panose="020B0606020202030204" pitchFamily="34" charset="0"/>
              </a:rPr>
              <a:t>Text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 </a:t>
            </a:r>
            <a:r>
              <a:rPr lang="ru-RU" altLang="ru-RU" sz="2400" dirty="0" err="1">
                <a:solidFill>
                  <a:srgbClr val="3888CA"/>
                </a:solidFill>
                <a:latin typeface="Arial Narrow" panose="020B0606020202030204" pitchFamily="34" charset="0"/>
              </a:rPr>
              <a:t>Clustering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)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Формирование ответов на вопросы (</a:t>
            </a:r>
            <a:r>
              <a:rPr lang="ru-RU" altLang="ru-RU" sz="2400" dirty="0" err="1">
                <a:solidFill>
                  <a:srgbClr val="3888CA"/>
                </a:solidFill>
                <a:latin typeface="Arial Narrow" panose="020B0606020202030204" pitchFamily="34" charset="0"/>
              </a:rPr>
              <a:t>Question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 </a:t>
            </a:r>
            <a:r>
              <a:rPr lang="ru-RU" altLang="ru-RU" sz="2400" dirty="0" err="1">
                <a:solidFill>
                  <a:srgbClr val="3888CA"/>
                </a:solidFill>
                <a:latin typeface="Arial Narrow" panose="020B0606020202030204" pitchFamily="34" charset="0"/>
              </a:rPr>
              <a:t>Answering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)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Извлечение информации </a:t>
            </a:r>
            <a:r>
              <a:rPr lang="en-US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 (Information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 </a:t>
            </a:r>
            <a:r>
              <a:rPr lang="en-US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Extraction)</a:t>
            </a:r>
            <a:endParaRPr lang="ru-RU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Выделение мнений и анализ тональности текстов (</a:t>
            </a:r>
            <a:r>
              <a:rPr lang="ru-RU" altLang="ru-RU" sz="2400" dirty="0" err="1">
                <a:solidFill>
                  <a:srgbClr val="3888CA"/>
                </a:solidFill>
                <a:latin typeface="Arial Narrow" panose="020B0606020202030204" pitchFamily="34" charset="0"/>
              </a:rPr>
              <a:t>Opinion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 </a:t>
            </a:r>
            <a:r>
              <a:rPr lang="ru-RU" altLang="ru-RU" sz="2400" dirty="0" err="1">
                <a:solidFill>
                  <a:srgbClr val="3888CA"/>
                </a:solidFill>
                <a:latin typeface="Arial Narrow" panose="020B0606020202030204" pitchFamily="34" charset="0"/>
              </a:rPr>
              <a:t>Mining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, </a:t>
            </a:r>
            <a:r>
              <a:rPr lang="ru-RU" altLang="ru-RU" sz="2400" dirty="0" err="1">
                <a:solidFill>
                  <a:srgbClr val="3888CA"/>
                </a:solidFill>
                <a:latin typeface="Arial Narrow" panose="020B0606020202030204" pitchFamily="34" charset="0"/>
              </a:rPr>
              <a:t>Sentiment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 </a:t>
            </a:r>
            <a:r>
              <a:rPr lang="ru-RU" altLang="ru-RU" sz="2400" dirty="0" err="1">
                <a:solidFill>
                  <a:srgbClr val="3888CA"/>
                </a:solidFill>
                <a:latin typeface="Arial Narrow" panose="020B0606020202030204" pitchFamily="34" charset="0"/>
              </a:rPr>
              <a:t>Analysis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)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Вопросно-ответные системы, чат-боты (С</a:t>
            </a:r>
            <a:r>
              <a:rPr lang="en-US" sz="2400" dirty="0" err="1">
                <a:solidFill>
                  <a:srgbClr val="3888CA"/>
                </a:solidFill>
                <a:latin typeface="Arial Narrow" panose="020B0606020202030204" pitchFamily="34" charset="0"/>
              </a:rPr>
              <a:t>hatbot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)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Машинный перевод (</a:t>
            </a:r>
            <a:r>
              <a:rPr lang="en-US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Machine Translation)</a:t>
            </a:r>
            <a:endParaRPr lang="ru-RU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algn="l">
              <a:lnSpc>
                <a:spcPct val="80000"/>
              </a:lnSpc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Генерирование текста</a:t>
            </a:r>
          </a:p>
        </p:txBody>
      </p:sp>
    </p:spTree>
    <p:extLst>
      <p:ext uri="{BB962C8B-B14F-4D97-AF65-F5344CB8AC3E}">
        <p14:creationId xmlns:p14="http://schemas.microsoft.com/office/powerpoint/2010/main" val="91503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РАССМОТРЕНИЕ ЯЗЫКА НА РАЗЛИЧНЫХ УРОВНЯХ</a:t>
            </a:r>
          </a:p>
        </p:txBody>
      </p:sp>
      <p:sp>
        <p:nvSpPr>
          <p:cNvPr id="8" name="Текст 1">
            <a:extLst>
              <a:ext uri="{FF2B5EF4-FFF2-40B4-BE49-F238E27FC236}">
                <a16:creationId xmlns:a16="http://schemas.microsoft.com/office/drawing/2014/main" id="{39261059-BEF3-483D-98C7-9DC8FCE68CA3}"/>
              </a:ext>
            </a:extLst>
          </p:cNvPr>
          <p:cNvSpPr txBox="1">
            <a:spLocks/>
          </p:cNvSpPr>
          <p:nvPr/>
        </p:nvSpPr>
        <p:spPr>
          <a:xfrm>
            <a:off x="107504" y="490107"/>
            <a:ext cx="9217024" cy="6179715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endParaRPr lang="en-US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фонологический уровень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 – уровень фонем (отдельных звуков, в письменных текстах в языках с алфавитным способом записи соответствует уровню символов)</a:t>
            </a: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морфологический уровень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 – уровень слов (словоформ -  слов в определенной грамматической форме) </a:t>
            </a:r>
          </a:p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ru-RU" altLang="ru-RU" sz="2400" i="1" dirty="0">
                <a:solidFill>
                  <a:srgbClr val="3888CA"/>
                </a:solidFill>
                <a:latin typeface="Arial Narrow" panose="020B0606020202030204" pitchFamily="34" charset="0"/>
              </a:rPr>
              <a:t>	Пример:  </a:t>
            </a:r>
            <a:r>
              <a:rPr lang="en-US" altLang="ru-RU" sz="2400" i="1" dirty="0">
                <a:solidFill>
                  <a:srgbClr val="3888CA"/>
                </a:solidFill>
                <a:latin typeface="Arial Narrow" panose="020B0606020202030204" pitchFamily="34" charset="0"/>
              </a:rPr>
              <a:t>I’m - I am</a:t>
            </a:r>
            <a:endParaRPr lang="ru-RU" altLang="ru-RU" sz="2400" i="1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синтаксический уровень 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– уровень предложений (высказываний)</a:t>
            </a:r>
          </a:p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	</a:t>
            </a:r>
            <a:r>
              <a:rPr lang="ru-RU" altLang="ru-RU" sz="2400" i="1" dirty="0">
                <a:solidFill>
                  <a:srgbClr val="3888CA"/>
                </a:solidFill>
                <a:latin typeface="Arial Narrow" panose="020B0606020202030204" pitchFamily="34" charset="0"/>
              </a:rPr>
              <a:t>Пример: Мне один черный кофе и один сладкий булка...</a:t>
            </a: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семантический 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– уровень смысла предложений (высказываний)</a:t>
            </a:r>
          </a:p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ru-RU" altLang="ru-RU" sz="2400" i="1" dirty="0">
                <a:solidFill>
                  <a:srgbClr val="3888CA"/>
                </a:solidFill>
                <a:latin typeface="Arial Narrow" panose="020B0606020202030204" pitchFamily="34" charset="0"/>
              </a:rPr>
              <a:t>	Пример: За окном шел дождь и рота красноармейцев.</a:t>
            </a: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лексический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 – уровень лексикона языка: отдельные слова, их грамматические и семантические свойства, методы создания словарей</a:t>
            </a: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прагматический (уровень дискурса) 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– связный текст в его коммуникативной направленности. Последовательность взаимосвязанных предложений обладающая определенной смысловой целостностью выполняет определенную прагматическую задачу</a:t>
            </a:r>
          </a:p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ru-RU" altLang="ru-RU" sz="2400" i="1" dirty="0">
                <a:solidFill>
                  <a:srgbClr val="3888CA"/>
                </a:solidFill>
                <a:latin typeface="Arial Narrow" panose="020B0606020202030204" pitchFamily="34" charset="0"/>
              </a:rPr>
              <a:t>	Пример: Сколько в то время было штатов в США?</a:t>
            </a:r>
            <a:endParaRPr lang="ru-RU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1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ПРОБЛЕМА НЕОДНОЗНАЧНОСТИ  В ЕЯ</a:t>
            </a:r>
          </a:p>
        </p:txBody>
      </p:sp>
      <p:sp>
        <p:nvSpPr>
          <p:cNvPr id="8" name="Текст 1">
            <a:extLst>
              <a:ext uri="{FF2B5EF4-FFF2-40B4-BE49-F238E27FC236}">
                <a16:creationId xmlns:a16="http://schemas.microsoft.com/office/drawing/2014/main" id="{39261059-BEF3-483D-98C7-9DC8FCE68CA3}"/>
              </a:ext>
            </a:extLst>
          </p:cNvPr>
          <p:cNvSpPr txBox="1">
            <a:spLocks/>
          </p:cNvSpPr>
          <p:nvPr/>
        </p:nvSpPr>
        <p:spPr>
          <a:xfrm>
            <a:off x="2627784" y="1060578"/>
            <a:ext cx="4752528" cy="2652596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ru-RU" altLang="ru-RU" sz="2800" i="1" dirty="0">
                <a:solidFill>
                  <a:srgbClr val="3888CA"/>
                </a:solidFill>
                <a:latin typeface="Arial Narrow" panose="020B0606020202030204" pitchFamily="34" charset="0"/>
              </a:rPr>
              <a:t>             </a:t>
            </a:r>
            <a:r>
              <a:rPr lang="ru-RU" altLang="ru-RU" sz="2400" i="1" dirty="0">
                <a:solidFill>
                  <a:srgbClr val="3888CA"/>
                </a:solidFill>
                <a:latin typeface="Arial Narrow" panose="020B0606020202030204" pitchFamily="34" charset="0"/>
              </a:rPr>
              <a:t>Пример:</a:t>
            </a:r>
          </a:p>
          <a:p>
            <a:pPr algn="l"/>
            <a:r>
              <a:rPr lang="ru-RU" altLang="ru-RU" sz="2400" i="1" dirty="0">
                <a:solidFill>
                  <a:srgbClr val="3888CA"/>
                </a:solidFill>
                <a:latin typeface="Arial Narrow" panose="020B0606020202030204" pitchFamily="34" charset="0"/>
              </a:rPr>
              <a:t>Я траву косил </a:t>
            </a:r>
            <a:r>
              <a:rPr lang="ru-RU" altLang="ru-RU" sz="2400" b="1" i="1" dirty="0">
                <a:solidFill>
                  <a:srgbClr val="3888CA"/>
                </a:solidFill>
                <a:latin typeface="Arial Narrow" panose="020B0606020202030204" pitchFamily="34" charset="0"/>
              </a:rPr>
              <a:t>косой</a:t>
            </a:r>
            <a:r>
              <a:rPr lang="ru-RU" altLang="ru-RU" sz="2400" i="1" dirty="0">
                <a:solidFill>
                  <a:srgbClr val="3888CA"/>
                </a:solidFill>
                <a:latin typeface="Arial Narrow" panose="020B0606020202030204" pitchFamily="34" charset="0"/>
              </a:rPr>
              <a:t>,</a:t>
            </a:r>
          </a:p>
          <a:p>
            <a:pPr algn="l"/>
            <a:r>
              <a:rPr lang="ru-RU" altLang="ru-RU" sz="2400" i="1" dirty="0">
                <a:solidFill>
                  <a:srgbClr val="3888CA"/>
                </a:solidFill>
                <a:latin typeface="Arial Narrow" panose="020B0606020202030204" pitchFamily="34" charset="0"/>
              </a:rPr>
              <a:t>Дождик вдруг пошел </a:t>
            </a:r>
            <a:r>
              <a:rPr lang="ru-RU" altLang="ru-RU" sz="2400" b="1" i="1" dirty="0">
                <a:solidFill>
                  <a:srgbClr val="3888CA"/>
                </a:solidFill>
                <a:latin typeface="Arial Narrow" panose="020B0606020202030204" pitchFamily="34" charset="0"/>
              </a:rPr>
              <a:t>косой</a:t>
            </a:r>
            <a:r>
              <a:rPr lang="ru-RU" altLang="ru-RU" sz="2400" i="1" dirty="0">
                <a:solidFill>
                  <a:srgbClr val="3888CA"/>
                </a:solidFill>
                <a:latin typeface="Arial Narrow" panose="020B0606020202030204" pitchFamily="34" charset="0"/>
              </a:rPr>
              <a:t>.</a:t>
            </a:r>
          </a:p>
          <a:p>
            <a:pPr algn="l"/>
            <a:r>
              <a:rPr lang="ru-RU" altLang="ru-RU" sz="2400" i="1" dirty="0">
                <a:solidFill>
                  <a:srgbClr val="3888CA"/>
                </a:solidFill>
                <a:latin typeface="Arial Narrow" panose="020B0606020202030204" pitchFamily="34" charset="0"/>
              </a:rPr>
              <a:t>Бросил я тогда </a:t>
            </a:r>
            <a:r>
              <a:rPr lang="ru-RU" altLang="ru-RU" sz="2400" b="1" i="1" dirty="0">
                <a:solidFill>
                  <a:srgbClr val="3888CA"/>
                </a:solidFill>
                <a:latin typeface="Arial Narrow" panose="020B0606020202030204" pitchFamily="34" charset="0"/>
              </a:rPr>
              <a:t>косить</a:t>
            </a:r>
          </a:p>
          <a:p>
            <a:pPr algn="l"/>
            <a:r>
              <a:rPr lang="ru-RU" altLang="ru-RU" sz="2400" i="1" dirty="0">
                <a:solidFill>
                  <a:srgbClr val="3888CA"/>
                </a:solidFill>
                <a:latin typeface="Arial Narrow" panose="020B0606020202030204" pitchFamily="34" charset="0"/>
              </a:rPr>
              <a:t>И на Стешу стал </a:t>
            </a:r>
            <a:r>
              <a:rPr lang="ru-RU" altLang="ru-RU" sz="2400" b="1" i="1" dirty="0">
                <a:solidFill>
                  <a:srgbClr val="3888CA"/>
                </a:solidFill>
                <a:latin typeface="Arial Narrow" panose="020B0606020202030204" pitchFamily="34" charset="0"/>
              </a:rPr>
              <a:t>косить</a:t>
            </a:r>
            <a:r>
              <a:rPr lang="ru-RU" altLang="ru-RU" sz="2400" i="1" dirty="0">
                <a:solidFill>
                  <a:srgbClr val="3888CA"/>
                </a:solidFill>
                <a:latin typeface="Arial Narrow" panose="020B0606020202030204" pitchFamily="34" charset="0"/>
              </a:rPr>
              <a:t>.</a:t>
            </a:r>
          </a:p>
          <a:p>
            <a:pPr algn="l"/>
            <a:r>
              <a:rPr lang="ru-RU" altLang="ru-RU" sz="2400" i="1" dirty="0">
                <a:solidFill>
                  <a:srgbClr val="3888CA"/>
                </a:solidFill>
                <a:latin typeface="Arial Narrow" panose="020B0606020202030204" pitchFamily="34" charset="0"/>
              </a:rPr>
              <a:t>Ну а Стеша, ох, краса,</a:t>
            </a:r>
          </a:p>
          <a:p>
            <a:pPr algn="l"/>
            <a:r>
              <a:rPr lang="ru-RU" altLang="ru-RU" sz="2400" i="1" dirty="0">
                <a:solidFill>
                  <a:srgbClr val="3888CA"/>
                </a:solidFill>
                <a:latin typeface="Arial Narrow" panose="020B0606020202030204" pitchFamily="34" charset="0"/>
              </a:rPr>
              <a:t>Как огонь её </a:t>
            </a:r>
            <a:r>
              <a:rPr lang="ru-RU" altLang="ru-RU" sz="2400" b="1" i="1" dirty="0">
                <a:solidFill>
                  <a:srgbClr val="3888CA"/>
                </a:solidFill>
                <a:latin typeface="Arial Narrow" panose="020B0606020202030204" pitchFamily="34" charset="0"/>
              </a:rPr>
              <a:t>коса</a:t>
            </a:r>
            <a:r>
              <a:rPr lang="ru-RU" altLang="ru-RU" sz="2400" i="1" dirty="0">
                <a:solidFill>
                  <a:srgbClr val="3888CA"/>
                </a:solidFill>
                <a:latin typeface="Arial Narrow" panose="020B0606020202030204" pitchFamily="34" charset="0"/>
              </a:rPr>
              <a:t>!</a:t>
            </a:r>
            <a:endParaRPr lang="en-US" altLang="ru-RU" sz="2000" i="1" dirty="0">
              <a:solidFill>
                <a:srgbClr val="3888CA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65FBB9D-E6ED-4138-9586-B9F2D33F4111}"/>
              </a:ext>
            </a:extLst>
          </p:cNvPr>
          <p:cNvSpPr/>
          <p:nvPr/>
        </p:nvSpPr>
        <p:spPr>
          <a:xfrm>
            <a:off x="1835696" y="4077072"/>
            <a:ext cx="5688632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Естественный язык: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многозначен на всех уровнях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сложное, едва уловимое использование контекста для передачи значения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включает знания и рассуждения о мире</a:t>
            </a:r>
          </a:p>
        </p:txBody>
      </p:sp>
    </p:spTree>
    <p:extLst>
      <p:ext uri="{BB962C8B-B14F-4D97-AF65-F5344CB8AC3E}">
        <p14:creationId xmlns:p14="http://schemas.microsoft.com/office/powerpoint/2010/main" val="234494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ТИПЫ НЕОДНОЗНАЧНОСТЕЙ  В ЕЯ</a:t>
            </a:r>
          </a:p>
        </p:txBody>
      </p:sp>
      <p:sp>
        <p:nvSpPr>
          <p:cNvPr id="8" name="Текст 1">
            <a:extLst>
              <a:ext uri="{FF2B5EF4-FFF2-40B4-BE49-F238E27FC236}">
                <a16:creationId xmlns:a16="http://schemas.microsoft.com/office/drawing/2014/main" id="{39261059-BEF3-483D-98C7-9DC8FCE68CA3}"/>
              </a:ext>
            </a:extLst>
          </p:cNvPr>
          <p:cNvSpPr txBox="1">
            <a:spLocks/>
          </p:cNvSpPr>
          <p:nvPr/>
        </p:nvSpPr>
        <p:spPr>
          <a:xfrm>
            <a:off x="539552" y="764704"/>
            <a:ext cx="7586241" cy="6001205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Многозначность:</a:t>
            </a:r>
            <a:endParaRPr lang="en-US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Морфологическая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: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Определение части речи. </a:t>
            </a:r>
            <a:r>
              <a:rPr lang="ru-RU" altLang="ru-RU" sz="2400" i="1" dirty="0">
                <a:solidFill>
                  <a:srgbClr val="3888CA"/>
                </a:solidFill>
                <a:latin typeface="Arial Narrow" panose="020B0606020202030204" pitchFamily="34" charset="0"/>
              </a:rPr>
              <a:t>Пример: косой (чем? какой?)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i="1" dirty="0">
                <a:solidFill>
                  <a:srgbClr val="3888CA"/>
                </a:solidFill>
                <a:latin typeface="Arial Narrow" panose="020B0606020202030204" pitchFamily="34" charset="0"/>
              </a:rPr>
              <a:t>Алгоритмы определения частей речи (</a:t>
            </a:r>
            <a:r>
              <a:rPr lang="ru-RU" altLang="ru-RU" sz="2400" i="1" dirty="0" err="1">
                <a:solidFill>
                  <a:srgbClr val="3888CA"/>
                </a:solidFill>
                <a:latin typeface="Arial Narrow" panose="020B0606020202030204" pitchFamily="34" charset="0"/>
              </a:rPr>
              <a:t>part</a:t>
            </a:r>
            <a:r>
              <a:rPr lang="ru-RU" altLang="ru-RU" sz="2400" i="1" dirty="0">
                <a:solidFill>
                  <a:srgbClr val="3888CA"/>
                </a:solidFill>
                <a:latin typeface="Arial Narrow" panose="020B0606020202030204" pitchFamily="34" charset="0"/>
              </a:rPr>
              <a:t> </a:t>
            </a:r>
            <a:r>
              <a:rPr lang="ru-RU" altLang="ru-RU" sz="2400" i="1" dirty="0" err="1">
                <a:solidFill>
                  <a:srgbClr val="3888CA"/>
                </a:solidFill>
                <a:latin typeface="Arial Narrow" panose="020B0606020202030204" pitchFamily="34" charset="0"/>
              </a:rPr>
              <a:t>of</a:t>
            </a:r>
            <a:r>
              <a:rPr lang="ru-RU" altLang="ru-RU" sz="2400" i="1" dirty="0">
                <a:solidFill>
                  <a:srgbClr val="3888CA"/>
                </a:solidFill>
                <a:latin typeface="Arial Narrow" panose="020B0606020202030204" pitchFamily="34" charset="0"/>
              </a:rPr>
              <a:t> </a:t>
            </a:r>
            <a:r>
              <a:rPr lang="ru-RU" altLang="ru-RU" sz="2400" i="1" dirty="0" err="1">
                <a:solidFill>
                  <a:srgbClr val="3888CA"/>
                </a:solidFill>
                <a:latin typeface="Arial Narrow" panose="020B0606020202030204" pitchFamily="34" charset="0"/>
              </a:rPr>
              <a:t>speech</a:t>
            </a:r>
            <a:r>
              <a:rPr lang="ru-RU" altLang="ru-RU" sz="2400" i="1" dirty="0">
                <a:solidFill>
                  <a:srgbClr val="3888CA"/>
                </a:solidFill>
                <a:latin typeface="Arial Narrow" panose="020B0606020202030204" pitchFamily="34" charset="0"/>
              </a:rPr>
              <a:t> </a:t>
            </a:r>
            <a:r>
              <a:rPr lang="ru-RU" altLang="ru-RU" sz="2400" i="1" dirty="0" err="1">
                <a:solidFill>
                  <a:srgbClr val="3888CA"/>
                </a:solidFill>
                <a:latin typeface="Arial Narrow" panose="020B0606020202030204" pitchFamily="34" charset="0"/>
              </a:rPr>
              <a:t>tagging</a:t>
            </a:r>
            <a:r>
              <a:rPr lang="ru-RU" altLang="ru-RU" sz="2400" i="1" dirty="0">
                <a:solidFill>
                  <a:srgbClr val="3888CA"/>
                </a:solidFill>
                <a:latin typeface="Arial Narrow" panose="020B0606020202030204" pitchFamily="34" charset="0"/>
              </a:rPr>
              <a:t>)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ru-RU" altLang="ru-RU" sz="2400" i="1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Синтаксическая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: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Определение роли в предложении. </a:t>
            </a:r>
            <a:r>
              <a:rPr lang="ru-RU" altLang="ru-RU" sz="2400" i="1" dirty="0">
                <a:solidFill>
                  <a:srgbClr val="3888CA"/>
                </a:solidFill>
                <a:latin typeface="Arial Narrow" panose="020B0606020202030204" pitchFamily="34" charset="0"/>
              </a:rPr>
              <a:t>Пример: мужу изменять нельзя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i="1" dirty="0">
                <a:solidFill>
                  <a:srgbClr val="3888CA"/>
                </a:solidFill>
                <a:latin typeface="Arial Narrow" panose="020B0606020202030204" pitchFamily="34" charset="0"/>
              </a:rPr>
              <a:t>Задача: синтаксический разбор (</a:t>
            </a:r>
            <a:r>
              <a:rPr lang="en-US" altLang="ru-RU" sz="2400" i="1" dirty="0">
                <a:solidFill>
                  <a:srgbClr val="3888CA"/>
                </a:solidFill>
                <a:latin typeface="Arial Narrow" panose="020B0606020202030204" pitchFamily="34" charset="0"/>
              </a:rPr>
              <a:t>parsing)</a:t>
            </a:r>
            <a:endParaRPr lang="ru-RU" altLang="ru-RU" sz="2400" i="1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lvl="1">
              <a:lnSpc>
                <a:spcPct val="80000"/>
              </a:lnSpc>
            </a:pPr>
            <a:endParaRPr lang="ru-RU" altLang="ru-RU" sz="2400" i="1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Семантическая (лексическая)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: 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Омонимия. </a:t>
            </a:r>
            <a:r>
              <a:rPr lang="ru-RU" altLang="ru-RU" sz="2400" i="1" dirty="0">
                <a:solidFill>
                  <a:srgbClr val="3888CA"/>
                </a:solidFill>
                <a:latin typeface="Arial Narrow" panose="020B0606020202030204" pitchFamily="34" charset="0"/>
              </a:rPr>
              <a:t>Пример: ключ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Полисемия. </a:t>
            </a:r>
            <a:r>
              <a:rPr lang="ru-RU" altLang="ru-RU" sz="2400" i="1" dirty="0">
                <a:solidFill>
                  <a:srgbClr val="3888CA"/>
                </a:solidFill>
                <a:latin typeface="Arial Narrow" panose="020B0606020202030204" pitchFamily="34" charset="0"/>
              </a:rPr>
              <a:t>Пример: платформа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Семантическая многозначность. </a:t>
            </a:r>
            <a:r>
              <a:rPr lang="ru-RU" altLang="ru-RU" sz="2400" i="1" dirty="0">
                <a:solidFill>
                  <a:srgbClr val="3888CA"/>
                </a:solidFill>
                <a:latin typeface="Arial Narrow" panose="020B0606020202030204" pitchFamily="34" charset="0"/>
              </a:rPr>
              <a:t>Пример: лиса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i="1" dirty="0">
                <a:solidFill>
                  <a:srgbClr val="3888CA"/>
                </a:solidFill>
                <a:latin typeface="Arial Narrow" panose="020B0606020202030204" pitchFamily="34" charset="0"/>
              </a:rPr>
              <a:t>Задача: разрешение лексической многозначности (</a:t>
            </a:r>
            <a:r>
              <a:rPr lang="ru-RU" altLang="ru-RU" sz="2400" i="1" dirty="0" err="1">
                <a:solidFill>
                  <a:srgbClr val="3888CA"/>
                </a:solidFill>
                <a:latin typeface="Arial Narrow" panose="020B0606020202030204" pitchFamily="34" charset="0"/>
              </a:rPr>
              <a:t>word</a:t>
            </a:r>
            <a:r>
              <a:rPr lang="ru-RU" altLang="ru-RU" sz="2400" i="1" dirty="0">
                <a:solidFill>
                  <a:srgbClr val="3888CA"/>
                </a:solidFill>
                <a:latin typeface="Arial Narrow" panose="020B0606020202030204" pitchFamily="34" charset="0"/>
              </a:rPr>
              <a:t> </a:t>
            </a:r>
            <a:r>
              <a:rPr lang="ru-RU" altLang="ru-RU" sz="2400" i="1" dirty="0" err="1">
                <a:solidFill>
                  <a:srgbClr val="3888CA"/>
                </a:solidFill>
                <a:latin typeface="Arial Narrow" panose="020B0606020202030204" pitchFamily="34" charset="0"/>
              </a:rPr>
              <a:t>sense</a:t>
            </a:r>
            <a:r>
              <a:rPr lang="ru-RU" altLang="ru-RU" sz="2400" i="1" dirty="0">
                <a:solidFill>
                  <a:srgbClr val="3888CA"/>
                </a:solidFill>
                <a:latin typeface="Arial Narrow" panose="020B0606020202030204" pitchFamily="34" charset="0"/>
              </a:rPr>
              <a:t> </a:t>
            </a:r>
            <a:r>
              <a:rPr lang="ru-RU" altLang="ru-RU" sz="2400" i="1" dirty="0" err="1">
                <a:solidFill>
                  <a:srgbClr val="3888CA"/>
                </a:solidFill>
                <a:latin typeface="Arial Narrow" panose="020B0606020202030204" pitchFamily="34" charset="0"/>
              </a:rPr>
              <a:t>disambiguation</a:t>
            </a:r>
            <a:r>
              <a:rPr lang="ru-RU" altLang="ru-RU" sz="2400" i="1" dirty="0">
                <a:solidFill>
                  <a:srgbClr val="3888CA"/>
                </a:solidFill>
                <a:latin typeface="Arial Narrow" panose="020B0606020202030204" pitchFamily="34" charset="0"/>
              </a:rPr>
              <a:t>)</a:t>
            </a:r>
          </a:p>
          <a:p>
            <a:pPr lvl="1">
              <a:lnSpc>
                <a:spcPct val="80000"/>
              </a:lnSpc>
            </a:pPr>
            <a:endParaRPr lang="ru-RU" altLang="ru-RU" sz="2400" i="1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Прагматическая: 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i="1" dirty="0">
                <a:solidFill>
                  <a:srgbClr val="3888CA"/>
                </a:solidFill>
                <a:latin typeface="Arial Narrow" panose="020B0606020202030204" pitchFamily="34" charset="0"/>
              </a:rPr>
              <a:t>Пример: Тот человек в толпе.</a:t>
            </a:r>
          </a:p>
        </p:txBody>
      </p:sp>
    </p:spTree>
    <p:extLst>
      <p:ext uri="{BB962C8B-B14F-4D97-AF65-F5344CB8AC3E}">
        <p14:creationId xmlns:p14="http://schemas.microsoft.com/office/powerpoint/2010/main" val="303294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ВИДЫ ОМОНИМИИ</a:t>
            </a:r>
          </a:p>
        </p:txBody>
      </p:sp>
      <p:sp>
        <p:nvSpPr>
          <p:cNvPr id="8" name="Текст 1">
            <a:extLst>
              <a:ext uri="{FF2B5EF4-FFF2-40B4-BE49-F238E27FC236}">
                <a16:creationId xmlns:a16="http://schemas.microsoft.com/office/drawing/2014/main" id="{39261059-BEF3-483D-98C7-9DC8FCE68CA3}"/>
              </a:ext>
            </a:extLst>
          </p:cNvPr>
          <p:cNvSpPr txBox="1">
            <a:spLocks/>
          </p:cNvSpPr>
          <p:nvPr/>
        </p:nvSpPr>
        <p:spPr>
          <a:xfrm>
            <a:off x="611560" y="980728"/>
            <a:ext cx="8162305" cy="5410274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Омонимия 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–</a:t>
            </a: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 совпадение по форме двух разных по смыслу единиц (в отличие от полисемии нет смысловой связи между совпавшими по форме единицами). 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ru-RU" altLang="ru-RU" sz="2400" b="1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algn="l">
              <a:lnSpc>
                <a:spcPct val="80000"/>
              </a:lnSpc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Различают следующие виды омонимии:</a:t>
            </a:r>
            <a:endParaRPr lang="ru-RU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Лексическая омонимия 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– означает одинаково звучащие и </a:t>
            </a:r>
            <a:r>
              <a:rPr lang="ru-RU" altLang="ru-RU" sz="2400" dirty="0" err="1">
                <a:solidFill>
                  <a:srgbClr val="3888CA"/>
                </a:solidFill>
                <a:latin typeface="Arial Narrow" panose="020B0606020202030204" pitchFamily="34" charset="0"/>
              </a:rPr>
              <a:t>пишущейся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 слова, не имеющие общих элементов смысла, например, рожа — лицо и вид болезни.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Морфологическая омонимия 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– совпадение форм одного и того же слова (лексемы), например, словоформа карандаш соответствует именительному и винительному падежам.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Лексико-морфологическая омонимия 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(наиболее частый вид) – совпадение словоформ двух разных лексем, например, стих — два омонима: глагол в единственном числе мужского рода и существительное в единственном числе, именительном падеже.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Синтаксическая омонимия 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– неоднозначность синтаксической структуры, что приводит к нескольким интерпретациям: Студенты из Минска поехали в Москву.</a:t>
            </a:r>
          </a:p>
        </p:txBody>
      </p:sp>
    </p:spTree>
    <p:extLst>
      <p:ext uri="{BB962C8B-B14F-4D97-AF65-F5344CB8AC3E}">
        <p14:creationId xmlns:p14="http://schemas.microsoft.com/office/powerpoint/2010/main" val="102940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СЛОЖНОСТЬ ОБРАБОТКИ ЕСТЕСВЕННОГО ЯЗЫКА</a:t>
            </a:r>
          </a:p>
        </p:txBody>
      </p:sp>
      <p:sp>
        <p:nvSpPr>
          <p:cNvPr id="8" name="Текст 1">
            <a:extLst>
              <a:ext uri="{FF2B5EF4-FFF2-40B4-BE49-F238E27FC236}">
                <a16:creationId xmlns:a16="http://schemas.microsoft.com/office/drawing/2014/main" id="{39261059-BEF3-483D-98C7-9DC8FCE68CA3}"/>
              </a:ext>
            </a:extLst>
          </p:cNvPr>
          <p:cNvSpPr txBox="1">
            <a:spLocks/>
          </p:cNvSpPr>
          <p:nvPr/>
        </p:nvSpPr>
        <p:spPr>
          <a:xfrm>
            <a:off x="778879" y="1204185"/>
            <a:ext cx="7586241" cy="4228412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Основные этапы обработки текста:</a:t>
            </a:r>
            <a:endParaRPr lang="en-US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algn="ctr">
              <a:lnSpc>
                <a:spcPct val="80000"/>
              </a:lnSpc>
            </a:pPr>
            <a:endParaRPr lang="en-US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b="1" dirty="0" err="1">
                <a:solidFill>
                  <a:srgbClr val="3888CA"/>
                </a:solidFill>
                <a:latin typeface="Arial Narrow" panose="020B0606020202030204" pitchFamily="34" charset="0"/>
              </a:rPr>
              <a:t>графематический</a:t>
            </a: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 анализ (сегментация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), т. е. выделение в тексте предложений и словоформ, точнее токенов (т. к. в тексте могут быть не только слова) - переход от символов к словам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морфологический анализ 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– переход от словоформ к их леммам (словарным формам лексем) или основам (ядерным частям слова, за вычетом словоизменительных морфем);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синтаксический анализ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 – выявление синтаксических связей слов и грамматической структуры предложений;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семантический и прагматический анализ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 – определяется смысл фраз и соответствующая реакция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324450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ОБЩИЕ ЭТАП ОБРАБОТКИ ТЕКСТА</a:t>
            </a:r>
          </a:p>
        </p:txBody>
      </p:sp>
      <p:sp>
        <p:nvSpPr>
          <p:cNvPr id="8" name="Текст 1">
            <a:extLst>
              <a:ext uri="{FF2B5EF4-FFF2-40B4-BE49-F238E27FC236}">
                <a16:creationId xmlns:a16="http://schemas.microsoft.com/office/drawing/2014/main" id="{39261059-BEF3-483D-98C7-9DC8FCE68CA3}"/>
              </a:ext>
            </a:extLst>
          </p:cNvPr>
          <p:cNvSpPr txBox="1">
            <a:spLocks/>
          </p:cNvSpPr>
          <p:nvPr/>
        </p:nvSpPr>
        <p:spPr>
          <a:xfrm>
            <a:off x="778879" y="1050297"/>
            <a:ext cx="7586241" cy="4536188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Основные этапы обработки текста:</a:t>
            </a:r>
            <a:endParaRPr lang="en-US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algn="ctr">
              <a:lnSpc>
                <a:spcPct val="80000"/>
              </a:lnSpc>
            </a:pPr>
            <a:endParaRPr lang="en-US" altLang="ru-RU" sz="2400" dirty="0">
              <a:solidFill>
                <a:srgbClr val="3888CA"/>
              </a:solidFill>
              <a:latin typeface="Arial Narrow" panose="020B0606020202030204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400" b="1" dirty="0" err="1">
                <a:solidFill>
                  <a:srgbClr val="3888CA"/>
                </a:solidFill>
                <a:latin typeface="Arial Narrow" panose="020B0606020202030204" pitchFamily="34" charset="0"/>
              </a:rPr>
              <a:t>графематический</a:t>
            </a: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 анализ (сегментация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), т. е. выделение в тексте предложений и словоформ, точнее токенов (т. к. в тексте могут быть не только слова) – переход от символов к словам</a:t>
            </a: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морфологический анализ 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– переход от словоформ к их леммам (словарным формам лексем) или основам (ядерным частям слова, за вычетом словоизменительных морфем);</a:t>
            </a: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синтаксический анализ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 – выявление синтаксических связей слов и грамматической структуры предложений;</a:t>
            </a:r>
          </a:p>
          <a:p>
            <a:pPr marL="342900" indent="-342900" algn="l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rgbClr val="3888CA"/>
                </a:solidFill>
                <a:latin typeface="Arial Narrow" panose="020B0606020202030204" pitchFamily="34" charset="0"/>
              </a:rPr>
              <a:t>семантический и прагматический анализ</a:t>
            </a:r>
            <a:r>
              <a:rPr lang="ru-RU" altLang="ru-RU" sz="2400" dirty="0">
                <a:solidFill>
                  <a:srgbClr val="3888CA"/>
                </a:solidFill>
                <a:latin typeface="Arial Narrow" panose="020B0606020202030204" pitchFamily="34" charset="0"/>
              </a:rPr>
              <a:t> – определяется смысл фраз и соответствующая реакция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6718195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Policy Auditing</Name>
    <Synchronization>Synchronous</Synchronization>
    <Type>10001</Type>
    <SequenceNumber>1100</SequenceNumber>
    <Url/>
    <Assembly>Microsoft.Office.Policy, Version=15.0.0.0,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10002</Type>
    <SequenceNumber>1101</SequenceNumber>
    <Url/>
    <Assembly>Microsoft.Office.Policy, Version=15.0.0.0,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10004</Type>
    <SequenceNumber>1102</SequenceNumber>
    <Url/>
    <Assembly>Microsoft.Office.Policy, Version=15.0.0.0,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10006</Type>
    <SequenceNumber>1103</SequenceNumber>
    <Url/>
    <Assembly>Microsoft.Office.Policy, Version=15.0.0.0, Culture=neutral, PublicKeyToken=71e9bce111e9429c</Assembly>
    <Class>Microsoft.Office.RecordsManagement.Internal.AuditHandler</Class>
    <Data/>
    <Filter/>
  </Receiver>
</spe:Receivers>
</file>

<file path=customXml/item2.xml><?xml version="1.0" encoding="utf-8"?>
<?mso-contentType ?>
<p:Policy xmlns:p="office.server.policy" id="" local="true">
  <p:Name>Документ</p:Name>
  <p:Description/>
  <p:Statement/>
  <p:PolicyItems>
    <p:PolicyItem featureId="Microsoft.Office.RecordsManagement.PolicyFeatures.PolicyAudit" staticId="0x0101|8138272" UniqueId="3bb663b6-6dfd-4b44-94dc-b21c7008639d">
      <p:Name>аудит</p:Name>
      <p:Description>Аудит действий пользователей, выполняемых с документами и элементами списков, и запись в журнал аудита.</p:Description>
      <p:CustomData>
        <Audit>
          <Update/>
          <View/>
          <CheckInOut/>
          <MoveCopy/>
          <DeleteRestore/>
        </Audit>
      </p:CustomData>
    </p:PolicyItem>
  </p:PolicyItems>
</p:Policy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c__x0435__x043d__x0442__x0430__x0440__x0438__x0439_ xmlns="1b23803f-b564-4ef0-9d49-a4215fe47e7e">Шаблон презентации ОАО "Россети"</_x041a__x043e__x043c__x043c__x0435__x043d__x0442__x0430__x0440__x0438__x0439_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C7BE6BCECEEE34B800C783E0740B51E" ma:contentTypeVersion="6" ma:contentTypeDescription="Создание документа." ma:contentTypeScope="" ma:versionID="0543ae9b0f98a46f3609f7824b5f1409">
  <xsd:schema xmlns:xsd="http://www.w3.org/2001/XMLSchema" xmlns:xs="http://www.w3.org/2001/XMLSchema" xmlns:p="http://schemas.microsoft.com/office/2006/metadata/properties" xmlns:ns2="4fd16edd-4cac-4b3e-8f22-9640257b0ba9" xmlns:ns3="1b23803f-b564-4ef0-9d49-a4215fe47e7e" targetNamespace="http://schemas.microsoft.com/office/2006/metadata/properties" ma:root="true" ma:fieldsID="e3dde89fbbfc07f8bba46ed9c47a526a" ns2:_="" ns3:_="">
    <xsd:import namespace="4fd16edd-4cac-4b3e-8f22-9640257b0ba9"/>
    <xsd:import namespace="1b23803f-b564-4ef0-9d49-a4215fe47e7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_x041a__x043e__x043c__x043c__x0435__x043d__x0442__x0430__x0440__x0438__x0439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d16edd-4cac-4b3e-8f22-9640257b0ba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23803f-b564-4ef0-9d49-a4215fe47e7e" elementFormDefault="qualified">
    <xsd:import namespace="http://schemas.microsoft.com/office/2006/documentManagement/types"/>
    <xsd:import namespace="http://schemas.microsoft.com/office/infopath/2007/PartnerControls"/>
    <xsd:element name="_x041a__x043e__x043c__x043c__x0435__x043d__x0442__x0430__x0440__x0438__x0439_" ma:index="11" nillable="true" ma:displayName="Комментарий" ma:description="Комментарий" ma:internalName="_x041a__x043e__x043c__x043c__x0435__x043d__x0442__x0430__x0440__x0438__x0439_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axOccurs="1" ma:index="4" ma:displayName="Название шаблона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F680EF-2602-477F-8E98-2CBB1282A1B0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E44B598-9456-443B-9216-AB3B14D4DF29}">
  <ds:schemaRefs>
    <ds:schemaRef ds:uri="office.server.policy"/>
  </ds:schemaRefs>
</ds:datastoreItem>
</file>

<file path=customXml/itemProps3.xml><?xml version="1.0" encoding="utf-8"?>
<ds:datastoreItem xmlns:ds="http://schemas.openxmlformats.org/officeDocument/2006/customXml" ds:itemID="{7C72F38B-CEDD-4D22-A56D-8E7CACAD7DF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98F64E5-4A0E-4549-AF8F-466D87FA8EDC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4fd16edd-4cac-4b3e-8f22-9640257b0ba9"/>
    <ds:schemaRef ds:uri="http://purl.org/dc/dcmitype/"/>
    <ds:schemaRef ds:uri="1b23803f-b564-4ef0-9d49-a4215fe47e7e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86863E6D-A7B7-4ABA-BFFB-4B0447C27A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d16edd-4cac-4b3e-8f22-9640257b0ba9"/>
    <ds:schemaRef ds:uri="1b23803f-b564-4ef0-9d49-a4215fe47e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60600</TotalTime>
  <Words>1381</Words>
  <Application>Microsoft Office PowerPoint</Application>
  <PresentationFormat>Экран (4:3)</PresentationFormat>
  <Paragraphs>204</Paragraphs>
  <Slides>25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Arial Narrow</vt:lpstr>
      <vt:lpstr>Calibri</vt:lpstr>
      <vt:lpstr>Cambria Math</vt:lpstr>
      <vt:lpstr>Тема Office</vt:lpstr>
      <vt:lpstr>Специальное оформление</vt:lpstr>
      <vt:lpstr>1_Специальное 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Богомолов А.Ю.</dc:creator>
  <cp:lastModifiedBy>Сергей Макрушин</cp:lastModifiedBy>
  <cp:revision>863</cp:revision>
  <cp:lastPrinted>2018-11-22T12:38:07Z</cp:lastPrinted>
  <dcterms:created xsi:type="dcterms:W3CDTF">2014-08-15T10:42:13Z</dcterms:created>
  <dcterms:modified xsi:type="dcterms:W3CDTF">2019-02-13T14:12:21Z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0x010100FC7BE6BCECEEE34B800C783E0740B51E</vt:lpwstr>
  </property>
</Properties>
</file>