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5" r:id="rId1"/>
  </p:sldMasterIdLst>
  <p:notesMasterIdLst>
    <p:notesMasterId r:id="rId16"/>
  </p:notesMasterIdLst>
  <p:handoutMasterIdLst>
    <p:handoutMasterId r:id="rId17"/>
  </p:handoutMasterIdLst>
  <p:sldIdLst>
    <p:sldId id="443" r:id="rId2"/>
    <p:sldId id="433" r:id="rId3"/>
    <p:sldId id="430" r:id="rId4"/>
    <p:sldId id="447" r:id="rId5"/>
    <p:sldId id="448" r:id="rId6"/>
    <p:sldId id="449" r:id="rId7"/>
    <p:sldId id="451" r:id="rId8"/>
    <p:sldId id="452" r:id="rId9"/>
    <p:sldId id="453" r:id="rId10"/>
    <p:sldId id="450" r:id="rId11"/>
    <p:sldId id="454" r:id="rId12"/>
    <p:sldId id="455" r:id="rId13"/>
    <p:sldId id="456" r:id="rId14"/>
    <p:sldId id="442" r:id="rId15"/>
  </p:sldIdLst>
  <p:sldSz cx="12192000" cy="6858000"/>
  <p:notesSz cx="6858000" cy="9144000"/>
  <p:defaultTextStyle>
    <a:defPPr>
      <a:defRPr lang="en-US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lance" id="{705054ED-DB56-FA4C-BB16-D35BDEFFF4C1}">
          <p14:sldIdLst>
            <p14:sldId id="443"/>
            <p14:sldId id="433"/>
            <p14:sldId id="430"/>
            <p14:sldId id="447"/>
            <p14:sldId id="448"/>
            <p14:sldId id="449"/>
            <p14:sldId id="451"/>
            <p14:sldId id="452"/>
            <p14:sldId id="453"/>
            <p14:sldId id="450"/>
            <p14:sldId id="454"/>
            <p14:sldId id="455"/>
            <p14:sldId id="456"/>
            <p14:sldId id="44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97E1"/>
    <a:srgbClr val="B3D4B0"/>
    <a:srgbClr val="6BD3C3"/>
    <a:srgbClr val="2D5096"/>
    <a:srgbClr val="71D2C0"/>
    <a:srgbClr val="47A5D9"/>
    <a:srgbClr val="3975BF"/>
    <a:srgbClr val="47A5DB"/>
    <a:srgbClr val="3274BB"/>
    <a:srgbClr val="7CD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3" autoAdjust="0"/>
    <p:restoredTop sz="96475" autoAdjust="0"/>
  </p:normalViewPr>
  <p:slideViewPr>
    <p:cSldViewPr snapToGrid="0" snapToObjects="1">
      <p:cViewPr varScale="1">
        <p:scale>
          <a:sx n="82" d="100"/>
          <a:sy n="82" d="100"/>
        </p:scale>
        <p:origin x="826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21" d="100"/>
          <a:sy n="121" d="100"/>
        </p:scale>
        <p:origin x="49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0EBAF-D955-C443-AB02-2BCBC7797572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1DC8B-0A09-DC4E-ABCE-FAAA12F0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4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A641A-FC50-3840-A830-42D90553FE8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96355-3DDC-9949-861F-AD0908BFC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дзаголовок 6"/>
          <p:cNvSpPr>
            <a:spLocks noGrp="1"/>
          </p:cNvSpPr>
          <p:nvPr>
            <p:ph type="subTitle" idx="1" hasCustomPrompt="1"/>
          </p:nvPr>
        </p:nvSpPr>
        <p:spPr>
          <a:xfrm>
            <a:off x="1271239" y="3706814"/>
            <a:ext cx="10423985" cy="16557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ФИО автора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>
          <a:xfrm>
            <a:off x="1271239" y="611812"/>
            <a:ext cx="10423984" cy="2438077"/>
          </a:xfrm>
          <a:prstGeom prst="rect">
            <a:avLst/>
          </a:prstGeom>
        </p:spPr>
        <p:txBody>
          <a:bodyPr/>
          <a:lstStyle>
            <a:lvl1pPr>
              <a:defRPr sz="3800" spc="0"/>
            </a:lvl1pPr>
          </a:lstStyle>
          <a:p>
            <a:r>
              <a:rPr lang="ru-RU" dirty="0"/>
              <a:t>Название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157757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0"/>
          </p:nvPr>
        </p:nvSpPr>
        <p:spPr>
          <a:xfrm>
            <a:off x="1271239" y="1955800"/>
            <a:ext cx="10423984" cy="41687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spc="0"/>
            </a:lvl1pPr>
          </a:lstStyle>
          <a:p>
            <a:pPr lvl="0"/>
            <a:endParaRPr lang="ru-RU" dirty="0"/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AB3947CB-1475-4595-BF30-DCA3E540A4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239" y="497418"/>
            <a:ext cx="10414779" cy="12975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13484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marR="0" indent="0" algn="l" defTabSz="914318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914318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Вставить рисунок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1316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 userDrawn="1"/>
        </p:nvSpPr>
        <p:spPr>
          <a:xfrm>
            <a:off x="0" y="-592501"/>
            <a:ext cx="527824" cy="408878"/>
          </a:xfrm>
          <a:prstGeom prst="rect">
            <a:avLst/>
          </a:prstGeom>
          <a:solidFill>
            <a:srgbClr val="2D5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615728" y="-594184"/>
            <a:ext cx="527824" cy="408878"/>
          </a:xfrm>
          <a:prstGeom prst="rect">
            <a:avLst/>
          </a:prstGeom>
          <a:solidFill>
            <a:srgbClr val="3D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1231456" y="-592501"/>
            <a:ext cx="527824" cy="408878"/>
          </a:xfrm>
          <a:prstGeom prst="rect">
            <a:avLst/>
          </a:prstGeom>
          <a:solidFill>
            <a:srgbClr val="6BD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847184" y="-594184"/>
            <a:ext cx="527824" cy="408878"/>
          </a:xfrm>
          <a:prstGeom prst="rect">
            <a:avLst/>
          </a:prstGeom>
          <a:solidFill>
            <a:srgbClr val="B3D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522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584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7"/>
          <p:cNvSpPr>
            <a:spLocks noGrp="1"/>
          </p:cNvSpPr>
          <p:nvPr>
            <p:ph type="pic" sz="quarter" idx="10" hasCustomPrompt="1"/>
          </p:nvPr>
        </p:nvSpPr>
        <p:spPr>
          <a:xfrm>
            <a:off x="754840" y="0"/>
            <a:ext cx="1143716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marR="0" indent="0" algn="l" defTabSz="914318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914318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Вставить рисунок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9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7"/>
          <p:cNvSpPr>
            <a:spLocks noGrp="1"/>
          </p:cNvSpPr>
          <p:nvPr>
            <p:ph type="pic" sz="quarter" idx="10" hasCustomPrompt="1"/>
          </p:nvPr>
        </p:nvSpPr>
        <p:spPr>
          <a:xfrm>
            <a:off x="7086600" y="0"/>
            <a:ext cx="5105400" cy="6121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marR="0" indent="0" algn="l" defTabSz="914318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914318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Вставить рисунок</a:t>
            </a:r>
          </a:p>
          <a:p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/>
          </p:nvPr>
        </p:nvSpPr>
        <p:spPr>
          <a:xfrm>
            <a:off x="1271239" y="1397000"/>
            <a:ext cx="5488725" cy="472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spc="0"/>
            </a:lvl1pPr>
          </a:lstStyle>
          <a:p>
            <a:pPr lvl="0"/>
            <a:endParaRPr lang="ru-RU" dirty="0"/>
          </a:p>
        </p:txBody>
      </p:sp>
      <p:sp>
        <p:nvSpPr>
          <p:cNvPr id="7" name="Текст 2"/>
          <p:cNvSpPr>
            <a:spLocks noGrp="1"/>
          </p:cNvSpPr>
          <p:nvPr>
            <p:ph type="body" sz="quarter" idx="14" hasCustomPrompt="1"/>
          </p:nvPr>
        </p:nvSpPr>
        <p:spPr>
          <a:xfrm>
            <a:off x="1271239" y="488950"/>
            <a:ext cx="5487987" cy="10109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62968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7"/>
          <p:cNvSpPr>
            <a:spLocks noGrp="1"/>
          </p:cNvSpPr>
          <p:nvPr>
            <p:ph type="pic" sz="quarter" idx="10" hasCustomPrompt="1"/>
          </p:nvPr>
        </p:nvSpPr>
        <p:spPr>
          <a:xfrm>
            <a:off x="1271239" y="1499937"/>
            <a:ext cx="10417343" cy="37832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marR="0" indent="0" algn="l" defTabSz="914318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914318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Вставить рисунок</a:t>
            </a:r>
          </a:p>
          <a:p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271239" y="5414934"/>
            <a:ext cx="10417343" cy="7800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spc="0">
                <a:latin typeface="+mn-lt"/>
              </a:defRPr>
            </a:lvl1pPr>
          </a:lstStyle>
          <a:p>
            <a:r>
              <a:rPr lang="ru-RU" sz="1400" dirty="0"/>
              <a:t>Текст</a:t>
            </a:r>
            <a:endParaRPr lang="ru-RU" sz="2800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14" hasCustomPrompt="1"/>
          </p:nvPr>
        </p:nvSpPr>
        <p:spPr>
          <a:xfrm>
            <a:off x="1271239" y="488950"/>
            <a:ext cx="10417198" cy="10109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7527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7"/>
          <p:cNvSpPr>
            <a:spLocks noGrp="1"/>
          </p:cNvSpPr>
          <p:nvPr>
            <p:ph type="pic" sz="quarter" idx="10" hasCustomPrompt="1"/>
          </p:nvPr>
        </p:nvSpPr>
        <p:spPr>
          <a:xfrm>
            <a:off x="1271238" y="0"/>
            <a:ext cx="4824761" cy="6093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marR="0" indent="0" algn="l" defTabSz="914318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914318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Вставить рисунок</a:t>
            </a:r>
          </a:p>
          <a:p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3"/>
          </p:nvPr>
        </p:nvSpPr>
        <p:spPr>
          <a:xfrm>
            <a:off x="6384757" y="1498600"/>
            <a:ext cx="5418221" cy="45953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spc="0"/>
            </a:lvl1pPr>
          </a:lstStyle>
          <a:p>
            <a:pPr lvl="0"/>
            <a:endParaRPr lang="ru-RU" dirty="0"/>
          </a:p>
        </p:txBody>
      </p:sp>
      <p:sp>
        <p:nvSpPr>
          <p:cNvPr id="7" name="Текст 2"/>
          <p:cNvSpPr>
            <a:spLocks noGrp="1"/>
          </p:cNvSpPr>
          <p:nvPr>
            <p:ph type="body" sz="quarter" idx="14" hasCustomPrompt="1"/>
          </p:nvPr>
        </p:nvSpPr>
        <p:spPr>
          <a:xfrm>
            <a:off x="6384744" y="432000"/>
            <a:ext cx="5418234" cy="796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5212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7"/>
          <p:cNvSpPr>
            <a:spLocks noGrp="1"/>
          </p:cNvSpPr>
          <p:nvPr>
            <p:ph type="pic" sz="quarter" idx="10" hasCustomPrompt="1"/>
          </p:nvPr>
        </p:nvSpPr>
        <p:spPr>
          <a:xfrm>
            <a:off x="1271239" y="3389896"/>
            <a:ext cx="10430107" cy="27051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marR="0" indent="0" algn="l" defTabSz="914318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914318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Вставить рисунок</a:t>
            </a:r>
          </a:p>
          <a:p>
            <a:endParaRPr lang="ru-RU" dirty="0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3"/>
          </p:nvPr>
        </p:nvSpPr>
        <p:spPr>
          <a:xfrm>
            <a:off x="5410200" y="615274"/>
            <a:ext cx="6291146" cy="259711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 hasCustomPrompt="1"/>
          </p:nvPr>
        </p:nvSpPr>
        <p:spPr>
          <a:xfrm>
            <a:off x="1271239" y="497417"/>
            <a:ext cx="3878262" cy="27670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83005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2"/>
          <p:cNvSpPr>
            <a:spLocks noGrp="1"/>
          </p:cNvSpPr>
          <p:nvPr>
            <p:ph type="body" sz="quarter" idx="11"/>
          </p:nvPr>
        </p:nvSpPr>
        <p:spPr>
          <a:xfrm>
            <a:off x="1271239" y="1925720"/>
            <a:ext cx="10423358" cy="41783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spc="0"/>
            </a:lvl1pPr>
          </a:lstStyle>
          <a:p>
            <a:r>
              <a:rPr lang="ru-RU" sz="1400" dirty="0"/>
              <a:t>Текст</a:t>
            </a:r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7F3B4332-A65D-4924-9057-73881F6C9E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239" y="497418"/>
            <a:ext cx="9381595" cy="7556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375440297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7"/>
          <p:cNvSpPr>
            <a:spLocks noGrp="1"/>
          </p:cNvSpPr>
          <p:nvPr>
            <p:ph type="pic" sz="quarter" idx="10" hasCustomPrompt="1"/>
          </p:nvPr>
        </p:nvSpPr>
        <p:spPr>
          <a:xfrm>
            <a:off x="1271239" y="1800000"/>
            <a:ext cx="10423358" cy="43055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marR="0" indent="0" algn="l" defTabSz="914318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914318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Вставить рисунок</a:t>
            </a:r>
          </a:p>
          <a:p>
            <a:endParaRPr lang="ru-RU" dirty="0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ED7E4E43-98A6-4912-BB63-9D1D40113D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239" y="497418"/>
            <a:ext cx="10414975" cy="11197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01308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7"/>
          <p:cNvSpPr>
            <a:spLocks noGrp="1"/>
          </p:cNvSpPr>
          <p:nvPr>
            <p:ph type="pic" sz="quarter" idx="12" hasCustomPrompt="1"/>
          </p:nvPr>
        </p:nvSpPr>
        <p:spPr>
          <a:xfrm>
            <a:off x="1271239" y="1787968"/>
            <a:ext cx="5092425" cy="4324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marR="0" indent="0" algn="l" defTabSz="914318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914318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Вставить рисунок</a:t>
            </a:r>
          </a:p>
          <a:p>
            <a:endParaRPr lang="ru-RU" dirty="0"/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5E2E0607-F4D0-4A8B-89E1-1CE5D3F76B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239" y="497418"/>
            <a:ext cx="10420989" cy="9165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6599803" y="1787968"/>
            <a:ext cx="5092425" cy="4324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marR="0" indent="0" algn="l" defTabSz="914318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914318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Вставить рисунок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931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-7411" y="0"/>
            <a:ext cx="697929" cy="6858000"/>
          </a:xfrm>
          <a:prstGeom prst="rect">
            <a:avLst/>
          </a:prstGeom>
          <a:gradFill flip="none" rotWithShape="1">
            <a:gsLst>
              <a:gs pos="0">
                <a:srgbClr val="2D5096"/>
              </a:gs>
              <a:gs pos="38000">
                <a:srgbClr val="3D97E1"/>
              </a:gs>
              <a:gs pos="99623">
                <a:srgbClr val="B3D4B0"/>
              </a:gs>
              <a:gs pos="67000">
                <a:srgbClr val="6BD3C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36" name="Номер слайда 3"/>
          <p:cNvSpPr txBox="1">
            <a:spLocks/>
          </p:cNvSpPr>
          <p:nvPr userDrawn="1"/>
        </p:nvSpPr>
        <p:spPr>
          <a:xfrm>
            <a:off x="-7411" y="6283736"/>
            <a:ext cx="711859" cy="3190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2B8FEFA-A09C-4D71-BC84-13067B364A66}" type="slidenum">
              <a:rPr lang="en-US" sz="1200" smtClean="0">
                <a:solidFill>
                  <a:srgbClr val="FFFFFF"/>
                </a:solidFill>
                <a:latin typeface="+mj-lt"/>
              </a:rPr>
              <a:pPr algn="ctr"/>
              <a:t>‹#›</a:t>
            </a:fld>
            <a:endParaRPr lang="en-US" sz="1200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11" name="Группа 10"/>
          <p:cNvGrpSpPr/>
          <p:nvPr userDrawn="1"/>
        </p:nvGrpSpPr>
        <p:grpSpPr>
          <a:xfrm>
            <a:off x="1179771" y="6249548"/>
            <a:ext cx="10522977" cy="332417"/>
            <a:chOff x="1171704" y="6249548"/>
            <a:chExt cx="10522977" cy="332417"/>
          </a:xfrm>
        </p:grpSpPr>
        <p:sp>
          <p:nvSpPr>
            <p:cNvPr id="37" name="Нижний колонтитул 8"/>
            <p:cNvSpPr txBox="1">
              <a:spLocks/>
            </p:cNvSpPr>
            <p:nvPr userDrawn="1"/>
          </p:nvSpPr>
          <p:spPr>
            <a:xfrm>
              <a:off x="1171704" y="6283736"/>
              <a:ext cx="5711316" cy="298229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0" i="0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Unitsky String Technologies Inc.</a:t>
              </a:r>
              <a:endParaRPr lang="ru-RU" sz="1200" b="0" i="0" dirty="0">
                <a:solidFill>
                  <a:schemeClr val="bg1">
                    <a:lumMod val="75000"/>
                  </a:schemeClr>
                </a:solidFill>
                <a:latin typeface="+mn-lt"/>
              </a:endParaRPr>
            </a:p>
          </p:txBody>
        </p:sp>
        <p:sp>
          <p:nvSpPr>
            <p:cNvPr id="38" name="Подзаголовок 6"/>
            <p:cNvSpPr txBox="1">
              <a:spLocks/>
            </p:cNvSpPr>
            <p:nvPr userDrawn="1"/>
          </p:nvSpPr>
          <p:spPr>
            <a:xfrm>
              <a:off x="10402147" y="6283736"/>
              <a:ext cx="1292534" cy="289005"/>
            </a:xfrm>
            <a:prstGeom prst="rect">
              <a:avLst/>
            </a:prstGeom>
          </p:spPr>
          <p:txBody>
            <a:bodyPr vert="horz" lIns="0" tIns="45720" rIns="0" bIns="45720" rtlCol="0">
              <a:noAutofit/>
            </a:bodyPr>
            <a:lstStyle>
              <a:lvl1pPr marL="0" indent="0" algn="l" defTabSz="914318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318" rtl="0" eaLnBrk="1" latinLnBrk="0" hangingPunct="1">
                <a:lnSpc>
                  <a:spcPct val="120000"/>
                </a:lnSpc>
                <a:spcBef>
                  <a:spcPts val="499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318" rtl="0" eaLnBrk="1" latinLnBrk="0" hangingPunct="1">
                <a:lnSpc>
                  <a:spcPct val="120000"/>
                </a:lnSpc>
                <a:spcBef>
                  <a:spcPts val="499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318" rtl="0" eaLnBrk="1" latinLnBrk="0" hangingPunct="1">
                <a:lnSpc>
                  <a:spcPct val="120000"/>
                </a:lnSpc>
                <a:spcBef>
                  <a:spcPts val="499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>
                      <a:alpha val="70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318" rtl="0" eaLnBrk="1" latinLnBrk="0" hangingPunct="1">
                <a:lnSpc>
                  <a:spcPct val="120000"/>
                </a:lnSpc>
                <a:spcBef>
                  <a:spcPts val="499"/>
                </a:spcBef>
                <a:buFont typeface="Arial" panose="020B0604020202020204" pitchFamily="34" charset="0"/>
                <a:buNone/>
                <a:defRPr sz="1000" kern="1200" baseline="0">
                  <a:solidFill>
                    <a:schemeClr val="tx1">
                      <a:alpha val="50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374" indent="-228580" algn="l" defTabSz="914318" rtl="0" eaLnBrk="1" latinLnBrk="0" hangingPunct="1">
                <a:lnSpc>
                  <a:spcPct val="90000"/>
                </a:lnSpc>
                <a:spcBef>
                  <a:spcPts val="499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534" indent="-228580" algn="l" defTabSz="914318" rtl="0" eaLnBrk="1" latinLnBrk="0" hangingPunct="1">
                <a:lnSpc>
                  <a:spcPct val="90000"/>
                </a:lnSpc>
                <a:spcBef>
                  <a:spcPts val="499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692" indent="-228580" algn="l" defTabSz="914318" rtl="0" eaLnBrk="1" latinLnBrk="0" hangingPunct="1">
                <a:lnSpc>
                  <a:spcPct val="90000"/>
                </a:lnSpc>
                <a:spcBef>
                  <a:spcPts val="499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850" indent="-228580" algn="l" defTabSz="914318" rtl="0" eaLnBrk="1" latinLnBrk="0" hangingPunct="1">
                <a:lnSpc>
                  <a:spcPct val="90000"/>
                </a:lnSpc>
                <a:spcBef>
                  <a:spcPts val="499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unitsky.com</a:t>
              </a:r>
              <a:endParaRPr lang="ru-RU" sz="1200" dirty="0">
                <a:solidFill>
                  <a:schemeClr val="bg1">
                    <a:lumMod val="75000"/>
                  </a:schemeClr>
                </a:solidFill>
                <a:latin typeface="+mn-lt"/>
              </a:endParaRPr>
            </a:p>
          </p:txBody>
        </p:sp>
        <p:cxnSp>
          <p:nvCxnSpPr>
            <p:cNvPr id="39" name="Прямая соединительная линия 38"/>
            <p:cNvCxnSpPr/>
            <p:nvPr userDrawn="1"/>
          </p:nvCxnSpPr>
          <p:spPr>
            <a:xfrm>
              <a:off x="1262197" y="6249548"/>
              <a:ext cx="1042398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13" y="368999"/>
            <a:ext cx="423074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8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09" r:id="rId2"/>
    <p:sldLayoutId id="2147484063" r:id="rId3"/>
    <p:sldLayoutId id="2147484064" r:id="rId4"/>
    <p:sldLayoutId id="2147484008" r:id="rId5"/>
    <p:sldLayoutId id="2147484065" r:id="rId6"/>
    <p:sldLayoutId id="2147484066" r:id="rId7"/>
    <p:sldLayoutId id="2147484061" r:id="rId8"/>
    <p:sldLayoutId id="2147484062" r:id="rId9"/>
    <p:sldLayoutId id="2147484060" r:id="rId10"/>
    <p:sldLayoutId id="2147484067" r:id="rId11"/>
    <p:sldLayoutId id="2147484068" r:id="rId12"/>
    <p:sldLayoutId id="2147484069" r:id="rId13"/>
  </p:sldLayoutIdLst>
  <p:hf hdr="0" dt="0"/>
  <p:txStyles>
    <p:titleStyle>
      <a:lvl1pPr algn="l" defTabSz="914318" rtl="0" eaLnBrk="1" latinLnBrk="0" hangingPunct="1">
        <a:lnSpc>
          <a:spcPct val="80000"/>
        </a:lnSpc>
        <a:spcBef>
          <a:spcPct val="0"/>
        </a:spcBef>
        <a:buNone/>
        <a:defRPr sz="3800" kern="1200" spc="-1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18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28" pos="624">
          <p15:clr>
            <a:srgbClr val="F26B43"/>
          </p15:clr>
        </p15:guide>
        <p15:guide id="29" pos="7320">
          <p15:clr>
            <a:srgbClr val="F26B43"/>
          </p15:clr>
        </p15:guide>
        <p15:guide id="48" pos="1176">
          <p15:clr>
            <a:srgbClr val="F26B43"/>
          </p15:clr>
        </p15:guide>
        <p15:guide id="51" orient="horz" pos="7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nik-boss-kasp/FinalProject/blob/master/features/%D0%A2%D0%B5%D1%81%D1%82%20%D0%9F%D1%80%D0%BE%D0%B2%D0%B5%D1%80%D0%BA%D0%B0%20%D1%81%D0%BE%D0%B7%D0%B4%D0%B0%D0%BD%D0%B8%D1%8F%20%D0%B4%D0%BE%D0%BA%D1%83%D0%BC%D0%B5%D0%BD%D1%82%D0%BE%D0%B2%20%D0%BD%D0%B0%20%D0%BE%D1%81%D0%BD%D0%BE%D0%B2%D0%B0%D0%BD%D0%B8%D0%B8%20%D0%BF%D0%BE%D1%82%D1%80%D0%B5%D0%B1%D0%BD%D0%BE%D1%81%D1%82%D0%B8%20%D0%B2%20%D0%A2%D0%9C%D0%A6.feature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k-boss-kasp/FinalProject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nik-boss-kasp/FinalProject/blob/master/doc/%D0%9F%D1%80%D0%BE%D1%86%D0%B5%D1%81%D1%81%20%D0%B2%20%D0%BD%D0%BE%D1%82%D0%B0%D1%86%D0%B8%D0%B8%20BPMN.png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nik-boss-kasp/FinalProject/blob/master/doc/%D0%A14.png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nik-boss-kasp/FinalProject/blob/master/doc/%D0%94%D0%B8%D0%B0%D0%B3%D1%80%D0%B0%D0%BC%D0%BC%D0%B0%20%D0%BE%D0%B1%D1%8A%D0%B5%D0%BA%D1%82%D0%BE%D0%B2%201%D0%A1%D0%91%D0%B0%D0%B7%D0%B01.png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nik-boss-kasp/FinalProject/blob/master/doc/%D0%94%D0%B8%D0%B0%D0%B3%D1%80%D0%B0%D0%BC%D0%BC%D0%B0%20%D0%BE%D0%B1%D1%8A%D0%B5%D0%BA%D1%82%D0%BE%D0%B2%201%D0%A1%D0%91%D0%B0%D0%B7%D0%B02.png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nik-boss-kasp/FinalProject/blob/master/src/cf/1Cv8%20-%20%D0%91%D0%B0%D0%B7%D0%B0%201.cf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nik-boss-kasp/FinalProject/blob/master/src/cf/1Cv8%20-%20%D0%91%D0%B0%D0%B7%D0%B02.cf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"/>
            <a:ext cx="12192462" cy="6857741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841919" y="2168782"/>
            <a:ext cx="7297739" cy="2049462"/>
          </a:xfrm>
          <a:prstGeom prst="rect">
            <a:avLst/>
          </a:prstGeom>
        </p:spPr>
        <p:txBody>
          <a:bodyPr anchor="t"/>
          <a:lstStyle/>
          <a:p>
            <a:r>
              <a:rPr lang="ru-RU" sz="4500" spc="0" dirty="0">
                <a:solidFill>
                  <a:schemeClr val="bg1"/>
                </a:solidFill>
              </a:rPr>
              <a:t>Проектная работа</a:t>
            </a:r>
            <a:br>
              <a:rPr lang="ru-RU" sz="4500" spc="0" dirty="0">
                <a:solidFill>
                  <a:schemeClr val="bg1"/>
                </a:solidFill>
              </a:rPr>
            </a:br>
            <a:r>
              <a:rPr lang="ru-RU" sz="4500" spc="0" dirty="0">
                <a:solidFill>
                  <a:schemeClr val="bg1"/>
                </a:solidFill>
              </a:rPr>
              <a:t>Тема: Процесс обеспечения ТМЦ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23" y="835705"/>
            <a:ext cx="2520000" cy="7427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D3980E-6FE4-47E2-B927-AA471FB324D7}"/>
              </a:ext>
            </a:extLst>
          </p:cNvPr>
          <p:cNvSpPr txBox="1"/>
          <p:nvPr/>
        </p:nvSpPr>
        <p:spPr>
          <a:xfrm>
            <a:off x="841918" y="6155935"/>
            <a:ext cx="6878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Подготовил: Касперович Наталья Игоревна</a:t>
            </a:r>
            <a:endParaRPr lang="LID4096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62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F1CBFEE0-E13D-4044-AF9E-8215DF30F2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Тестирование функционала</a:t>
            </a:r>
            <a:r>
              <a:rPr lang="en-US" dirty="0"/>
              <a:t> </a:t>
            </a:r>
            <a:r>
              <a:rPr lang="ru-RU" dirty="0">
                <a:hlinkClick r:id="rId2"/>
              </a:rPr>
              <a:t>ссылка </a:t>
            </a:r>
            <a:r>
              <a:rPr lang="en-US" dirty="0">
                <a:hlinkClick r:id="rId2"/>
              </a:rPr>
              <a:t>git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E16F72-F826-4636-87E2-AA582B1DD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14" y="1161520"/>
            <a:ext cx="10842172" cy="480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54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F1CBFEE0-E13D-4044-AF9E-8215DF30F2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Плюсы использования системы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065B4C-AE38-4ED5-AC7C-EE1178B106B0}"/>
              </a:ext>
            </a:extLst>
          </p:cNvPr>
          <p:cNvSpPr txBox="1"/>
          <p:nvPr/>
        </p:nvSpPr>
        <p:spPr>
          <a:xfrm>
            <a:off x="1271239" y="1253068"/>
            <a:ext cx="103733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Обеспечивает прозрачную систему работы с заявками на обеспечение ТМЦ.</a:t>
            </a:r>
          </a:p>
          <a:p>
            <a:pPr marL="342900" indent="-342900">
              <a:buAutoNum type="arabicPeriod"/>
            </a:pPr>
            <a:r>
              <a:rPr lang="ru-RU" dirty="0"/>
              <a:t>Повышает ответственность сотрудников в процессе подачи заявки, её согласования и обработки.</a:t>
            </a:r>
          </a:p>
          <a:p>
            <a:pPr marL="342900" indent="-342900">
              <a:buAutoNum type="arabicPeriod"/>
            </a:pPr>
            <a:r>
              <a:rPr lang="ru-RU" dirty="0"/>
              <a:t>Исключается потеря заявок и искажение данных.</a:t>
            </a:r>
          </a:p>
          <a:p>
            <a:pPr marL="342900" indent="-342900">
              <a:buAutoNum type="arabicPeriod"/>
            </a:pPr>
            <a:r>
              <a:rPr lang="ru-RU" dirty="0"/>
              <a:t>Каждый участник процесса работает в своей системе не перегружая друг друга «лишней» информацией.</a:t>
            </a:r>
          </a:p>
          <a:p>
            <a:pPr marL="342900" indent="-342900">
              <a:buAutoNum type="arabicPeriod"/>
            </a:pPr>
            <a:r>
              <a:rPr lang="ru-RU" dirty="0"/>
              <a:t>Позволяет оперативно реагировать и обрабатывать запросы на обеспечение ТМЦ со стороны сотрудников ОМТС.</a:t>
            </a:r>
          </a:p>
          <a:p>
            <a:pPr marL="342900" indent="-342900">
              <a:buAutoNum type="arabicPeriod"/>
            </a:pPr>
            <a:r>
              <a:rPr lang="ru-RU" dirty="0"/>
              <a:t>Позволяет оценить загрузку отдела ОМТС.</a:t>
            </a:r>
          </a:p>
        </p:txBody>
      </p:sp>
    </p:spTree>
    <p:extLst>
      <p:ext uri="{BB962C8B-B14F-4D97-AF65-F5344CB8AC3E}">
        <p14:creationId xmlns:p14="http://schemas.microsoft.com/office/powerpoint/2010/main" val="268596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F1CBFEE0-E13D-4044-AF9E-8215DF30F2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Перспективы развития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065B4C-AE38-4ED5-AC7C-EE1178B106B0}"/>
              </a:ext>
            </a:extLst>
          </p:cNvPr>
          <p:cNvSpPr txBox="1"/>
          <p:nvPr/>
        </p:nvSpPr>
        <p:spPr>
          <a:xfrm>
            <a:off x="1271239" y="1253068"/>
            <a:ext cx="103733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Разработанный блок легко встроить в любую систему.</a:t>
            </a:r>
          </a:p>
          <a:p>
            <a:pPr marL="342900" indent="-342900">
              <a:buAutoNum type="arabicPeriod"/>
            </a:pPr>
            <a:r>
              <a:rPr lang="ru-RU" dirty="0"/>
              <a:t>Доработка процесса согласования и обработки заявок в части подключения бизнес-процессов, работа в 1С:Документооборот.</a:t>
            </a:r>
          </a:p>
          <a:p>
            <a:pPr marL="342900" indent="-342900">
              <a:buAutoNum type="arabicPeriod"/>
            </a:pPr>
            <a:r>
              <a:rPr lang="ru-RU" dirty="0"/>
              <a:t>Доработка проверки вхождения запрашиваемых ТМЦ в плане бюджета, а также включения в план бюджета на основании заявок. </a:t>
            </a:r>
          </a:p>
        </p:txBody>
      </p:sp>
    </p:spTree>
    <p:extLst>
      <p:ext uri="{BB962C8B-B14F-4D97-AF65-F5344CB8AC3E}">
        <p14:creationId xmlns:p14="http://schemas.microsoft.com/office/powerpoint/2010/main" val="3402471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F1CBFEE0-E13D-4044-AF9E-8215DF30F2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Выводы по итогам курса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065B4C-AE38-4ED5-AC7C-EE1178B106B0}"/>
              </a:ext>
            </a:extLst>
          </p:cNvPr>
          <p:cNvSpPr txBox="1"/>
          <p:nvPr/>
        </p:nvSpPr>
        <p:spPr>
          <a:xfrm>
            <a:off x="1271239" y="1253068"/>
            <a:ext cx="1037336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Данный курс позволил раздвинуть границы знаний и навыков для использования на текущей месте работы.</a:t>
            </a:r>
          </a:p>
          <a:p>
            <a:pPr marL="342900" indent="-342900">
              <a:buAutoNum type="arabicPeriod"/>
            </a:pPr>
            <a:r>
              <a:rPr lang="ru-RU" dirty="0"/>
              <a:t>На основании полученных данных уже была переделана доска </a:t>
            </a:r>
            <a:r>
              <a:rPr lang="ru-RU" dirty="0" err="1"/>
              <a:t>Канбан</a:t>
            </a:r>
            <a:r>
              <a:rPr lang="ru-RU" dirty="0"/>
              <a:t> по работе с внутренними проектами.</a:t>
            </a:r>
          </a:p>
          <a:p>
            <a:pPr marL="342900" indent="-342900">
              <a:buAutoNum type="arabicPeriod"/>
            </a:pPr>
            <a:r>
              <a:rPr lang="ru-RU" dirty="0"/>
              <a:t>С нуля разработана и настроена система под названием 1С:Служба поддержки, которая аккумулирует инциденты пользователей и фиксирует задачи в </a:t>
            </a:r>
            <a:r>
              <a:rPr lang="ru-RU" dirty="0" err="1"/>
              <a:t>Канбан</a:t>
            </a:r>
            <a:r>
              <a:rPr lang="ru-RU" dirty="0"/>
              <a:t> с согласованием через 1С:Документооборот запросов, при необходимости.</a:t>
            </a:r>
          </a:p>
          <a:p>
            <a:pPr marL="342900" indent="-342900">
              <a:buAutoNum type="arabicPeriod"/>
            </a:pPr>
            <a:r>
              <a:rPr lang="ru-RU" dirty="0"/>
              <a:t>Проведено обучение сотрудников отдела по работе со сценарными и дымовыми тестами, которые теперь используются в работе при обновлении систем.</a:t>
            </a:r>
          </a:p>
          <a:p>
            <a:pPr marL="342900" indent="-342900">
              <a:buAutoNum type="arabicPeriod"/>
            </a:pPr>
            <a:r>
              <a:rPr lang="ru-RU" dirty="0"/>
              <a:t>Изучен механизм брокера сообщений </a:t>
            </a:r>
            <a:r>
              <a:rPr lang="en-US" dirty="0"/>
              <a:t>RabbitMQ</a:t>
            </a:r>
            <a:r>
              <a:rPr lang="ru-RU" dirty="0"/>
              <a:t>, в планах его использования для интеграции систем.</a:t>
            </a:r>
          </a:p>
          <a:p>
            <a:pPr marL="342900" indent="-342900">
              <a:buAutoNum type="arabicPeriod"/>
            </a:pPr>
            <a:r>
              <a:rPr lang="ru-RU" dirty="0"/>
              <a:t>Даны рекомендации системным администраторам по настройке и обслуживанию серверов 1С.</a:t>
            </a:r>
            <a:endParaRPr lang="en-US" dirty="0"/>
          </a:p>
          <a:p>
            <a:pPr marL="342900" indent="-342900">
              <a:buAutoNum type="arabicPeriod"/>
            </a:pPr>
            <a:r>
              <a:rPr lang="ru-RU" dirty="0"/>
              <a:t>Прорабатываются планы по дальнейшему развитию и улучшению работы систем и процессов их обслуживания.</a:t>
            </a:r>
          </a:p>
          <a:p>
            <a:pPr marL="342900" indent="-342900">
              <a:buAutoNum type="arabicPeriod"/>
            </a:pPr>
            <a:endParaRPr lang="ru-RU" dirty="0"/>
          </a:p>
          <a:p>
            <a:r>
              <a:rPr lang="ru-RU" dirty="0"/>
              <a:t>Спасибо за курс!</a:t>
            </a:r>
          </a:p>
          <a:p>
            <a:r>
              <a:rPr lang="ru-RU" dirty="0"/>
              <a:t>Успехов в вашей работе!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9082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"/>
            <a:ext cx="12192462" cy="6857741"/>
          </a:xfrm>
          <a:prstGeom prst="rect">
            <a:avLst/>
          </a:prstGeom>
        </p:spPr>
      </p:pic>
      <p:sp>
        <p:nvSpPr>
          <p:cNvPr id="8" name="Заголовок 5"/>
          <p:cNvSpPr txBox="1">
            <a:spLocks/>
          </p:cNvSpPr>
          <p:nvPr/>
        </p:nvSpPr>
        <p:spPr>
          <a:xfrm>
            <a:off x="841920" y="4700588"/>
            <a:ext cx="6174830" cy="2049462"/>
          </a:xfrm>
          <a:prstGeom prst="rect">
            <a:avLst/>
          </a:prstGeom>
        </p:spPr>
        <p:txBody>
          <a:bodyPr anchor="t"/>
          <a:lstStyle>
            <a:lvl1pPr algn="l" defTabSz="9143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8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500" dirty="0">
                <a:solidFill>
                  <a:schemeClr val="bg1"/>
                </a:solidFill>
              </a:rPr>
              <a:t>Спасибо</a:t>
            </a:r>
          </a:p>
          <a:p>
            <a:r>
              <a:rPr lang="ru-RU" sz="4500" dirty="0">
                <a:solidFill>
                  <a:schemeClr val="bg1"/>
                </a:solidFill>
              </a:rPr>
              <a:t>за внимание!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23" y="835705"/>
            <a:ext cx="2520000" cy="74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2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7AB64B1-447F-4ADF-B833-F1D63E02F1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1239" y="1073020"/>
            <a:ext cx="10423984" cy="5051555"/>
          </a:xfrm>
        </p:spPr>
        <p:txBody>
          <a:bodyPr/>
          <a:lstStyle/>
          <a:p>
            <a:r>
              <a:rPr lang="ru-RU" u="sng" dirty="0"/>
              <a:t>Цель проекта:</a:t>
            </a:r>
          </a:p>
          <a:p>
            <a:r>
              <a:rPr lang="ru-RU" dirty="0"/>
              <a:t>Автоматизация процесса обработки заявок на обеспечение ТМЦ.</a:t>
            </a:r>
          </a:p>
          <a:p>
            <a:r>
              <a:rPr lang="ru-RU" u="sng" dirty="0"/>
              <a:t>Описание процесса</a:t>
            </a:r>
            <a:r>
              <a:rPr lang="ru-RU" dirty="0"/>
              <a:t>:</a:t>
            </a:r>
          </a:p>
          <a:p>
            <a:r>
              <a:rPr lang="ru-RU" dirty="0"/>
              <a:t>При возникновении потребности в ТМЦ, любой сотрудник организации (далее Заказчик) имеет право на создание заявки на обеспечение в ТМЦ. </a:t>
            </a:r>
          </a:p>
          <a:p>
            <a:r>
              <a:rPr lang="ru-RU" dirty="0"/>
              <a:t>Непосредственный руководитель данного сотрудника (далее – НР заказчика) согласовывает данную потребность.</a:t>
            </a:r>
          </a:p>
          <a:p>
            <a:r>
              <a:rPr lang="ru-RU" dirty="0"/>
              <a:t>Данная заявка попадает на обработку сотрудникам отдела материально-технического снабжения (далее – Сотрудник ОМТС). Сотрудник ОМТС выполняет проверку наличия на складе требуемых ТМЦ, при наличии – оформляет перемещение со слада, при отсутствии - запускает процесс закупки данных ТМЦ.</a:t>
            </a:r>
          </a:p>
          <a:p>
            <a:r>
              <a:rPr lang="ru-RU" dirty="0"/>
              <a:t>Ссылка на репозитарий проекта:</a:t>
            </a:r>
          </a:p>
          <a:p>
            <a:r>
              <a:rPr lang="en-US" sz="1400" dirty="0">
                <a:hlinkClick r:id="rId2"/>
              </a:rPr>
              <a:t>https://github.com/nik-boss-kasp/FinalProject</a:t>
            </a:r>
            <a:endParaRPr lang="en-US" sz="1400" dirty="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17251F-A082-4683-92F1-4E5487F19D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1239" y="497418"/>
            <a:ext cx="10414779" cy="575602"/>
          </a:xfrm>
        </p:spPr>
        <p:txBody>
          <a:bodyPr/>
          <a:lstStyle/>
          <a:p>
            <a:r>
              <a:rPr lang="ru-RU" dirty="0"/>
              <a:t>Описание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69984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F1CBFEE0-E13D-4044-AF9E-8215DF30F2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Бизнес-процесс в нотации </a:t>
            </a:r>
            <a:r>
              <a:rPr lang="en-US" dirty="0"/>
              <a:t>BPMN</a:t>
            </a:r>
            <a:r>
              <a:rPr lang="ru-RU" dirty="0"/>
              <a:t> </a:t>
            </a:r>
            <a:r>
              <a:rPr lang="ru-RU" dirty="0">
                <a:hlinkClick r:id="rId2"/>
              </a:rPr>
              <a:t>ссылка </a:t>
            </a:r>
            <a:r>
              <a:rPr lang="en-US" dirty="0">
                <a:hlinkClick r:id="rId2"/>
              </a:rPr>
              <a:t>git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EFB35F-00CA-4045-A5E2-D9D21C8D4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9" y="1054361"/>
            <a:ext cx="8702295" cy="513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67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F1CBFEE0-E13D-4044-AF9E-8215DF30F2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Описание архитектуры в нотации </a:t>
            </a:r>
            <a:r>
              <a:rPr lang="en-US" dirty="0"/>
              <a:t>C4 </a:t>
            </a:r>
            <a:r>
              <a:rPr lang="ru-RU" dirty="0">
                <a:hlinkClick r:id="rId2"/>
              </a:rPr>
              <a:t>ссылка </a:t>
            </a:r>
            <a:r>
              <a:rPr lang="en-US" dirty="0">
                <a:hlinkClick r:id="rId2"/>
              </a:rPr>
              <a:t>git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52A855E-5D09-4D2F-B6CD-0743EEE70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99" y="925613"/>
            <a:ext cx="8779001" cy="50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60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F1CBFEE0-E13D-4044-AF9E-8215DF30F2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Диаграмма объектов 1С:База1</a:t>
            </a:r>
            <a:r>
              <a:rPr lang="en-US" dirty="0"/>
              <a:t> </a:t>
            </a:r>
            <a:r>
              <a:rPr lang="ru-RU" dirty="0">
                <a:hlinkClick r:id="rId2"/>
              </a:rPr>
              <a:t>ссылка </a:t>
            </a:r>
            <a:r>
              <a:rPr lang="en-US" dirty="0">
                <a:hlinkClick r:id="rId2"/>
              </a:rPr>
              <a:t>git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FAA74B-F722-42A6-923F-8868A0C4B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535" y="1155848"/>
            <a:ext cx="8779001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93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F1CBFEE0-E13D-4044-AF9E-8215DF30F2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Диаграмма объектов 1С:База2</a:t>
            </a:r>
            <a:r>
              <a:rPr lang="en-US" dirty="0"/>
              <a:t> </a:t>
            </a:r>
            <a:r>
              <a:rPr lang="ru-RU" dirty="0">
                <a:hlinkClick r:id="rId2"/>
              </a:rPr>
              <a:t>ссылка </a:t>
            </a:r>
            <a:r>
              <a:rPr lang="en-US" dirty="0">
                <a:hlinkClick r:id="rId2"/>
              </a:rPr>
              <a:t>git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FA79F2-1ECB-4F57-AE2C-78BB792D8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673" y="959906"/>
            <a:ext cx="9388654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41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F1CBFEE0-E13D-4044-AF9E-8215DF30F2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Рабочий стол заказчика 1С:База1 </a:t>
            </a:r>
            <a:r>
              <a:rPr lang="ru-RU" dirty="0">
                <a:hlinkClick r:id="rId2"/>
              </a:rPr>
              <a:t>ссылка</a:t>
            </a:r>
            <a:r>
              <a:rPr lang="en-US" dirty="0">
                <a:hlinkClick r:id="rId2"/>
              </a:rPr>
              <a:t> git</a:t>
            </a:r>
            <a:r>
              <a:rPr lang="ru-RU" dirty="0">
                <a:hlinkClick r:id="rId2"/>
              </a:rPr>
              <a:t>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365567-BFC9-4DB8-891C-BEAEA6463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241" y="1253068"/>
            <a:ext cx="6882881" cy="35544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6C7C4A-AEEF-4F7F-B2C4-213C598644E1}"/>
              </a:ext>
            </a:extLst>
          </p:cNvPr>
          <p:cNvSpPr txBox="1"/>
          <p:nvPr/>
        </p:nvSpPr>
        <p:spPr>
          <a:xfrm>
            <a:off x="1271239" y="1103779"/>
            <a:ext cx="31701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Заказчик создаёт заявку на обеспечение ТМЦ, которая проходит согласование руководителем.</a:t>
            </a:r>
          </a:p>
          <a:p>
            <a:r>
              <a:rPr lang="ru-RU" dirty="0"/>
              <a:t>При статусе заявки «Согласовано» она передаётся в систему 1С:База2, в которой её обрабатывает специалист ОМТС. </a:t>
            </a:r>
          </a:p>
          <a:p>
            <a:r>
              <a:rPr lang="ru-RU" dirty="0"/>
              <a:t>При изменении статуса заявки в 1С:База2 – статус изменяется в заявке заказчика в 1С:База1.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77329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F1CBFEE0-E13D-4044-AF9E-8215DF30F2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Исходящие сообщения 1С:База1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7806B8-21DA-4728-9A9A-CC6DAF207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98" y="1103779"/>
            <a:ext cx="6790410" cy="35338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4F0A68-C9F7-4231-95F5-BDD7DF53E487}"/>
              </a:ext>
            </a:extLst>
          </p:cNvPr>
          <p:cNvSpPr txBox="1"/>
          <p:nvPr/>
        </p:nvSpPr>
        <p:spPr>
          <a:xfrm>
            <a:off x="1271239" y="1103779"/>
            <a:ext cx="31701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системе настроена подписка на события записи справочников и документа.</a:t>
            </a:r>
          </a:p>
          <a:p>
            <a:r>
              <a:rPr lang="ru-RU" dirty="0"/>
              <a:t>При записи формируется элемент справочника «Исходящие сообщения» с определённым именем очереди в зависимости от объекта передачи информации.</a:t>
            </a:r>
          </a:p>
          <a:p>
            <a:r>
              <a:rPr lang="ru-RU" dirty="0"/>
              <a:t>Настроено регламентное задание, которое направляет сообщения.</a:t>
            </a:r>
            <a:endParaRPr lang="LID4096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C345D47-D2D3-4F8D-B5FB-7A523A946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404" y="3429000"/>
            <a:ext cx="4907904" cy="280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7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F1CBFEE0-E13D-4044-AF9E-8215DF30F2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Рабочий стол специалиста ОМТС 1С:База2</a:t>
            </a:r>
            <a:r>
              <a:rPr lang="en-US" dirty="0"/>
              <a:t> </a:t>
            </a:r>
            <a:r>
              <a:rPr lang="ru-RU" dirty="0">
                <a:hlinkClick r:id="rId2"/>
              </a:rPr>
              <a:t>ссылка</a:t>
            </a:r>
            <a:r>
              <a:rPr lang="en-US" dirty="0">
                <a:hlinkClick r:id="rId2"/>
              </a:rPr>
              <a:t> git</a:t>
            </a:r>
            <a:r>
              <a:rPr lang="ru-RU" dirty="0">
                <a:hlinkClick r:id="rId2"/>
              </a:rPr>
              <a:t> 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4F0A68-C9F7-4231-95F5-BDD7DF53E487}"/>
              </a:ext>
            </a:extLst>
          </p:cNvPr>
          <p:cNvSpPr txBox="1"/>
          <p:nvPr/>
        </p:nvSpPr>
        <p:spPr>
          <a:xfrm>
            <a:off x="1271239" y="1103779"/>
            <a:ext cx="31701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процессе обработки заявки специалист ОМТС проверяет наличие на складе требуемых ТМЦ, нажимая кнопку «Проверить наличие», при этом статус заявки меняется – «На исполнении».</a:t>
            </a:r>
          </a:p>
          <a:p>
            <a:r>
              <a:rPr lang="ru-RU" dirty="0"/>
              <a:t>Далее нажимает кнопку «Создать документы» – если наличия недостаточно – система создаёт документ «Заказ поставщику», иначе – «Перемещение со склада».</a:t>
            </a:r>
          </a:p>
          <a:p>
            <a:r>
              <a:rPr lang="ru-RU" dirty="0"/>
              <a:t>Статусы заявки передаются в 1С:База1.</a:t>
            </a:r>
            <a:endParaRPr lang="LID4096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291037-7B01-4A2A-90EE-03CB5C9B8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371" y="1103779"/>
            <a:ext cx="7349202" cy="380289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606CFBD-3B37-40C5-AFCF-F97115D03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618" y="2808688"/>
            <a:ext cx="6630955" cy="248444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DAC9987-498A-4A69-A65A-2C1B061EB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4573" y="3778436"/>
            <a:ext cx="6096000" cy="22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04287"/>
      </p:ext>
    </p:extLst>
  </p:cSld>
  <p:clrMapOvr>
    <a:masterClrMapping/>
  </p:clrMapOvr>
</p:sld>
</file>

<file path=ppt/theme/theme1.xml><?xml version="1.0" encoding="utf-8"?>
<a:theme xmlns:a="http://schemas.openxmlformats.org/drawingml/2006/main" name="экомир">
  <a:themeElements>
    <a:clrScheme name="Другая 10">
      <a:dk1>
        <a:srgbClr val="1F1F1F"/>
      </a:dk1>
      <a:lt1>
        <a:srgbClr val="FFFFFF"/>
      </a:lt1>
      <a:dk2>
        <a:srgbClr val="202020"/>
      </a:dk2>
      <a:lt2>
        <a:srgbClr val="FFFFFF"/>
      </a:lt2>
      <a:accent1>
        <a:srgbClr val="00B0F0"/>
      </a:accent1>
      <a:accent2>
        <a:srgbClr val="0000FF"/>
      </a:accent2>
      <a:accent3>
        <a:srgbClr val="C8F5FE"/>
      </a:accent3>
      <a:accent4>
        <a:srgbClr val="6EB2EA"/>
      </a:accent4>
      <a:accent5>
        <a:srgbClr val="00CCFF"/>
      </a:accent5>
      <a:accent6>
        <a:srgbClr val="035471"/>
      </a:accent6>
      <a:hlink>
        <a:srgbClr val="00CCFF"/>
      </a:hlink>
      <a:folHlink>
        <a:srgbClr val="BFBFBF"/>
      </a:folHlink>
    </a:clrScheme>
    <a:fontScheme name="Arial Black/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3C0989E-071C-44D7-A2D2-1528BCDA9C26}">
  <we:reference id="wa104381411" version="1.0.0.0" store="ru-RU" storeType="OMEX"/>
  <we:alternateReferences>
    <we:reference id="wa104381411" version="1.0.0.0" store="wa10438141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6204</TotalTime>
  <Words>584</Words>
  <Application>Microsoft Office PowerPoint</Application>
  <PresentationFormat>Широкоэкранный</PresentationFormat>
  <Paragraphs>52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Calibri</vt:lpstr>
      <vt:lpstr>экомир</vt:lpstr>
      <vt:lpstr>Проектная работа Тема: Процесс обеспечения ТМЦ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Dublin_Design</dc:creator>
  <cp:lastModifiedBy>1</cp:lastModifiedBy>
  <cp:revision>412</cp:revision>
  <cp:lastPrinted>2017-03-09T03:48:56Z</cp:lastPrinted>
  <dcterms:created xsi:type="dcterms:W3CDTF">2016-11-10T06:07:03Z</dcterms:created>
  <dcterms:modified xsi:type="dcterms:W3CDTF">2024-11-09T10:01:46Z</dcterms:modified>
</cp:coreProperties>
</file>