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400" r:id="rId65"/>
    <p:sldId id="398" r:id="rId66"/>
    <p:sldId id="399" r:id="rId67"/>
    <p:sldId id="333" r:id="rId6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107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13.12.2012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13.12.2012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89" r:id="rId2"/>
    <p:sldLayoutId id="2147483688" r:id="rId3"/>
    <p:sldLayoutId id="2147483704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8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14" y="2365830"/>
            <a:ext cx="1573973" cy="177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</a:t>
            </a:r>
            <a:r>
              <a:rPr lang="en-US" dirty="0" smtClean="0"/>
              <a:t>Sheets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96278" cy="646331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590800" cy="58477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5105400"/>
            <a:ext cx="4038600" cy="446276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57797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 are separated by commas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 are separated by semicolons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000" dirty="0" smtClean="0"/>
              <a:t>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1336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81250" y="3332946"/>
            <a:ext cx="4381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Select the </a:t>
            </a:r>
            <a:r>
              <a:rPr lang="en-US" dirty="0" smtClean="0"/>
              <a:t>Elements </a:t>
            </a:r>
            <a:r>
              <a:rPr lang="en-US" dirty="0" smtClean="0"/>
              <a:t>to </a:t>
            </a:r>
            <a:r>
              <a:rPr lang="en-US" dirty="0" smtClean="0"/>
              <a:t>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452" y="3047999"/>
            <a:ext cx="5272548" cy="2514600"/>
          </a:xfrm>
          <a:prstGeom prst="roundRect">
            <a:avLst>
              <a:gd name="adj" fmla="val 282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2800" dirty="0" smtClean="0"/>
              <a:t>, elements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the element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(no </a:t>
            </a:r>
            <a:r>
              <a:rPr lang="en-US" sz="2800" dirty="0" smtClean="0"/>
              <a:t>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</a:t>
            </a:r>
            <a:r>
              <a:rPr lang="en-US" sz="2600" dirty="0" smtClean="0"/>
              <a:t>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Common Selectors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913" y="3124200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7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19224"/>
            <a:ext cx="5181600" cy="1743075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476624"/>
            <a:ext cx="5181600" cy="569120"/>
          </a:xfrm>
        </p:spPr>
        <p:txBody>
          <a:bodyPr/>
          <a:lstStyle/>
          <a:p>
            <a:r>
              <a:rPr lang="en-US" dirty="0" smtClean="0"/>
              <a:t>How to Use CSS with </a:t>
            </a:r>
            <a:r>
              <a:rPr lang="en-US" dirty="0" smtClean="0"/>
              <a:t>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1495425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33242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314825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/>
              <a:t>What is CSS</a:t>
            </a:r>
            <a:r>
              <a:rPr lang="en-US" dirty="0" smtClean="0"/>
              <a:t>?</a:t>
            </a:r>
          </a:p>
          <a:p>
            <a:pPr marL="541338" indent="-541338">
              <a:tabLst/>
            </a:pPr>
            <a:r>
              <a:rPr lang="en-US" dirty="0" smtClean="0"/>
              <a:t>Styling </a:t>
            </a:r>
            <a:r>
              <a:rPr lang="en-US" dirty="0"/>
              <a:t>with Cascading </a:t>
            </a:r>
            <a:r>
              <a:rPr lang="en-US" dirty="0" smtClean="0"/>
              <a:t>Style Sheets </a:t>
            </a:r>
            <a:r>
              <a:rPr lang="en-US" dirty="0"/>
              <a:t>(CSS)</a:t>
            </a:r>
          </a:p>
          <a:p>
            <a:pPr marL="541338" indent="-541338">
              <a:tabLst/>
            </a:pPr>
            <a:r>
              <a:rPr lang="en-US" dirty="0" smtClean="0"/>
              <a:t>CSS Selectors</a:t>
            </a:r>
          </a:p>
          <a:p>
            <a:pPr marL="889001" lvl="1" indent="-541338"/>
            <a:r>
              <a:rPr lang="en-US" dirty="0" smtClean="0"/>
              <a:t>Select by element name, id or class</a:t>
            </a:r>
          </a:p>
          <a:p>
            <a:pPr marL="889001" lvl="1" indent="-541338"/>
            <a:r>
              <a:rPr lang="en-US" dirty="0" smtClean="0"/>
              <a:t>Nested Selectors</a:t>
            </a:r>
          </a:p>
          <a:p>
            <a:pPr marL="541338" indent="-541338">
              <a:tabLst/>
            </a:pPr>
            <a:r>
              <a:rPr lang="en-US" dirty="0" smtClean="0"/>
              <a:t>Importing CSS into HTML</a:t>
            </a:r>
          </a:p>
          <a:p>
            <a:pPr marL="541338" indent="-541338">
              <a:tabLst/>
            </a:pPr>
            <a:r>
              <a:rPr lang="en-US" dirty="0" smtClean="0"/>
              <a:t>Selectors</a:t>
            </a:r>
          </a:p>
          <a:p>
            <a:pPr marL="889001" lvl="1" indent="-541338"/>
            <a:r>
              <a:rPr lang="en-US" dirty="0" smtClean="0"/>
              <a:t>Attribute selectors</a:t>
            </a:r>
          </a:p>
          <a:p>
            <a:pPr marL="889001" lvl="1" indent="-541338"/>
            <a:r>
              <a:rPr lang="en-US" dirty="0" smtClean="0"/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70538">
            <a:off x="7069513" y="2696742"/>
            <a:ext cx="1975742" cy="1233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543" y="177800"/>
            <a:ext cx="2264228" cy="736600"/>
          </a:xfrm>
          <a:prstGeom prst="wedgeEllipseCallout">
            <a:avLst>
              <a:gd name="adj1" fmla="val 34971"/>
              <a:gd name="adj2" fmla="val 7594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225" y="4648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imported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Linked via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…"&gt;</a:t>
            </a:r>
            <a:r>
              <a:rPr lang="en-US" sz="2600" dirty="0" smtClean="0"/>
              <a:t> </a:t>
            </a:r>
            <a:r>
              <a:rPr lang="en-US" dirty="0" smtClean="0"/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Via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</a:t>
            </a:r>
            <a:r>
              <a:rPr lang="en-US" dirty="0" smtClean="0"/>
              <a:t>speed (CSS </a:t>
            </a:r>
            <a:r>
              <a:rPr lang="en-US" dirty="0" smtClean="0"/>
              <a:t>file is </a:t>
            </a:r>
            <a:r>
              <a:rPr lang="en-US" dirty="0" smtClean="0"/>
              <a:t>cached)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21</a:t>
            </a:fld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1330643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  <p:extLst>
      <p:ext uri="{BB962C8B-B14F-4D97-AF65-F5344CB8AC3E}">
        <p14:creationId xmlns:p14="http://schemas.microsoft.com/office/powerpoint/2010/main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267010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(see </a:t>
            </a:r>
            <a:r>
              <a:rPr lang="en-US" sz="2800" dirty="0" smtClean="0">
                <a:hlinkClick r:id="rId2"/>
              </a:rPr>
              <a:t>www.csszengarden.com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000045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/>
              <a:t> in an external CSS file to workaround the IE </a:t>
            </a:r>
            <a:r>
              <a:rPr lang="en-US" dirty="0" smtClean="0"/>
              <a:t>CSS </a:t>
            </a:r>
            <a:r>
              <a:rPr lang="en-US" dirty="0" smtClean="0"/>
              <a:t>file </a:t>
            </a:r>
            <a:r>
              <a:rPr lang="en-US" dirty="0" smtClean="0"/>
              <a:t>limit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 smtClean="0"/>
              <a:t> files</a:t>
            </a: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/>
          <a:lstStyle/>
          <a:p>
            <a:r>
              <a:rPr lang="en-US" dirty="0" smtClean="0"/>
              <a:t>Separating </a:t>
            </a:r>
            <a:r>
              <a:rPr lang="en-US" dirty="0" smtClean="0"/>
              <a:t>Content </a:t>
            </a:r>
            <a:r>
              <a:rPr lang="en-US" smtClean="0"/>
              <a:t>from </a:t>
            </a:r>
            <a:r>
              <a:rPr lang="en-US" smtClean="0"/>
              <a:t>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24756" y="1066801"/>
            <a:ext cx="838200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55" y="40455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4238724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285" y="42427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/>
          <a:lstStyle/>
          <a:p>
            <a:r>
              <a:rPr lang="en-US" dirty="0" smtClean="0"/>
              <a:t>Picking </a:t>
            </a:r>
            <a:r>
              <a:rPr lang="en-US" dirty="0" smtClean="0"/>
              <a:t>Elements </a:t>
            </a:r>
            <a:r>
              <a:rPr lang="en-US" dirty="0" smtClean="0"/>
              <a:t>with </a:t>
            </a:r>
            <a:r>
              <a:rPr lang="en-US" dirty="0" smtClean="0"/>
              <a:t>Certain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2306193"/>
            <a:ext cx="4038601" cy="401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 smtClean="0"/>
              <a:t>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 with a given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 </a:t>
            </a:r>
            <a:r>
              <a:rPr lang="en-US" dirty="0"/>
              <a:t>with a </a:t>
            </a:r>
            <a:r>
              <a:rPr lang="en-US" dirty="0" smtClean="0"/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</a:t>
            </a:r>
            <a:r>
              <a:rPr lang="en-US" sz="2700" dirty="0" smtClean="0"/>
              <a:t> </a:t>
            </a:r>
            <a:r>
              <a:rPr lang="en-US" dirty="0" smtClean="0"/>
              <a:t>whose</a:t>
            </a:r>
            <a:r>
              <a:rPr lang="en-US" sz="2700" dirty="0" smtClean="0"/>
              <a:t> </a:t>
            </a:r>
            <a:r>
              <a:rPr lang="en-US" dirty="0" smtClean="0"/>
              <a:t>attribute</a:t>
            </a:r>
            <a:r>
              <a:rPr lang="en-US" sz="2700" dirty="0" smtClean="0"/>
              <a:t> </a:t>
            </a:r>
            <a:r>
              <a:rPr lang="en-US" dirty="0" smtClean="0"/>
              <a:t>values</a:t>
            </a:r>
            <a:r>
              <a:rPr lang="en-US" sz="2700" dirty="0" smtClean="0"/>
              <a:t> </a:t>
            </a:r>
            <a:r>
              <a:rPr lang="en-US" dirty="0" smtClean="0"/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title attribute value 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4550" y="188589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4550" y="3455313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3600" y="5181600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2667000"/>
            <a:ext cx="4011611" cy="309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68926"/>
            <a:ext cx="971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Relative to </a:t>
            </a:r>
            <a:r>
              <a:rPr lang="en-US" dirty="0" smtClean="0"/>
              <a:t>Element Content </a:t>
            </a:r>
            <a:r>
              <a:rPr lang="en-US" dirty="0" smtClean="0"/>
              <a:t>or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99" y="2855295"/>
            <a:ext cx="4706257" cy="285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</a:t>
            </a:r>
            <a:r>
              <a:rPr lang="en-US" dirty="0" smtClean="0"/>
              <a:t>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04800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2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124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1617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http://www.w3.org/TR/css3-selectors/#structural-pseudos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4826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Element States</a:t>
            </a:r>
            <a:br>
              <a:rPr lang="en-US" dirty="0" smtClean="0"/>
            </a:b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708275" y="3949240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6696683" y="4034031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3469079" y="4257239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2484690" y="3054959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5317467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</a:t>
            </a:r>
            <a:r>
              <a:rPr lang="en-US" dirty="0" smtClean="0"/>
              <a:t>(RGB)</a:t>
            </a:r>
            <a:endParaRPr lang="en-US" dirty="0" smtClean="0"/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2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2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setting a size (width, height, font-size…) the values are </a:t>
            </a:r>
            <a:r>
              <a:rPr lang="en-US" dirty="0" smtClean="0"/>
              <a:t>given as numbers</a:t>
            </a:r>
          </a:p>
          <a:p>
            <a:pPr lvl="1"/>
            <a:r>
              <a:rPr lang="en-US" dirty="0" smtClean="0"/>
              <a:t>Multiple formats / metrics may be used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container/font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4681764"/>
            <a:ext cx="27527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737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10200" y="1828800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742" y="5463671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</a:t>
            </a:r>
            <a:r>
              <a:rPr lang="en-US" sz="2800" dirty="0" smtClean="0"/>
              <a:t>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25523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 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38899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/>
              <a:t> is dark (</a:t>
            </a:r>
            <a:r>
              <a:rPr lang="en-US" dirty="0" smtClean="0"/>
              <a:t>black)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light (white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/>
              <a:t> 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  <a:endParaRPr lang="en-US" dirty="0" smtClean="0"/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/>
              <a:t>Result: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5284709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58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Default Browser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Things Look Different </a:t>
            </a:r>
            <a:r>
              <a:rPr lang="en-US" dirty="0" smtClean="0"/>
              <a:t>on </a:t>
            </a:r>
            <a:r>
              <a:rPr lang="en-US" dirty="0" smtClean="0"/>
              <a:t>Different Browsers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125" y="2666999"/>
            <a:ext cx="4857750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14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 sizes</a:t>
            </a:r>
            <a:r>
              <a:rPr lang="en-US" dirty="0" smtClean="0"/>
              <a:t>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0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</a:t>
            </a:r>
            <a:r>
              <a:rPr lang="en-US" dirty="0" smtClean="0"/>
              <a:t>precedence (priority) </a:t>
            </a:r>
            <a:r>
              <a:rPr lang="en-US" dirty="0" smtClean="0"/>
              <a:t>of </a:t>
            </a:r>
            <a:r>
              <a:rPr lang="en-US" dirty="0" smtClean="0"/>
              <a:t>the CSS </a:t>
            </a:r>
            <a:r>
              <a:rPr lang="en-US" dirty="0" smtClean="0"/>
              <a:t>style declarations with the same </a:t>
            </a:r>
            <a:r>
              <a:rPr lang="en-US" dirty="0" smtClean="0"/>
              <a:t>origin</a:t>
            </a:r>
          </a:p>
          <a:p>
            <a:pPr lvl="1">
              <a:defRPr/>
            </a:pPr>
            <a:r>
              <a:rPr lang="en-US" dirty="0" smtClean="0"/>
              <a:t>Simple </a:t>
            </a:r>
            <a:r>
              <a:rPr lang="en-US" dirty="0" smtClean="0"/>
              <a:t>calculation: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 = 100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:pseudo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[attr]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=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* = 0</a:t>
            </a:r>
          </a:p>
          <a:p>
            <a:pPr lvl="1">
              <a:defRPr/>
            </a:pPr>
            <a:r>
              <a:rPr lang="en-US" dirty="0" smtClean="0"/>
              <a:t>Same number of points? Order matters!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2">
              <a:defRPr/>
            </a:pPr>
            <a:r>
              <a:rPr lang="en-US" sz="2100" dirty="0" smtClean="0"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/>
              <a:t> </a:t>
            </a:r>
          </a:p>
          <a:p>
            <a:pPr lvl="2">
              <a:defRPr/>
            </a:pPr>
            <a:r>
              <a:rPr lang="en-US" sz="2100" dirty="0" smtClean="0">
                <a:hlinkClick r:id="rId3"/>
              </a:rPr>
              <a:t>http://</a:t>
            </a:r>
            <a:r>
              <a:rPr lang="en-US" sz="2100" dirty="0" smtClean="0">
                <a:hlinkClick r:id="rId3"/>
              </a:rPr>
              <a:t>css.maxdesign.com.au/selectutorial/advanced_conflict.htm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9426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</a:t>
            </a:r>
            <a:r>
              <a:rPr lang="en-US" dirty="0" smtClean="0"/>
              <a:t>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 smtClean="0"/>
              <a:t>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9667" y="6400800"/>
            <a:ext cx="325602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5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2800" dirty="0" smtClean="0"/>
              <a:t> the presentation of documents</a:t>
            </a:r>
          </a:p>
          <a:p>
            <a:pPr lvl="1">
              <a:defRPr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800" dirty="0" smtClean="0"/>
              <a:t>, etc.</a:t>
            </a:r>
          </a:p>
          <a:p>
            <a:pPr lvl="1">
              <a:defRPr/>
            </a:pPr>
            <a:r>
              <a:rPr lang="en-US" sz="2800" dirty="0" smtClean="0"/>
              <a:t>Improve content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2800" dirty="0" smtClean="0"/>
              <a:t>Improve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000" dirty="0" smtClean="0"/>
              <a:t> tags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000" dirty="0" smtClean="0"/>
              <a:t>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000" dirty="0" smtClean="0"/>
              <a:t>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1260</TotalTime>
  <Words>2782</Words>
  <Application>Microsoft Office PowerPoint</Application>
  <PresentationFormat>On-screen Show (4:3)</PresentationFormat>
  <Paragraphs>558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Telerik Academy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Common Selectors</vt:lpstr>
      <vt:lpstr>Selectors</vt:lpstr>
      <vt:lpstr>Primary Selectors</vt:lpstr>
      <vt:lpstr>Nested Selectors</vt:lpstr>
      <vt:lpstr>Nested Selectors (2)</vt:lpstr>
      <vt:lpstr>Common Selectors</vt:lpstr>
      <vt:lpstr>Importing CSS  Into HTML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Attribute Selectors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</vt:lpstr>
      <vt:lpstr>Default Browser Styles</vt:lpstr>
      <vt:lpstr>CSS Cascade (Precedence)</vt:lpstr>
      <vt:lpstr>CSS Specificity</vt:lpstr>
      <vt:lpstr>CSS Rules Precedence </vt:lpstr>
      <vt:lpstr>CSS References</vt:lpstr>
      <vt:lpstr>CSS Overview 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Svetlin Nakov</cp:lastModifiedBy>
  <cp:revision>313</cp:revision>
  <dcterms:created xsi:type="dcterms:W3CDTF">2007-12-08T16:03:35Z</dcterms:created>
  <dcterms:modified xsi:type="dcterms:W3CDTF">2012-12-13T11:16:21Z</dcterms:modified>
  <cp:category>software engineering</cp:category>
</cp:coreProperties>
</file>