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2" r:id="rId3"/>
    <p:sldId id="257" r:id="rId4"/>
    <p:sldId id="259" r:id="rId5"/>
    <p:sldId id="260" r:id="rId6"/>
    <p:sldId id="261" r:id="rId7"/>
    <p:sldId id="262" r:id="rId8"/>
    <p:sldId id="264" r:id="rId9"/>
    <p:sldId id="265" r:id="rId10"/>
    <p:sldId id="283" r:id="rId11"/>
    <p:sldId id="284" r:id="rId12"/>
    <p:sldId id="267" r:id="rId13"/>
    <p:sldId id="269" r:id="rId14"/>
    <p:sldId id="270" r:id="rId15"/>
    <p:sldId id="266" r:id="rId16"/>
    <p:sldId id="292" r:id="rId17"/>
    <p:sldId id="293" r:id="rId18"/>
    <p:sldId id="294" r:id="rId19"/>
    <p:sldId id="295" r:id="rId20"/>
    <p:sldId id="273" r:id="rId21"/>
    <p:sldId id="274" r:id="rId22"/>
    <p:sldId id="272" r:id="rId23"/>
    <p:sldId id="291" r:id="rId24"/>
    <p:sldId id="296" r:id="rId25"/>
    <p:sldId id="297" r:id="rId26"/>
    <p:sldId id="298" r:id="rId27"/>
    <p:sldId id="300" r:id="rId28"/>
    <p:sldId id="301" r:id="rId29"/>
    <p:sldId id="303" r:id="rId30"/>
    <p:sldId id="304" r:id="rId31"/>
    <p:sldId id="305" r:id="rId32"/>
    <p:sldId id="302" r:id="rId33"/>
    <p:sldId id="306" r:id="rId34"/>
    <p:sldId id="307" r:id="rId35"/>
    <p:sldId id="275" r:id="rId36"/>
    <p:sldId id="276" r:id="rId37"/>
    <p:sldId id="280" r:id="rId38"/>
    <p:sldId id="281" r:id="rId39"/>
    <p:sldId id="285" r:id="rId40"/>
    <p:sldId id="287" r:id="rId41"/>
    <p:sldId id="282" r:id="rId42"/>
    <p:sldId id="288" r:id="rId43"/>
    <p:sldId id="289" r:id="rId44"/>
    <p:sldId id="308" r:id="rId45"/>
    <p:sldId id="310" r:id="rId46"/>
    <p:sldId id="311" r:id="rId47"/>
    <p:sldId id="309" r:id="rId48"/>
    <p:sldId id="263" r:id="rId49"/>
    <p:sldId id="313" r:id="rId50"/>
    <p:sldId id="314" r:id="rId51"/>
    <p:sldId id="315"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129" autoAdjust="0"/>
    <p:restoredTop sz="94660" autoAdjust="0"/>
  </p:normalViewPr>
  <p:slideViewPr>
    <p:cSldViewPr snapToGrid="0">
      <p:cViewPr varScale="1">
        <p:scale>
          <a:sx n="96" d="100"/>
          <a:sy n="96" d="100"/>
        </p:scale>
        <p:origin x="-15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pPr/>
              <a:t>4/30/2013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pPr/>
              <a:t>‹#›</a:t>
            </a:fld>
            <a:endParaRPr lang="en-US"/>
          </a:p>
        </p:txBody>
      </p:sp>
    </p:spTree>
    <p:extLst>
      <p:ext uri="{BB962C8B-B14F-4D97-AF65-F5344CB8AC3E}">
        <p14:creationId xmlns:p14="http://schemas.microsoft.com/office/powerpoint/2010/main" xmlns=""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F9E9D-DD9C-4A55-9774-3D55FD0E5B7A}" type="slidenum">
              <a:rPr lang="en-US" smtClean="0"/>
              <a:pPr/>
              <a:t>4</a:t>
            </a:fld>
            <a:endParaRPr lang="en-US"/>
          </a:p>
        </p:txBody>
      </p:sp>
    </p:spTree>
    <p:extLst>
      <p:ext uri="{BB962C8B-B14F-4D97-AF65-F5344CB8AC3E}">
        <p14:creationId xmlns:p14="http://schemas.microsoft.com/office/powerpoint/2010/main" xmlns="" val="17256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xmlns=""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pPr/>
              <a:t>‹#›</a:t>
            </a:fld>
            <a:endParaRPr lang="en-US"/>
          </a:p>
        </p:txBody>
      </p:sp>
    </p:spTree>
    <p:extLst>
      <p:ext uri="{BB962C8B-B14F-4D97-AF65-F5344CB8AC3E}">
        <p14:creationId xmlns:p14="http://schemas.microsoft.com/office/powerpoint/2010/main" xmlns=""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pPr/>
              <a:t>‹#›</a:t>
            </a:fld>
            <a:endParaRPr lang="en-US"/>
          </a:p>
        </p:txBody>
      </p:sp>
    </p:spTree>
    <p:extLst>
      <p:ext uri="{BB962C8B-B14F-4D97-AF65-F5344CB8AC3E}">
        <p14:creationId xmlns:p14="http://schemas.microsoft.com/office/powerpoint/2010/main" xmlns=""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xmlns=""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xmlns=""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xmlns=""/>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xmlns=""/>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descr="Telerik Academy for Software Engineers - http://academy.telerik.com"/>
          <p:cNvPicPr>
            <a:picLocks noChangeAspect="1" noChangeArrowheads="1"/>
          </p:cNvPicPr>
          <p:nvPr/>
        </p:nvPicPr>
        <p:blipFill>
          <a:blip r:embed="rId29" cstate="print">
            <a:extLst>
              <a:ext uri="{BEBA8EAE-BF5A-486C-A8C5-ECC9F3942E4B}">
                <a14:imgProps xmlns:a14="http://schemas.microsoft.com/office/drawing/2010/main" xmlns="">
                  <a14:imgLayer r:embed="rId30">
                    <a14:imgEffect>
                      <a14:brightnessContrast bright="20000"/>
                    </a14:imgEffect>
                  </a14:imgLayer>
                </a14:imgProps>
              </a:ext>
              <a:ext uri="{28A0092B-C50C-407E-A947-70E740481C1C}">
                <a14:useLocalDpi xmlns:a14="http://schemas.microsoft.com/office/drawing/2010/main" xmlns=""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minkov.it/" TargetMode="External"/><Relationship Id="rId7" Type="http://schemas.openxmlformats.org/officeDocument/2006/relationships/image" Target="../media/image8.jpeg"/><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OOP</a:t>
            </a:r>
            <a:endParaRPr lang="en-US" dirty="0"/>
          </a:p>
        </p:txBody>
      </p:sp>
      <p:sp>
        <p:nvSpPr>
          <p:cNvPr id="5" name="Subtitle 4"/>
          <p:cNvSpPr>
            <a:spLocks noGrp="1"/>
          </p:cNvSpPr>
          <p:nvPr>
            <p:ph type="subTitle" idx="1"/>
          </p:nvPr>
        </p:nvSpPr>
        <p:spPr/>
        <p:txBody>
          <a:bodyPr/>
          <a:lstStyle/>
          <a:p>
            <a:r>
              <a:rPr lang="en-US" dirty="0" smtClean="0"/>
              <a:t>The way of Object-oriented Ninja</a:t>
            </a:r>
            <a:endParaRPr lang="en-US" dirty="0"/>
          </a:p>
        </p:txBody>
      </p:sp>
      <p:sp>
        <p:nvSpPr>
          <p:cNvPr id="6" name="Text Placeholder 5"/>
          <p:cNvSpPr>
            <a:spLocks noGrp="1"/>
          </p:cNvSpPr>
          <p:nvPr>
            <p:ph type="body" sz="quarter" idx="10"/>
          </p:nvPr>
        </p:nvSpPr>
        <p:spPr/>
        <p:txBody>
          <a:bodyPr/>
          <a:lstStyle/>
          <a:p>
            <a:r>
              <a:rPr lang="en-US" dirty="0" smtClean="0"/>
              <a:t>Doncho Minkov</a:t>
            </a:r>
            <a:endParaRPr lang="en-US" dirty="0"/>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2"/>
              </a:rPr>
              <a:t>http://academy.telerik.com</a:t>
            </a:r>
            <a:r>
              <a:rPr lang="en-US" dirty="0" smtClean="0"/>
              <a:t> </a:t>
            </a:r>
            <a:endParaRPr lang="en-US" dirty="0"/>
          </a:p>
        </p:txBody>
      </p:sp>
      <p:sp>
        <p:nvSpPr>
          <p:cNvPr id="9" name="Text Placeholder 8"/>
          <p:cNvSpPr>
            <a:spLocks noGrp="1"/>
          </p:cNvSpPr>
          <p:nvPr>
            <p:ph type="body" sz="quarter" idx="13"/>
          </p:nvPr>
        </p:nvSpPr>
        <p:spPr/>
        <p:txBody>
          <a:bodyPr/>
          <a:lstStyle/>
          <a:p>
            <a:r>
              <a:rPr lang="en-US" dirty="0" smtClean="0"/>
              <a:t>Technical Trainer</a:t>
            </a:r>
            <a:endParaRPr lang="en-US" dirty="0"/>
          </a:p>
        </p:txBody>
      </p:sp>
      <p:sp>
        <p:nvSpPr>
          <p:cNvPr id="10" name="Text Placeholder 9"/>
          <p:cNvSpPr>
            <a:spLocks noGrp="1"/>
          </p:cNvSpPr>
          <p:nvPr>
            <p:ph type="body" sz="quarter" idx="14"/>
          </p:nvPr>
        </p:nvSpPr>
        <p:spPr/>
        <p:txBody>
          <a:bodyPr/>
          <a:lstStyle/>
          <a:p>
            <a:r>
              <a:rPr lang="en-US" dirty="0" smtClean="0">
                <a:hlinkClick r:id="rId3"/>
              </a:rPr>
              <a:t>http://minkov.it</a:t>
            </a:r>
            <a:endParaRPr lang="en-US" dirty="0"/>
          </a:p>
        </p:txBody>
      </p:sp>
      <p:pic>
        <p:nvPicPr>
          <p:cNvPr id="12" name="Picture 4" descr="http://www.berniecode.com/blog/wp-content/uploads/2007/03/visual-studio-javascript-debugging.png"/>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5748744" y="229420"/>
            <a:ext cx="2412145" cy="1582733"/>
          </a:xfrm>
          <a:prstGeom prst="roundRect">
            <a:avLst>
              <a:gd name="adj" fmla="val 4501"/>
            </a:avLst>
          </a:prstGeom>
          <a:solidFill>
            <a:srgbClr val="FFFFFF">
              <a:shade val="85000"/>
            </a:srgbClr>
          </a:solidFill>
          <a:ln>
            <a:noFill/>
          </a:ln>
          <a:effectLst>
            <a:reflection blurRad="12700" stA="38000" endPos="28000" dist="5000" dir="5400000" sy="-100000" algn="bl" rotWithShape="0"/>
          </a:effectLst>
          <a:scene3d>
            <a:camera prst="perspectiveContrastingLeftFacing" fov="2700000">
              <a:rot lat="323880" lon="2628735" rev="21594000"/>
            </a:camera>
            <a:lightRig rig="threePt" dir="t"/>
          </a:scene3d>
        </p:spPr>
      </p:pic>
      <p:pic>
        <p:nvPicPr>
          <p:cNvPr id="13" name="Picture 6" descr="http://www.strictlyphp.com/blog/wp-content/uploads/2009/07/icon_javascript.png"/>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451529" y="1427796"/>
            <a:ext cx="709360" cy="709360"/>
          </a:xfrm>
          <a:prstGeom prst="rect">
            <a:avLst/>
          </a:prstGeom>
          <a:noFill/>
        </p:spPr>
      </p:pic>
      <p:pic>
        <p:nvPicPr>
          <p:cNvPr id="14" name="Picture 8" descr="http://www.lnl.infn.it/~epics/WikiDumps/localhost/160px-javascript_icon.svg.png"/>
          <p:cNvPicPr>
            <a:picLocks noChangeAspect="1" noChangeArrowheads="1"/>
          </p:cNvPicPr>
          <p:nvPr/>
        </p:nvPicPr>
        <p:blipFill>
          <a:blip r:embed="rId6" cstate="print">
            <a:extLst>
              <a:ext uri="{28A0092B-C50C-407E-A947-70E740481C1C}">
                <a14:useLocalDpi xmlns:a14="http://schemas.microsoft.com/office/drawing/2010/main" xmlns=""/>
              </a:ext>
            </a:extLst>
          </a:blip>
          <a:srcRect/>
          <a:stretch>
            <a:fillRect/>
          </a:stretch>
        </p:blipFill>
        <p:spPr bwMode="auto">
          <a:xfrm rot="899619">
            <a:off x="3600812" y="4519552"/>
            <a:ext cx="1156391" cy="1156392"/>
          </a:xfrm>
          <a:prstGeom prst="rect">
            <a:avLst/>
          </a:prstGeom>
          <a:noFill/>
          <a:scene3d>
            <a:camera prst="perspectiveContrastingRightFacing" fov="3900000">
              <a:rot lat="1096793" lon="21059336" rev="21486019"/>
            </a:camera>
            <a:lightRig rig="threePt" dir="t"/>
          </a:scene3d>
        </p:spPr>
      </p:pic>
      <p:pic>
        <p:nvPicPr>
          <p:cNvPr id="16" name="Picture 4" descr="http://4.bp.blogspot.com/_Fyl1dFhmZf4/S-mjvhNO96I/AAAAAAAAATU/ZB_LbexAHYk/s320/javascript_logo.jpg"/>
          <p:cNvPicPr>
            <a:picLocks noChangeAspect="1" noChangeArrowheads="1"/>
          </p:cNvPicPr>
          <p:nvPr/>
        </p:nvPicPr>
        <p:blipFill>
          <a:blip r:embed="rId7" cstate="print">
            <a:extLst>
              <a:ext uri="{28A0092B-C50C-407E-A947-70E740481C1C}">
                <a14:useLocalDpi xmlns:a14="http://schemas.microsoft.com/office/drawing/2010/main" xmlns=""/>
              </a:ext>
            </a:extLst>
          </a:blip>
          <a:srcRect/>
          <a:stretch>
            <a:fillRect/>
          </a:stretch>
        </p:blipFill>
        <p:spPr bwMode="auto">
          <a:xfrm>
            <a:off x="2686050" y="228429"/>
            <a:ext cx="2500817" cy="1583725"/>
          </a:xfrm>
          <a:prstGeom prst="roundRect">
            <a:avLst>
              <a:gd name="adj" fmla="val 4193"/>
            </a:avLst>
          </a:prstGeom>
          <a:noFill/>
          <a:extLst>
            <a:ext uri="{909E8E84-426E-40DD-AFC4-6F175D3DCCD1}">
              <a14:hiddenFill xmlns:a14="http://schemas.microsoft.com/office/drawing/2010/main" xmlns="">
                <a:solidFill>
                  <a:srgbClr val="FFFFFF"/>
                </a:solidFill>
              </a14:hiddenFill>
            </a:ext>
          </a:extLst>
        </p:spPr>
      </p:pic>
      <p:pic>
        <p:nvPicPr>
          <p:cNvPr id="17" name="Picture 6" descr="http://fforw.de/ffjs/image/logo.png"/>
          <p:cNvPicPr>
            <a:picLocks noChangeAspect="1" noChangeArrowheads="1"/>
          </p:cNvPicPr>
          <p:nvPr/>
        </p:nvPicPr>
        <p:blipFill>
          <a:blip r:embed="rId8" cstate="screen">
            <a:extLst>
              <a:ext uri="{28A0092B-C50C-407E-A947-70E740481C1C}">
                <a14:useLocalDpi xmlns:a14="http://schemas.microsoft.com/office/drawing/2010/main" xmlns=""/>
              </a:ext>
            </a:extLst>
          </a:blip>
          <a:srcRect/>
          <a:stretch>
            <a:fillRect/>
          </a:stretch>
        </p:blipFill>
        <p:spPr bwMode="auto">
          <a:xfrm>
            <a:off x="618563" y="2072843"/>
            <a:ext cx="1771650" cy="1771650"/>
          </a:xfrm>
          <a:prstGeom prst="rect">
            <a:avLst/>
          </a:prstGeom>
          <a:noFill/>
          <a:effectLst>
            <a:glow rad="101600">
              <a:schemeClr val="accent5">
                <a:satMod val="175000"/>
                <a:alpha val="40000"/>
              </a:schemeClr>
            </a:glow>
          </a:effectLst>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p:nvPicPr>
        <p:blipFill rotWithShape="1">
          <a:blip r:embed="rId9" cstate="screen">
            <a:extLst>
              <a:ext uri="{28A0092B-C50C-407E-A947-70E740481C1C}">
                <a14:useLocalDpi xmlns:a14="http://schemas.microsoft.com/office/drawing/2010/main" xmlns=""/>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xmlns="" val="2214337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OOP in JavaScript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loosely-typed </a:t>
            </a:r>
            <a:r>
              <a:rPr lang="en-US" dirty="0" smtClean="0"/>
              <a:t>language</a:t>
            </a:r>
          </a:p>
          <a:p>
            <a:pPr lvl="1"/>
            <a:r>
              <a:rPr lang="en-US" dirty="0" smtClean="0"/>
              <a:t>No such things as </a:t>
            </a:r>
            <a:r>
              <a:rPr lang="en-US" dirty="0" smtClean="0">
                <a:solidFill>
                  <a:schemeClr val="accent5">
                    <a:lumMod val="20000"/>
                    <a:lumOff val="80000"/>
                  </a:schemeClr>
                </a:solidFill>
              </a:rPr>
              <a:t>types</a:t>
            </a:r>
            <a:r>
              <a:rPr lang="en-US" dirty="0" smtClean="0"/>
              <a:t> and </a:t>
            </a:r>
            <a:r>
              <a:rPr lang="en-US" dirty="0" smtClean="0">
                <a:solidFill>
                  <a:schemeClr val="accent5">
                    <a:lumMod val="20000"/>
                    <a:lumOff val="80000"/>
                  </a:schemeClr>
                </a:solidFill>
              </a:rPr>
              <a:t>polymorphism</a:t>
            </a:r>
          </a:p>
          <a:p>
            <a:r>
              <a:rPr lang="en-US" dirty="0" smtClean="0"/>
              <a:t>JavaScript is also highly expressive language</a:t>
            </a:r>
          </a:p>
          <a:p>
            <a:pPr lvl="1"/>
            <a:r>
              <a:rPr lang="en-US" dirty="0" smtClean="0"/>
              <a:t>Most things can be achieved in many ways</a:t>
            </a:r>
          </a:p>
          <a:p>
            <a:r>
              <a:rPr lang="en-US" dirty="0" smtClean="0"/>
              <a:t>That is why JavaScript has many ways to support OOP</a:t>
            </a:r>
          </a:p>
          <a:p>
            <a:pPr lvl="1"/>
            <a:r>
              <a:rPr lang="en-US" dirty="0" smtClean="0">
                <a:solidFill>
                  <a:schemeClr val="accent5">
                    <a:lumMod val="20000"/>
                    <a:lumOff val="80000"/>
                  </a:schemeClr>
                </a:solidFill>
              </a:rPr>
              <a:t>Classical</a:t>
            </a:r>
            <a:r>
              <a:rPr lang="en-US" dirty="0" smtClean="0"/>
              <a:t>, </a:t>
            </a:r>
            <a:r>
              <a:rPr lang="en-US" dirty="0" smtClean="0">
                <a:solidFill>
                  <a:schemeClr val="accent5">
                    <a:lumMod val="20000"/>
                    <a:lumOff val="80000"/>
                  </a:schemeClr>
                </a:solidFill>
              </a:rPr>
              <a:t>Functional</a:t>
            </a:r>
            <a:r>
              <a:rPr lang="en-US" dirty="0" smtClean="0"/>
              <a:t>, </a:t>
            </a:r>
            <a:r>
              <a:rPr lang="en-US" dirty="0" smtClean="0">
                <a:solidFill>
                  <a:schemeClr val="accent5">
                    <a:lumMod val="20000"/>
                    <a:lumOff val="80000"/>
                  </a:schemeClr>
                </a:solidFill>
              </a:rPr>
              <a:t>Prototypal</a:t>
            </a:r>
          </a:p>
          <a:p>
            <a:pPr lvl="1"/>
            <a:r>
              <a:rPr lang="en-US" dirty="0" smtClean="0"/>
              <a:t>Each has its advantages and drawbacks</a:t>
            </a:r>
          </a:p>
          <a:p>
            <a:pPr lvl="1"/>
            <a:r>
              <a:rPr lang="en-US" dirty="0" smtClean="0"/>
              <a:t>Usage depends on the case</a:t>
            </a:r>
          </a:p>
          <a:p>
            <a:pPr lvl="1"/>
            <a:endParaRPr lang="en-US" dirty="0" smtClean="0"/>
          </a:p>
        </p:txBody>
      </p:sp>
    </p:spTree>
    <p:extLst>
      <p:ext uri="{BB962C8B-B14F-4D97-AF65-F5344CB8AC3E}">
        <p14:creationId xmlns:p14="http://schemas.microsoft.com/office/powerpoint/2010/main" xmlns="" val="703243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3051811"/>
            <a:ext cx="7924800" cy="685800"/>
          </a:xfrm>
        </p:spPr>
        <p:txBody>
          <a:bodyPr/>
          <a:lstStyle/>
          <a:p>
            <a:r>
              <a:rPr lang="en-US" dirty="0" smtClean="0"/>
              <a:t>Classical OOP</a:t>
            </a:r>
            <a:endParaRPr lang="en-US" dirty="0"/>
          </a:p>
        </p:txBody>
      </p:sp>
    </p:spTree>
    <p:extLst>
      <p:ext uri="{BB962C8B-B14F-4D97-AF65-F5344CB8AC3E}">
        <p14:creationId xmlns:p14="http://schemas.microsoft.com/office/powerpoint/2010/main" xmlns="" val="297517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Classical OOP</a:t>
            </a:r>
            <a:endParaRPr lang="en-US" dirty="0"/>
          </a:p>
        </p:txBody>
      </p:sp>
      <p:sp>
        <p:nvSpPr>
          <p:cNvPr id="5" name="Content Placeholder 4"/>
          <p:cNvSpPr>
            <a:spLocks noGrp="1"/>
          </p:cNvSpPr>
          <p:nvPr>
            <p:ph idx="1"/>
          </p:nvPr>
        </p:nvSpPr>
        <p:spPr>
          <a:xfrm>
            <a:off x="228600" y="1396216"/>
            <a:ext cx="8686800" cy="2980592"/>
          </a:xfrm>
        </p:spPr>
        <p:txBody>
          <a:bodyPr/>
          <a:lstStyle/>
          <a:p>
            <a:r>
              <a:rPr lang="en-US" dirty="0" smtClean="0"/>
              <a:t>JavaScript uses functions to create objects</a:t>
            </a:r>
          </a:p>
          <a:p>
            <a:pPr lvl="1"/>
            <a:r>
              <a:rPr lang="en-US" dirty="0" smtClean="0"/>
              <a:t>It has </a:t>
            </a:r>
            <a:r>
              <a:rPr lang="en-US" dirty="0" smtClean="0">
                <a:solidFill>
                  <a:schemeClr val="accent5">
                    <a:lumMod val="20000"/>
                    <a:lumOff val="80000"/>
                  </a:schemeClr>
                </a:solidFill>
              </a:rPr>
              <a:t>no definition for class or constructor</a:t>
            </a:r>
          </a:p>
          <a:p>
            <a:r>
              <a:rPr lang="en-US" dirty="0" smtClean="0"/>
              <a:t>Functions play the role of object constructors</a:t>
            </a:r>
          </a:p>
          <a:p>
            <a:pPr lvl="1"/>
            <a:r>
              <a:rPr lang="en-US" dirty="0" smtClean="0"/>
              <a:t>Create/initiate object by calling the function with new</a:t>
            </a:r>
          </a:p>
        </p:txBody>
      </p:sp>
      <p:sp>
        <p:nvSpPr>
          <p:cNvPr id="6" name="Text Placeholder 5"/>
          <p:cNvSpPr txBox="1">
            <a:spLocks/>
          </p:cNvSpPr>
          <p:nvPr/>
        </p:nvSpPr>
        <p:spPr>
          <a:xfrm>
            <a:off x="533400" y="4529216"/>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gosho</a:t>
            </a:r>
            <a:r>
              <a:rPr lang="en-US" dirty="0" smtClean="0"/>
              <a:t> = new Person(); //instance of Person</a:t>
            </a:r>
          </a:p>
          <a:p>
            <a:r>
              <a:rPr lang="en-US" dirty="0" smtClean="0"/>
              <a:t>var </a:t>
            </a:r>
            <a:r>
              <a:rPr lang="en-US" dirty="0" err="1" smtClean="0"/>
              <a:t>maria</a:t>
            </a:r>
            <a:r>
              <a:rPr lang="en-US" dirty="0" smtClean="0"/>
              <a:t> = new Person(); //instance of Person</a:t>
            </a:r>
            <a:endParaRPr lang="en-US" dirty="0"/>
          </a:p>
        </p:txBody>
      </p:sp>
    </p:spTree>
    <p:extLst>
      <p:ext uri="{BB962C8B-B14F-4D97-AF65-F5344CB8AC3E}">
        <p14:creationId xmlns:p14="http://schemas.microsoft.com/office/powerpoint/2010/main" xmlns="" val="1678856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110466"/>
            <a:ext cx="8686800" cy="5591910"/>
          </a:xfrm>
        </p:spPr>
        <p:txBody>
          <a:bodyPr/>
          <a:lstStyle/>
          <a:p>
            <a:r>
              <a:rPr lang="en-US" dirty="0" smtClean="0"/>
              <a:t>When using a function as an object constructor it is executed when called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a:p>
            <a:endParaRPr lang="en-US" dirty="0"/>
          </a:p>
          <a:p>
            <a:endParaRPr lang="en-US" dirty="0" smtClean="0"/>
          </a:p>
          <a:p>
            <a:pPr lvl="1"/>
            <a:r>
              <a:rPr lang="en-US" dirty="0" smtClean="0"/>
              <a:t>Each of the instances is independent</a:t>
            </a:r>
          </a:p>
          <a:p>
            <a:pPr lvl="2"/>
            <a:r>
              <a:rPr lang="en-US" dirty="0" smtClean="0"/>
              <a:t>It has its </a:t>
            </a:r>
            <a:r>
              <a:rPr lang="en-US" dirty="0" smtClean="0">
                <a:solidFill>
                  <a:schemeClr val="accent5">
                    <a:lumMod val="20000"/>
                    <a:lumOff val="80000"/>
                  </a:schemeClr>
                </a:solidFill>
              </a:rPr>
              <a:t>own state and behavior</a:t>
            </a:r>
          </a:p>
          <a:p>
            <a:r>
              <a:rPr lang="en-US" dirty="0" smtClean="0"/>
              <a:t>Function constructors can take parameters to give instances different state</a:t>
            </a:r>
          </a:p>
        </p:txBody>
      </p:sp>
      <p:sp>
        <p:nvSpPr>
          <p:cNvPr id="6" name="Text Placeholder 5"/>
          <p:cNvSpPr txBox="1">
            <a:spLocks/>
          </p:cNvSpPr>
          <p:nvPr/>
        </p:nvSpPr>
        <p:spPr>
          <a:xfrm>
            <a:off x="612531" y="2361910"/>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personGosho</a:t>
            </a:r>
            <a:r>
              <a:rPr lang="en-US" dirty="0" smtClean="0"/>
              <a:t> = new Person(); //instance of Person</a:t>
            </a:r>
          </a:p>
          <a:p>
            <a:r>
              <a:rPr lang="en-US" dirty="0" smtClean="0"/>
              <a:t>var </a:t>
            </a:r>
            <a:r>
              <a:rPr lang="en-US" dirty="0" err="1" smtClean="0"/>
              <a:t>personMaria</a:t>
            </a:r>
            <a:r>
              <a:rPr lang="en-US" dirty="0" smtClean="0"/>
              <a:t> = new Person(); //instance of Person</a:t>
            </a:r>
            <a:endParaRPr lang="en-US" dirty="0"/>
          </a:p>
        </p:txBody>
      </p:sp>
    </p:spTree>
    <p:extLst>
      <p:ext uri="{BB962C8B-B14F-4D97-AF65-F5344CB8AC3E}">
        <p14:creationId xmlns:p14="http://schemas.microsoft.com/office/powerpoint/2010/main" xmlns="" val="229513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301258"/>
            <a:ext cx="8686800" cy="1321779"/>
          </a:xfrm>
        </p:spPr>
        <p:txBody>
          <a:bodyPr/>
          <a:lstStyle/>
          <a:p>
            <a:pPr>
              <a:lnSpc>
                <a:spcPct val="100000"/>
              </a:lnSpc>
            </a:pPr>
            <a:r>
              <a:rPr lang="en-US" dirty="0" smtClean="0"/>
              <a:t>Function constructor with parameters</a:t>
            </a:r>
          </a:p>
          <a:p>
            <a:pPr lvl="1">
              <a:lnSpc>
                <a:spcPct val="100000"/>
              </a:lnSpc>
            </a:pPr>
            <a:r>
              <a:rPr lang="en-US" dirty="0" smtClean="0"/>
              <a:t>Just a regular function with parameters, invoked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p:txBody>
      </p:sp>
      <p:sp>
        <p:nvSpPr>
          <p:cNvPr id="6" name="Text Placeholder 5"/>
          <p:cNvSpPr txBox="1">
            <a:spLocks/>
          </p:cNvSpPr>
          <p:nvPr/>
        </p:nvSpPr>
        <p:spPr>
          <a:xfrm>
            <a:off x="594947" y="3132992"/>
            <a:ext cx="8077200" cy="30931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console.log</a:t>
            </a:r>
            <a:r>
              <a:rPr lang="en-US" dirty="0"/>
              <a:t>("Name: " + </a:t>
            </a:r>
            <a:r>
              <a:rPr lang="en-US" dirty="0" smtClean="0"/>
              <a:t>name + ", Age: </a:t>
            </a:r>
            <a:r>
              <a:rPr lang="en-US" dirty="0"/>
              <a:t>" + </a:t>
            </a:r>
            <a:r>
              <a:rPr lang="en-US" dirty="0" smtClean="0"/>
              <a:t>age);</a:t>
            </a:r>
          </a:p>
          <a:p>
            <a:r>
              <a:rPr lang="en-US" dirty="0" smtClean="0"/>
              <a:t>}</a:t>
            </a:r>
          </a:p>
          <a:p>
            <a:pPr>
              <a:spcBef>
                <a:spcPts val="900"/>
              </a:spcBef>
            </a:pPr>
            <a:r>
              <a:rPr lang="en-US" dirty="0"/>
              <a:t>v</a:t>
            </a:r>
            <a:r>
              <a:rPr lang="en-US" dirty="0" smtClean="0"/>
              <a:t>ar </a:t>
            </a:r>
            <a:r>
              <a:rPr lang="en-US" dirty="0" err="1" smtClean="0"/>
              <a:t>personGosho</a:t>
            </a:r>
            <a:r>
              <a:rPr lang="en-US" dirty="0" smtClean="0"/>
              <a:t> = new Person("Georgi",23);</a:t>
            </a:r>
          </a:p>
          <a:p>
            <a:r>
              <a:rPr lang="en-US" dirty="0" smtClean="0"/>
              <a:t>//logs:</a:t>
            </a:r>
          </a:p>
          <a:p>
            <a:r>
              <a:rPr lang="en-US" dirty="0" smtClean="0"/>
              <a:t>//Name: Georgi, Age: 23</a:t>
            </a:r>
          </a:p>
          <a:p>
            <a:pPr>
              <a:spcBef>
                <a:spcPts val="900"/>
              </a:spcBef>
            </a:pPr>
            <a:r>
              <a:rPr lang="en-US" dirty="0" smtClean="0"/>
              <a:t>var </a:t>
            </a:r>
            <a:r>
              <a:rPr lang="en-US" dirty="0" err="1" smtClean="0"/>
              <a:t>personMaria</a:t>
            </a:r>
            <a:r>
              <a:rPr lang="en-US" dirty="0" smtClean="0"/>
              <a:t> = new Person("Maria",18);</a:t>
            </a:r>
          </a:p>
          <a:p>
            <a:r>
              <a:rPr lang="en-US" dirty="0"/>
              <a:t>//logs:</a:t>
            </a:r>
          </a:p>
          <a:p>
            <a:r>
              <a:rPr lang="en-US" dirty="0"/>
              <a:t>//Name: </a:t>
            </a:r>
            <a:r>
              <a:rPr lang="en-US" dirty="0" smtClean="0"/>
              <a:t>Maria, </a:t>
            </a:r>
            <a:r>
              <a:rPr lang="en-US" dirty="0"/>
              <a:t>Age: </a:t>
            </a:r>
            <a:r>
              <a:rPr lang="en-US" dirty="0" smtClean="0"/>
              <a:t>18</a:t>
            </a:r>
            <a:endParaRPr lang="en-US" dirty="0"/>
          </a:p>
        </p:txBody>
      </p:sp>
    </p:spTree>
    <p:extLst>
      <p:ext uri="{BB962C8B-B14F-4D97-AF65-F5344CB8AC3E}">
        <p14:creationId xmlns:p14="http://schemas.microsoft.com/office/powerpoint/2010/main" xmlns="" val="3445319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 Constructors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113615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51811"/>
            <a:ext cx="7924800" cy="685800"/>
          </a:xfrm>
        </p:spPr>
        <p:txBody>
          <a:bodyPr/>
          <a:lstStyle/>
          <a:p>
            <a:r>
              <a:rPr lang="en-US" dirty="0" smtClean="0"/>
              <a:t>Prototypes</a:t>
            </a:r>
            <a:endParaRPr lang="en-US" dirty="0"/>
          </a:p>
        </p:txBody>
      </p:sp>
    </p:spTree>
    <p:extLst>
      <p:ext uri="{BB962C8B-B14F-4D97-AF65-F5344CB8AC3E}">
        <p14:creationId xmlns:p14="http://schemas.microsoft.com/office/powerpoint/2010/main" xmlns="" val="53982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prototype-oriented</a:t>
            </a:r>
            <a:r>
              <a:rPr lang="en-US" dirty="0" smtClean="0"/>
              <a:t> programming language</a:t>
            </a:r>
          </a:p>
          <a:p>
            <a:pPr lvl="1"/>
            <a:r>
              <a:rPr lang="en-US" dirty="0" smtClean="0"/>
              <a:t>Every object has a </a:t>
            </a:r>
            <a:r>
              <a:rPr lang="en-US" dirty="0" smtClean="0">
                <a:solidFill>
                  <a:schemeClr val="accent5">
                    <a:lumMod val="20000"/>
                    <a:lumOff val="80000"/>
                  </a:schemeClr>
                </a:solidFill>
              </a:rPr>
              <a:t>hidden property prototype</a:t>
            </a:r>
          </a:p>
          <a:p>
            <a:pPr lvl="1"/>
            <a:r>
              <a:rPr lang="en-US" dirty="0" smtClean="0"/>
              <a:t>Its kind of its parent object</a:t>
            </a:r>
          </a:p>
          <a:p>
            <a:r>
              <a:rPr lang="en-US" dirty="0" smtClean="0"/>
              <a:t>Prototypes have properties available to all their children</a:t>
            </a:r>
          </a:p>
          <a:p>
            <a:pPr lvl="1"/>
            <a:r>
              <a:rPr lang="en-US" dirty="0" smtClean="0"/>
              <a:t>The object type is the parent of all objects</a:t>
            </a:r>
          </a:p>
          <a:p>
            <a:pPr lvl="2"/>
            <a:r>
              <a:rPr lang="en-US" dirty="0" smtClean="0"/>
              <a:t>Every object inherits object</a:t>
            </a:r>
          </a:p>
          <a:p>
            <a:pPr lvl="2"/>
            <a:r>
              <a:rPr lang="en-US" dirty="0" smtClean="0"/>
              <a:t>All objects has </a:t>
            </a:r>
            <a:r>
              <a:rPr lang="en-US" dirty="0" err="1" smtClean="0">
                <a:solidFill>
                  <a:schemeClr val="accent5">
                    <a:lumMod val="20000"/>
                    <a:lumOff val="80000"/>
                  </a:schemeClr>
                </a:solidFill>
                <a:latin typeface="Consolas" panose="020B0609020204030204" pitchFamily="49" charset="0"/>
                <a:cs typeface="Consolas" panose="020B0609020204030204" pitchFamily="49" charset="0"/>
              </a:rPr>
              <a:t>toString</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t>
            </a:r>
            <a:r>
              <a:rPr lang="en-US" dirty="0" smtClean="0"/>
              <a:t> method</a:t>
            </a:r>
          </a:p>
          <a:p>
            <a:pPr lvl="1"/>
            <a:endParaRPr lang="en-US" dirty="0"/>
          </a:p>
        </p:txBody>
      </p:sp>
    </p:spTree>
    <p:extLst>
      <p:ext uri="{BB962C8B-B14F-4D97-AF65-F5344CB8AC3E}">
        <p14:creationId xmlns:p14="http://schemas.microsoft.com/office/powerpoint/2010/main" xmlns="" val="3186381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 (2)</a:t>
            </a:r>
            <a:endParaRPr lang="en-US" dirty="0"/>
          </a:p>
        </p:txBody>
      </p:sp>
      <p:sp>
        <p:nvSpPr>
          <p:cNvPr id="5" name="Content Placeholder 4"/>
          <p:cNvSpPr>
            <a:spLocks noGrp="1"/>
          </p:cNvSpPr>
          <p:nvPr>
            <p:ph idx="1"/>
          </p:nvPr>
        </p:nvSpPr>
        <p:spPr/>
        <p:txBody>
          <a:bodyPr/>
          <a:lstStyle/>
          <a:p>
            <a:r>
              <a:rPr lang="en-US" dirty="0" smtClean="0"/>
              <a:t>When adding properties to a prototype, </a:t>
            </a:r>
            <a:r>
              <a:rPr lang="en-US" dirty="0" smtClean="0">
                <a:solidFill>
                  <a:schemeClr val="accent5">
                    <a:lumMod val="20000"/>
                    <a:lumOff val="80000"/>
                  </a:schemeClr>
                </a:solidFill>
              </a:rPr>
              <a:t>all children</a:t>
            </a:r>
            <a:r>
              <a:rPr lang="en-US" dirty="0" smtClean="0"/>
              <a:t> objects will </a:t>
            </a:r>
            <a:r>
              <a:rPr lang="en-US" dirty="0" smtClean="0">
                <a:solidFill>
                  <a:schemeClr val="accent5">
                    <a:lumMod val="20000"/>
                    <a:lumOff val="80000"/>
                  </a:schemeClr>
                </a:solidFill>
              </a:rPr>
              <a:t>have these properties</a:t>
            </a:r>
          </a:p>
          <a:p>
            <a:pPr lvl="1"/>
            <a:endParaRPr lang="en-US" dirty="0"/>
          </a:p>
        </p:txBody>
      </p:sp>
      <p:sp>
        <p:nvSpPr>
          <p:cNvPr id="6" name="Text Placeholder 5"/>
          <p:cNvSpPr txBox="1">
            <a:spLocks/>
          </p:cNvSpPr>
          <p:nvPr/>
        </p:nvSpPr>
        <p:spPr>
          <a:xfrm>
            <a:off x="586155" y="2174642"/>
            <a:ext cx="8077200" cy="4401205"/>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//adding a method to arrays to sum their number elements</a:t>
            </a:r>
          </a:p>
          <a:p>
            <a:r>
              <a:rPr lang="en-US" dirty="0" err="1" smtClean="0"/>
              <a:t>Array.</a:t>
            </a:r>
            <a:r>
              <a:rPr lang="en-US" dirty="0" err="1" smtClean="0">
                <a:solidFill>
                  <a:schemeClr val="tx1">
                    <a:lumMod val="20000"/>
                    <a:lumOff val="80000"/>
                  </a:schemeClr>
                </a:solidFill>
              </a:rPr>
              <a:t>prototype.sum</a:t>
            </a:r>
            <a:r>
              <a:rPr lang="en-US" dirty="0" smtClean="0"/>
              <a:t> = function(){</a:t>
            </a:r>
          </a:p>
          <a:p>
            <a:r>
              <a:rPr lang="en-US" dirty="0"/>
              <a:t> </a:t>
            </a:r>
            <a:r>
              <a:rPr lang="en-US" dirty="0" smtClean="0"/>
              <a:t> var sum = 0;</a:t>
            </a:r>
          </a:p>
          <a:p>
            <a:r>
              <a:rPr lang="en-US" dirty="0" smtClean="0"/>
              <a:t>  for(var i = 0; i &lt; </a:t>
            </a:r>
            <a:r>
              <a:rPr lang="en-US" dirty="0" err="1" smtClean="0"/>
              <a:t>this.length</a:t>
            </a:r>
            <a:r>
              <a:rPr lang="en-US" dirty="0" smtClean="0"/>
              <a:t>; i++){</a:t>
            </a:r>
          </a:p>
          <a:p>
            <a:r>
              <a:rPr lang="en-US" dirty="0"/>
              <a:t> </a:t>
            </a:r>
            <a:r>
              <a:rPr lang="en-US" dirty="0" smtClean="0"/>
              <a:t>   if(typeof this[i] === "number"){</a:t>
            </a:r>
          </a:p>
          <a:p>
            <a:r>
              <a:rPr lang="en-US" dirty="0"/>
              <a:t> </a:t>
            </a:r>
            <a:r>
              <a:rPr lang="en-US" dirty="0" smtClean="0"/>
              <a:t>     sum += this[i];</a:t>
            </a:r>
          </a:p>
          <a:p>
            <a:r>
              <a:rPr lang="en-US" dirty="0" smtClean="0"/>
              <a:t>    }</a:t>
            </a:r>
          </a:p>
          <a:p>
            <a:r>
              <a:rPr lang="en-US" dirty="0" smtClean="0"/>
              <a:t>  }</a:t>
            </a:r>
          </a:p>
          <a:p>
            <a:r>
              <a:rPr lang="en-US" dirty="0"/>
              <a:t> </a:t>
            </a:r>
            <a:r>
              <a:rPr lang="en-US" dirty="0" smtClean="0"/>
              <a:t> return sum;</a:t>
            </a:r>
          </a:p>
          <a:p>
            <a:r>
              <a:rPr lang="en-US" dirty="0" smtClean="0"/>
              <a:t>}</a:t>
            </a:r>
          </a:p>
          <a:p>
            <a:endParaRPr lang="en-US" dirty="0"/>
          </a:p>
          <a:p>
            <a:r>
              <a:rPr lang="en-US" dirty="0" smtClean="0"/>
              <a:t>var numbers = [1,2,3,4,5];</a:t>
            </a:r>
          </a:p>
          <a:p>
            <a:r>
              <a:rPr lang="en-US" dirty="0" smtClean="0"/>
              <a:t>console.log(</a:t>
            </a:r>
            <a:r>
              <a:rPr lang="en-US" dirty="0" err="1" smtClean="0"/>
              <a:t>numbers.sum</a:t>
            </a:r>
            <a:r>
              <a:rPr lang="en-US" dirty="0" smtClean="0"/>
              <a:t>());</a:t>
            </a:r>
          </a:p>
          <a:p>
            <a:r>
              <a:rPr lang="en-US" dirty="0" smtClean="0"/>
              <a:t>//logs 15</a:t>
            </a:r>
          </a:p>
        </p:txBody>
      </p:sp>
      <p:sp>
        <p:nvSpPr>
          <p:cNvPr id="7" name="AutoShape 7"/>
          <p:cNvSpPr>
            <a:spLocks noChangeArrowheads="1"/>
          </p:cNvSpPr>
          <p:nvPr/>
        </p:nvSpPr>
        <p:spPr bwMode="auto">
          <a:xfrm>
            <a:off x="3877135" y="3930893"/>
            <a:ext cx="2092842" cy="783193"/>
          </a:xfrm>
          <a:prstGeom prst="wedgeRoundRectCallout">
            <a:avLst>
              <a:gd name="adj1" fmla="val -61846"/>
              <a:gd name="adj2" fmla="val -364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this means </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the array</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2337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Prototypes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1003711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a:t>Objects in JavaScript</a:t>
            </a:r>
          </a:p>
          <a:p>
            <a:r>
              <a:rPr lang="en-US" dirty="0"/>
              <a:t>Object-oriented Design</a:t>
            </a:r>
          </a:p>
          <a:p>
            <a:r>
              <a:rPr lang="en-US" dirty="0"/>
              <a:t>OOP in JavaScript</a:t>
            </a:r>
          </a:p>
          <a:p>
            <a:r>
              <a:rPr lang="en-US" dirty="0"/>
              <a:t>Classical OOP</a:t>
            </a:r>
          </a:p>
          <a:p>
            <a:r>
              <a:rPr lang="en-US" dirty="0"/>
              <a:t>Prototypes</a:t>
            </a:r>
          </a:p>
          <a:p>
            <a:r>
              <a:rPr lang="en-US" dirty="0"/>
              <a:t>Object Properties</a:t>
            </a:r>
          </a:p>
          <a:p>
            <a:r>
              <a:rPr lang="en-US" dirty="0"/>
              <a:t>Function </a:t>
            </a:r>
            <a:r>
              <a:rPr lang="en-US" dirty="0" smtClean="0"/>
              <a:t>Constructors</a:t>
            </a:r>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xmlns="" val="394343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Members</a:t>
            </a:r>
            <a:endParaRPr lang="en-US" dirty="0"/>
          </a:p>
        </p:txBody>
      </p:sp>
      <p:sp>
        <p:nvSpPr>
          <p:cNvPr id="5" name="Content Placeholder 4"/>
          <p:cNvSpPr>
            <a:spLocks noGrp="1"/>
          </p:cNvSpPr>
          <p:nvPr>
            <p:ph idx="1"/>
          </p:nvPr>
        </p:nvSpPr>
        <p:spPr>
          <a:xfrm>
            <a:off x="228600" y="984736"/>
            <a:ext cx="8686800" cy="2980592"/>
          </a:xfrm>
        </p:spPr>
        <p:txBody>
          <a:bodyPr/>
          <a:lstStyle/>
          <a:p>
            <a:r>
              <a:rPr lang="en-US" dirty="0" smtClean="0"/>
              <a:t>Objects can also define custom state</a:t>
            </a:r>
          </a:p>
          <a:p>
            <a:pPr lvl="1"/>
            <a:r>
              <a:rPr lang="en-US" dirty="0" smtClean="0"/>
              <a:t>Custom properties that only instances of this type have</a:t>
            </a:r>
          </a:p>
          <a:p>
            <a:r>
              <a:rPr lang="en-US" dirty="0" smtClean="0"/>
              <a:t>Use the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p>
          <a:p>
            <a:pPr lvl="1"/>
            <a:r>
              <a:rPr lang="en-US" dirty="0" smtClean="0"/>
              <a:t>To attach properties to object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6" name="Text Placeholder 5"/>
          <p:cNvSpPr txBox="1">
            <a:spLocks/>
          </p:cNvSpPr>
          <p:nvPr/>
        </p:nvSpPr>
        <p:spPr>
          <a:xfrm>
            <a:off x="586155" y="4381506"/>
            <a:ext cx="80772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a:t>v</a:t>
            </a:r>
            <a:r>
              <a:rPr lang="en-US" dirty="0" smtClean="0"/>
              <a:t>ar </a:t>
            </a:r>
            <a:r>
              <a:rPr lang="en-US" dirty="0" err="1" smtClean="0"/>
              <a:t>personMaria</a:t>
            </a:r>
            <a:r>
              <a:rPr lang="en-US" dirty="0" smtClean="0"/>
              <a:t> = new Person("Maria",18);</a:t>
            </a:r>
          </a:p>
          <a:p>
            <a:r>
              <a:rPr lang="en-US" dirty="0" smtClean="0"/>
              <a:t>console.log(personMaria.</a:t>
            </a:r>
            <a:r>
              <a:rPr lang="en-US" dirty="0" smtClean="0">
                <a:solidFill>
                  <a:schemeClr val="tx1">
                    <a:lumMod val="20000"/>
                    <a:lumOff val="80000"/>
                  </a:schemeClr>
                </a:solidFill>
              </a:rPr>
              <a:t>name</a:t>
            </a:r>
            <a:r>
              <a:rPr lang="en-US" dirty="0" smtClean="0"/>
              <a:t>);</a:t>
            </a:r>
            <a:endParaRPr lang="en-US" dirty="0"/>
          </a:p>
        </p:txBody>
      </p:sp>
    </p:spTree>
    <p:extLst>
      <p:ext uri="{BB962C8B-B14F-4D97-AF65-F5344CB8AC3E}">
        <p14:creationId xmlns:p14="http://schemas.microsoft.com/office/powerpoint/2010/main" xmlns="" val="4060981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Members (2)</a:t>
            </a:r>
            <a:endParaRPr lang="en-US" dirty="0"/>
          </a:p>
        </p:txBody>
      </p:sp>
      <p:sp>
        <p:nvSpPr>
          <p:cNvPr id="3" name="Content Placeholder 2"/>
          <p:cNvSpPr>
            <a:spLocks noGrp="1"/>
          </p:cNvSpPr>
          <p:nvPr>
            <p:ph idx="1"/>
          </p:nvPr>
        </p:nvSpPr>
        <p:spPr/>
        <p:txBody>
          <a:bodyPr/>
          <a:lstStyle/>
          <a:p>
            <a:r>
              <a:rPr lang="en-US" dirty="0" smtClean="0"/>
              <a:t>Property values can be either variables or functions</a:t>
            </a:r>
          </a:p>
          <a:p>
            <a:pPr lvl="1"/>
            <a:r>
              <a:rPr lang="en-US" dirty="0" smtClean="0"/>
              <a:t>Functions are called </a:t>
            </a:r>
            <a:r>
              <a:rPr lang="en-US" dirty="0" smtClean="0">
                <a:solidFill>
                  <a:schemeClr val="accent5">
                    <a:lumMod val="20000"/>
                    <a:lumOff val="80000"/>
                  </a:schemeClr>
                </a:solidFill>
              </a:rPr>
              <a:t>methods</a:t>
            </a:r>
          </a:p>
          <a:p>
            <a:pPr lvl="1"/>
            <a:endParaRPr lang="en-US" dirty="0">
              <a:solidFill>
                <a:schemeClr val="accent5">
                  <a:lumMod val="20000"/>
                  <a:lumOff val="80000"/>
                </a:schemeClr>
              </a:solidFill>
            </a:endParaRPr>
          </a:p>
        </p:txBody>
      </p:sp>
      <p:sp>
        <p:nvSpPr>
          <p:cNvPr id="4" name="Text Placeholder 5"/>
          <p:cNvSpPr txBox="1">
            <a:spLocks/>
          </p:cNvSpPr>
          <p:nvPr/>
        </p:nvSpPr>
        <p:spPr>
          <a:xfrm>
            <a:off x="586155" y="2913192"/>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a:t> </a:t>
            </a:r>
            <a:r>
              <a:rPr lang="en-US" dirty="0" smtClean="0"/>
              <a:t> </a:t>
            </a:r>
            <a:r>
              <a:rPr lang="en-US" dirty="0" err="1">
                <a:solidFill>
                  <a:schemeClr val="tx1">
                    <a:lumMod val="20000"/>
                    <a:lumOff val="80000"/>
                  </a:schemeClr>
                </a:solidFill>
              </a:rPr>
              <a:t>this.sayHello</a:t>
            </a:r>
            <a:r>
              <a:rPr lang="en-US" dirty="0" smtClean="0"/>
              <a:t> = function(){</a:t>
            </a:r>
          </a:p>
          <a:p>
            <a:r>
              <a:rPr lang="en-US" dirty="0"/>
              <a:t> </a:t>
            </a:r>
            <a:r>
              <a:rPr lang="en-US" dirty="0" smtClean="0"/>
              <a:t>   console.log("My name is " + this.name + </a:t>
            </a:r>
            <a:br>
              <a:rPr lang="en-US" dirty="0" smtClean="0"/>
            </a:br>
            <a:r>
              <a:rPr lang="en-US" dirty="0" smtClean="0"/>
              <a:t>                " and I am " + </a:t>
            </a:r>
            <a:r>
              <a:rPr lang="en-US" dirty="0" err="1" smtClean="0"/>
              <a:t>this.age</a:t>
            </a:r>
            <a:r>
              <a:rPr lang="en-US" dirty="0" smtClean="0"/>
              <a:t> + "-years old");</a:t>
            </a:r>
          </a:p>
          <a:p>
            <a:r>
              <a:rPr lang="en-US" dirty="0" smtClean="0"/>
              <a:t>  }</a:t>
            </a:r>
          </a:p>
          <a:p>
            <a:r>
              <a:rPr lang="en-US" dirty="0" smtClean="0"/>
              <a:t>}</a:t>
            </a:r>
          </a:p>
          <a:p>
            <a:r>
              <a:rPr lang="en-US" dirty="0" err="1"/>
              <a:t>v</a:t>
            </a:r>
            <a:r>
              <a:rPr lang="en-US" dirty="0" err="1" smtClean="0"/>
              <a:t>ar</a:t>
            </a:r>
            <a:r>
              <a:rPr lang="en-US" dirty="0" smtClean="0"/>
              <a:t> </a:t>
            </a:r>
            <a:r>
              <a:rPr lang="en-US" dirty="0" err="1" smtClean="0"/>
              <a:t>maria</a:t>
            </a:r>
            <a:r>
              <a:rPr lang="en-US" dirty="0" smtClean="0"/>
              <a:t> = new Person("Maria",18);</a:t>
            </a:r>
          </a:p>
          <a:p>
            <a:r>
              <a:rPr lang="en-US" dirty="0" err="1"/>
              <a:t>maria.sayHello</a:t>
            </a:r>
            <a:r>
              <a:rPr lang="en-US" dirty="0" smtClean="0"/>
              <a:t>();</a:t>
            </a:r>
            <a:endParaRPr lang="en-US" dirty="0"/>
          </a:p>
        </p:txBody>
      </p:sp>
    </p:spTree>
    <p:extLst>
      <p:ext uri="{BB962C8B-B14F-4D97-AF65-F5344CB8AC3E}">
        <p14:creationId xmlns:p14="http://schemas.microsoft.com/office/powerpoint/2010/main" xmlns="" val="29028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Members</a:t>
            </a:r>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2970749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Methods</a:t>
            </a:r>
            <a:endParaRPr lang="en-US" dirty="0"/>
          </a:p>
        </p:txBody>
      </p:sp>
      <p:sp>
        <p:nvSpPr>
          <p:cNvPr id="3" name="Content Placeholder 2"/>
          <p:cNvSpPr>
            <a:spLocks noGrp="1"/>
          </p:cNvSpPr>
          <p:nvPr>
            <p:ph idx="1"/>
          </p:nvPr>
        </p:nvSpPr>
        <p:spPr>
          <a:xfrm>
            <a:off x="228600" y="677008"/>
            <a:ext cx="8686800" cy="3396770"/>
          </a:xfrm>
        </p:spPr>
        <p:txBody>
          <a:bodyPr/>
          <a:lstStyle/>
          <a:p>
            <a:pPr>
              <a:lnSpc>
                <a:spcPct val="100000"/>
              </a:lnSpc>
            </a:pPr>
            <a:r>
              <a:rPr lang="en-US" dirty="0" smtClean="0"/>
              <a:t>Yet there are </a:t>
            </a:r>
            <a:r>
              <a:rPr lang="en-US" dirty="0" smtClean="0">
                <a:solidFill>
                  <a:schemeClr val="accent5">
                    <a:lumMod val="20000"/>
                    <a:lumOff val="80000"/>
                  </a:schemeClr>
                </a:solidFill>
              </a:rPr>
              <a:t>performance differences </a:t>
            </a:r>
            <a:r>
              <a:rPr lang="en-US" dirty="0" smtClean="0"/>
              <a:t>when attaching methods</a:t>
            </a:r>
          </a:p>
          <a:p>
            <a:pPr lvl="1">
              <a:lnSpc>
                <a:spcPct val="100000"/>
              </a:lnSpc>
            </a:pPr>
            <a:r>
              <a:rPr lang="en-US" dirty="0"/>
              <a:t>Creating a method is </a:t>
            </a:r>
            <a:r>
              <a:rPr lang="en-US" dirty="0">
                <a:solidFill>
                  <a:schemeClr val="accent5">
                    <a:lumMod val="20000"/>
                    <a:lumOff val="80000"/>
                  </a:schemeClr>
                </a:solidFill>
              </a:rPr>
              <a:t>a slow operation</a:t>
            </a:r>
          </a:p>
          <a:p>
            <a:pPr lvl="1">
              <a:lnSpc>
                <a:spcPct val="100000"/>
              </a:lnSpc>
            </a:pPr>
            <a:r>
              <a:rPr lang="en-US" dirty="0"/>
              <a:t>Attaching methods inside the function constructor is very slow</a:t>
            </a:r>
          </a:p>
          <a:p>
            <a:pPr lvl="1">
              <a:lnSpc>
                <a:spcPct val="100000"/>
              </a:lnSpc>
            </a:pPr>
            <a:r>
              <a:rPr lang="en-US" dirty="0"/>
              <a:t>Better attach them to the prototype</a:t>
            </a:r>
          </a:p>
        </p:txBody>
      </p:sp>
      <p:sp>
        <p:nvSpPr>
          <p:cNvPr id="4" name="Text Placeholder 5"/>
          <p:cNvSpPr txBox="1">
            <a:spLocks/>
          </p:cNvSpPr>
          <p:nvPr/>
        </p:nvSpPr>
        <p:spPr>
          <a:xfrm>
            <a:off x="586155" y="4073778"/>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this.name + " and I am " + </a:t>
            </a:r>
          </a:p>
          <a:p>
            <a:r>
              <a:rPr lang="en-US" dirty="0"/>
              <a:t>  </a:t>
            </a:r>
            <a:r>
              <a:rPr lang="en-US" dirty="0" smtClean="0"/>
              <a:t>      </a:t>
            </a:r>
            <a:r>
              <a:rPr lang="en-US" dirty="0" err="1" smtClean="0"/>
              <a:t>this.age</a:t>
            </a:r>
            <a:r>
              <a:rPr lang="en-US" dirty="0" smtClean="0"/>
              <a:t> </a:t>
            </a:r>
            <a:r>
              <a:rPr lang="en-US" dirty="0"/>
              <a:t>+ "-years old</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xmlns="" val="1825475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t>
            </a:r>
            <a:r>
              <a:rPr lang="en-US" dirty="0" smtClean="0"/>
              <a:t>Methods (2)</a:t>
            </a:r>
            <a:endParaRPr lang="en-US" dirty="0"/>
          </a:p>
        </p:txBody>
      </p:sp>
      <p:sp>
        <p:nvSpPr>
          <p:cNvPr id="3" name="Content Placeholder 2"/>
          <p:cNvSpPr>
            <a:spLocks noGrp="1"/>
          </p:cNvSpPr>
          <p:nvPr>
            <p:ph idx="1"/>
          </p:nvPr>
        </p:nvSpPr>
        <p:spPr>
          <a:xfrm>
            <a:off x="228600" y="677008"/>
            <a:ext cx="8686800" cy="5791200"/>
          </a:xfrm>
        </p:spPr>
        <p:txBody>
          <a:bodyPr/>
          <a:lstStyle/>
          <a:p>
            <a:r>
              <a:rPr lang="en-US" dirty="0" smtClean="0"/>
              <a:t>Of course there are drawbacks</a:t>
            </a:r>
          </a:p>
          <a:p>
            <a:pPr lvl="1"/>
            <a:r>
              <a:rPr lang="en-US" dirty="0" smtClean="0"/>
              <a:t>A function constructor creates a closure, so only objects within its scope can access its objects</a:t>
            </a:r>
          </a:p>
          <a:p>
            <a:pPr lvl="1"/>
            <a:r>
              <a:rPr lang="en-US" dirty="0" smtClean="0"/>
              <a:t>Methods attached to the prototype </a:t>
            </a:r>
            <a:r>
              <a:rPr lang="en-US" dirty="0" smtClean="0">
                <a:solidFill>
                  <a:schemeClr val="accent5">
                    <a:lumMod val="20000"/>
                    <a:lumOff val="80000"/>
                  </a:schemeClr>
                </a:solidFill>
              </a:rPr>
              <a:t>cannot access private data</a:t>
            </a:r>
            <a:endParaRPr lang="en-US" dirty="0">
              <a:solidFill>
                <a:schemeClr val="accent5">
                  <a:lumMod val="20000"/>
                  <a:lumOff val="80000"/>
                </a:schemeClr>
              </a:solidFill>
            </a:endParaRPr>
          </a:p>
        </p:txBody>
      </p:sp>
      <p:sp>
        <p:nvSpPr>
          <p:cNvPr id="4" name="Text Placeholder 5"/>
          <p:cNvSpPr txBox="1">
            <a:spLocks/>
          </p:cNvSpPr>
          <p:nvPr/>
        </p:nvSpPr>
        <p:spPr>
          <a:xfrm>
            <a:off x="586155" y="3625371"/>
            <a:ext cx="80772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a:solidFill>
                  <a:schemeClr val="tx1">
                    <a:lumMod val="20000"/>
                    <a:lumOff val="80000"/>
                  </a:schemeClr>
                </a:solidFill>
              </a:rPr>
              <a:t>var</a:t>
            </a:r>
            <a:r>
              <a:rPr lang="en-US" dirty="0" smtClean="0">
                <a:solidFill>
                  <a:schemeClr val="tx1">
                    <a:lumMod val="20000"/>
                    <a:lumOff val="80000"/>
                  </a:schemeClr>
                </a:solidFill>
              </a:rPr>
              <a:t> name</a:t>
            </a:r>
            <a:r>
              <a:rPr lang="en-US" dirty="0" smtClean="0"/>
              <a:t> = name;</a:t>
            </a:r>
          </a:p>
          <a:p>
            <a:r>
              <a:rPr lang="en-US" dirty="0" smtClean="0"/>
              <a:t>  </a:t>
            </a:r>
            <a:r>
              <a:rPr lang="en-US" dirty="0">
                <a:solidFill>
                  <a:schemeClr val="tx1">
                    <a:lumMod val="20000"/>
                    <a:lumOff val="80000"/>
                  </a:schemeClr>
                </a:solidFill>
              </a:rPr>
              <a:t>var a</a:t>
            </a:r>
            <a:r>
              <a:rPr lang="en-US" dirty="0" smtClean="0">
                <a:solidFill>
                  <a:schemeClr val="tx1">
                    <a:lumMod val="20000"/>
                    <a:lumOff val="80000"/>
                  </a:schemeClr>
                </a:solidFill>
              </a:rPr>
              <a:t>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a:t>
            </a:r>
            <a:r>
              <a:rPr lang="en-US" dirty="0" smtClean="0"/>
              <a:t>name </a:t>
            </a:r>
            <a:r>
              <a:rPr lang="en-US" dirty="0"/>
              <a:t>+ " and I am " + </a:t>
            </a:r>
          </a:p>
          <a:p>
            <a:r>
              <a:rPr lang="en-US" dirty="0" smtClean="0"/>
              <a:t>         age </a:t>
            </a:r>
            <a:r>
              <a:rPr lang="en-US" dirty="0"/>
              <a:t>+ "-years old</a:t>
            </a:r>
            <a:r>
              <a:rPr lang="en-US" dirty="0" smtClean="0"/>
              <a:t>");</a:t>
            </a:r>
            <a:endParaRPr lang="en-US" dirty="0"/>
          </a:p>
          <a:p>
            <a:r>
              <a:rPr lang="en-US" dirty="0" smtClean="0"/>
              <a:t>}</a:t>
            </a:r>
          </a:p>
          <a:p>
            <a:r>
              <a:rPr lang="en-US" dirty="0" smtClean="0"/>
              <a:t>//</a:t>
            </a:r>
            <a:r>
              <a:rPr lang="en-US" dirty="0" err="1" smtClean="0"/>
              <a:t>ReferenceError</a:t>
            </a:r>
            <a:r>
              <a:rPr lang="en-US" dirty="0"/>
              <a:t>: name is not defined</a:t>
            </a:r>
          </a:p>
        </p:txBody>
      </p:sp>
      <p:sp>
        <p:nvSpPr>
          <p:cNvPr id="5" name="AutoShape 7"/>
          <p:cNvSpPr>
            <a:spLocks noChangeArrowheads="1"/>
          </p:cNvSpPr>
          <p:nvPr/>
        </p:nvSpPr>
        <p:spPr bwMode="auto">
          <a:xfrm>
            <a:off x="5984359" y="5610892"/>
            <a:ext cx="2678996" cy="783193"/>
          </a:xfrm>
          <a:prstGeom prst="wedgeRoundRectCallout">
            <a:avLst>
              <a:gd name="adj1" fmla="val -57540"/>
              <a:gd name="adj2" fmla="val -387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Using getters and setters can solve this</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328069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Attaching Methods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1238797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51811"/>
            <a:ext cx="7924800" cy="685800"/>
          </a:xfrm>
        </p:spPr>
        <p:txBody>
          <a:bodyPr/>
          <a:lstStyle/>
          <a:p>
            <a:r>
              <a:rPr lang="en-US" dirty="0" smtClean="0"/>
              <a:t>Access Modifiers</a:t>
            </a:r>
            <a:endParaRPr lang="en-US" dirty="0"/>
          </a:p>
        </p:txBody>
      </p:sp>
    </p:spTree>
    <p:extLst>
      <p:ext uri="{BB962C8B-B14F-4D97-AF65-F5344CB8AC3E}">
        <p14:creationId xmlns:p14="http://schemas.microsoft.com/office/powerpoint/2010/main" xmlns="" val="2923987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Modifiers</a:t>
            </a:r>
            <a:endParaRPr lang="en-US" dirty="0"/>
          </a:p>
        </p:txBody>
      </p:sp>
      <p:sp>
        <p:nvSpPr>
          <p:cNvPr id="5" name="Content Placeholder 4"/>
          <p:cNvSpPr>
            <a:spLocks noGrp="1"/>
          </p:cNvSpPr>
          <p:nvPr>
            <p:ph idx="1"/>
          </p:nvPr>
        </p:nvSpPr>
        <p:spPr>
          <a:xfrm>
            <a:off x="228600" y="1037490"/>
            <a:ext cx="8686800" cy="5503986"/>
          </a:xfrm>
        </p:spPr>
        <p:txBody>
          <a:bodyPr/>
          <a:lstStyle/>
          <a:p>
            <a:pPr>
              <a:lnSpc>
                <a:spcPct val="100000"/>
              </a:lnSpc>
            </a:pPr>
            <a:r>
              <a:rPr lang="en-US" dirty="0" smtClean="0"/>
              <a:t>JS has only two kinds of access modifiers for properties</a:t>
            </a:r>
          </a:p>
          <a:p>
            <a:pPr lvl="1">
              <a:lnSpc>
                <a:spcPct val="100000"/>
              </a:lnSpc>
            </a:pPr>
            <a:r>
              <a:rPr lang="en-US" dirty="0" smtClean="0">
                <a:solidFill>
                  <a:schemeClr val="accent5">
                    <a:lumMod val="20000"/>
                    <a:lumOff val="80000"/>
                  </a:schemeClr>
                </a:solidFill>
              </a:rPr>
              <a:t>Public</a:t>
            </a:r>
            <a:r>
              <a:rPr lang="en-US" dirty="0" smtClean="0"/>
              <a:t> members are </a:t>
            </a:r>
            <a:r>
              <a:rPr lang="en-US" dirty="0" smtClean="0">
                <a:solidFill>
                  <a:schemeClr val="accent5">
                    <a:lumMod val="20000"/>
                    <a:lumOff val="80000"/>
                  </a:schemeClr>
                </a:solidFill>
              </a:rPr>
              <a:t>accessible from everywhere</a:t>
            </a:r>
          </a:p>
          <a:p>
            <a:pPr lvl="1">
              <a:lnSpc>
                <a:spcPct val="100000"/>
              </a:lnSpc>
            </a:pPr>
            <a:r>
              <a:rPr lang="en-US" dirty="0" smtClean="0">
                <a:solidFill>
                  <a:schemeClr val="accent5">
                    <a:lumMod val="20000"/>
                    <a:lumOff val="80000"/>
                  </a:schemeClr>
                </a:solidFill>
              </a:rPr>
              <a:t>Private</a:t>
            </a:r>
            <a:r>
              <a:rPr lang="en-US" dirty="0" smtClean="0"/>
              <a:t> members are </a:t>
            </a:r>
            <a:r>
              <a:rPr lang="en-US" dirty="0" smtClean="0">
                <a:solidFill>
                  <a:schemeClr val="accent5">
                    <a:lumMod val="20000"/>
                    <a:lumOff val="80000"/>
                  </a:schemeClr>
                </a:solidFill>
              </a:rPr>
              <a:t>accessible only from the objects</a:t>
            </a:r>
            <a:r>
              <a:rPr lang="en-US" dirty="0" smtClean="0"/>
              <a:t> in the closure scope</a:t>
            </a:r>
          </a:p>
          <a:p>
            <a:pPr>
              <a:lnSpc>
                <a:spcPct val="100000"/>
              </a:lnSpc>
            </a:pPr>
            <a:r>
              <a:rPr lang="en-US" dirty="0" smtClean="0"/>
              <a:t>How to create private members?</a:t>
            </a:r>
          </a:p>
          <a:p>
            <a:pPr lvl="1">
              <a:lnSpc>
                <a:spcPct val="100000"/>
              </a:lnSpc>
            </a:pPr>
            <a:r>
              <a:rPr lang="en-US" dirty="0" smtClean="0"/>
              <a:t>Just create an variable inside the function constructor </a:t>
            </a:r>
          </a:p>
          <a:p>
            <a:pPr>
              <a:lnSpc>
                <a:spcPct val="100000"/>
              </a:lnSpc>
            </a:pPr>
            <a:r>
              <a:rPr lang="en-US" dirty="0" smtClean="0"/>
              <a:t>Public members are attached to this</a:t>
            </a:r>
            <a:endParaRPr lang="en-US" dirty="0"/>
          </a:p>
        </p:txBody>
      </p:sp>
    </p:spTree>
    <p:extLst>
      <p:ext uri="{BB962C8B-B14F-4D97-AF65-F5344CB8AC3E}">
        <p14:creationId xmlns:p14="http://schemas.microsoft.com/office/powerpoint/2010/main" xmlns="" val="3907919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The this Function Object</a:t>
            </a:r>
            <a:endParaRPr lang="en-US" dirty="0"/>
          </a:p>
        </p:txBody>
      </p:sp>
    </p:spTree>
    <p:extLst>
      <p:ext uri="{BB962C8B-B14F-4D97-AF65-F5344CB8AC3E}">
        <p14:creationId xmlns:p14="http://schemas.microsoft.com/office/powerpoint/2010/main" xmlns="" val="3550061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a:t>
            </a:r>
            <a:endParaRPr lang="en-US" dirty="0"/>
          </a:p>
        </p:txBody>
      </p:sp>
      <p:sp>
        <p:nvSpPr>
          <p:cNvPr id="5" name="Content Placeholder 4"/>
          <p:cNvSpPr>
            <a:spLocks noGrp="1"/>
          </p:cNvSpPr>
          <p:nvPr>
            <p:ph idx="1"/>
          </p:nvPr>
        </p:nvSpPr>
        <p:spPr/>
        <p:txBody>
          <a:bodyPr/>
          <a:lstStyle/>
          <a:p>
            <a:r>
              <a:rPr lang="en-US" dirty="0" smtClean="0"/>
              <a:t>As said before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is available everywhere where there is JavaScript</a:t>
            </a:r>
          </a:p>
          <a:p>
            <a:pPr lvl="1"/>
            <a:r>
              <a:rPr lang="en-US" dirty="0" smtClean="0"/>
              <a:t>Yet it has a different meaning</a:t>
            </a:r>
          </a:p>
          <a:p>
            <a:r>
              <a:rPr lang="en-US" dirty="0" smtClean="0"/>
              <a:t>This can two different values</a:t>
            </a:r>
          </a:p>
          <a:p>
            <a:pPr lvl="1"/>
            <a:r>
              <a:rPr lang="en-US" dirty="0" smtClean="0">
                <a:solidFill>
                  <a:schemeClr val="accent5">
                    <a:lumMod val="20000"/>
                    <a:lumOff val="80000"/>
                  </a:schemeClr>
                </a:solidFill>
              </a:rPr>
              <a:t>Global scope </a:t>
            </a:r>
            <a:r>
              <a:rPr lang="en-US" dirty="0" smtClean="0"/>
              <a:t>(i.e. window)</a:t>
            </a:r>
          </a:p>
          <a:p>
            <a:pPr lvl="2"/>
            <a:r>
              <a:rPr lang="en-US" dirty="0" smtClean="0"/>
              <a:t>When </a:t>
            </a:r>
          </a:p>
          <a:p>
            <a:pPr lvl="1"/>
            <a:r>
              <a:rPr lang="en-US" dirty="0" smtClean="0">
                <a:solidFill>
                  <a:schemeClr val="accent5">
                    <a:lumMod val="20000"/>
                    <a:lumOff val="80000"/>
                  </a:schemeClr>
                </a:solidFill>
              </a:rPr>
              <a:t>A concrete object</a:t>
            </a:r>
          </a:p>
          <a:p>
            <a:pPr lvl="2"/>
            <a:r>
              <a:rPr lang="en-US" dirty="0" smtClean="0"/>
              <a:t>When using the new operator</a:t>
            </a:r>
          </a:p>
          <a:p>
            <a:pPr lvl="1"/>
            <a:endParaRPr lang="en-US" dirty="0"/>
          </a:p>
        </p:txBody>
      </p:sp>
    </p:spTree>
    <p:extLst>
      <p:ext uri="{BB962C8B-B14F-4D97-AF65-F5344CB8AC3E}">
        <p14:creationId xmlns:p14="http://schemas.microsoft.com/office/powerpoint/2010/main" xmlns="" val="56142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en-US" dirty="0"/>
          </a:p>
        </p:txBody>
      </p:sp>
      <p:sp>
        <p:nvSpPr>
          <p:cNvPr id="3" name="Content Placeholder 2"/>
          <p:cNvSpPr>
            <a:spLocks noGrp="1"/>
          </p:cNvSpPr>
          <p:nvPr>
            <p:ph idx="1"/>
          </p:nvPr>
        </p:nvSpPr>
        <p:spPr/>
        <p:txBody>
          <a:bodyPr/>
          <a:lstStyle/>
          <a:p>
            <a:r>
              <a:rPr lang="en-US" dirty="0" smtClean="0"/>
              <a:t>Object </a:t>
            </a:r>
            <a:r>
              <a:rPr lang="en-US" dirty="0"/>
              <a:t>Members</a:t>
            </a:r>
          </a:p>
          <a:p>
            <a:r>
              <a:rPr lang="en-US" dirty="0"/>
              <a:t>Access Modifiers</a:t>
            </a:r>
          </a:p>
          <a:p>
            <a:r>
              <a:rPr lang="en-US" dirty="0"/>
              <a:t>The this function object</a:t>
            </a:r>
          </a:p>
          <a:p>
            <a:r>
              <a:rPr lang="en-US" dirty="0"/>
              <a:t>Inheritance</a:t>
            </a:r>
          </a:p>
          <a:p>
            <a:r>
              <a:rPr lang="en-US" dirty="0"/>
              <a:t>Multiple Inheritance</a:t>
            </a:r>
          </a:p>
          <a:p>
            <a:r>
              <a:rPr lang="en-US" dirty="0"/>
              <a:t>Namespaces</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xmlns="" val="71591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in Function Scope</a:t>
            </a:r>
            <a:endParaRPr lang="en-US" dirty="0"/>
          </a:p>
        </p:txBody>
      </p:sp>
      <p:sp>
        <p:nvSpPr>
          <p:cNvPr id="3" name="Content Placeholder 2"/>
          <p:cNvSpPr>
            <a:spLocks noGrp="1"/>
          </p:cNvSpPr>
          <p:nvPr>
            <p:ph idx="1"/>
          </p:nvPr>
        </p:nvSpPr>
        <p:spPr>
          <a:xfrm>
            <a:off x="228600" y="1169375"/>
            <a:ext cx="8686800" cy="1222131"/>
          </a:xfrm>
        </p:spPr>
        <p:txBody>
          <a:bodyPr/>
          <a:lstStyle/>
          <a:p>
            <a:r>
              <a:rPr lang="en-US" dirty="0" smtClean="0"/>
              <a:t>When executed over a function, without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r>
              <a:rPr lang="en-US" dirty="0" smtClean="0">
                <a:solidFill>
                  <a:schemeClr val="accent5">
                    <a:lumMod val="20000"/>
                    <a:lumOff val="80000"/>
                  </a:schemeClr>
                </a:solidFill>
              </a:rPr>
              <a:t> </a:t>
            </a:r>
            <a:r>
              <a:rPr lang="en-US" dirty="0" smtClean="0"/>
              <a:t>operator</a:t>
            </a:r>
          </a:p>
          <a:p>
            <a:pPr lvl="1"/>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refers to the </a:t>
            </a:r>
            <a:r>
              <a:rPr lang="en-US" dirty="0" smtClean="0">
                <a:solidFill>
                  <a:schemeClr val="accent5">
                    <a:lumMod val="20000"/>
                    <a:lumOff val="80000"/>
                  </a:schemeClr>
                </a:solidFill>
              </a:rPr>
              <a:t>parent scope</a:t>
            </a:r>
            <a:endParaRPr lang="en-US" dirty="0">
              <a:solidFill>
                <a:schemeClr val="accent5">
                  <a:lumMod val="20000"/>
                  <a:lumOff val="80000"/>
                </a:schemeClr>
              </a:solidFill>
            </a:endParaRPr>
          </a:p>
        </p:txBody>
      </p:sp>
      <p:sp>
        <p:nvSpPr>
          <p:cNvPr id="4" name="Text Placeholder 5"/>
          <p:cNvSpPr txBox="1">
            <a:spLocks/>
          </p:cNvSpPr>
          <p:nvPr/>
        </p:nvSpPr>
        <p:spPr>
          <a:xfrm>
            <a:off x="586155" y="2939571"/>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p>
          <a:p>
            <a:r>
              <a:rPr lang="en-US" dirty="0" smtClean="0"/>
              <a:t>  </a:t>
            </a:r>
            <a:r>
              <a:rPr lang="en-US" dirty="0"/>
              <a:t>this.name = name;</a:t>
            </a:r>
          </a:p>
          <a:p>
            <a:r>
              <a:rPr lang="en-US" dirty="0"/>
              <a:t>  </a:t>
            </a:r>
            <a:r>
              <a:rPr lang="en-US" dirty="0" err="1" smtClean="0"/>
              <a:t>this.getName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smtClean="0">
                <a:solidFill>
                  <a:schemeClr val="tx1">
                    <a:lumMod val="20000"/>
                    <a:lumOff val="80000"/>
                  </a:schemeClr>
                </a:solidFill>
              </a:rPr>
              <a:t>this</a:t>
            </a:r>
            <a:r>
              <a:rPr lang="en-US" dirty="0" smtClean="0"/>
              <a:t>.name;</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solidFill>
                  <a:schemeClr val="tx1">
                    <a:lumMod val="20000"/>
                    <a:lumOff val="80000"/>
                  </a:schemeClr>
                </a:solidFill>
              </a:rPr>
              <a:t>var </a:t>
            </a:r>
            <a:r>
              <a:rPr lang="en-US" dirty="0" err="1">
                <a:solidFill>
                  <a:schemeClr val="tx1">
                    <a:lumMod val="20000"/>
                    <a:lumOff val="80000"/>
                  </a:schemeClr>
                </a:solidFill>
              </a:rPr>
              <a:t>getName</a:t>
            </a:r>
            <a:r>
              <a:rPr lang="en-US" dirty="0">
                <a:solidFill>
                  <a:schemeClr val="tx1">
                    <a:lumMod val="20000"/>
                    <a:lumOff val="80000"/>
                  </a:schemeClr>
                </a:solidFill>
              </a:rPr>
              <a:t> = </a:t>
            </a:r>
            <a:r>
              <a:rPr lang="en-US" dirty="0" err="1">
                <a:solidFill>
                  <a:schemeClr val="tx1">
                    <a:lumMod val="20000"/>
                    <a:lumOff val="80000"/>
                  </a:schemeClr>
                </a:solidFill>
              </a:rPr>
              <a:t>p.getName</a:t>
            </a:r>
            <a:r>
              <a:rPr lang="en-US" dirty="0" smtClean="0">
                <a:solidFill>
                  <a:schemeClr val="tx1">
                    <a:lumMod val="20000"/>
                    <a:lumOff val="80000"/>
                  </a:schemeClr>
                </a:solidFill>
              </a:rPr>
              <a:t>;</a:t>
            </a:r>
            <a:endParaRPr lang="en-US" dirty="0">
              <a:solidFill>
                <a:schemeClr val="tx1">
                  <a:lumMod val="20000"/>
                  <a:lumOff val="80000"/>
                </a:schemeClr>
              </a:solidFill>
            </a:endParaRPr>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solidFill>
                  <a:schemeClr val="tx1">
                    <a:lumMod val="20000"/>
                    <a:lumOff val="80000"/>
                  </a:schemeClr>
                </a:solidFill>
              </a:rPr>
              <a:t>getName</a:t>
            </a:r>
            <a:r>
              <a:rPr lang="en-US" dirty="0">
                <a:solidFill>
                  <a:schemeClr val="tx1">
                    <a:lumMod val="20000"/>
                    <a:lumOff val="80000"/>
                  </a:schemeClr>
                </a:solidFill>
              </a:rPr>
              <a:t>()</a:t>
            </a:r>
            <a:r>
              <a:rPr lang="en-US" dirty="0"/>
              <a:t>); //undefined</a:t>
            </a:r>
          </a:p>
        </p:txBody>
      </p:sp>
      <p:sp>
        <p:nvSpPr>
          <p:cNvPr id="5" name="AutoShape 7"/>
          <p:cNvSpPr>
            <a:spLocks noChangeArrowheads="1"/>
          </p:cNvSpPr>
          <p:nvPr/>
        </p:nvSpPr>
        <p:spPr bwMode="auto">
          <a:xfrm>
            <a:off x="4454497" y="3992346"/>
            <a:ext cx="2678996" cy="783193"/>
          </a:xfrm>
          <a:prstGeom prst="wedgeRoundRectCallout">
            <a:avLst>
              <a:gd name="adj1" fmla="val -65089"/>
              <a:gd name="adj2" fmla="val -5551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the Person object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7"/>
          <p:cNvSpPr>
            <a:spLocks noChangeArrowheads="1"/>
          </p:cNvSpPr>
          <p:nvPr/>
        </p:nvSpPr>
        <p:spPr bwMode="auto">
          <a:xfrm>
            <a:off x="5512505" y="4927920"/>
            <a:ext cx="2857772" cy="783193"/>
          </a:xfrm>
          <a:prstGeom prst="wedgeRoundRectCallout">
            <a:avLst>
              <a:gd name="adj1" fmla="val -83140"/>
              <a:gd name="adj2" fmla="val -2071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its parent scope (window)</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137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in Function Scope (2)</a:t>
            </a:r>
            <a:endParaRPr lang="en-US" dirty="0"/>
          </a:p>
        </p:txBody>
      </p:sp>
      <p:sp>
        <p:nvSpPr>
          <p:cNvPr id="3" name="Content Placeholder 2"/>
          <p:cNvSpPr>
            <a:spLocks noGrp="1"/>
          </p:cNvSpPr>
          <p:nvPr>
            <p:ph idx="1"/>
          </p:nvPr>
        </p:nvSpPr>
        <p:spPr/>
        <p:txBody>
          <a:bodyPr/>
          <a:lstStyle/>
          <a:p>
            <a:r>
              <a:rPr lang="en-US" dirty="0" smtClean="0"/>
              <a:t>Hopefully this is easily fixed</a:t>
            </a:r>
          </a:p>
          <a:p>
            <a:pPr lvl="1"/>
            <a:r>
              <a:rPr lang="en-US" dirty="0" smtClean="0"/>
              <a:t>Just assign this to a variable (</a:t>
            </a:r>
            <a:r>
              <a:rPr lang="en-US" dirty="0" smtClean="0">
                <a:solidFill>
                  <a:schemeClr val="accent5">
                    <a:lumMod val="20000"/>
                    <a:lumOff val="80000"/>
                  </a:schemeClr>
                </a:solidFill>
              </a:rPr>
              <a:t>self</a:t>
            </a:r>
            <a:r>
              <a:rPr lang="en-US" dirty="0" smtClean="0"/>
              <a:t>)</a:t>
            </a:r>
          </a:p>
          <a:p>
            <a:pPr lvl="1"/>
            <a:r>
              <a:rPr lang="en-US" dirty="0" smtClean="0"/>
              <a:t>And </a:t>
            </a:r>
            <a:r>
              <a:rPr lang="en-US" dirty="0" smtClean="0">
                <a:solidFill>
                  <a:schemeClr val="accent5">
                    <a:lumMod val="20000"/>
                    <a:lumOff val="80000"/>
                  </a:schemeClr>
                </a:solidFill>
              </a:rPr>
              <a:t>use it </a:t>
            </a:r>
            <a:r>
              <a:rPr lang="en-US" dirty="0" smtClean="0"/>
              <a:t>instead of this</a:t>
            </a:r>
            <a:endParaRPr lang="en-US" dirty="0"/>
          </a:p>
        </p:txBody>
      </p:sp>
      <p:sp>
        <p:nvSpPr>
          <p:cNvPr id="4" name="Text Placeholder 5"/>
          <p:cNvSpPr txBox="1">
            <a:spLocks/>
          </p:cNvSpPr>
          <p:nvPr/>
        </p:nvSpPr>
        <p:spPr>
          <a:xfrm>
            <a:off x="586155" y="2939571"/>
            <a:ext cx="80772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t>var </a:t>
            </a:r>
            <a:r>
              <a:rPr lang="en-US" dirty="0" err="1"/>
              <a:t>getName</a:t>
            </a:r>
            <a:r>
              <a:rPr lang="en-US" dirty="0"/>
              <a:t> = </a:t>
            </a:r>
            <a:r>
              <a:rPr lang="en-US" dirty="0" err="1"/>
              <a:t>p.getName</a:t>
            </a:r>
            <a:r>
              <a:rPr lang="en-US" dirty="0" smtClean="0"/>
              <a:t>;</a:t>
            </a:r>
            <a:endParaRPr lang="en-US" dirty="0"/>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t>getName</a:t>
            </a:r>
            <a:r>
              <a:rPr lang="en-US" dirty="0"/>
              <a:t>()); </a:t>
            </a:r>
            <a:r>
              <a:rPr lang="en-US" dirty="0" smtClean="0"/>
              <a:t>//</a:t>
            </a:r>
            <a:r>
              <a:rPr lang="en-US" dirty="0" err="1" smtClean="0"/>
              <a:t>Gosho</a:t>
            </a:r>
            <a:endParaRPr lang="en-US" dirty="0"/>
          </a:p>
        </p:txBody>
      </p:sp>
    </p:spTree>
    <p:extLst>
      <p:ext uri="{BB962C8B-B14F-4D97-AF65-F5344CB8AC3E}">
        <p14:creationId xmlns:p14="http://schemas.microsoft.com/office/powerpoint/2010/main" xmlns="" val="2052229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this function object</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2695152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 Constructors</a:t>
            </a:r>
            <a:endParaRPr lang="en-US" dirty="0"/>
          </a:p>
        </p:txBody>
      </p:sp>
      <p:sp>
        <p:nvSpPr>
          <p:cNvPr id="5" name="Content Placeholder 4"/>
          <p:cNvSpPr>
            <a:spLocks noGrp="1"/>
          </p:cNvSpPr>
          <p:nvPr>
            <p:ph idx="1"/>
          </p:nvPr>
        </p:nvSpPr>
        <p:spPr/>
        <p:txBody>
          <a:bodyPr/>
          <a:lstStyle/>
          <a:p>
            <a:r>
              <a:rPr lang="en-US" dirty="0" smtClean="0"/>
              <a:t>JavaScript cannot limit function to be used only as constructors</a:t>
            </a:r>
          </a:p>
          <a:p>
            <a:pPr lvl="1"/>
            <a:r>
              <a:rPr lang="en-US" dirty="0" smtClean="0"/>
              <a:t>That is because JavaScript was not mean this way</a:t>
            </a:r>
          </a:p>
        </p:txBody>
      </p:sp>
      <p:sp>
        <p:nvSpPr>
          <p:cNvPr id="6" name="Text Placeholder 5"/>
          <p:cNvSpPr txBox="1">
            <a:spLocks/>
          </p:cNvSpPr>
          <p:nvPr/>
        </p:nvSpPr>
        <p:spPr>
          <a:xfrm>
            <a:off x="586155" y="3475900"/>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a:t>
            </a:r>
            <a:r>
              <a:rPr lang="en-US" dirty="0" smtClean="0"/>
              <a:t>Person("Peter");</a:t>
            </a:r>
            <a:endParaRPr lang="en-US" dirty="0"/>
          </a:p>
        </p:txBody>
      </p:sp>
      <p:sp>
        <p:nvSpPr>
          <p:cNvPr id="7" name="AutoShape 7"/>
          <p:cNvSpPr>
            <a:spLocks noChangeArrowheads="1"/>
          </p:cNvSpPr>
          <p:nvPr/>
        </p:nvSpPr>
        <p:spPr bwMode="auto">
          <a:xfrm>
            <a:off x="4392951" y="4959500"/>
            <a:ext cx="2678996" cy="783193"/>
          </a:xfrm>
          <a:prstGeom prst="wedgeRoundRectCallout">
            <a:avLst>
              <a:gd name="adj1" fmla="val -59969"/>
              <a:gd name="adj2" fmla="val 4956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What will be the value of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21417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 </a:t>
            </a:r>
            <a:r>
              <a:rPr lang="en-US" dirty="0" smtClean="0"/>
              <a:t>Constructors (2)</a:t>
            </a:r>
            <a:endParaRPr lang="en-US" dirty="0"/>
          </a:p>
        </p:txBody>
      </p:sp>
      <p:sp>
        <p:nvSpPr>
          <p:cNvPr id="5" name="Content Placeholder 4"/>
          <p:cNvSpPr>
            <a:spLocks noGrp="1"/>
          </p:cNvSpPr>
          <p:nvPr>
            <p:ph idx="1"/>
          </p:nvPr>
        </p:nvSpPr>
        <p:spPr>
          <a:xfrm>
            <a:off x="228600" y="2080260"/>
            <a:ext cx="8686800" cy="3211830"/>
          </a:xfrm>
        </p:spPr>
        <p:txBody>
          <a:bodyPr/>
          <a:lstStyle/>
          <a:p>
            <a:r>
              <a:rPr lang="en-US" dirty="0" smtClean="0"/>
              <a:t>The only way to mark something as </a:t>
            </a:r>
            <a:r>
              <a:rPr lang="en-US" dirty="0" err="1" smtClean="0"/>
              <a:t>contructor</a:t>
            </a:r>
            <a:r>
              <a:rPr lang="en-US" dirty="0" smtClean="0"/>
              <a:t> is to name it </a:t>
            </a:r>
            <a:r>
              <a:rPr lang="en-US" dirty="0" err="1" smtClean="0">
                <a:solidFill>
                  <a:schemeClr val="accent5">
                    <a:lumMod val="20000"/>
                    <a:lumOff val="80000"/>
                  </a:schemeClr>
                </a:solidFill>
              </a:rPr>
              <a:t>PascalCase</a:t>
            </a:r>
            <a:endParaRPr lang="en-US" dirty="0" smtClean="0">
              <a:solidFill>
                <a:schemeClr val="accent5">
                  <a:lumMod val="20000"/>
                  <a:lumOff val="80000"/>
                </a:schemeClr>
              </a:solidFill>
            </a:endParaRPr>
          </a:p>
          <a:p>
            <a:pPr lvl="1"/>
            <a:r>
              <a:rPr lang="en-US" dirty="0"/>
              <a:t>And </a:t>
            </a:r>
            <a:r>
              <a:rPr lang="en-US" dirty="0" smtClean="0"/>
              <a:t>hope that the user of you code will be so nice to call </a:t>
            </a:r>
            <a:r>
              <a:rPr lang="en-US" dirty="0" err="1" smtClean="0"/>
              <a:t>PascalCase</a:t>
            </a:r>
            <a:r>
              <a:rPr lang="en-US" dirty="0" smtClean="0"/>
              <a:t>-named functions with this</a:t>
            </a:r>
            <a:endParaRPr lang="en-US" dirty="0"/>
          </a:p>
        </p:txBody>
      </p:sp>
    </p:spTree>
    <p:extLst>
      <p:ext uri="{BB962C8B-B14F-4D97-AF65-F5344CB8AC3E}">
        <p14:creationId xmlns:p14="http://schemas.microsoft.com/office/powerpoint/2010/main" xmlns="" val="3843959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11831"/>
            <a:ext cx="7924800" cy="685800"/>
          </a:xfrm>
        </p:spPr>
        <p:txBody>
          <a:bodyPr/>
          <a:lstStyle/>
          <a:p>
            <a:r>
              <a:rPr lang="en-US" dirty="0" smtClean="0"/>
              <a:t>Inheritance</a:t>
            </a:r>
            <a:endParaRPr lang="en-US" dirty="0"/>
          </a:p>
        </p:txBody>
      </p:sp>
    </p:spTree>
    <p:extLst>
      <p:ext uri="{BB962C8B-B14F-4D97-AF65-F5344CB8AC3E}">
        <p14:creationId xmlns:p14="http://schemas.microsoft.com/office/powerpoint/2010/main" xmlns="" val="1776675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a:xfrm>
            <a:off x="228600" y="870439"/>
            <a:ext cx="8686800" cy="5791200"/>
          </a:xfrm>
        </p:spPr>
        <p:txBody>
          <a:bodyPr/>
          <a:lstStyle/>
          <a:p>
            <a:pPr>
              <a:lnSpc>
                <a:spcPct val="100000"/>
              </a:lnSpc>
            </a:pPr>
            <a:r>
              <a:rPr lang="en-US" dirty="0" smtClean="0"/>
              <a:t>Since JavaScript is prototype-oriented programing language, </a:t>
            </a:r>
            <a:r>
              <a:rPr lang="en-US" dirty="0" smtClean="0">
                <a:solidFill>
                  <a:schemeClr val="accent5">
                    <a:lumMod val="20000"/>
                    <a:lumOff val="80000"/>
                  </a:schemeClr>
                </a:solidFill>
              </a:rPr>
              <a:t>inheritance is done through prototypes</a:t>
            </a:r>
          </a:p>
          <a:p>
            <a:pPr lvl="1">
              <a:lnSpc>
                <a:spcPct val="100000"/>
              </a:lnSpc>
            </a:pPr>
            <a:r>
              <a:rPr lang="en-US" dirty="0" smtClean="0"/>
              <a:t>To implement inheritance set the prototype of an object to its parent</a:t>
            </a:r>
          </a:p>
          <a:p>
            <a:pPr lvl="1">
              <a:lnSpc>
                <a:spcPct val="100000"/>
              </a:lnSpc>
            </a:pPr>
            <a:r>
              <a:rPr lang="en-US" dirty="0" smtClean="0"/>
              <a:t>Need to set the correct constructor</a:t>
            </a:r>
          </a:p>
        </p:txBody>
      </p:sp>
      <p:sp>
        <p:nvSpPr>
          <p:cNvPr id="6" name="Text Placeholder 5"/>
          <p:cNvSpPr txBox="1">
            <a:spLocks/>
          </p:cNvSpPr>
          <p:nvPr/>
        </p:nvSpPr>
        <p:spPr>
          <a:xfrm>
            <a:off x="586155" y="4214456"/>
            <a:ext cx="8077200" cy="2400657"/>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Person(name, age){ </a:t>
            </a:r>
          </a:p>
          <a:p>
            <a:r>
              <a:rPr lang="en-US" dirty="0" smtClean="0"/>
              <a:t>  this.name </a:t>
            </a:r>
            <a:r>
              <a:rPr lang="en-US" dirty="0"/>
              <a:t>= name; </a:t>
            </a:r>
            <a:r>
              <a:rPr lang="en-US" dirty="0" err="1"/>
              <a:t>this.age</a:t>
            </a:r>
            <a:r>
              <a:rPr lang="en-US" dirty="0"/>
              <a:t> = age</a:t>
            </a:r>
            <a:r>
              <a:rPr lang="en-US" dirty="0" smtClean="0"/>
              <a:t>; }</a:t>
            </a:r>
            <a:endParaRPr lang="en-US" dirty="0"/>
          </a:p>
          <a:p>
            <a:pPr>
              <a:spcBef>
                <a:spcPts val="600"/>
              </a:spcBef>
            </a:pPr>
            <a:r>
              <a:rPr lang="en-US" dirty="0" smtClean="0"/>
              <a:t>function Student(name, age, grade){</a:t>
            </a:r>
          </a:p>
          <a:p>
            <a:r>
              <a:rPr lang="en-US" dirty="0"/>
              <a:t> </a:t>
            </a:r>
            <a:r>
              <a:rPr lang="en-US" dirty="0" smtClean="0"/>
              <a:t> this.name = name; </a:t>
            </a:r>
            <a:r>
              <a:rPr lang="en-US" dirty="0" err="1" smtClean="0"/>
              <a:t>this.age</a:t>
            </a:r>
            <a:r>
              <a:rPr lang="en-US" dirty="0" smtClean="0"/>
              <a:t> = age; </a:t>
            </a:r>
            <a:r>
              <a:rPr lang="en-US" dirty="0" err="1" smtClean="0"/>
              <a:t>this.grade</a:t>
            </a:r>
            <a:r>
              <a:rPr lang="en-US" dirty="0" smtClean="0"/>
              <a:t> = grade;}</a:t>
            </a:r>
          </a:p>
          <a:p>
            <a:pPr>
              <a:spcBef>
                <a:spcPts val="600"/>
              </a:spcBef>
            </a:pPr>
            <a:r>
              <a:rPr lang="en-US" dirty="0" smtClean="0"/>
              <a:t>Student.</a:t>
            </a:r>
            <a:r>
              <a:rPr lang="en-US" dirty="0" smtClean="0">
                <a:solidFill>
                  <a:schemeClr val="tx1">
                    <a:lumMod val="20000"/>
                    <a:lumOff val="80000"/>
                  </a:schemeClr>
                </a:solidFill>
              </a:rPr>
              <a:t>prototype</a:t>
            </a:r>
            <a:r>
              <a:rPr lang="en-US" dirty="0" smtClean="0"/>
              <a:t> = new </a:t>
            </a:r>
            <a:r>
              <a:rPr lang="en-US" dirty="0" smtClean="0">
                <a:solidFill>
                  <a:schemeClr val="tx1">
                    <a:lumMod val="20000"/>
                    <a:lumOff val="80000"/>
                  </a:schemeClr>
                </a:solidFill>
              </a:rPr>
              <a:t>Person</a:t>
            </a:r>
            <a:r>
              <a:rPr lang="en-US" dirty="0" smtClean="0"/>
              <a:t>();</a:t>
            </a:r>
          </a:p>
          <a:p>
            <a:r>
              <a:rPr lang="en-US" dirty="0" err="1" smtClean="0"/>
              <a:t>Student.prototype.</a:t>
            </a:r>
            <a:r>
              <a:rPr lang="en-US" dirty="0" err="1" smtClean="0">
                <a:solidFill>
                  <a:schemeClr val="tx1">
                    <a:lumMod val="20000"/>
                    <a:lumOff val="80000"/>
                  </a:schemeClr>
                </a:solidFill>
              </a:rPr>
              <a:t>constructor</a:t>
            </a:r>
            <a:r>
              <a:rPr lang="en-US" dirty="0" smtClean="0"/>
              <a:t> = </a:t>
            </a:r>
            <a:r>
              <a:rPr lang="en-US" dirty="0" smtClean="0">
                <a:solidFill>
                  <a:schemeClr val="tx1">
                    <a:lumMod val="20000"/>
                    <a:lumOff val="80000"/>
                  </a:schemeClr>
                </a:solidFill>
              </a:rPr>
              <a:t>Student</a:t>
            </a:r>
            <a:r>
              <a:rPr lang="en-US" dirty="0" smtClean="0"/>
              <a:t>;</a:t>
            </a:r>
          </a:p>
          <a:p>
            <a:r>
              <a:rPr lang="en-US" dirty="0" smtClean="0"/>
              <a:t>var </a:t>
            </a:r>
            <a:r>
              <a:rPr lang="en-US" dirty="0" err="1" smtClean="0"/>
              <a:t>isStudentPerson</a:t>
            </a:r>
            <a:r>
              <a:rPr lang="en-US" dirty="0" smtClean="0"/>
              <a:t> = new Student() instanceof Person;</a:t>
            </a:r>
          </a:p>
        </p:txBody>
      </p:sp>
      <p:sp>
        <p:nvSpPr>
          <p:cNvPr id="3" name="Rounded Rectangle 2"/>
          <p:cNvSpPr/>
          <p:nvPr/>
        </p:nvSpPr>
        <p:spPr>
          <a:xfrm>
            <a:off x="914401" y="4544157"/>
            <a:ext cx="4677508" cy="351692"/>
          </a:xfrm>
          <a:prstGeom prst="roundRect">
            <a:avLst/>
          </a:prstGeom>
          <a:solidFill>
            <a:schemeClr val="tx1">
              <a:lumMod val="20000"/>
              <a:lumOff val="80000"/>
              <a:alpha val="15000"/>
            </a:schemeClr>
          </a:solidFill>
          <a:ln w="12700">
            <a:solidFill>
              <a:schemeClr val="accent5">
                <a:lumMod val="60000"/>
                <a:lumOff val="40000"/>
              </a:schemeClr>
            </a:solidFill>
          </a:ln>
        </p:spPr>
        <p:txBody>
          <a:bodyPr wrap="square">
            <a:noAutofit/>
          </a:bodyPr>
          <a:lstStyle/>
          <a:p>
            <a:pPr fontAlgn="base">
              <a:spcAft>
                <a:spcPct val="0"/>
              </a:spcAft>
              <a:buClr>
                <a:schemeClr val="accent5">
                  <a:lumMod val="40000"/>
                  <a:lumOff val="60000"/>
                </a:schemeClr>
              </a:buClr>
              <a:buSzPct val="70000"/>
              <a:buFont typeface="Wingdings 2" pitchFamily="18" charset="2"/>
              <a:buNone/>
            </a:pPr>
            <a:endPar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ounded Rectangle 6"/>
          <p:cNvSpPr/>
          <p:nvPr/>
        </p:nvSpPr>
        <p:spPr>
          <a:xfrm>
            <a:off x="914400" y="5240376"/>
            <a:ext cx="4677508" cy="351692"/>
          </a:xfrm>
          <a:prstGeom prst="roundRect">
            <a:avLst/>
          </a:prstGeom>
          <a:solidFill>
            <a:schemeClr val="tx1">
              <a:lumMod val="20000"/>
              <a:lumOff val="80000"/>
              <a:alpha val="15000"/>
            </a:schemeClr>
          </a:solidFill>
          <a:ln w="12700">
            <a:solidFill>
              <a:schemeClr val="accent5">
                <a:lumMod val="60000"/>
                <a:lumOff val="40000"/>
              </a:schemeClr>
            </a:solidFill>
          </a:ln>
        </p:spPr>
        <p:txBody>
          <a:bodyPr wrap="square">
            <a:noAutofit/>
          </a:bodyPr>
          <a:lstStyle/>
          <a:p>
            <a:pPr fontAlgn="base">
              <a:spcAft>
                <a:spcPct val="0"/>
              </a:spcAft>
              <a:buClr>
                <a:schemeClr val="accent5">
                  <a:lumMod val="40000"/>
                  <a:lumOff val="60000"/>
                </a:schemeClr>
              </a:buClr>
              <a:buSzPct val="70000"/>
              <a:buFont typeface="Wingdings 2" pitchFamily="18" charset="2"/>
              <a:buNone/>
            </a:pPr>
            <a:endPar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7"/>
          <p:cNvSpPr>
            <a:spLocks noChangeArrowheads="1"/>
          </p:cNvSpPr>
          <p:nvPr/>
        </p:nvSpPr>
        <p:spPr bwMode="auto">
          <a:xfrm>
            <a:off x="5908159" y="4363920"/>
            <a:ext cx="2678996" cy="783193"/>
          </a:xfrm>
          <a:prstGeom prst="wedgeRoundRectCallout">
            <a:avLst>
              <a:gd name="adj1" fmla="val -63442"/>
              <a:gd name="adj2" fmla="val 1132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Repeating code</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Not quite good right?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 name="AutoShape 7"/>
          <p:cNvSpPr>
            <a:spLocks noChangeArrowheads="1"/>
          </p:cNvSpPr>
          <p:nvPr/>
        </p:nvSpPr>
        <p:spPr bwMode="auto">
          <a:xfrm>
            <a:off x="5908159" y="4363919"/>
            <a:ext cx="2678996" cy="783193"/>
          </a:xfrm>
          <a:prstGeom prst="wedgeRoundRectCallout">
            <a:avLst>
              <a:gd name="adj1" fmla="val -61807"/>
              <a:gd name="adj2" fmla="val 5899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Repeating code</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Not quite good right?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13704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04775"/>
            <a:ext cx="7086600" cy="838200"/>
          </a:xfrm>
        </p:spPr>
        <p:txBody>
          <a:bodyPr/>
          <a:lstStyle/>
          <a:p>
            <a:r>
              <a:rPr lang="en-US" dirty="0" smtClean="0"/>
              <a:t>Inheritance Using parent Constructors</a:t>
            </a:r>
            <a:endParaRPr lang="en-US" dirty="0"/>
          </a:p>
        </p:txBody>
      </p:sp>
      <p:sp>
        <p:nvSpPr>
          <p:cNvPr id="3" name="Content Placeholder 2"/>
          <p:cNvSpPr>
            <a:spLocks noGrp="1"/>
          </p:cNvSpPr>
          <p:nvPr>
            <p:ph idx="1"/>
          </p:nvPr>
        </p:nvSpPr>
        <p:spPr>
          <a:xfrm>
            <a:off x="228600" y="1009649"/>
            <a:ext cx="8686800" cy="5629275"/>
          </a:xfrm>
        </p:spPr>
        <p:txBody>
          <a:bodyPr/>
          <a:lstStyle/>
          <a:p>
            <a:r>
              <a:rPr lang="en-US" dirty="0" smtClean="0"/>
              <a:t>Yet this is </a:t>
            </a:r>
            <a:r>
              <a:rPr lang="en-US" dirty="0" smtClean="0">
                <a:solidFill>
                  <a:schemeClr val="accent5">
                    <a:lumMod val="20000"/>
                    <a:lumOff val="80000"/>
                  </a:schemeClr>
                </a:solidFill>
              </a:rPr>
              <a:t>not fully-usable </a:t>
            </a:r>
            <a:r>
              <a:rPr lang="en-US" dirty="0" smtClean="0"/>
              <a:t>inheritance</a:t>
            </a:r>
          </a:p>
          <a:p>
            <a:pPr lvl="1"/>
            <a:r>
              <a:rPr lang="en-US" dirty="0" smtClean="0"/>
              <a:t>The parent constructor is not reused</a:t>
            </a:r>
          </a:p>
          <a:p>
            <a:pPr lvl="1"/>
            <a:r>
              <a:rPr lang="en-US" dirty="0" smtClean="0"/>
              <a:t>Yes, but how?</a:t>
            </a:r>
          </a:p>
          <a:p>
            <a:r>
              <a:rPr lang="en-US" dirty="0" smtClean="0"/>
              <a:t>Remember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call</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apply</a:t>
            </a:r>
            <a:r>
              <a:rPr lang="en-US" dirty="0" smtClean="0"/>
              <a:t>?</a:t>
            </a:r>
          </a:p>
          <a:p>
            <a:pPr lvl="1"/>
            <a:r>
              <a:rPr lang="en-US" dirty="0" smtClean="0"/>
              <a:t>Person is just a function, so it has them</a:t>
            </a:r>
          </a:p>
          <a:p>
            <a:pPr lvl="1"/>
            <a:endParaRPr lang="en-US" dirty="0"/>
          </a:p>
        </p:txBody>
      </p:sp>
      <p:sp>
        <p:nvSpPr>
          <p:cNvPr id="4" name="Text Placeholder 5"/>
          <p:cNvSpPr txBox="1">
            <a:spLocks/>
          </p:cNvSpPr>
          <p:nvPr/>
        </p:nvSpPr>
        <p:spPr>
          <a:xfrm>
            <a:off x="504825" y="4195406"/>
            <a:ext cx="8239860" cy="2185214"/>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Person(name, age){ </a:t>
            </a:r>
          </a:p>
          <a:p>
            <a:r>
              <a:rPr lang="en-US" sz="1800" dirty="0" smtClean="0"/>
              <a:t>  this.name </a:t>
            </a:r>
            <a:r>
              <a:rPr lang="en-US" sz="1800" dirty="0"/>
              <a:t>= name; </a:t>
            </a:r>
            <a:r>
              <a:rPr lang="en-US" sz="1800" dirty="0" err="1"/>
              <a:t>this.age</a:t>
            </a:r>
            <a:r>
              <a:rPr lang="en-US" sz="1800" dirty="0"/>
              <a:t> = age</a:t>
            </a:r>
            <a:r>
              <a:rPr lang="en-US" sz="1800" dirty="0" smtClean="0"/>
              <a:t>; }</a:t>
            </a:r>
            <a:endParaRPr lang="en-US" sz="1800" dirty="0"/>
          </a:p>
          <a:p>
            <a:pPr>
              <a:spcBef>
                <a:spcPts val="600"/>
              </a:spcBef>
            </a:pPr>
            <a:r>
              <a:rPr lang="en-US" sz="1800" dirty="0" smtClean="0"/>
              <a:t>function Student(name, age, grade){</a:t>
            </a:r>
          </a:p>
          <a:p>
            <a:r>
              <a:rPr lang="en-US" sz="1800" dirty="0" smtClean="0"/>
              <a:t>  </a:t>
            </a:r>
            <a:r>
              <a:rPr lang="en-US" sz="1800" dirty="0" err="1" smtClean="0"/>
              <a:t>Person.</a:t>
            </a:r>
            <a:r>
              <a:rPr lang="en-US" sz="1800" dirty="0" err="1" smtClean="0">
                <a:solidFill>
                  <a:schemeClr val="tx1">
                    <a:lumMod val="20000"/>
                    <a:lumOff val="80000"/>
                  </a:schemeClr>
                </a:solidFill>
              </a:rPr>
              <a:t>apply</a:t>
            </a:r>
            <a:r>
              <a:rPr lang="en-US" sz="1800" dirty="0" smtClean="0">
                <a:solidFill>
                  <a:schemeClr val="tx1">
                    <a:lumMod val="20000"/>
                    <a:lumOff val="80000"/>
                  </a:schemeClr>
                </a:solidFill>
              </a:rPr>
              <a:t>(this, arguments</a:t>
            </a:r>
            <a:r>
              <a:rPr lang="en-US" sz="1800" dirty="0">
                <a:solidFill>
                  <a:schemeClr val="tx1">
                    <a:lumMod val="20000"/>
                    <a:lumOff val="80000"/>
                  </a:schemeClr>
                </a:solidFill>
              </a:rPr>
              <a:t>)</a:t>
            </a:r>
            <a:r>
              <a:rPr lang="en-US" sz="1800" dirty="0" smtClean="0"/>
              <a:t>; //</a:t>
            </a:r>
            <a:r>
              <a:rPr lang="en-US" sz="1800" dirty="0" err="1" smtClean="0"/>
              <a:t>Person.</a:t>
            </a:r>
            <a:r>
              <a:rPr lang="en-US" sz="1800" dirty="0" err="1">
                <a:solidFill>
                  <a:schemeClr val="tx1">
                    <a:lumMod val="20000"/>
                    <a:lumOff val="80000"/>
                  </a:schemeClr>
                </a:solidFill>
              </a:rPr>
              <a:t>call</a:t>
            </a:r>
            <a:r>
              <a:rPr lang="en-US" sz="1800" dirty="0">
                <a:solidFill>
                  <a:schemeClr val="tx1">
                    <a:lumMod val="20000"/>
                    <a:lumOff val="80000"/>
                  </a:schemeClr>
                </a:solidFill>
              </a:rPr>
              <a:t>(this</a:t>
            </a:r>
            <a:r>
              <a:rPr lang="en-US" sz="1800" dirty="0" smtClean="0">
                <a:solidFill>
                  <a:schemeClr val="tx1">
                    <a:lumMod val="20000"/>
                    <a:lumOff val="80000"/>
                  </a:schemeClr>
                </a:solidFill>
              </a:rPr>
              <a:t>, name, age</a:t>
            </a:r>
            <a:r>
              <a:rPr lang="en-US" sz="1800" dirty="0">
                <a:solidFill>
                  <a:schemeClr val="tx1">
                    <a:lumMod val="20000"/>
                    <a:lumOff val="80000"/>
                  </a:schemeClr>
                </a:solidFill>
              </a:rPr>
              <a:t>)</a:t>
            </a:r>
            <a:r>
              <a:rPr lang="en-US" sz="1800" dirty="0" smtClean="0"/>
              <a:t>;</a:t>
            </a:r>
          </a:p>
          <a:p>
            <a:r>
              <a:rPr lang="en-US" sz="1800" dirty="0" smtClean="0"/>
              <a:t>  </a:t>
            </a:r>
            <a:r>
              <a:rPr lang="en-US" sz="1800" dirty="0" err="1" smtClean="0"/>
              <a:t>this.grade</a:t>
            </a:r>
            <a:r>
              <a:rPr lang="en-US" sz="1800" dirty="0" smtClean="0"/>
              <a:t> = grade;}</a:t>
            </a:r>
          </a:p>
          <a:p>
            <a:pPr>
              <a:spcBef>
                <a:spcPts val="600"/>
              </a:spcBef>
            </a:pPr>
            <a:r>
              <a:rPr lang="en-US" sz="1800" dirty="0"/>
              <a:t>Student.prototype</a:t>
            </a:r>
            <a:r>
              <a:rPr lang="en-US" sz="1800" dirty="0" smtClean="0"/>
              <a:t> = new </a:t>
            </a:r>
            <a:r>
              <a:rPr lang="en-US" sz="1800" dirty="0" smtClean="0">
                <a:solidFill>
                  <a:schemeClr val="tx1">
                    <a:lumMod val="20000"/>
                    <a:lumOff val="80000"/>
                  </a:schemeClr>
                </a:solidFill>
              </a:rPr>
              <a:t>Person</a:t>
            </a:r>
            <a:r>
              <a:rPr lang="en-US" sz="1800" dirty="0" smtClean="0"/>
              <a:t>();</a:t>
            </a:r>
          </a:p>
          <a:p>
            <a:r>
              <a:rPr lang="en-US" sz="1800" dirty="0" err="1" smtClean="0"/>
              <a:t>Student.prototype.</a:t>
            </a:r>
            <a:r>
              <a:rPr lang="en-US" sz="1800" dirty="0" err="1" smtClean="0">
                <a:solidFill>
                  <a:schemeClr val="tx1">
                    <a:lumMod val="20000"/>
                    <a:lumOff val="80000"/>
                  </a:schemeClr>
                </a:solidFill>
              </a:rPr>
              <a:t>constructor</a:t>
            </a:r>
            <a:r>
              <a:rPr lang="en-US" sz="1800" dirty="0" smtClean="0"/>
              <a:t> = </a:t>
            </a:r>
            <a:r>
              <a:rPr lang="en-US" sz="1800" dirty="0" smtClean="0">
                <a:solidFill>
                  <a:schemeClr val="tx1">
                    <a:lumMod val="20000"/>
                    <a:lumOff val="80000"/>
                  </a:schemeClr>
                </a:solidFill>
              </a:rPr>
              <a:t>Student</a:t>
            </a:r>
            <a:r>
              <a:rPr lang="en-US" sz="1800" dirty="0" smtClean="0"/>
              <a:t>; </a:t>
            </a:r>
          </a:p>
        </p:txBody>
      </p:sp>
    </p:spTree>
    <p:extLst>
      <p:ext uri="{BB962C8B-B14F-4D97-AF65-F5344CB8AC3E}">
        <p14:creationId xmlns:p14="http://schemas.microsoft.com/office/powerpoint/2010/main" xmlns="" val="1196098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Simple Inheritance</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2640311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dirty="0" smtClean="0"/>
              <a:t>The inheritance in the previous example seems quite ugly</a:t>
            </a:r>
          </a:p>
          <a:p>
            <a:pPr lvl="1"/>
            <a:r>
              <a:rPr lang="en-US" dirty="0" smtClean="0"/>
              <a:t>A method can be done to implement better looking inheritance</a:t>
            </a:r>
          </a:p>
          <a:p>
            <a:pPr lvl="1"/>
            <a:endParaRPr lang="en-US" dirty="0"/>
          </a:p>
          <a:p>
            <a:pPr lvl="1"/>
            <a:endParaRPr lang="en-US" dirty="0" smtClean="0"/>
          </a:p>
          <a:p>
            <a:pPr lvl="1"/>
            <a:endParaRPr lang="en-US" dirty="0"/>
          </a:p>
          <a:p>
            <a:pPr lvl="1"/>
            <a:endParaRPr lang="en-US" dirty="0" smtClean="0"/>
          </a:p>
          <a:p>
            <a:pPr lvl="1"/>
            <a:r>
              <a:rPr lang="en-US" dirty="0" smtClean="0"/>
              <a:t>Need to add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inherit</a:t>
            </a:r>
            <a:r>
              <a:rPr lang="en-US" dirty="0" smtClean="0"/>
              <a:t> method to function, since functions are used as </a:t>
            </a:r>
            <a:r>
              <a:rPr lang="en-US" dirty="0" err="1" smtClean="0"/>
              <a:t>contructors</a:t>
            </a:r>
            <a:endParaRPr lang="en-US" dirty="0"/>
          </a:p>
        </p:txBody>
      </p:sp>
      <p:sp>
        <p:nvSpPr>
          <p:cNvPr id="6" name="Text Placeholder 5"/>
          <p:cNvSpPr txBox="1">
            <a:spLocks/>
          </p:cNvSpPr>
          <p:nvPr/>
        </p:nvSpPr>
        <p:spPr>
          <a:xfrm>
            <a:off x="586155" y="3326433"/>
            <a:ext cx="8077200" cy="2400657"/>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err="1" smtClean="0"/>
              <a:t>Function.prototype.inherit</a:t>
            </a:r>
            <a:r>
              <a:rPr lang="en-US" dirty="0" smtClean="0"/>
              <a:t> = function(parent){</a:t>
            </a:r>
          </a:p>
          <a:p>
            <a:r>
              <a:rPr lang="en-US" dirty="0" smtClean="0"/>
              <a:t>  </a:t>
            </a:r>
            <a:r>
              <a:rPr lang="en-US" dirty="0" err="1" smtClean="0"/>
              <a:t>this.prototype</a:t>
            </a:r>
            <a:r>
              <a:rPr lang="en-US" dirty="0" smtClean="0"/>
              <a:t> = new parent();</a:t>
            </a:r>
          </a:p>
          <a:p>
            <a:r>
              <a:rPr lang="en-US" dirty="0"/>
              <a:t> </a:t>
            </a:r>
            <a:r>
              <a:rPr lang="en-US" dirty="0" smtClean="0"/>
              <a:t> </a:t>
            </a:r>
            <a:r>
              <a:rPr lang="en-US" dirty="0" err="1" smtClean="0"/>
              <a:t>this.prototype.constructor</a:t>
            </a:r>
            <a:r>
              <a:rPr lang="en-US" dirty="0" smtClean="0"/>
              <a:t> = parent;</a:t>
            </a:r>
          </a:p>
          <a:p>
            <a:r>
              <a:rPr lang="en-US" dirty="0" smtClean="0"/>
              <a:t>}</a:t>
            </a:r>
            <a:endParaRPr lang="en-US" dirty="0"/>
          </a:p>
          <a:p>
            <a:pPr>
              <a:spcBef>
                <a:spcPts val="1200"/>
              </a:spcBef>
            </a:pPr>
            <a:r>
              <a:rPr lang="en-US" dirty="0" smtClean="0"/>
              <a:t>function Person (name, age){ … }</a:t>
            </a:r>
          </a:p>
          <a:p>
            <a:r>
              <a:rPr lang="en-US" dirty="0" smtClean="0"/>
              <a:t>function Student (name, age, grade) { … }</a:t>
            </a:r>
          </a:p>
          <a:p>
            <a:r>
              <a:rPr lang="en-US" dirty="0" err="1" smtClean="0">
                <a:solidFill>
                  <a:schemeClr val="tx1">
                    <a:lumMod val="20000"/>
                    <a:lumOff val="80000"/>
                  </a:schemeClr>
                </a:solidFill>
              </a:rPr>
              <a:t>Student.inherit</a:t>
            </a:r>
            <a:r>
              <a:rPr lang="en-US" dirty="0" smtClean="0">
                <a:solidFill>
                  <a:schemeClr val="tx1">
                    <a:lumMod val="20000"/>
                    <a:lumOff val="80000"/>
                  </a:schemeClr>
                </a:solidFill>
              </a:rPr>
              <a:t>(Person);</a:t>
            </a:r>
          </a:p>
        </p:txBody>
      </p:sp>
    </p:spTree>
    <p:extLst>
      <p:ext uri="{BB962C8B-B14F-4D97-AF65-F5344CB8AC3E}">
        <p14:creationId xmlns:p14="http://schemas.microsoft.com/office/powerpoint/2010/main" xmlns="" val="395676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Objects in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586996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Easier Inheritance</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142159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Multiple Inheritance</a:t>
            </a:r>
            <a:endParaRPr lang="en-US" dirty="0"/>
          </a:p>
        </p:txBody>
      </p:sp>
      <p:sp>
        <p:nvSpPr>
          <p:cNvPr id="7" name="Content Placeholder 6"/>
          <p:cNvSpPr>
            <a:spLocks noGrp="1"/>
          </p:cNvSpPr>
          <p:nvPr>
            <p:ph idx="1"/>
          </p:nvPr>
        </p:nvSpPr>
        <p:spPr>
          <a:xfrm>
            <a:off x="228600" y="914400"/>
            <a:ext cx="8686800" cy="4448908"/>
          </a:xfrm>
        </p:spPr>
        <p:txBody>
          <a:bodyPr/>
          <a:lstStyle/>
          <a:p>
            <a:r>
              <a:rPr lang="en-US" dirty="0" smtClean="0"/>
              <a:t>What about </a:t>
            </a:r>
            <a:r>
              <a:rPr lang="en-US" dirty="0" smtClean="0">
                <a:solidFill>
                  <a:schemeClr val="accent5">
                    <a:lumMod val="20000"/>
                    <a:lumOff val="80000"/>
                  </a:schemeClr>
                </a:solidFill>
              </a:rPr>
              <a:t>multiple inheritance</a:t>
            </a:r>
            <a:r>
              <a:rPr lang="en-US" dirty="0" smtClean="0"/>
              <a:t>?</a:t>
            </a:r>
          </a:p>
          <a:p>
            <a:pPr lvl="1"/>
            <a:r>
              <a:rPr lang="en-US" dirty="0" smtClean="0"/>
              <a:t>The ability to inherit more than one prototype</a:t>
            </a:r>
          </a:p>
          <a:p>
            <a:r>
              <a:rPr lang="en-US" dirty="0" smtClean="0"/>
              <a:t>No such thing in JavaScript</a:t>
            </a:r>
          </a:p>
          <a:p>
            <a:pPr lvl="1"/>
            <a:r>
              <a:rPr lang="en-US" dirty="0" smtClean="0"/>
              <a:t>Still it can be faked</a:t>
            </a:r>
          </a:p>
          <a:p>
            <a:r>
              <a:rPr lang="en-US" dirty="0" smtClean="0"/>
              <a:t>A JavaScript object is just a set of properties</a:t>
            </a:r>
          </a:p>
          <a:p>
            <a:pPr lvl="1"/>
            <a:r>
              <a:rPr lang="en-US" dirty="0" smtClean="0"/>
              <a:t>These properties can be added to the needed object</a:t>
            </a:r>
            <a:endParaRPr lang="en-US" dirty="0"/>
          </a:p>
        </p:txBody>
      </p:sp>
    </p:spTree>
    <p:extLst>
      <p:ext uri="{BB962C8B-B14F-4D97-AF65-F5344CB8AC3E}">
        <p14:creationId xmlns:p14="http://schemas.microsoft.com/office/powerpoint/2010/main" xmlns="" val="3039722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Multiple Inheritance</a:t>
            </a:r>
          </a:p>
        </p:txBody>
      </p:sp>
      <p:sp>
        <p:nvSpPr>
          <p:cNvPr id="7" name="Content Placeholder 6"/>
          <p:cNvSpPr>
            <a:spLocks noGrp="1"/>
          </p:cNvSpPr>
          <p:nvPr>
            <p:ph idx="1"/>
          </p:nvPr>
        </p:nvSpPr>
        <p:spPr>
          <a:xfrm>
            <a:off x="228600" y="1104904"/>
            <a:ext cx="8686800" cy="1406769"/>
          </a:xfrm>
        </p:spPr>
        <p:txBody>
          <a:bodyPr/>
          <a:lstStyle/>
          <a:p>
            <a:r>
              <a:rPr lang="en-US" dirty="0" smtClean="0"/>
              <a:t>Creating </a:t>
            </a:r>
            <a:r>
              <a:rPr lang="en-US" dirty="0" smtClean="0"/>
              <a:t>a </a:t>
            </a:r>
            <a:r>
              <a:rPr lang="en-US" dirty="0" smtClean="0"/>
              <a:t>method to make multiple inheritance to the function prototype</a:t>
            </a:r>
            <a:endParaRPr lang="en-US" dirty="0"/>
          </a:p>
        </p:txBody>
      </p:sp>
      <p:sp>
        <p:nvSpPr>
          <p:cNvPr id="4" name="Text Placeholder 5"/>
          <p:cNvSpPr txBox="1">
            <a:spLocks/>
          </p:cNvSpPr>
          <p:nvPr/>
        </p:nvSpPr>
        <p:spPr>
          <a:xfrm>
            <a:off x="586155" y="2702178"/>
            <a:ext cx="8077200" cy="3170099"/>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err="1"/>
              <a:t>Function.prototype.extend</a:t>
            </a:r>
            <a:r>
              <a:rPr lang="en-US" dirty="0"/>
              <a:t> = function(parent) {</a:t>
            </a:r>
          </a:p>
          <a:p>
            <a:r>
              <a:rPr lang="en-US" dirty="0"/>
              <a:t>    for (var i = 1; i &lt; </a:t>
            </a:r>
            <a:r>
              <a:rPr lang="en-US" dirty="0" err="1"/>
              <a:t>arguments.length</a:t>
            </a:r>
            <a:r>
              <a:rPr lang="en-US" dirty="0"/>
              <a:t>; i += 1) {</a:t>
            </a:r>
          </a:p>
          <a:p>
            <a:r>
              <a:rPr lang="en-US" dirty="0"/>
              <a:t>        var name = arguments[i];</a:t>
            </a:r>
          </a:p>
          <a:p>
            <a:r>
              <a:rPr lang="en-US" dirty="0"/>
              <a:t>        </a:t>
            </a:r>
            <a:r>
              <a:rPr lang="en-US" dirty="0" err="1"/>
              <a:t>this.prototype</a:t>
            </a:r>
            <a:r>
              <a:rPr lang="en-US" dirty="0"/>
              <a:t>[name] = </a:t>
            </a:r>
            <a:r>
              <a:rPr lang="en-US" dirty="0" err="1"/>
              <a:t>parent.prototype</a:t>
            </a:r>
            <a:r>
              <a:rPr lang="en-US" dirty="0"/>
              <a:t>[name];</a:t>
            </a:r>
          </a:p>
          <a:p>
            <a:r>
              <a:rPr lang="en-US" dirty="0"/>
              <a:t>    }</a:t>
            </a:r>
          </a:p>
          <a:p>
            <a:r>
              <a:rPr lang="en-US" dirty="0"/>
              <a:t>    return this;</a:t>
            </a:r>
          </a:p>
          <a:p>
            <a:r>
              <a:rPr lang="en-US" dirty="0" smtClean="0"/>
              <a:t>}</a:t>
            </a:r>
          </a:p>
          <a:p>
            <a:endParaRPr lang="en-US" dirty="0"/>
          </a:p>
          <a:p>
            <a:r>
              <a:rPr lang="en-US" dirty="0" err="1"/>
              <a:t>MovableRect.</a:t>
            </a:r>
            <a:r>
              <a:rPr lang="en-US" dirty="0" err="1">
                <a:solidFill>
                  <a:schemeClr val="tx1">
                    <a:lumMod val="20000"/>
                    <a:lumOff val="80000"/>
                  </a:schemeClr>
                </a:solidFill>
              </a:rPr>
              <a:t>extend</a:t>
            </a:r>
            <a:r>
              <a:rPr lang="en-US" dirty="0"/>
              <a:t>(Movable, 'move');</a:t>
            </a:r>
          </a:p>
          <a:p>
            <a:r>
              <a:rPr lang="en-US" dirty="0" smtClean="0"/>
              <a:t>//gets the property move of Movable</a:t>
            </a:r>
          </a:p>
        </p:txBody>
      </p:sp>
    </p:spTree>
    <p:extLst>
      <p:ext uri="{BB962C8B-B14F-4D97-AF65-F5344CB8AC3E}">
        <p14:creationId xmlns:p14="http://schemas.microsoft.com/office/powerpoint/2010/main" xmlns="" val="2267969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Multiple Inheritance</a:t>
            </a:r>
            <a:endParaRPr lang="en-US" dirty="0"/>
          </a:p>
        </p:txBody>
      </p:sp>
      <p:sp>
        <p:nvSpPr>
          <p:cNvPr id="2" name="Subtitle 1"/>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2038818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Namespaces</a:t>
            </a:r>
            <a:endParaRPr lang="en-US" dirty="0"/>
          </a:p>
        </p:txBody>
      </p:sp>
    </p:spTree>
    <p:extLst>
      <p:ext uri="{BB962C8B-B14F-4D97-AF65-F5344CB8AC3E}">
        <p14:creationId xmlns:p14="http://schemas.microsoft.com/office/powerpoint/2010/main" xmlns="" val="977527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sp>
        <p:nvSpPr>
          <p:cNvPr id="5" name="Content Placeholder 4"/>
          <p:cNvSpPr>
            <a:spLocks noGrp="1"/>
          </p:cNvSpPr>
          <p:nvPr>
            <p:ph idx="1"/>
          </p:nvPr>
        </p:nvSpPr>
        <p:spPr>
          <a:xfrm>
            <a:off x="228600" y="1108710"/>
            <a:ext cx="8686800" cy="5596890"/>
          </a:xfrm>
        </p:spPr>
        <p:txBody>
          <a:bodyPr/>
          <a:lstStyle/>
          <a:p>
            <a:r>
              <a:rPr lang="en-US" dirty="0" smtClean="0"/>
              <a:t>It is always better to arrange your code</a:t>
            </a:r>
          </a:p>
          <a:p>
            <a:pPr lvl="1"/>
            <a:r>
              <a:rPr lang="en-US" dirty="0" smtClean="0"/>
              <a:t>Create modules that contain objects, functions, etc…</a:t>
            </a:r>
          </a:p>
          <a:p>
            <a:pPr lvl="1"/>
            <a:r>
              <a:rPr lang="en-US" dirty="0" smtClean="0"/>
              <a:t>Like C# namespaces or Java packages</a:t>
            </a:r>
          </a:p>
          <a:p>
            <a:r>
              <a:rPr lang="en-US" dirty="0" smtClean="0"/>
              <a:t>How can this be done with JavaScript?</a:t>
            </a:r>
          </a:p>
          <a:p>
            <a:pPr lvl="1"/>
            <a:r>
              <a:rPr lang="en-US" dirty="0" smtClean="0"/>
              <a:t>Maybe JS has the easiest solution</a:t>
            </a:r>
          </a:p>
          <a:p>
            <a:pPr lvl="1"/>
            <a:r>
              <a:rPr lang="en-US" dirty="0" smtClean="0"/>
              <a:t>Just define you objects and methods in a closure and return an object that contains them</a:t>
            </a:r>
            <a:endParaRPr lang="en-US" dirty="0"/>
          </a:p>
        </p:txBody>
      </p:sp>
    </p:spTree>
    <p:extLst>
      <p:ext uri="{BB962C8B-B14F-4D97-AF65-F5344CB8AC3E}">
        <p14:creationId xmlns:p14="http://schemas.microsoft.com/office/powerpoint/2010/main" xmlns="" val="694122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 (2)</a:t>
            </a:r>
            <a:endParaRPr lang="en-US" dirty="0"/>
          </a:p>
        </p:txBody>
      </p:sp>
      <p:sp>
        <p:nvSpPr>
          <p:cNvPr id="5" name="Content Placeholder 4"/>
          <p:cNvSpPr>
            <a:spLocks noGrp="1"/>
          </p:cNvSpPr>
          <p:nvPr>
            <p:ph idx="1"/>
          </p:nvPr>
        </p:nvSpPr>
        <p:spPr>
          <a:xfrm>
            <a:off x="228600" y="914400"/>
            <a:ext cx="8686800" cy="641838"/>
          </a:xfrm>
        </p:spPr>
        <p:txBody>
          <a:bodyPr/>
          <a:lstStyle/>
          <a:p>
            <a:r>
              <a:rPr lang="en-US" dirty="0" smtClean="0"/>
              <a:t>This is called the Module pattern</a:t>
            </a:r>
          </a:p>
          <a:p>
            <a:pPr lvl="1"/>
            <a:endParaRPr lang="en-US" dirty="0"/>
          </a:p>
        </p:txBody>
      </p:sp>
      <p:sp>
        <p:nvSpPr>
          <p:cNvPr id="6" name="Text Placeholder 5"/>
          <p:cNvSpPr txBox="1">
            <a:spLocks/>
          </p:cNvSpPr>
          <p:nvPr/>
        </p:nvSpPr>
        <p:spPr>
          <a:xfrm>
            <a:off x="586155" y="1682264"/>
            <a:ext cx="8077200" cy="4708981"/>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var </a:t>
            </a:r>
            <a:r>
              <a:rPr lang="en-US" dirty="0" err="1"/>
              <a:t>schoolNS</a:t>
            </a:r>
            <a:r>
              <a:rPr lang="en-US" dirty="0"/>
              <a:t> = (function() {﻿﻿﻿</a:t>
            </a:r>
          </a:p>
          <a:p>
            <a:r>
              <a:rPr lang="en-US" dirty="0" smtClean="0"/>
              <a:t>    </a:t>
            </a:r>
            <a:r>
              <a:rPr lang="en-US" dirty="0"/>
              <a:t>function Person(name, age) </a:t>
            </a:r>
            <a:r>
              <a:rPr lang="en-US" dirty="0" smtClean="0"/>
              <a:t>{ }</a:t>
            </a:r>
            <a:endParaRPr lang="en-US" dirty="0"/>
          </a:p>
          <a:p>
            <a:r>
              <a:rPr lang="en-US" dirty="0"/>
              <a:t>    function Student(name, age, grade) </a:t>
            </a:r>
            <a:r>
              <a:rPr lang="en-US" dirty="0" smtClean="0"/>
              <a:t>{}</a:t>
            </a:r>
            <a:endParaRPr lang="en-US" dirty="0"/>
          </a:p>
          <a:p>
            <a:r>
              <a:rPr lang="en-US" dirty="0"/>
              <a:t> </a:t>
            </a:r>
            <a:r>
              <a:rPr lang="en-US" dirty="0" smtClean="0"/>
              <a:t>   function </a:t>
            </a:r>
            <a:r>
              <a:rPr lang="en-US" dirty="0"/>
              <a:t>Teacher(name, age, </a:t>
            </a:r>
            <a:r>
              <a:rPr lang="en-US" dirty="0" smtClean="0"/>
              <a:t>specialty) {}</a:t>
            </a:r>
            <a:endParaRPr lang="en-US" dirty="0"/>
          </a:p>
          <a:p>
            <a:r>
              <a:rPr lang="en-US" dirty="0" smtClean="0"/>
              <a:t>    function </a:t>
            </a:r>
            <a:r>
              <a:rPr lang="en-US" dirty="0"/>
              <a:t>Class(name) </a:t>
            </a:r>
            <a:r>
              <a:rPr lang="en-US" dirty="0" smtClean="0"/>
              <a:t>{}</a:t>
            </a:r>
          </a:p>
          <a:p>
            <a:r>
              <a:rPr lang="en-US" dirty="0" smtClean="0"/>
              <a:t>    </a:t>
            </a:r>
            <a:r>
              <a:rPr lang="en-US" dirty="0"/>
              <a:t>function School(name) </a:t>
            </a:r>
            <a:r>
              <a:rPr lang="en-US" dirty="0" smtClean="0"/>
              <a:t>{}</a:t>
            </a:r>
            <a:endParaRPr lang="en-US" dirty="0"/>
          </a:p>
          <a:p>
            <a:r>
              <a:rPr lang="en-US" dirty="0"/>
              <a:t>    return {</a:t>
            </a:r>
          </a:p>
          <a:p>
            <a:r>
              <a:rPr lang="en-US" dirty="0"/>
              <a:t>        Person: Person,</a:t>
            </a:r>
          </a:p>
          <a:p>
            <a:r>
              <a:rPr lang="en-US" dirty="0"/>
              <a:t>        Student: Student,</a:t>
            </a:r>
          </a:p>
          <a:p>
            <a:r>
              <a:rPr lang="en-US" dirty="0"/>
              <a:t>        Teacher: Teacher,</a:t>
            </a:r>
          </a:p>
          <a:p>
            <a:r>
              <a:rPr lang="en-US" dirty="0"/>
              <a:t>        Class: Class,</a:t>
            </a:r>
          </a:p>
          <a:p>
            <a:r>
              <a:rPr lang="en-US" dirty="0"/>
              <a:t>        School: School</a:t>
            </a:r>
          </a:p>
          <a:p>
            <a:r>
              <a:rPr lang="en-US" dirty="0"/>
              <a:t>    };</a:t>
            </a:r>
          </a:p>
          <a:p>
            <a:r>
              <a:rPr lang="en-US" dirty="0" smtClean="0"/>
              <a:t>}());</a:t>
            </a:r>
            <a:endParaRPr lang="en-US" dirty="0"/>
          </a:p>
          <a:p>
            <a:r>
              <a:rPr lang="en-US" dirty="0"/>
              <a:t>var student = new </a:t>
            </a:r>
            <a:r>
              <a:rPr lang="en-US" dirty="0" err="1"/>
              <a:t>schoolNS.Person</a:t>
            </a:r>
            <a:r>
              <a:rPr lang="en-US" dirty="0"/>
              <a:t>("Gosho",23);</a:t>
            </a:r>
            <a:endParaRPr lang="en-US" dirty="0" smtClean="0"/>
          </a:p>
        </p:txBody>
      </p:sp>
    </p:spTree>
    <p:extLst>
      <p:ext uri="{BB962C8B-B14F-4D97-AF65-F5344CB8AC3E}">
        <p14:creationId xmlns:p14="http://schemas.microsoft.com/office/powerpoint/2010/main" xmlns="" val="4141555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Namespaces</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xmlns="" val="232878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OOP</a:t>
            </a:r>
            <a:endParaRPr lang="en-US" dirty="0"/>
          </a:p>
        </p:txBody>
      </p:sp>
      <p:sp>
        <p:nvSpPr>
          <p:cNvPr id="2" name="Text Placeholder 1"/>
          <p:cNvSpPr>
            <a:spLocks noGrp="1"/>
          </p:cNvSpPr>
          <p:nvPr>
            <p:ph type="body" sz="quarter" idx="10"/>
          </p:nvPr>
        </p:nvSpPr>
        <p:spPr>
          <a:xfrm>
            <a:off x="6067891" y="6400800"/>
            <a:ext cx="295779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xmlns="" val="1124767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t>
            </a:r>
            <a:r>
              <a:rPr lang="en-US" sz="2600"/>
              <a:t>and </a:t>
            </a:r>
            <a:r>
              <a:rPr lang="en-US" sz="2600" smtClean="0"/>
              <a:t>an </a:t>
            </a:r>
            <a:r>
              <a:rPr lang="en-US" sz="2600" dirty="0"/>
              <a:t>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xmlns="" val="24091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Types in JavaScript</a:t>
            </a:r>
            <a:endParaRPr lang="en-US" dirty="0"/>
          </a:p>
        </p:txBody>
      </p:sp>
      <p:sp>
        <p:nvSpPr>
          <p:cNvPr id="5" name="Content Placeholder 4"/>
          <p:cNvSpPr>
            <a:spLocks noGrp="1"/>
          </p:cNvSpPr>
          <p:nvPr>
            <p:ph idx="1"/>
          </p:nvPr>
        </p:nvSpPr>
        <p:spPr>
          <a:xfrm>
            <a:off x="228600" y="914400"/>
            <a:ext cx="8686800" cy="4627756"/>
          </a:xfrm>
        </p:spPr>
        <p:txBody>
          <a:bodyPr/>
          <a:lstStyle/>
          <a:p>
            <a:r>
              <a:rPr lang="en-US" dirty="0" smtClean="0"/>
              <a:t>Only six value types in JavaScript</a:t>
            </a:r>
          </a:p>
          <a:p>
            <a:pPr lvl="1"/>
            <a:r>
              <a:rPr lang="en-US" dirty="0" smtClean="0">
                <a:solidFill>
                  <a:schemeClr val="accent5">
                    <a:lumMod val="20000"/>
                    <a:lumOff val="80000"/>
                  </a:schemeClr>
                </a:solidFill>
              </a:rPr>
              <a:t>undefined</a:t>
            </a:r>
            <a:r>
              <a:rPr lang="en-US" dirty="0" smtClean="0"/>
              <a:t>, </a:t>
            </a:r>
            <a:r>
              <a:rPr lang="en-US" dirty="0" smtClean="0">
                <a:solidFill>
                  <a:schemeClr val="accent5">
                    <a:lumMod val="20000"/>
                    <a:lumOff val="80000"/>
                  </a:schemeClr>
                </a:solidFill>
              </a:rPr>
              <a:t>null</a:t>
            </a:r>
            <a:r>
              <a:rPr lang="en-US" dirty="0" smtClean="0"/>
              <a:t>, </a:t>
            </a:r>
            <a:r>
              <a:rPr lang="en-US" dirty="0" smtClean="0">
                <a:solidFill>
                  <a:schemeClr val="accent5">
                    <a:lumMod val="20000"/>
                    <a:lumOff val="80000"/>
                  </a:schemeClr>
                </a:solidFill>
              </a:rPr>
              <a:t>object</a:t>
            </a:r>
            <a:r>
              <a:rPr lang="en-US" dirty="0" smtClean="0"/>
              <a:t>, </a:t>
            </a:r>
            <a:r>
              <a:rPr lang="en-US" dirty="0" smtClean="0">
                <a:solidFill>
                  <a:schemeClr val="accent5">
                    <a:lumMod val="20000"/>
                    <a:lumOff val="80000"/>
                  </a:schemeClr>
                </a:solidFill>
              </a:rPr>
              <a:t>number</a:t>
            </a:r>
            <a:r>
              <a:rPr lang="en-US" dirty="0" smtClean="0"/>
              <a:t>, </a:t>
            </a:r>
            <a:r>
              <a:rPr lang="en-US" dirty="0" smtClean="0">
                <a:solidFill>
                  <a:schemeClr val="accent5">
                    <a:lumMod val="20000"/>
                    <a:lumOff val="80000"/>
                  </a:schemeClr>
                </a:solidFill>
              </a:rPr>
              <a:t>string</a:t>
            </a:r>
            <a:r>
              <a:rPr lang="en-US" dirty="0" smtClean="0"/>
              <a:t>, </a:t>
            </a:r>
            <a:r>
              <a:rPr lang="en-US" dirty="0" smtClean="0">
                <a:solidFill>
                  <a:schemeClr val="accent5">
                    <a:lumMod val="20000"/>
                    <a:lumOff val="80000"/>
                  </a:schemeClr>
                </a:solidFill>
              </a:rPr>
              <a:t>boolean</a:t>
            </a:r>
          </a:p>
          <a:p>
            <a:r>
              <a:rPr lang="en-US" dirty="0" smtClean="0"/>
              <a:t>Four object types</a:t>
            </a:r>
          </a:p>
          <a:p>
            <a:pPr lvl="1"/>
            <a:r>
              <a:rPr lang="en-US" dirty="0" smtClean="0"/>
              <a:t>Object, number, string and boolean</a:t>
            </a:r>
          </a:p>
          <a:p>
            <a:pPr lvl="1"/>
            <a:r>
              <a:rPr lang="en-US" dirty="0" smtClean="0"/>
              <a:t>String, boolean and number are primitive types</a:t>
            </a:r>
          </a:p>
          <a:p>
            <a:pPr lvl="1"/>
            <a:r>
              <a:rPr lang="en-US" dirty="0" smtClean="0"/>
              <a:t>Object is the only reference type</a:t>
            </a:r>
          </a:p>
          <a:p>
            <a:pPr lvl="2"/>
            <a:r>
              <a:rPr lang="en-US" dirty="0" smtClean="0"/>
              <a:t>Arrays, dates, HTML elements are of type object</a:t>
            </a:r>
          </a:p>
        </p:txBody>
      </p:sp>
    </p:spTree>
    <p:extLst>
      <p:ext uri="{BB962C8B-B14F-4D97-AF65-F5344CB8AC3E}">
        <p14:creationId xmlns:p14="http://schemas.microsoft.com/office/powerpoint/2010/main" xmlns="" val="1577352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vehicles</a:t>
            </a:r>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xmlns="" val="806885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xmlns="" val="994820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xmlns="" val="141936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in JavaScript</a:t>
            </a:r>
            <a:endParaRPr lang="en-US" dirty="0"/>
          </a:p>
        </p:txBody>
      </p:sp>
      <p:sp>
        <p:nvSpPr>
          <p:cNvPr id="5" name="Content Placeholder 4"/>
          <p:cNvSpPr>
            <a:spLocks noGrp="1"/>
          </p:cNvSpPr>
          <p:nvPr>
            <p:ph idx="1"/>
          </p:nvPr>
        </p:nvSpPr>
        <p:spPr/>
        <p:txBody>
          <a:bodyPr/>
          <a:lstStyle/>
          <a:p>
            <a:r>
              <a:rPr lang="en-US" dirty="0" smtClean="0"/>
              <a:t>Objects</a:t>
            </a:r>
            <a:r>
              <a:rPr lang="en-US" sz="2800" dirty="0" smtClean="0"/>
              <a:t> </a:t>
            </a:r>
            <a:r>
              <a:rPr lang="en-US" dirty="0" smtClean="0"/>
              <a:t>in</a:t>
            </a:r>
            <a:r>
              <a:rPr lang="en-US" sz="2800" dirty="0" smtClean="0"/>
              <a:t> </a:t>
            </a:r>
            <a:r>
              <a:rPr lang="en-US" dirty="0" smtClean="0"/>
              <a:t>JavaScript</a:t>
            </a:r>
            <a:r>
              <a:rPr lang="en-US" sz="2800" dirty="0" smtClean="0"/>
              <a:t> </a:t>
            </a:r>
            <a:r>
              <a:rPr lang="en-US" dirty="0" smtClean="0"/>
              <a:t>are</a:t>
            </a:r>
            <a:r>
              <a:rPr lang="en-US" sz="2800" dirty="0" smtClean="0"/>
              <a:t> </a:t>
            </a:r>
            <a:r>
              <a:rPr lang="en-US" dirty="0" smtClean="0"/>
              <a:t>just</a:t>
            </a:r>
            <a:r>
              <a:rPr lang="en-US" sz="2800" dirty="0" smtClean="0"/>
              <a:t> </a:t>
            </a:r>
            <a:r>
              <a:rPr lang="en-US" dirty="0" smtClean="0"/>
              <a:t>a</a:t>
            </a:r>
            <a:r>
              <a:rPr lang="en-US" sz="2800" dirty="0" smtClean="0"/>
              <a:t> </a:t>
            </a:r>
            <a:r>
              <a:rPr lang="en-US" dirty="0" smtClean="0"/>
              <a:t>set</a:t>
            </a:r>
            <a:r>
              <a:rPr lang="en-US" sz="2800" dirty="0" smtClean="0"/>
              <a:t> </a:t>
            </a:r>
            <a:r>
              <a:rPr lang="en-US" dirty="0" smtClean="0"/>
              <a:t>of</a:t>
            </a:r>
            <a:r>
              <a:rPr lang="en-US" sz="2800" dirty="0" smtClean="0"/>
              <a:t> </a:t>
            </a:r>
            <a:r>
              <a:rPr lang="en-US" dirty="0" smtClean="0"/>
              <a:t>properties</a:t>
            </a:r>
          </a:p>
          <a:p>
            <a:pPr lvl="1"/>
            <a:r>
              <a:rPr lang="en-US" dirty="0" smtClean="0"/>
              <a:t>Property </a:t>
            </a:r>
            <a:r>
              <a:rPr lang="en-US" dirty="0" smtClean="0">
                <a:solidFill>
                  <a:schemeClr val="accent5">
                    <a:lumMod val="20000"/>
                    <a:lumOff val="80000"/>
                  </a:schemeClr>
                </a:solidFill>
              </a:rPr>
              <a:t>name/key</a:t>
            </a:r>
            <a:r>
              <a:rPr lang="en-US" dirty="0" smtClean="0"/>
              <a:t> and property </a:t>
            </a:r>
            <a:r>
              <a:rPr lang="en-US" dirty="0" smtClean="0">
                <a:solidFill>
                  <a:schemeClr val="accent5">
                    <a:lumMod val="20000"/>
                    <a:lumOff val="80000"/>
                  </a:schemeClr>
                </a:solidFill>
              </a:rPr>
              <a:t>value</a:t>
            </a:r>
          </a:p>
          <a:p>
            <a:pPr lvl="1"/>
            <a:r>
              <a:rPr lang="en-US" dirty="0" smtClean="0"/>
              <a:t>Property key contains a </a:t>
            </a:r>
            <a:r>
              <a:rPr lang="en-US" dirty="0" smtClean="0">
                <a:solidFill>
                  <a:schemeClr val="accent5">
                    <a:lumMod val="20000"/>
                    <a:lumOff val="80000"/>
                  </a:schemeClr>
                </a:solidFill>
              </a:rPr>
              <a:t>string value</a:t>
            </a:r>
          </a:p>
          <a:p>
            <a:pPr lvl="1"/>
            <a:r>
              <a:rPr lang="en-US" dirty="0" smtClean="0"/>
              <a:t>Property value can contain </a:t>
            </a:r>
            <a:r>
              <a:rPr lang="en-US" dirty="0" smtClean="0">
                <a:solidFill>
                  <a:schemeClr val="accent5">
                    <a:lumMod val="20000"/>
                    <a:lumOff val="80000"/>
                  </a:schemeClr>
                </a:solidFill>
              </a:rPr>
              <a:t>any type of object</a:t>
            </a:r>
          </a:p>
          <a:p>
            <a:pPr lvl="2"/>
            <a:r>
              <a:rPr lang="en-US" dirty="0" smtClean="0"/>
              <a:t>Strings, numbers, Booleans</a:t>
            </a:r>
            <a:endParaRPr lang="en-US" dirty="0"/>
          </a:p>
          <a:p>
            <a:pPr lvl="2"/>
            <a:r>
              <a:rPr lang="en-US" dirty="0" smtClean="0"/>
              <a:t>Arrays, dates, HTML elements</a:t>
            </a:r>
          </a:p>
          <a:p>
            <a:pPr lvl="2"/>
            <a:r>
              <a:rPr lang="en-US" dirty="0" smtClean="0"/>
              <a:t>Other objects</a:t>
            </a:r>
          </a:p>
        </p:txBody>
      </p:sp>
    </p:spTree>
    <p:extLst>
      <p:ext uri="{BB962C8B-B14F-4D97-AF65-F5344CB8AC3E}">
        <p14:creationId xmlns:p14="http://schemas.microsoft.com/office/powerpoint/2010/main" xmlns="" val="2332746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Object-oriented Design</a:t>
            </a:r>
            <a:endParaRPr lang="en-US" dirty="0"/>
          </a:p>
        </p:txBody>
      </p:sp>
    </p:spTree>
    <p:extLst>
      <p:ext uri="{BB962C8B-B14F-4D97-AF65-F5344CB8AC3E}">
        <p14:creationId xmlns:p14="http://schemas.microsoft.com/office/powerpoint/2010/main" xmlns="" val="422788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a:xfrm>
            <a:off x="228600" y="1046284"/>
            <a:ext cx="8686800" cy="5659315"/>
          </a:xfrm>
        </p:spPr>
        <p:txBody>
          <a:bodyPr/>
          <a:lstStyle/>
          <a:p>
            <a:r>
              <a:rPr lang="en-US" dirty="0" smtClean="0"/>
              <a:t>OOP means that the application/program is </a:t>
            </a:r>
            <a:r>
              <a:rPr lang="en-US" dirty="0" smtClean="0">
                <a:solidFill>
                  <a:schemeClr val="accent5">
                    <a:lumMod val="20000"/>
                    <a:lumOff val="80000"/>
                  </a:schemeClr>
                </a:solidFill>
              </a:rPr>
              <a:t>constructed as a set of objects</a:t>
            </a:r>
          </a:p>
          <a:p>
            <a:pPr lvl="1"/>
            <a:r>
              <a:rPr lang="en-US" dirty="0" smtClean="0"/>
              <a:t>Each object has its purpose</a:t>
            </a:r>
          </a:p>
          <a:p>
            <a:pPr lvl="1"/>
            <a:r>
              <a:rPr lang="en-US" dirty="0" smtClean="0"/>
              <a:t>Each object can hold other objects</a:t>
            </a:r>
          </a:p>
          <a:p>
            <a:r>
              <a:rPr lang="en-US" dirty="0" smtClean="0"/>
              <a:t>JavaScript is </a:t>
            </a:r>
            <a:r>
              <a:rPr lang="en-US" dirty="0" smtClean="0">
                <a:solidFill>
                  <a:schemeClr val="accent5">
                    <a:lumMod val="20000"/>
                    <a:lumOff val="80000"/>
                  </a:schemeClr>
                </a:solidFill>
              </a:rPr>
              <a:t>prototype-oriented</a:t>
            </a:r>
            <a:r>
              <a:rPr lang="en-US" dirty="0" smtClean="0"/>
              <a:t> language</a:t>
            </a:r>
          </a:p>
          <a:p>
            <a:pPr lvl="1"/>
            <a:r>
              <a:rPr lang="en-US" dirty="0" smtClean="0"/>
              <a:t>It uses prototype to define its properties</a:t>
            </a:r>
          </a:p>
          <a:p>
            <a:pPr lvl="1"/>
            <a:r>
              <a:rPr lang="en-US" dirty="0" smtClean="0"/>
              <a:t>Does not have definition for class or constructor</a:t>
            </a:r>
          </a:p>
          <a:p>
            <a:endParaRPr lang="en-US" dirty="0" smtClean="0"/>
          </a:p>
        </p:txBody>
      </p:sp>
    </p:spTree>
    <p:extLst>
      <p:ext uri="{BB962C8B-B14F-4D97-AF65-F5344CB8AC3E}">
        <p14:creationId xmlns:p14="http://schemas.microsoft.com/office/powerpoint/2010/main" xmlns="" val="1603529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97531"/>
            <a:ext cx="7924800" cy="685800"/>
          </a:xfrm>
        </p:spPr>
        <p:txBody>
          <a:bodyPr/>
          <a:lstStyle/>
          <a:p>
            <a:r>
              <a:rPr lang="en-US" dirty="0" smtClean="0"/>
              <a:t>OOP in JavaScript</a:t>
            </a:r>
            <a:endParaRPr lang="en-US" dirty="0"/>
          </a:p>
        </p:txBody>
      </p:sp>
    </p:spTree>
    <p:extLst>
      <p:ext uri="{BB962C8B-B14F-4D97-AF65-F5344CB8AC3E}">
        <p14:creationId xmlns:p14="http://schemas.microsoft.com/office/powerpoint/2010/main" xmlns="" val="3821936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5661</TotalTime>
  <Words>2057</Words>
  <Application>Microsoft Office PowerPoint</Application>
  <PresentationFormat>Презентация на цял екран (4:3)</PresentationFormat>
  <Paragraphs>350</Paragraphs>
  <Slides>52</Slides>
  <Notes>1</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52</vt:i4>
      </vt:variant>
    </vt:vector>
  </HeadingPairs>
  <TitlesOfParts>
    <vt:vector size="53" baseType="lpstr">
      <vt:lpstr>Telerik Academy</vt:lpstr>
      <vt:lpstr>JavaScript OOP</vt:lpstr>
      <vt:lpstr>Table of Contents</vt:lpstr>
      <vt:lpstr>Table of Contents (2)</vt:lpstr>
      <vt:lpstr>Objects in JavaScript</vt:lpstr>
      <vt:lpstr>Object Types in JavaScript</vt:lpstr>
      <vt:lpstr>Objects in JavaScript</vt:lpstr>
      <vt:lpstr>Object-oriented Design</vt:lpstr>
      <vt:lpstr>Object-oriented Programming</vt:lpstr>
      <vt:lpstr>OOP in JavaScript</vt:lpstr>
      <vt:lpstr>OOP in JavaScript</vt:lpstr>
      <vt:lpstr>Classical OOP</vt:lpstr>
      <vt:lpstr>Classical OOP</vt:lpstr>
      <vt:lpstr>Creating Objects</vt:lpstr>
      <vt:lpstr>Creating Objects</vt:lpstr>
      <vt:lpstr>Function Constructors</vt:lpstr>
      <vt:lpstr>Prototypes</vt:lpstr>
      <vt:lpstr>The prototype Object</vt:lpstr>
      <vt:lpstr>The prototype Object (2)</vt:lpstr>
      <vt:lpstr>Prototypes</vt:lpstr>
      <vt:lpstr>Object Members</vt:lpstr>
      <vt:lpstr>Object Members (2)</vt:lpstr>
      <vt:lpstr>Object Members</vt:lpstr>
      <vt:lpstr>Attaching Methods</vt:lpstr>
      <vt:lpstr>Attaching Methods (2)</vt:lpstr>
      <vt:lpstr>Attaching Methods</vt:lpstr>
      <vt:lpstr>Access Modifiers</vt:lpstr>
      <vt:lpstr>Access Modifiers</vt:lpstr>
      <vt:lpstr>The this Function Object</vt:lpstr>
      <vt:lpstr>this</vt:lpstr>
      <vt:lpstr>this in Function Scope</vt:lpstr>
      <vt:lpstr>this in Function Scope (2)</vt:lpstr>
      <vt:lpstr>The this function object</vt:lpstr>
      <vt:lpstr>Function Constructors</vt:lpstr>
      <vt:lpstr>Function Constructors (2)</vt:lpstr>
      <vt:lpstr>Inheritance</vt:lpstr>
      <vt:lpstr>Inheritance</vt:lpstr>
      <vt:lpstr>Inheritance Using parent Constructors</vt:lpstr>
      <vt:lpstr>Simple Inheritance</vt:lpstr>
      <vt:lpstr>Inheritance</vt:lpstr>
      <vt:lpstr>Easier Inheritance</vt:lpstr>
      <vt:lpstr>Multiple Inheritance</vt:lpstr>
      <vt:lpstr>Multiple Inheritance</vt:lpstr>
      <vt:lpstr>Multiple Inheritance</vt:lpstr>
      <vt:lpstr>Namespaces</vt:lpstr>
      <vt:lpstr>Namespaces</vt:lpstr>
      <vt:lpstr>Namespaces (2)</vt:lpstr>
      <vt:lpstr>Namespaces</vt:lpstr>
      <vt:lpstr>JavaScript OOP</vt:lpstr>
      <vt:lpstr>Homework</vt:lpstr>
      <vt:lpstr>Homework (2)</vt:lpstr>
      <vt:lpstr>Homework (3)</vt:lpstr>
      <vt:lpstr>Homework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stef</cp:lastModifiedBy>
  <cp:revision>701</cp:revision>
  <dcterms:created xsi:type="dcterms:W3CDTF">2013-04-02T06:47:44Z</dcterms:created>
  <dcterms:modified xsi:type="dcterms:W3CDTF">2013-05-03T14:21:10Z</dcterms:modified>
</cp:coreProperties>
</file>