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wdp" ContentType="image/vnd.ms-photo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65"/>
  </p:notesMasterIdLst>
  <p:sldIdLst>
    <p:sldId id="256" r:id="rId2"/>
    <p:sldId id="257" r:id="rId3"/>
    <p:sldId id="271" r:id="rId4"/>
    <p:sldId id="301" r:id="rId5"/>
    <p:sldId id="303" r:id="rId6"/>
    <p:sldId id="304" r:id="rId7"/>
    <p:sldId id="264" r:id="rId8"/>
    <p:sldId id="302" r:id="rId9"/>
    <p:sldId id="305" r:id="rId10"/>
    <p:sldId id="306" r:id="rId11"/>
    <p:sldId id="307" r:id="rId12"/>
    <p:sldId id="308" r:id="rId13"/>
    <p:sldId id="309" r:id="rId14"/>
    <p:sldId id="336" r:id="rId15"/>
    <p:sldId id="339" r:id="rId16"/>
    <p:sldId id="338" r:id="rId17"/>
    <p:sldId id="340" r:id="rId18"/>
    <p:sldId id="337" r:id="rId19"/>
    <p:sldId id="275" r:id="rId20"/>
    <p:sldId id="277" r:id="rId21"/>
    <p:sldId id="278" r:id="rId22"/>
    <p:sldId id="279" r:id="rId23"/>
    <p:sldId id="280" r:id="rId24"/>
    <p:sldId id="312" r:id="rId25"/>
    <p:sldId id="311" r:id="rId26"/>
    <p:sldId id="276" r:id="rId27"/>
    <p:sldId id="272" r:id="rId28"/>
    <p:sldId id="265" r:id="rId29"/>
    <p:sldId id="298" r:id="rId30"/>
    <p:sldId id="294" r:id="rId31"/>
    <p:sldId id="281" r:id="rId32"/>
    <p:sldId id="313" r:id="rId33"/>
    <p:sldId id="330" r:id="rId34"/>
    <p:sldId id="314" r:id="rId35"/>
    <p:sldId id="315" r:id="rId36"/>
    <p:sldId id="316" r:id="rId37"/>
    <p:sldId id="331" r:id="rId38"/>
    <p:sldId id="333" r:id="rId39"/>
    <p:sldId id="334" r:id="rId40"/>
    <p:sldId id="317" r:id="rId41"/>
    <p:sldId id="267" r:id="rId42"/>
    <p:sldId id="268" r:id="rId43"/>
    <p:sldId id="318" r:id="rId44"/>
    <p:sldId id="284" r:id="rId45"/>
    <p:sldId id="286" r:id="rId46"/>
    <p:sldId id="282" r:id="rId47"/>
    <p:sldId id="319" r:id="rId48"/>
    <p:sldId id="320" r:id="rId49"/>
    <p:sldId id="321" r:id="rId50"/>
    <p:sldId id="323" r:id="rId51"/>
    <p:sldId id="324" r:id="rId52"/>
    <p:sldId id="326" r:id="rId53"/>
    <p:sldId id="329" r:id="rId54"/>
    <p:sldId id="327" r:id="rId55"/>
    <p:sldId id="328" r:id="rId56"/>
    <p:sldId id="322" r:id="rId57"/>
    <p:sldId id="289" r:id="rId58"/>
    <p:sldId id="299" r:id="rId59"/>
    <p:sldId id="300" r:id="rId60"/>
    <p:sldId id="325" r:id="rId61"/>
    <p:sldId id="310" r:id="rId62"/>
    <p:sldId id="341" r:id="rId63"/>
    <p:sldId id="343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5B5B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1" autoAdjust="0"/>
    <p:restoredTop sz="91416" autoAdjust="0"/>
  </p:normalViewPr>
  <p:slideViewPr>
    <p:cSldViewPr>
      <p:cViewPr>
        <p:scale>
          <a:sx n="100" d="100"/>
          <a:sy n="100" d="100"/>
        </p:scale>
        <p:origin x="-30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83012-DC3B-4A68-8FE0-1752B90BCD13}" type="datetimeFigureOut">
              <a:rPr lang="en-US" smtClean="0"/>
              <a:pPr/>
              <a:t>5/9/2013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118A9-227C-49B9-9FCB-E2B025F069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161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60F2E-DEA1-45E0-A83A-3202E353F5C0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4523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3345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>
        <p14:pan dir="u"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seocourse.telerik.com/" TargetMode="External"/><Relationship Id="rId18" Type="http://schemas.openxmlformats.org/officeDocument/2006/relationships/hyperlink" Target="http://www.bgcoder.com/" TargetMode="External"/><Relationship Id="rId26" Type="http://schemas.openxmlformats.org/officeDocument/2006/relationships/hyperlink" Target="http://www.minkov.it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algoacademy.telerik.com/" TargetMode="Externa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www.telerik-kids.com/" TargetMode="External"/><Relationship Id="rId17" Type="http://schemas.openxmlformats.org/officeDocument/2006/relationships/hyperlink" Target="http://clouddevcourse.telerik.com/" TargetMode="External"/><Relationship Id="rId25" Type="http://schemas.openxmlformats.org/officeDocument/2006/relationships/hyperlink" Target="http://www.introprogramming.info/" TargetMode="External"/><Relationship Id="rId33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mvccourse.telerik.com/" TargetMode="External"/><Relationship Id="rId20" Type="http://schemas.openxmlformats.org/officeDocument/2006/relationships/hyperlink" Target="http://codecourse.telerik.com/" TargetMode="Externa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kursove-uroci-knigi-obuchenie-programirane-web-design-csharp.info/" TargetMode="External"/><Relationship Id="rId24" Type="http://schemas.openxmlformats.org/officeDocument/2006/relationships/hyperlink" Target="http://mobiledevcourse.telerik.com/" TargetMode="External"/><Relationship Id="rId32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schoolacademy.telerik.com/" TargetMode="External"/><Relationship Id="rId23" Type="http://schemas.openxmlformats.org/officeDocument/2006/relationships/hyperlink" Target="http://academy.telerik.com/" TargetMode="External"/><Relationship Id="rId28" Type="http://schemas.openxmlformats.org/officeDocument/2006/relationships/hyperlink" Target="http://csharpfundamentals.telerik.com/" TargetMode="External"/><Relationship Id="rId10" Type="http://schemas.openxmlformats.org/officeDocument/2006/relationships/hyperlink" Target="http://forums.academy.telerik.com/" TargetMode="External"/><Relationship Id="rId19" Type="http://schemas.openxmlformats.org/officeDocument/2006/relationships/hyperlink" Target="http://www.nakov.com/" TargetMode="External"/><Relationship Id="rId31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hyperlink" Target="http://html5course.telerik.com/" TargetMode="External"/><Relationship Id="rId22" Type="http://schemas.openxmlformats.org/officeDocument/2006/relationships/hyperlink" Target="http://aspnetcourse.telerik.com/" TargetMode="External"/><Relationship Id="rId27" Type="http://schemas.openxmlformats.org/officeDocument/2006/relationships/hyperlink" Target="http://www.nikolay.it/" TargetMode="External"/><Relationship Id="rId3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10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1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2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3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4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5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6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7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8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9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20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1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2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3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4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5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6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7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8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/>
          <p:cNvPicPr>
            <a:picLocks noChangeAspect="1" noChangeArrowheads="1"/>
          </p:cNvPicPr>
          <p:nvPr/>
        </p:nvPicPr>
        <p:blipFill>
          <a:blip r:embed="rId32" cstate="print">
            <a:extLst>
              <a:ext uri="{BEBA8EAE-BF5A-486C-A8C5-ECC9F3942E4B}">
                <a14:imgProps xmlns:a14="http://schemas.microsoft.com/office/drawing/2010/main" xmlns="">
                  <a14:imgLayer r:embed="rId3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7" r:id="rId8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microsoft.com/office/2007/relationships/hdphoto" Target="../media/hdphoto4.wdp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JavaScript APIs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Canvas, Workers, Web Storage and all the cool stuff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5336931" y="4191001"/>
            <a:ext cx="3352800" cy="22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31718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 - Rectangle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fillRect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(x, y, width, height)</a:t>
            </a:r>
          </a:p>
          <a:p>
            <a:pPr lvl="1"/>
            <a:r>
              <a:rPr lang="en-US" dirty="0" smtClean="0"/>
              <a:t>Fills rectangle with top-left corner </a:t>
            </a:r>
            <a:br>
              <a:rPr lang="en-US" dirty="0" smtClean="0"/>
            </a:br>
            <a:r>
              <a:rPr lang="en-US" dirty="0" smtClean="0"/>
              <a:t>at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position (x, y)</a:t>
            </a:r>
            <a:r>
              <a:rPr lang="en-US" dirty="0" smtClean="0"/>
              <a:t> with size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width</a:t>
            </a:r>
            <a:r>
              <a:rPr lang="en-US" dirty="0" smtClean="0"/>
              <a:t> x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height</a:t>
            </a:r>
          </a:p>
          <a:p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strokeRect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(x, y, width, height)</a:t>
            </a:r>
          </a:p>
          <a:p>
            <a:pPr lvl="1"/>
            <a:r>
              <a:rPr lang="en-US" dirty="0" smtClean="0"/>
              <a:t>Draws only the outline of the rectangle</a:t>
            </a:r>
          </a:p>
          <a:p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clearRect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(x, y, width, height)</a:t>
            </a:r>
          </a:p>
          <a:p>
            <a:pPr lvl="1"/>
            <a:r>
              <a:rPr lang="en-US" dirty="0"/>
              <a:t>Clears the specified area and makes it fully transparent</a:t>
            </a:r>
          </a:p>
        </p:txBody>
      </p:sp>
    </p:spTree>
    <p:extLst>
      <p:ext uri="{BB962C8B-B14F-4D97-AF65-F5344CB8AC3E}">
        <p14:creationId xmlns:p14="http://schemas.microsoft.com/office/powerpoint/2010/main" xmlns="" val="1882240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Drawing Rectangles </a:t>
            </a:r>
            <a:br>
              <a:rPr lang="en-US" dirty="0" smtClean="0"/>
            </a:br>
            <a:r>
              <a:rPr lang="en-US" dirty="0" smtClean="0"/>
              <a:t>with Canvas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8504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61702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 </a:t>
            </a:r>
            <a:r>
              <a:rPr lang="en-US" dirty="0">
                <a:effectLst/>
              </a:rPr>
              <a:t>–</a:t>
            </a:r>
            <a:r>
              <a:rPr lang="en-US" dirty="0" smtClean="0"/>
              <a:t> Paths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path?</a:t>
            </a:r>
          </a:p>
          <a:p>
            <a:pPr lvl="1"/>
            <a:r>
              <a:rPr lang="en-US" dirty="0" smtClean="0"/>
              <a:t>The path marks points to draw</a:t>
            </a:r>
          </a:p>
          <a:p>
            <a:pPr lvl="1"/>
            <a:r>
              <a:rPr lang="en-US" dirty="0" smtClean="0"/>
              <a:t>Used to draw ellipse, curves, etc…</a:t>
            </a:r>
          </a:p>
          <a:p>
            <a:r>
              <a:rPr lang="en-US" dirty="0" smtClean="0"/>
              <a:t>To use path we need a little preparation</a:t>
            </a:r>
          </a:p>
          <a:p>
            <a:pPr lvl="1"/>
            <a:r>
              <a:rPr lang="en-US" dirty="0" smtClean="0"/>
              <a:t>Call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beginPath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/>
              <a:t> to mark the start of the draw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stroke()</a:t>
            </a:r>
            <a:r>
              <a:rPr lang="en-US" dirty="0" smtClean="0"/>
              <a:t> to draw the defined path</a:t>
            </a:r>
          </a:p>
          <a:p>
            <a:r>
              <a:rPr lang="en-US" dirty="0" smtClean="0"/>
              <a:t>The methods to draw path: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moveTo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(x,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y)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,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lineTo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(x,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y)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rc(x,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y,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radius,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start,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end,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clockwise)</a:t>
            </a:r>
          </a:p>
        </p:txBody>
      </p:sp>
    </p:spTree>
    <p:extLst>
      <p:ext uri="{BB962C8B-B14F-4D97-AF65-F5344CB8AC3E}">
        <p14:creationId xmlns:p14="http://schemas.microsoft.com/office/powerpoint/2010/main" xmlns="" val="1410793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Drawing Paths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1534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133600"/>
            <a:ext cx="7924800" cy="1295401"/>
          </a:xfrm>
        </p:spPr>
        <p:txBody>
          <a:bodyPr/>
          <a:lstStyle/>
          <a:p>
            <a:r>
              <a:rPr lang="en-US" dirty="0" smtClean="0"/>
              <a:t>Canvas Per-pixel Manipulation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368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/>
              <a:t>Canvas Per-pixel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Manipulation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r>
              <a:rPr lang="en-US" dirty="0" smtClean="0"/>
              <a:t>Canvas supports per-pixel manipulation</a:t>
            </a:r>
          </a:p>
          <a:p>
            <a:pPr lvl="1"/>
            <a:r>
              <a:rPr lang="en-US" dirty="0" smtClean="0"/>
              <a:t>All the pixels can be manipulated one-by-one</a:t>
            </a:r>
          </a:p>
          <a:p>
            <a:r>
              <a:rPr lang="en-US" dirty="0" smtClean="0"/>
              <a:t>Use the </a:t>
            </a:r>
            <a:r>
              <a:rPr lang="en-US" sz="31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context.getImageData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(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, 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, w, h)</a:t>
            </a:r>
          </a:p>
          <a:p>
            <a:pPr lvl="1"/>
            <a:r>
              <a:rPr lang="en-US" dirty="0" smtClean="0"/>
              <a:t>Returns the image data object</a:t>
            </a:r>
          </a:p>
          <a:p>
            <a:pPr lvl="2"/>
            <a:r>
              <a:rPr lang="en-US" dirty="0" smtClean="0"/>
              <a:t>The image data is for the rectangle with top-left corner at (x, y) with width w and height h</a:t>
            </a:r>
          </a:p>
          <a:p>
            <a:pPr lvl="1"/>
            <a:r>
              <a:rPr lang="en-US" dirty="0" smtClean="0"/>
              <a:t>The image data contains an array of numbers for each of the pixels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27889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 smtClean="0"/>
              <a:t>The array of pixels holds values </a:t>
            </a:r>
            <a:br>
              <a:rPr lang="en-US" dirty="0" smtClean="0"/>
            </a:br>
            <a:r>
              <a:rPr lang="en-US" dirty="0" smtClean="0"/>
              <a:t>between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255</a:t>
            </a:r>
          </a:p>
          <a:p>
            <a:pPr lvl="1"/>
            <a:r>
              <a:rPr lang="en-US" dirty="0" smtClean="0"/>
              <a:t>Each value represents a color component from RGB</a:t>
            </a:r>
          </a:p>
          <a:p>
            <a:pPr lvl="1"/>
            <a:r>
              <a:rPr lang="en-US" dirty="0" smtClean="0"/>
              <a:t>The pixels are grouped in triples in the array</a:t>
            </a:r>
          </a:p>
          <a:p>
            <a:pPr lvl="1"/>
            <a:r>
              <a:rPr lang="en-US" dirty="0" smtClean="0"/>
              <a:t>The color values for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i-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</a:t>
            </a:r>
            <a:r>
              <a:rPr lang="en-US" dirty="0" smtClean="0"/>
              <a:t> pixel are at positions:</a:t>
            </a:r>
          </a:p>
          <a:p>
            <a:pPr lvl="2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pixels[i]</a:t>
            </a:r>
            <a:r>
              <a:rPr lang="en-US" dirty="0" smtClean="0"/>
              <a:t> holds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RED</a:t>
            </a:r>
            <a:r>
              <a:rPr lang="en-US" dirty="0" smtClean="0"/>
              <a:t> component</a:t>
            </a:r>
          </a:p>
          <a:p>
            <a:pPr lvl="2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pixels[i+1]</a:t>
            </a:r>
            <a:r>
              <a:rPr lang="en-US" dirty="0" smtClean="0"/>
              <a:t> </a:t>
            </a:r>
            <a:r>
              <a:rPr lang="en-US" dirty="0"/>
              <a:t>holds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GREEN</a:t>
            </a:r>
            <a:r>
              <a:rPr lang="en-US" dirty="0" smtClean="0"/>
              <a:t> component</a:t>
            </a:r>
            <a:endParaRPr lang="en-US" dirty="0"/>
          </a:p>
          <a:p>
            <a:pPr lvl="2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pixels[i+2]</a:t>
            </a:r>
            <a:r>
              <a:rPr lang="en-US" dirty="0" smtClean="0"/>
              <a:t> </a:t>
            </a:r>
            <a:r>
              <a:rPr lang="en-US" dirty="0"/>
              <a:t>holds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BLUE</a:t>
            </a:r>
            <a:r>
              <a:rPr lang="en-US" dirty="0" smtClean="0"/>
              <a:t> component</a:t>
            </a:r>
            <a:endParaRPr lang="en-US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Canvas Per-pixel </a:t>
            </a:r>
            <a:br>
              <a:rPr lang="en-US" dirty="0" smtClean="0"/>
            </a:br>
            <a:r>
              <a:rPr lang="en-US" dirty="0" smtClean="0"/>
              <a:t>Manipulation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1598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55046"/>
            <a:ext cx="8686800" cy="553998"/>
          </a:xfrm>
        </p:spPr>
        <p:txBody>
          <a:bodyPr/>
          <a:lstStyle/>
          <a:p>
            <a:r>
              <a:rPr lang="en-US" dirty="0" smtClean="0"/>
              <a:t>Invert all the colors of an canvas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2317046"/>
            <a:ext cx="8077200" cy="3093154"/>
          </a:xfrm>
        </p:spPr>
        <p:txBody>
          <a:bodyPr/>
          <a:lstStyle/>
          <a:p>
            <a:r>
              <a:rPr lang="en-US" dirty="0" smtClean="0"/>
              <a:t>var </a:t>
            </a:r>
            <a:r>
              <a:rPr lang="en-US" dirty="0" err="1"/>
              <a:t>imageData</a:t>
            </a:r>
            <a:r>
              <a:rPr lang="en-US" dirty="0"/>
              <a:t> = </a:t>
            </a:r>
            <a:endParaRPr lang="en-US" dirty="0" smtClean="0"/>
          </a:p>
          <a:p>
            <a:r>
              <a:rPr lang="en-US" dirty="0" err="1" smtClean="0"/>
              <a:t>ctx.getImageData</a:t>
            </a:r>
            <a:r>
              <a:rPr lang="en-US" dirty="0" smtClean="0"/>
              <a:t>(150, 150, </a:t>
            </a:r>
            <a:br>
              <a:rPr lang="en-US" dirty="0" smtClean="0"/>
            </a:br>
            <a:r>
              <a:rPr lang="en-US" dirty="0" smtClean="0"/>
              <a:t>                 </a:t>
            </a:r>
            <a:r>
              <a:rPr lang="en-US" dirty="0" err="1" smtClean="0"/>
              <a:t>ctx.canvas.width</a:t>
            </a:r>
            <a:r>
              <a:rPr lang="en-US" dirty="0" smtClean="0"/>
              <a:t>, </a:t>
            </a:r>
            <a:r>
              <a:rPr lang="en-US" dirty="0" err="1" smtClean="0"/>
              <a:t>ctx.canvas.height</a:t>
            </a:r>
            <a:r>
              <a:rPr lang="en-US" dirty="0"/>
              <a:t>);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for(var </a:t>
            </a:r>
            <a:r>
              <a:rPr lang="en-US" dirty="0"/>
              <a:t>i = 0 ; i &lt; </a:t>
            </a:r>
            <a:r>
              <a:rPr lang="en-US" dirty="0" err="1"/>
              <a:t>imageData.data.length</a:t>
            </a:r>
            <a:r>
              <a:rPr lang="en-US" dirty="0"/>
              <a:t>; i</a:t>
            </a:r>
            <a:r>
              <a:rPr lang="en-US" dirty="0" smtClean="0"/>
              <a:t>+=4){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imageData.data</a:t>
            </a:r>
            <a:r>
              <a:rPr lang="en-US" dirty="0" smtClean="0"/>
              <a:t>[i</a:t>
            </a:r>
            <a:r>
              <a:rPr lang="en-US" dirty="0"/>
              <a:t>] = 255 - </a:t>
            </a:r>
            <a:r>
              <a:rPr lang="en-US" dirty="0" err="1"/>
              <a:t>imageData.data</a:t>
            </a:r>
            <a:r>
              <a:rPr lang="en-US" dirty="0"/>
              <a:t>[i];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imageData.data</a:t>
            </a:r>
            <a:r>
              <a:rPr lang="en-US" dirty="0" smtClean="0"/>
              <a:t>[i+1</a:t>
            </a:r>
            <a:r>
              <a:rPr lang="en-US" dirty="0"/>
              <a:t>] = 255 - </a:t>
            </a:r>
            <a:r>
              <a:rPr lang="en-US" dirty="0" err="1"/>
              <a:t>imageData.data</a:t>
            </a:r>
            <a:r>
              <a:rPr lang="en-US" dirty="0"/>
              <a:t>[i+1</a:t>
            </a:r>
            <a:r>
              <a:rPr lang="en-US" dirty="0" smtClean="0"/>
              <a:t>];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imageData.data</a:t>
            </a:r>
            <a:r>
              <a:rPr lang="en-US" dirty="0" smtClean="0"/>
              <a:t>[i+2</a:t>
            </a:r>
            <a:r>
              <a:rPr lang="en-US" dirty="0"/>
              <a:t>] = 255 - </a:t>
            </a:r>
            <a:r>
              <a:rPr lang="en-US" dirty="0" err="1"/>
              <a:t>imageData.data</a:t>
            </a:r>
            <a:r>
              <a:rPr lang="en-US" dirty="0"/>
              <a:t>[i+2</a:t>
            </a:r>
            <a:r>
              <a:rPr lang="en-US" dirty="0" smtClean="0"/>
              <a:t>];</a:t>
            </a:r>
          </a:p>
          <a:p>
            <a:r>
              <a:rPr lang="en-US" dirty="0" smtClean="0"/>
              <a:t>}</a:t>
            </a:r>
          </a:p>
          <a:p>
            <a:pPr>
              <a:spcBef>
                <a:spcPts val="900"/>
              </a:spcBef>
            </a:pPr>
            <a:r>
              <a:rPr lang="en-US" dirty="0" smtClean="0"/>
              <a:t>ctx.putImageData(</a:t>
            </a:r>
            <a:r>
              <a:rPr lang="en-US" dirty="0" err="1" smtClean="0"/>
              <a:t>imageData</a:t>
            </a:r>
            <a:r>
              <a:rPr lang="en-US" dirty="0"/>
              <a:t>, 0, 0);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dirty="0" smtClean="0"/>
              <a:t>Canvas Per-pixel </a:t>
            </a:r>
            <a:br>
              <a:rPr lang="en-US" dirty="0" smtClean="0"/>
            </a:br>
            <a:r>
              <a:rPr lang="en-US" dirty="0" smtClean="0"/>
              <a:t>Manipulation: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3562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133600"/>
            <a:ext cx="7924800" cy="1295401"/>
          </a:xfrm>
        </p:spPr>
        <p:txBody>
          <a:bodyPr/>
          <a:lstStyle/>
          <a:p>
            <a:r>
              <a:rPr lang="en-US" dirty="0" smtClean="0"/>
              <a:t>Canvas Per-pixel Manipulation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3388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Web Workers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869279"/>
            <a:ext cx="7924800" cy="569120"/>
          </a:xfrm>
        </p:spPr>
        <p:txBody>
          <a:bodyPr anchor="t"/>
          <a:lstStyle/>
          <a:p>
            <a:r>
              <a:rPr lang="en-US" dirty="0" smtClean="0"/>
              <a:t>Asynchronous Execution with JavaScript?!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724400" y="2800350"/>
            <a:ext cx="3600450" cy="3219450"/>
          </a:xfrm>
          <a:prstGeom prst="rect">
            <a:avLst/>
          </a:prstGeom>
          <a:noFill/>
          <a:ln>
            <a:noFill/>
          </a:ln>
          <a:effectLst>
            <a:glow rad="139700">
              <a:schemeClr val="tx2">
                <a:lumMod val="20000"/>
                <a:lumOff val="80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 flipH="1">
            <a:off x="762000" y="2548302"/>
            <a:ext cx="3418114" cy="3547698"/>
          </a:xfrm>
          <a:prstGeom prst="rect">
            <a:avLst/>
          </a:prstGeom>
          <a:noFill/>
          <a:ln>
            <a:noFill/>
          </a:ln>
          <a:effectLst>
            <a:glow rad="139700">
              <a:schemeClr val="tx2">
                <a:lumMod val="20000"/>
                <a:lumOff val="80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100181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Canvas </a:t>
            </a:r>
            <a:r>
              <a:rPr lang="en-US" dirty="0" smtClean="0"/>
              <a:t>API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Rectangles, Ellipses and Paths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Web </a:t>
            </a:r>
            <a:r>
              <a:rPr lang="en-US" dirty="0"/>
              <a:t>workers</a:t>
            </a:r>
          </a:p>
          <a:p>
            <a:pPr>
              <a:lnSpc>
                <a:spcPct val="100000"/>
              </a:lnSpc>
            </a:pPr>
            <a:r>
              <a:rPr lang="en-US" dirty="0"/>
              <a:t>Drag and </a:t>
            </a:r>
            <a:r>
              <a:rPr lang="en-US" dirty="0" smtClean="0"/>
              <a:t>Drop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Web Storages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Cookies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SessionStorage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LocalStorage</a:t>
            </a:r>
          </a:p>
          <a:p>
            <a:pPr>
              <a:lnSpc>
                <a:spcPct val="100000"/>
              </a:lnSpc>
            </a:pPr>
            <a:r>
              <a:rPr lang="en-US" dirty="0"/>
              <a:t>Geolocation</a:t>
            </a:r>
          </a:p>
        </p:txBody>
      </p:sp>
      <p:pic>
        <p:nvPicPr>
          <p:cNvPr id="7" name="Picture 4" descr="http://www.wise-women.org/tutorials/csstut/flow_kl_2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rot="355395">
            <a:off x="6423379" y="1169086"/>
            <a:ext cx="2105037" cy="2371674"/>
          </a:xfrm>
          <a:prstGeom prst="roundRect">
            <a:avLst>
              <a:gd name="adj" fmla="val 25356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://www.mmmeeja.com/gfx/blog/javascript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765470" y="4226248"/>
            <a:ext cx="2853971" cy="2140477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82009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086600" cy="914400"/>
          </a:xfrm>
        </p:spPr>
        <p:txBody>
          <a:bodyPr/>
          <a:lstStyle/>
          <a:p>
            <a:r>
              <a:rPr lang="en-US" sz="4400" dirty="0" smtClean="0"/>
              <a:t>Web Workers?</a:t>
            </a:r>
            <a:endParaRPr lang="en-US" sz="4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181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Dedicated Web Workers is API </a:t>
            </a:r>
            <a:r>
              <a:rPr lang="en-US" dirty="0"/>
              <a:t>for running scripts in the </a:t>
            </a:r>
            <a:r>
              <a:rPr lang="en-US" dirty="0" smtClean="0"/>
              <a:t>background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Independently </a:t>
            </a:r>
            <a:r>
              <a:rPr lang="en-US" dirty="0"/>
              <a:t>of any user interface </a:t>
            </a:r>
            <a:r>
              <a:rPr lang="en-US" dirty="0" smtClean="0"/>
              <a:t>scripts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Workers </a:t>
            </a:r>
            <a:r>
              <a:rPr lang="en-US" dirty="0"/>
              <a:t>are expected to be </a:t>
            </a:r>
            <a:r>
              <a:rPr lang="en-US" dirty="0" smtClean="0"/>
              <a:t>long-lived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Have a </a:t>
            </a:r>
            <a:r>
              <a:rPr lang="en-US" dirty="0"/>
              <a:t>high start-up performance </a:t>
            </a:r>
            <a:r>
              <a:rPr lang="en-US" dirty="0" smtClean="0"/>
              <a:t>cost </a:t>
            </a:r>
            <a:r>
              <a:rPr lang="en-US" dirty="0"/>
              <a:t>and a high per-instance memory </a:t>
            </a:r>
            <a:r>
              <a:rPr lang="en-US" dirty="0" smtClean="0"/>
              <a:t>cost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Might </a:t>
            </a:r>
            <a:r>
              <a:rPr lang="en-US" dirty="0"/>
              <a:t>be partially replaced by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Window.setTimeout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xmlns="" val="2531779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086600" cy="914400"/>
          </a:xfrm>
        </p:spPr>
        <p:txBody>
          <a:bodyPr/>
          <a:lstStyle/>
          <a:p>
            <a:r>
              <a:rPr lang="en-US" sz="4400" dirty="0" smtClean="0"/>
              <a:t>Web Workers? (2)</a:t>
            </a:r>
            <a:endParaRPr lang="en-US" sz="4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500"/>
              </a:spcBef>
            </a:pPr>
            <a:r>
              <a:rPr lang="en-US" dirty="0" smtClean="0"/>
              <a:t>Workers </a:t>
            </a:r>
            <a:r>
              <a:rPr lang="en-US" dirty="0"/>
              <a:t>are separate </a:t>
            </a:r>
            <a:r>
              <a:rPr lang="en-US" dirty="0" smtClean="0"/>
              <a:t>JavaScript </a:t>
            </a:r>
            <a:r>
              <a:rPr lang="en-US" dirty="0"/>
              <a:t>processes </a:t>
            </a:r>
            <a:r>
              <a:rPr lang="en-US" dirty="0" smtClean="0"/>
              <a:t>running in separate threads</a:t>
            </a:r>
            <a:endParaRPr lang="en-US" b="0" dirty="0"/>
          </a:p>
          <a:p>
            <a:pPr lvl="1">
              <a:lnSpc>
                <a:spcPct val="95000"/>
              </a:lnSpc>
              <a:spcBef>
                <a:spcPts val="500"/>
              </a:spcBef>
            </a:pPr>
            <a:r>
              <a:rPr lang="en-US" dirty="0" smtClean="0"/>
              <a:t>Workers </a:t>
            </a:r>
            <a:r>
              <a:rPr lang="en-US" dirty="0"/>
              <a:t>execute </a:t>
            </a:r>
            <a:r>
              <a:rPr lang="en-US" dirty="0" smtClean="0"/>
              <a:t>concurrently</a:t>
            </a:r>
          </a:p>
          <a:p>
            <a:pPr lvl="1">
              <a:lnSpc>
                <a:spcPct val="95000"/>
              </a:lnSpc>
              <a:spcBef>
                <a:spcPts val="500"/>
              </a:spcBef>
            </a:pPr>
            <a:r>
              <a:rPr lang="en-US" dirty="0" smtClean="0"/>
              <a:t>Don’t </a:t>
            </a:r>
            <a:r>
              <a:rPr lang="en-US" dirty="0"/>
              <a:t>block the </a:t>
            </a:r>
            <a:r>
              <a:rPr lang="en-US" dirty="0" smtClean="0"/>
              <a:t>UI</a:t>
            </a:r>
          </a:p>
          <a:p>
            <a:pPr lvl="2">
              <a:lnSpc>
                <a:spcPct val="95000"/>
              </a:lnSpc>
              <a:spcBef>
                <a:spcPts val="500"/>
              </a:spcBef>
            </a:pPr>
            <a:r>
              <a:rPr lang="en-US" dirty="0" smtClean="0"/>
              <a:t>Cannot access the UI</a:t>
            </a:r>
            <a:endParaRPr lang="en-US" dirty="0"/>
          </a:p>
          <a:p>
            <a:pPr lvl="1">
              <a:lnSpc>
                <a:spcPct val="95000"/>
              </a:lnSpc>
              <a:spcBef>
                <a:spcPts val="500"/>
              </a:spcBef>
            </a:pPr>
            <a:r>
              <a:rPr lang="en-US" dirty="0" smtClean="0"/>
              <a:t>Workers can be dedicated (single tab) or shared among tabs/windows</a:t>
            </a:r>
            <a:endParaRPr lang="en-US" dirty="0"/>
          </a:p>
          <a:p>
            <a:pPr lvl="1">
              <a:lnSpc>
                <a:spcPct val="95000"/>
              </a:lnSpc>
              <a:spcBef>
                <a:spcPts val="500"/>
              </a:spcBef>
            </a:pPr>
            <a:r>
              <a:rPr lang="en-US" dirty="0" smtClean="0"/>
              <a:t>Workers will be </a:t>
            </a:r>
            <a:r>
              <a:rPr lang="en-US" dirty="0"/>
              <a:t>persistent too (coming </a:t>
            </a:r>
            <a:r>
              <a:rPr lang="en-US" dirty="0" smtClean="0"/>
              <a:t>soon)</a:t>
            </a:r>
          </a:p>
          <a:p>
            <a:pPr lvl="2">
              <a:lnSpc>
                <a:spcPct val="95000"/>
              </a:lnSpc>
              <a:spcBef>
                <a:spcPts val="500"/>
              </a:spcBef>
            </a:pPr>
            <a:r>
              <a:rPr lang="en-US" dirty="0"/>
              <a:t>T</a:t>
            </a:r>
            <a:r>
              <a:rPr lang="en-US" dirty="0" smtClean="0"/>
              <a:t>hey’ll </a:t>
            </a:r>
            <a:r>
              <a:rPr lang="en-US" dirty="0"/>
              <a:t>keep running after the browser </a:t>
            </a:r>
            <a:r>
              <a:rPr lang="en-US" dirty="0" smtClean="0"/>
              <a:t>is closed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49796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086600" cy="914400"/>
          </a:xfrm>
        </p:spPr>
        <p:txBody>
          <a:bodyPr/>
          <a:lstStyle/>
          <a:p>
            <a:r>
              <a:rPr lang="en-US" sz="4400" dirty="0" smtClean="0"/>
              <a:t>Web Workers? (3)</a:t>
            </a:r>
            <a:endParaRPr lang="en-US" sz="4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029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If </a:t>
            </a:r>
            <a:r>
              <a:rPr lang="en-US" dirty="0"/>
              <a:t>we call function by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setTimeout</a:t>
            </a:r>
            <a:r>
              <a:rPr lang="en-US" dirty="0"/>
              <a:t>, the execution of script and UI are </a:t>
            </a:r>
            <a:r>
              <a:rPr lang="en-US" dirty="0" smtClean="0"/>
              <a:t>suspended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</a:t>
            </a:r>
            <a:r>
              <a:rPr lang="en-US" dirty="0"/>
              <a:t>we call function in worker, it doesn’t affect UI and execution flow in any </a:t>
            </a:r>
            <a:r>
              <a:rPr lang="en-US" dirty="0" smtClean="0"/>
              <a:t>way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To create Worker, we put JavaScript in separate file and create new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Worker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</a:t>
            </a:r>
            <a:r>
              <a:rPr lang="en-US" dirty="0" smtClean="0"/>
              <a:t>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We </a:t>
            </a:r>
            <a:r>
              <a:rPr lang="en-US" dirty="0"/>
              <a:t>can communicate with worker using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postmessage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function and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onmessage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events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609600" y="4648200"/>
            <a:ext cx="790178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eaLnBrk="0" hangingPunct="0">
              <a:lnSpc>
                <a:spcPts val="3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err="1"/>
              <a:t>var</a:t>
            </a:r>
            <a:r>
              <a:rPr lang="en-US" dirty="0"/>
              <a:t> worker = new </a:t>
            </a:r>
            <a:r>
              <a:rPr lang="en-US" dirty="0" smtClean="0"/>
              <a:t>Worker('extra_work.js</a:t>
            </a:r>
            <a:r>
              <a:rPr lang="en-US" dirty="0"/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xmlns="" val="1714446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086600" cy="914400"/>
          </a:xfrm>
        </p:spPr>
        <p:txBody>
          <a:bodyPr/>
          <a:lstStyle/>
          <a:p>
            <a:r>
              <a:rPr lang="en-US" sz="4400" dirty="0" smtClean="0"/>
              <a:t> Web Workers? (4)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57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Messages </a:t>
            </a:r>
            <a:r>
              <a:rPr lang="en-US" dirty="0" smtClean="0"/>
              <a:t>can be sent to </a:t>
            </a:r>
            <a:r>
              <a:rPr lang="en-US" dirty="0"/>
              <a:t>all threads in our application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522391" y="2411849"/>
            <a:ext cx="131318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main.js: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251618" y="2873514"/>
            <a:ext cx="8587582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eaLnBrk="0" hangingPunct="0">
              <a:lnSpc>
                <a:spcPts val="3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var worker = new </a:t>
            </a:r>
            <a:r>
              <a:rPr lang="en-US" dirty="0" smtClean="0"/>
              <a:t>Worker('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extra_work.js</a:t>
            </a:r>
            <a:r>
              <a:rPr lang="en-US" dirty="0"/>
              <a:t>');</a:t>
            </a:r>
            <a:endParaRPr lang="en-US" sz="3200" dirty="0">
              <a:solidFill>
                <a:srgbClr val="EBFFD2"/>
              </a:solidFill>
              <a:latin typeface="+mn-lt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dirty="0" err="1" smtClean="0"/>
              <a:t>worker.onmessage</a:t>
            </a:r>
            <a:r>
              <a:rPr lang="en-US" dirty="0" smtClean="0"/>
              <a:t> </a:t>
            </a:r>
            <a:r>
              <a:rPr lang="en-US" dirty="0"/>
              <a:t>= function (event) { alert(</a:t>
            </a:r>
            <a:r>
              <a:rPr lang="en-US" dirty="0" err="1"/>
              <a:t>event.data</a:t>
            </a:r>
            <a:r>
              <a:rPr lang="en-US" dirty="0"/>
              <a:t>); };</a:t>
            </a:r>
          </a:p>
        </p:txBody>
      </p:sp>
      <p:sp>
        <p:nvSpPr>
          <p:cNvPr id="8" name="Rectangle 7"/>
          <p:cNvSpPr/>
          <p:nvPr/>
        </p:nvSpPr>
        <p:spPr>
          <a:xfrm>
            <a:off x="6679634" y="4191000"/>
            <a:ext cx="215956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extra_work.js:</a:t>
            </a: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304800" y="4648200"/>
            <a:ext cx="85344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eaLnBrk="0" hangingPunct="0">
              <a:lnSpc>
                <a:spcPts val="3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//do </a:t>
            </a:r>
            <a:r>
              <a:rPr lang="en-US" dirty="0"/>
              <a:t>some work</a:t>
            </a:r>
            <a:r>
              <a:rPr lang="en-US" dirty="0" smtClean="0"/>
              <a:t>;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//when </a:t>
            </a:r>
            <a:r>
              <a:rPr lang="en-US" dirty="0"/>
              <a:t>done post </a:t>
            </a:r>
            <a:r>
              <a:rPr lang="en-US" dirty="0" smtClean="0"/>
              <a:t>message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//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data</a:t>
            </a:r>
            <a:r>
              <a:rPr lang="en-US" dirty="0" smtClean="0"/>
              <a:t> </a:t>
            </a:r>
            <a:r>
              <a:rPr lang="en-US" dirty="0"/>
              <a:t>could be string, array, object etc.</a:t>
            </a:r>
          </a:p>
          <a:p>
            <a:pPr>
              <a:lnSpc>
                <a:spcPct val="100000"/>
              </a:lnSpc>
            </a:pPr>
            <a:r>
              <a:rPr lang="en-US" dirty="0" err="1" smtClean="0"/>
              <a:t>postMessage</a:t>
            </a:r>
            <a:r>
              <a:rPr lang="en-US" dirty="0" smtClean="0"/>
              <a:t>(data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xmlns="" val="961412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 smtClean="0"/>
              <a:t>Web Worker Methods</a:t>
            </a:r>
            <a:br>
              <a:rPr lang="en-US" dirty="0" smtClean="0"/>
            </a:br>
            <a:r>
              <a:rPr lang="en-US" dirty="0" smtClean="0"/>
              <a:t> and Events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105400"/>
          </a:xfrm>
        </p:spPr>
        <p:txBody>
          <a:bodyPr/>
          <a:lstStyle/>
          <a:p>
            <a:r>
              <a:rPr lang="en-US" dirty="0" smtClean="0"/>
              <a:t>Web workers have a private method to send updates to the application script	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postmessage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(data)</a:t>
            </a:r>
          </a:p>
          <a:p>
            <a:r>
              <a:rPr lang="en-US" dirty="0"/>
              <a:t>A web worker object has </a:t>
            </a:r>
            <a:r>
              <a:rPr lang="en-US" dirty="0" smtClean="0"/>
              <a:t>a single event</a:t>
            </a:r>
            <a:endParaRPr lang="en-US" dirty="0"/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onpostmessage</a:t>
            </a:r>
          </a:p>
          <a:p>
            <a:pPr lvl="2"/>
            <a:r>
              <a:rPr lang="en-US" dirty="0"/>
              <a:t>The application script can attach to this event and receive updates from the worker</a:t>
            </a:r>
          </a:p>
          <a:p>
            <a:pPr lvl="1"/>
            <a:r>
              <a:rPr lang="en-US" dirty="0"/>
              <a:t>The </a:t>
            </a:r>
            <a:r>
              <a:rPr lang="en-US" dirty="0" smtClean="0"/>
              <a:t>handler </a:t>
            </a:r>
            <a:r>
              <a:rPr lang="en-US" dirty="0"/>
              <a:t>gets a data object where </a:t>
            </a:r>
            <a:r>
              <a:rPr lang="en-US" dirty="0" smtClean="0"/>
              <a:t>the posted data is stored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08060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Worker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How does it work?</a:t>
            </a:r>
          </a:p>
          <a:p>
            <a:pPr marL="625475" lvl="1" indent="-3365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The app creates a worker and attaches an event handler to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onpostmessage</a:t>
            </a:r>
            <a:r>
              <a:rPr lang="en-US" sz="2800" dirty="0" smtClean="0"/>
              <a:t> event</a:t>
            </a:r>
          </a:p>
          <a:p>
            <a:pPr marL="625475" lvl="1" indent="-3365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The app starts the worker and continues its work</a:t>
            </a:r>
          </a:p>
          <a:p>
            <a:pPr marL="625475" lvl="1" indent="-3365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When the worker has some updates, it calls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postmessage</a:t>
            </a:r>
            <a:r>
              <a:rPr lang="en-US" sz="2800" dirty="0" smtClean="0"/>
              <a:t> and sends the data to the app</a:t>
            </a:r>
          </a:p>
          <a:p>
            <a:pPr marL="625475" lvl="1" indent="-3365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The event handler receives the data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When the app sends data to the worker, this data is stringified into JSON and then passed to worker object</a:t>
            </a:r>
          </a:p>
          <a:p>
            <a:pPr marL="625475" lvl="1" indent="-336550">
              <a:lnSpc>
                <a:spcPct val="100000"/>
              </a:lnSpc>
            </a:pPr>
            <a:r>
              <a:rPr lang="en-US" sz="2800" dirty="0" smtClean="0"/>
              <a:t>And vice versa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922828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Web Workers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02167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669949" y="2895600"/>
            <a:ext cx="3876675" cy="3171825"/>
          </a:xfrm>
          <a:prstGeom prst="roundRect">
            <a:avLst>
              <a:gd name="adj" fmla="val 5685"/>
            </a:avLst>
          </a:prstGeom>
          <a:noFill/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853493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1"/>
            <a:ext cx="7924800" cy="685800"/>
          </a:xfrm>
        </p:spPr>
        <p:txBody>
          <a:bodyPr/>
          <a:lstStyle/>
          <a:p>
            <a:r>
              <a:rPr lang="en-US" dirty="0" smtClean="0"/>
              <a:t>Drag and Drop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097880"/>
            <a:ext cx="7924800" cy="569120"/>
          </a:xfrm>
        </p:spPr>
        <p:txBody>
          <a:bodyPr/>
          <a:lstStyle/>
          <a:p>
            <a:r>
              <a:rPr lang="en-US" dirty="0" smtClean="0"/>
              <a:t>Native Drag and Drop with JavaScript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743200" y="3084286"/>
            <a:ext cx="3773714" cy="3087914"/>
          </a:xfrm>
          <a:prstGeom prst="roundRect">
            <a:avLst>
              <a:gd name="adj" fmla="val 1320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67433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Drag and Drop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914400"/>
            <a:ext cx="8382000" cy="3124200"/>
          </a:xfrm>
        </p:spPr>
        <p:txBody>
          <a:bodyPr/>
          <a:lstStyle/>
          <a:p>
            <a:pPr marL="282575" indent="-2825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282575" algn="l"/>
              </a:tabLst>
            </a:pPr>
            <a:r>
              <a:rPr lang="en-US" dirty="0">
                <a:solidFill>
                  <a:srgbClr val="EBFFD2"/>
                </a:solidFill>
              </a:rPr>
              <a:t>To make </a:t>
            </a:r>
            <a:r>
              <a:rPr lang="en-US" dirty="0" smtClean="0">
                <a:solidFill>
                  <a:srgbClr val="EBFFD2"/>
                </a:solidFill>
              </a:rPr>
              <a:t>an HTML </a:t>
            </a:r>
            <a:r>
              <a:rPr lang="en-US" dirty="0">
                <a:solidFill>
                  <a:srgbClr val="EBFFD2"/>
                </a:solidFill>
              </a:rPr>
              <a:t>element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draggable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Set the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draggable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attribute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true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Set an event listener for 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dragstart</a:t>
            </a:r>
            <a:r>
              <a:rPr lang="en-US" dirty="0">
                <a:solidFill>
                  <a:srgbClr val="F5FFC2"/>
                </a:solidFill>
              </a:rPr>
              <a:t> that stores the data being dragged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</a:pPr>
            <a:r>
              <a:rPr lang="en-US" dirty="0" smtClean="0">
                <a:solidFill>
                  <a:srgbClr val="F5FFC2"/>
                </a:solidFill>
              </a:rPr>
              <a:t>Store </a:t>
            </a:r>
            <a:r>
              <a:rPr lang="en-US" dirty="0">
                <a:solidFill>
                  <a:srgbClr val="F5FFC2"/>
                </a:solidFill>
              </a:rPr>
              <a:t>data into the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DataTransfer</a:t>
            </a:r>
            <a:r>
              <a:rPr lang="en-US" dirty="0">
                <a:solidFill>
                  <a:srgbClr val="F5FFC2"/>
                </a:solidFill>
              </a:rPr>
              <a:t> </a:t>
            </a:r>
            <a:r>
              <a:rPr lang="en-US" dirty="0" smtClean="0">
                <a:solidFill>
                  <a:srgbClr val="F5FFC2"/>
                </a:solidFill>
              </a:rPr>
              <a:t>object</a:t>
            </a:r>
            <a:endParaRPr lang="en-US" dirty="0">
              <a:solidFill>
                <a:srgbClr val="F5FFC2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4038600"/>
            <a:ext cx="83820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319088" indent="-319088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&lt;div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draggable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="true"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ondragstart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="drag(event)"&gt;drag me&lt;/div&gt;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&lt;div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draggable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="true"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ondragstart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="drag(event)"&gt;drag me&lt;/div&gt;       &lt;div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draggable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="true" </a:t>
            </a:r>
            <a:r>
              <a:rPr lang="en-US" sz="18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ondragstart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="drag(event)"&gt;drag me&lt;/div&gt;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function drag(</a:t>
            </a:r>
            <a:r>
              <a:rPr lang="en-US" sz="18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ev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800" dirty="0" err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ev.dataTransfer.setData</a:t>
            </a: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("text", ev.target.id);       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indent="0" eaLnBrk="0" hangingPunct="0">
              <a:lnSpc>
                <a:spcPct val="100000"/>
              </a:lnSpc>
              <a:spcBef>
                <a:spcPts val="0"/>
              </a:spcBef>
              <a:buFont typeface="Wingdings 2" pitchFamily="18" charset="2"/>
              <a:buNone/>
              <a:tabLst>
                <a:tab pos="282575" algn="l"/>
              </a:tabLst>
            </a:pPr>
            <a:r>
              <a:rPr lang="en-US" sz="18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&lt;/script&gt;</a:t>
            </a:r>
            <a:endParaRPr lang="en-US" sz="1800" dirty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9564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 Event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295400"/>
            <a:ext cx="8382000" cy="4419600"/>
          </a:xfrm>
        </p:spPr>
        <p:txBody>
          <a:bodyPr/>
          <a:lstStyle/>
          <a:p>
            <a:pPr marL="282575" indent="-2825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282575" algn="l"/>
              </a:tabLst>
            </a:pPr>
            <a:r>
              <a:rPr lang="en-US" dirty="0">
                <a:solidFill>
                  <a:srgbClr val="EBFFD2"/>
                </a:solidFill>
              </a:rPr>
              <a:t>To accept a drop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The drop target has to listen to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ondrop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event</a:t>
            </a:r>
          </a:p>
          <a:p>
            <a:pPr marL="282575" indent="-2825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282575" algn="l"/>
              </a:tabLst>
            </a:pPr>
            <a:r>
              <a:rPr lang="en-US" dirty="0" smtClean="0">
                <a:solidFill>
                  <a:srgbClr val="EBFFD2"/>
                </a:solidFill>
              </a:rPr>
              <a:t>One more event should </a:t>
            </a:r>
            <a:r>
              <a:rPr lang="en-US" dirty="0">
                <a:solidFill>
                  <a:srgbClr val="EBFFD2"/>
                </a:solidFill>
              </a:rPr>
              <a:t>be </a:t>
            </a:r>
            <a:r>
              <a:rPr lang="en-US" dirty="0" smtClean="0">
                <a:solidFill>
                  <a:srgbClr val="EBFFD2"/>
                </a:solidFill>
              </a:rPr>
              <a:t>registered to</a:t>
            </a:r>
            <a:endParaRPr lang="en-US" dirty="0">
              <a:solidFill>
                <a:srgbClr val="EBFFD2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dragover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event 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</a:pPr>
            <a:r>
              <a:rPr lang="en-US" dirty="0">
                <a:solidFill>
                  <a:srgbClr val="F5FFC2"/>
                </a:solidFill>
              </a:rPr>
              <a:t>To specify what is to be shown to the </a:t>
            </a:r>
            <a:r>
              <a:rPr lang="en-US" dirty="0" smtClean="0">
                <a:solidFill>
                  <a:srgbClr val="F5FFC2"/>
                </a:solidFill>
              </a:rPr>
              <a:t>user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</a:pPr>
            <a:r>
              <a:rPr lang="en-US" dirty="0" smtClean="0">
                <a:solidFill>
                  <a:srgbClr val="F5FFC2"/>
                </a:solidFill>
              </a:rPr>
              <a:t>To </a:t>
            </a:r>
            <a:r>
              <a:rPr lang="en-US" dirty="0">
                <a:solidFill>
                  <a:srgbClr val="F5FFC2"/>
                </a:solidFill>
              </a:rPr>
              <a:t>report whether the drop target is </a:t>
            </a:r>
            <a:r>
              <a:rPr lang="en-US" dirty="0" smtClean="0">
                <a:solidFill>
                  <a:srgbClr val="F5FFC2"/>
                </a:solidFill>
              </a:rPr>
              <a:t>acceptable</a:t>
            </a:r>
            <a:endParaRPr lang="en-US" dirty="0">
              <a:solidFill>
                <a:srgbClr val="F5FF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0420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495800" y="2360127"/>
            <a:ext cx="4114800" cy="1295398"/>
          </a:xfrm>
        </p:spPr>
        <p:txBody>
          <a:bodyPr/>
          <a:lstStyle/>
          <a:p>
            <a:r>
              <a:rPr lang="en-US" dirty="0" smtClean="0"/>
              <a:t>Canvas API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800600" y="3541530"/>
            <a:ext cx="3505200" cy="1030470"/>
          </a:xfrm>
        </p:spPr>
        <p:txBody>
          <a:bodyPr/>
          <a:lstStyle/>
          <a:p>
            <a:r>
              <a:rPr lang="en-US" dirty="0" smtClean="0"/>
              <a:t>Dynamically Draw Images</a:t>
            </a:r>
            <a:endParaRPr lang="en-US" dirty="0"/>
          </a:p>
        </p:txBody>
      </p:sp>
      <p:pic>
        <p:nvPicPr>
          <p:cNvPr id="1026" name="Picture 2" descr="http://www.geekologie.com/2008/04/15/tetris-stickers-2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3831" b="95968" l="6667" r="93333">
                        <a14:foregroundMark x1="32000" y1="11089" x2="32889" y2="9879"/>
                        <a14:foregroundMark x1="31111" y1="17137" x2="31111" y2="17137"/>
                        <a14:foregroundMark x1="40222" y1="16734" x2="39556" y2="16935"/>
                        <a14:foregroundMark x1="45333" y1="15726" x2="45333" y2="15726"/>
                        <a14:foregroundMark x1="38889" y1="57863" x2="38889" y2="57863"/>
                        <a14:foregroundMark x1="44444" y1="59476" x2="44444" y2="60685"/>
                        <a14:foregroundMark x1="44444" y1="64113" x2="44444" y2="64113"/>
                        <a14:foregroundMark x1="37556" y1="76210" x2="38000" y2="84073"/>
                        <a14:foregroundMark x1="64444" y1="85685" x2="31111" y2="85887"/>
                        <a14:foregroundMark x1="35778" y1="87702" x2="32667" y2="81250"/>
                        <a14:foregroundMark x1="32667" y1="80645" x2="32222" y2="88306"/>
                        <a14:foregroundMark x1="31778" y1="86492" x2="31333" y2="75202"/>
                      </a14:backgroundRemoval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 l="18296" t="5138" r="18296" b="5138"/>
          <a:stretch/>
        </p:blipFill>
        <p:spPr bwMode="auto">
          <a:xfrm>
            <a:off x="939800" y="1385741"/>
            <a:ext cx="2717800" cy="4238920"/>
          </a:xfrm>
          <a:prstGeom prst="roundRect">
            <a:avLst>
              <a:gd name="adj" fmla="val 5919"/>
            </a:avLst>
          </a:prstGeom>
          <a:solidFill>
            <a:schemeClr val="accent6">
              <a:lumMod val="75000"/>
            </a:schemeClr>
          </a:solidFill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xmlns="" val="265378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543050"/>
            <a:ext cx="7924800" cy="685800"/>
          </a:xfrm>
        </p:spPr>
        <p:txBody>
          <a:bodyPr/>
          <a:lstStyle/>
          <a:p>
            <a:r>
              <a:rPr lang="en-US" dirty="0" smtClean="0"/>
              <a:t>Drag And Drop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26932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100000" l="0" r="100000">
                        <a14:foregroundMark x1="9363" y1="96842" x2="86517" y2="85614"/>
                        <a14:foregroundMark x1="84831" y1="95789" x2="84831" y2="95789"/>
                        <a14:foregroundMark x1="5993" y1="96842" x2="3933" y2="40351"/>
                        <a14:foregroundMark x1="3558" y1="24211" x2="3558" y2="24211"/>
                        <a14:foregroundMark x1="5805" y1="17193" x2="5805" y2="17193"/>
                        <a14:foregroundMark x1="11236" y1="15789" x2="11236" y2="15789"/>
                        <a14:foregroundMark x1="18165" y1="13333" x2="19101" y2="16140"/>
                        <a14:foregroundMark x1="22097" y1="10175" x2="22097" y2="10175"/>
                        <a14:foregroundMark x1="39888" y1="12281" x2="39888" y2="12281"/>
                        <a14:foregroundMark x1="41199" y1="10526" x2="41199" y2="10526"/>
                        <a14:foregroundMark x1="47378" y1="10877" x2="80899" y2="9474"/>
                        <a14:foregroundMark x1="42697" y1="15088" x2="20599" y2="12632"/>
                        <a14:foregroundMark x1="11610" y1="55439" x2="38015" y2="87719"/>
                        <a14:foregroundMark x1="45318" y1="45965" x2="9925" y2="93333"/>
                        <a14:foregroundMark x1="16854" y1="48070" x2="11423" y2="93333"/>
                        <a14:foregroundMark x1="28090" y1="41053" x2="40824" y2="84912"/>
                        <a14:foregroundMark x1="57865" y1="53333" x2="81648" y2="72632"/>
                        <a14:foregroundMark x1="83895" y1="28070" x2="58989" y2="33684"/>
                        <a14:foregroundMark x1="38577" y1="51228" x2="48502" y2="59298"/>
                        <a14:foregroundMark x1="55243" y1="96842" x2="90262" y2="94035"/>
                        <a14:foregroundMark x1="96442" y1="77895" x2="95318" y2="3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 l="2246" t="7018" r="2061" b="2457"/>
          <a:stretch/>
        </p:blipFill>
        <p:spPr bwMode="auto">
          <a:xfrm>
            <a:off x="2138363" y="2952750"/>
            <a:ext cx="4867275" cy="2457450"/>
          </a:xfrm>
          <a:prstGeom prst="roundRect">
            <a:avLst>
              <a:gd name="adj" fmla="val 7752"/>
            </a:avLst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880929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114800" y="2362200"/>
            <a:ext cx="4724400" cy="685800"/>
          </a:xfrm>
        </p:spPr>
        <p:txBody>
          <a:bodyPr/>
          <a:lstStyle/>
          <a:p>
            <a:r>
              <a:rPr lang="en-US" dirty="0" smtClean="0"/>
              <a:t>WebStorages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114800" y="3088479"/>
            <a:ext cx="4724400" cy="569120"/>
          </a:xfrm>
        </p:spPr>
        <p:txBody>
          <a:bodyPr/>
          <a:lstStyle/>
          <a:p>
            <a:r>
              <a:rPr lang="en-US" dirty="0" smtClean="0"/>
              <a:t>Cookies, Local and Session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rot="843990">
            <a:off x="5854623" y="4281688"/>
            <a:ext cx="1617016" cy="1975468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12700"/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28600" y="1448390"/>
            <a:ext cx="3949494" cy="4190409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12700"/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738559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WebStorages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WebStorages are places to store data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Save user settings, so next time he opens the application, they can be loaded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Three common types of Web Storage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Cookies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Accessible only from a </a:t>
            </a:r>
            <a:r>
              <a:rPr lang="en-US" dirty="0" smtClean="0"/>
              <a:t>single document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localStorage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Accessible only from a </a:t>
            </a:r>
            <a:r>
              <a:rPr lang="en-US" dirty="0"/>
              <a:t>single </a:t>
            </a:r>
            <a:r>
              <a:rPr lang="en-US" dirty="0" smtClean="0"/>
              <a:t>document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sessionStorage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Accessible only while the </a:t>
            </a:r>
            <a:r>
              <a:rPr lang="en-US" dirty="0"/>
              <a:t>document </a:t>
            </a:r>
            <a:r>
              <a:rPr lang="en-US" dirty="0" smtClean="0"/>
              <a:t>is opened</a:t>
            </a:r>
          </a:p>
        </p:txBody>
      </p:sp>
    </p:spTree>
    <p:extLst>
      <p:ext uri="{BB962C8B-B14F-4D97-AF65-F5344CB8AC3E}">
        <p14:creationId xmlns:p14="http://schemas.microsoft.com/office/powerpoint/2010/main" xmlns="" val="1904587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971800"/>
            <a:ext cx="7924800" cy="685800"/>
          </a:xfrm>
        </p:spPr>
        <p:txBody>
          <a:bodyPr/>
          <a:lstStyle/>
          <a:p>
            <a:r>
              <a:rPr lang="en-US" dirty="0" smtClean="0"/>
              <a:t>Cookies</a:t>
            </a:r>
            <a:endParaRPr lang="en-US" dirty="0"/>
          </a:p>
        </p:txBody>
      </p:sp>
      <p:pic>
        <p:nvPicPr>
          <p:cNvPr id="1028" name="Picture 4" descr="http://upload.wikimedia.org/wikipedia/commons/thumb/f/f0/LSO_Super-Cookies.gif/700px-LSO_Super-Cookies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238250" y="3962400"/>
            <a:ext cx="6667500" cy="2238376"/>
          </a:xfrm>
          <a:prstGeom prst="roundRect">
            <a:avLst>
              <a:gd name="adj" fmla="val 2369"/>
            </a:avLst>
          </a:prstGeom>
          <a:noFill/>
          <a:ln w="19050">
            <a:solidFill>
              <a:schemeClr val="accent6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upload.wikimedia.org/wikipedia/commons/thumb/b/b9/Chocolate_Chip_Cookies_-_kimberlykv.jpg/220px-Chocolate_Chip_Cookies_-_kimberlykv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rot="1050452">
            <a:off x="587852" y="1273906"/>
            <a:ext cx="2698315" cy="1790701"/>
          </a:xfrm>
          <a:prstGeom prst="roundRect">
            <a:avLst>
              <a:gd name="adj" fmla="val 2369"/>
            </a:avLst>
          </a:prstGeom>
          <a:noFill/>
          <a:ln w="19050">
            <a:solidFill>
              <a:schemeClr val="accent6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upload.wikimedia.org/wikipedia/commons/thumb/2/24/Peanut_butter_cookies,_September_2009.jpg/250px-Peanut_butter_cookies,_September_200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rot="20581387">
            <a:off x="6002801" y="1283308"/>
            <a:ext cx="2711773" cy="1790701"/>
          </a:xfrm>
          <a:prstGeom prst="roundRect">
            <a:avLst>
              <a:gd name="adj" fmla="val 2369"/>
            </a:avLst>
          </a:prstGeom>
          <a:noFill/>
          <a:ln w="19050">
            <a:solidFill>
              <a:schemeClr val="accent6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70582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5029200"/>
          </a:xfrm>
        </p:spPr>
        <p:txBody>
          <a:bodyPr/>
          <a:lstStyle/>
          <a:p>
            <a:r>
              <a:rPr lang="en-US" dirty="0" smtClean="0"/>
              <a:t>Cookies are small pieces of data</a:t>
            </a:r>
          </a:p>
          <a:p>
            <a:pPr lvl="1"/>
            <a:r>
              <a:rPr lang="en-US" dirty="0" smtClean="0"/>
              <a:t>Accessible from a concrete application</a:t>
            </a:r>
          </a:p>
          <a:p>
            <a:pPr lvl="1"/>
            <a:r>
              <a:rPr lang="en-US" dirty="0" smtClean="0"/>
              <a:t>Stored in the user's browsers</a:t>
            </a:r>
          </a:p>
          <a:p>
            <a:pPr lvl="2"/>
            <a:r>
              <a:rPr lang="en-US" dirty="0" smtClean="0"/>
              <a:t>i.e. different cookies for different browsers</a:t>
            </a:r>
          </a:p>
          <a:p>
            <a:pPr lvl="1"/>
            <a:r>
              <a:rPr lang="en-US" dirty="0" smtClean="0"/>
              <a:t>Cookies can store only plain text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69732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Cookies are used to save some state of the user preferences and settings</a:t>
            </a:r>
          </a:p>
          <a:p>
            <a:pPr lvl="1"/>
            <a:r>
              <a:rPr lang="en-US" dirty="0" smtClean="0"/>
              <a:t>If you have identified to the server once, it is not necessary to do so again</a:t>
            </a:r>
          </a:p>
          <a:p>
            <a:pPr lvl="1"/>
            <a:r>
              <a:rPr lang="en-US" dirty="0" smtClean="0"/>
              <a:t>Cookies are attached to the headers of a HTTP request to the server</a:t>
            </a:r>
          </a:p>
          <a:p>
            <a:r>
              <a:rPr lang="en-US" dirty="0" smtClean="0"/>
              <a:t>Cookies can be read and set by JavaScript</a:t>
            </a:r>
          </a:p>
        </p:txBody>
      </p:sp>
    </p:spTree>
    <p:extLst>
      <p:ext uri="{BB962C8B-B14F-4D97-AF65-F5344CB8AC3E}">
        <p14:creationId xmlns:p14="http://schemas.microsoft.com/office/powerpoint/2010/main" xmlns="" val="3924080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 cookie consists of three parts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name-value pair that holds the cookie information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expire date, after which this cookie is not available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domain and path to the server, that the cookie belongs to</a:t>
            </a:r>
          </a:p>
        </p:txBody>
      </p:sp>
    </p:spTree>
    <p:extLst>
      <p:ext uri="{BB962C8B-B14F-4D97-AF65-F5344CB8AC3E}">
        <p14:creationId xmlns:p14="http://schemas.microsoft.com/office/powerpoint/2010/main" xmlns="" val="2619098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Name-value pairs hold the cookie's data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name is used to reach the data stored in the value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To read a cookie, you must search for the name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Expire date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Used to give timeframe for the work of the cookie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If not set, the cookie is removed when closing the browser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To make a forever cookie, set the expire date after enough 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0881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2286000"/>
          </a:xfrm>
        </p:spPr>
        <p:txBody>
          <a:bodyPr/>
          <a:lstStyle/>
          <a:p>
            <a:r>
              <a:rPr lang="en-US" dirty="0" smtClean="0"/>
              <a:t>Cookies can be accessed with JavaScript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document.cookie</a:t>
            </a:r>
            <a:r>
              <a:rPr lang="en-US" dirty="0" smtClean="0"/>
              <a:t> property</a:t>
            </a:r>
          </a:p>
          <a:p>
            <a:pPr lvl="1"/>
            <a:r>
              <a:rPr lang="en-US" smtClean="0"/>
              <a:t>Though </a:t>
            </a:r>
            <a:r>
              <a:rPr lang="en-US" dirty="0" smtClean="0"/>
              <a:t>cookies are not strings, they are used as strings</a:t>
            </a:r>
            <a:endParaRPr lang="en-US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228600" y="3276600"/>
            <a:ext cx="8686800" cy="26622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eaLnBrk="0" hangingPunct="0">
              <a:lnSpc>
                <a:spcPts val="3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5000"/>
              </a:lnSpc>
            </a:pPr>
            <a:r>
              <a:rPr lang="nl-NL" dirty="0" smtClean="0"/>
              <a:t>//</a:t>
            </a:r>
            <a:r>
              <a:rPr lang="nl-NL" dirty="0"/>
              <a:t>sets a cookie</a:t>
            </a:r>
          </a:p>
          <a:p>
            <a:pPr>
              <a:lnSpc>
                <a:spcPct val="95000"/>
              </a:lnSpc>
            </a:pPr>
            <a:r>
              <a:rPr lang="nl-NL" dirty="0" smtClean="0"/>
              <a:t>document.cookie </a:t>
            </a:r>
            <a:r>
              <a:rPr lang="nl-NL" dirty="0"/>
              <a:t>=</a:t>
            </a:r>
          </a:p>
          <a:p>
            <a:pPr>
              <a:lnSpc>
                <a:spcPct val="95000"/>
              </a:lnSpc>
            </a:pPr>
            <a:r>
              <a:rPr lang="nl-NL" dirty="0" smtClean="0"/>
              <a:t> 'c1=cookie1; </a:t>
            </a:r>
            <a:r>
              <a:rPr lang="nl-NL" dirty="0"/>
              <a:t>expires=Thu, </a:t>
            </a:r>
            <a:r>
              <a:rPr lang="nl-NL" dirty="0" smtClean="0"/>
              <a:t>30 Apr 2013 21:44:00 </a:t>
            </a:r>
            <a:r>
              <a:rPr lang="nl-NL" dirty="0"/>
              <a:t>UTC; path</a:t>
            </a:r>
            <a:r>
              <a:rPr lang="nl-NL" dirty="0" smtClean="0"/>
              <a:t>=/'</a:t>
            </a:r>
            <a:endParaRPr lang="nl-NL" dirty="0"/>
          </a:p>
          <a:p>
            <a:pPr>
              <a:lnSpc>
                <a:spcPct val="95000"/>
              </a:lnSpc>
              <a:spcBef>
                <a:spcPts val="900"/>
              </a:spcBef>
            </a:pPr>
            <a:r>
              <a:rPr lang="nl-NL" dirty="0" smtClean="0"/>
              <a:t>//</a:t>
            </a:r>
            <a:r>
              <a:rPr lang="nl-NL" dirty="0"/>
              <a:t>sets another cookie</a:t>
            </a:r>
          </a:p>
          <a:p>
            <a:pPr>
              <a:lnSpc>
                <a:spcPct val="95000"/>
              </a:lnSpc>
            </a:pPr>
            <a:r>
              <a:rPr lang="nl-NL" dirty="0" smtClean="0"/>
              <a:t>document.cookie =</a:t>
            </a:r>
            <a:endParaRPr lang="nl-NL" dirty="0"/>
          </a:p>
          <a:p>
            <a:pPr>
              <a:lnSpc>
                <a:spcPct val="95000"/>
              </a:lnSpc>
            </a:pPr>
            <a:r>
              <a:rPr lang="nl-NL" dirty="0"/>
              <a:t> </a:t>
            </a:r>
            <a:r>
              <a:rPr lang="nl-NL" dirty="0" smtClean="0"/>
              <a:t>'c2=cookie2; expires=Tue, 29 </a:t>
            </a:r>
            <a:r>
              <a:rPr lang="nl-NL" dirty="0"/>
              <a:t>Apr 2013 </a:t>
            </a:r>
            <a:r>
              <a:rPr lang="nl-NL" dirty="0" smtClean="0"/>
              <a:t>11:11:11 </a:t>
            </a:r>
            <a:r>
              <a:rPr lang="nl-NL" dirty="0"/>
              <a:t>UTC; path</a:t>
            </a:r>
            <a:r>
              <a:rPr lang="nl-NL" dirty="0" smtClean="0"/>
              <a:t>=/'</a:t>
            </a:r>
          </a:p>
          <a:p>
            <a:pPr>
              <a:lnSpc>
                <a:spcPct val="95000"/>
              </a:lnSpc>
              <a:spcBef>
                <a:spcPts val="900"/>
              </a:spcBef>
            </a:pPr>
            <a:r>
              <a:rPr lang="nl-NL" dirty="0" smtClean="0"/>
              <a:t>//reads all cookies</a:t>
            </a:r>
          </a:p>
          <a:p>
            <a:pPr>
              <a:lnSpc>
                <a:spcPct val="95000"/>
              </a:lnSpc>
            </a:pPr>
            <a:r>
              <a:rPr lang="nl-NL" dirty="0" smtClean="0"/>
              <a:t>console.log(document.cookie);</a:t>
            </a:r>
          </a:p>
        </p:txBody>
      </p:sp>
    </p:spTree>
    <p:extLst>
      <p:ext uri="{BB962C8B-B14F-4D97-AF65-F5344CB8AC3E}">
        <p14:creationId xmlns:p14="http://schemas.microsoft.com/office/powerpoint/2010/main" xmlns="" val="1556525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Working with 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3998"/>
          </a:xfrm>
        </p:spPr>
        <p:txBody>
          <a:bodyPr/>
          <a:lstStyle/>
          <a:p>
            <a:r>
              <a:rPr lang="en-US" dirty="0" smtClean="0"/>
              <a:t>Read cookie (its information)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1752600"/>
            <a:ext cx="8077200" cy="4794198"/>
          </a:xfrm>
        </p:spPr>
        <p:txBody>
          <a:bodyPr/>
          <a:lstStyle/>
          <a:p>
            <a:r>
              <a:rPr lang="en-US" dirty="0"/>
              <a:t>function </a:t>
            </a:r>
            <a:r>
              <a:rPr lang="en-US" dirty="0" err="1"/>
              <a:t>readCookie</a:t>
            </a:r>
            <a:r>
              <a:rPr lang="en-US" dirty="0"/>
              <a:t>(name) {</a:t>
            </a:r>
          </a:p>
          <a:p>
            <a:r>
              <a:rPr lang="en-US" dirty="0" smtClean="0"/>
              <a:t>  var </a:t>
            </a:r>
            <a:r>
              <a:rPr lang="en-US" dirty="0" err="1"/>
              <a:t>allCookies</a:t>
            </a:r>
            <a:r>
              <a:rPr lang="en-US" dirty="0"/>
              <a:t> = </a:t>
            </a:r>
            <a:r>
              <a:rPr lang="en-US" dirty="0" err="1"/>
              <a:t>document.cookie.split</a:t>
            </a:r>
            <a:r>
              <a:rPr lang="en-US" dirty="0"/>
              <a:t>(";");</a:t>
            </a:r>
          </a:p>
          <a:p>
            <a:r>
              <a:rPr lang="en-US" dirty="0"/>
              <a:t>  </a:t>
            </a:r>
            <a:r>
              <a:rPr lang="en-US" dirty="0" smtClean="0"/>
              <a:t>for </a:t>
            </a:r>
            <a:r>
              <a:rPr lang="en-US" dirty="0"/>
              <a:t>(var i = 0; i &lt; </a:t>
            </a:r>
            <a:r>
              <a:rPr lang="en-US" dirty="0" err="1"/>
              <a:t>allCookies.length</a:t>
            </a:r>
            <a:r>
              <a:rPr lang="en-US" dirty="0"/>
              <a:t>; i++) {</a:t>
            </a:r>
          </a:p>
          <a:p>
            <a:r>
              <a:rPr lang="en-US" dirty="0"/>
              <a:t>  </a:t>
            </a:r>
            <a:r>
              <a:rPr lang="en-US" dirty="0" smtClean="0"/>
              <a:t>  var </a:t>
            </a:r>
            <a:r>
              <a:rPr lang="en-US" dirty="0"/>
              <a:t>cookie = </a:t>
            </a:r>
            <a:r>
              <a:rPr lang="en-US" dirty="0" err="1"/>
              <a:t>allCookies</a:t>
            </a:r>
            <a:r>
              <a:rPr lang="en-US" dirty="0"/>
              <a:t>[i];</a:t>
            </a:r>
          </a:p>
          <a:p>
            <a:r>
              <a:rPr lang="en-US" dirty="0"/>
              <a:t>    </a:t>
            </a:r>
            <a:r>
              <a:rPr lang="en-US" dirty="0" smtClean="0"/>
              <a:t>var </a:t>
            </a:r>
            <a:r>
              <a:rPr lang="en-US" dirty="0" err="1"/>
              <a:t>trailingZeros</a:t>
            </a:r>
            <a:r>
              <a:rPr lang="en-US" dirty="0"/>
              <a:t> = 0;</a:t>
            </a:r>
          </a:p>
          <a:p>
            <a:r>
              <a:rPr lang="en-US" dirty="0"/>
              <a:t>    </a:t>
            </a:r>
            <a:r>
              <a:rPr lang="en-US" dirty="0" smtClean="0"/>
              <a:t>for </a:t>
            </a:r>
            <a:r>
              <a:rPr lang="en-US" dirty="0"/>
              <a:t>(var j = 0; j &lt; </a:t>
            </a:r>
            <a:r>
              <a:rPr lang="en-US" dirty="0" err="1"/>
              <a:t>cookie.length</a:t>
            </a:r>
            <a:r>
              <a:rPr lang="en-US" dirty="0"/>
              <a:t>; j++) {</a:t>
            </a:r>
          </a:p>
          <a:p>
            <a:r>
              <a:rPr lang="en-US" dirty="0"/>
              <a:t>    </a:t>
            </a:r>
            <a:r>
              <a:rPr lang="en-US" dirty="0" smtClean="0"/>
              <a:t>  if </a:t>
            </a:r>
            <a:r>
              <a:rPr lang="en-US" dirty="0"/>
              <a:t>(cookie[j] !== " ") {</a:t>
            </a:r>
          </a:p>
          <a:p>
            <a:r>
              <a:rPr lang="en-US" dirty="0"/>
              <a:t>      </a:t>
            </a:r>
            <a:r>
              <a:rPr lang="en-US" dirty="0" smtClean="0"/>
              <a:t>  break</a:t>
            </a:r>
            <a:r>
              <a:rPr lang="en-US" dirty="0"/>
              <a:t>;</a:t>
            </a:r>
          </a:p>
          <a:p>
            <a:pPr>
              <a:lnSpc>
                <a:spcPct val="75000"/>
              </a:lnSpc>
            </a:pPr>
            <a:r>
              <a:rPr lang="en-US" dirty="0"/>
              <a:t>      </a:t>
            </a:r>
            <a:r>
              <a:rPr lang="en-US" dirty="0" smtClean="0"/>
              <a:t>}</a:t>
            </a:r>
            <a:endParaRPr lang="en-US" dirty="0"/>
          </a:p>
          <a:p>
            <a:pPr>
              <a:lnSpc>
                <a:spcPct val="75000"/>
              </a:lnSpc>
            </a:pPr>
            <a:r>
              <a:rPr lang="en-US" dirty="0"/>
              <a:t>  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    </a:t>
            </a:r>
            <a:r>
              <a:rPr lang="en-US" dirty="0"/>
              <a:t>cookie = </a:t>
            </a:r>
            <a:r>
              <a:rPr lang="en-US" dirty="0" err="1"/>
              <a:t>cookie.substring</a:t>
            </a:r>
            <a:r>
              <a:rPr lang="en-US" dirty="0"/>
              <a:t>(j);</a:t>
            </a:r>
          </a:p>
          <a:p>
            <a:r>
              <a:rPr lang="en-US" dirty="0"/>
              <a:t>    </a:t>
            </a:r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dirty="0" err="1"/>
              <a:t>cookie.startsWith</a:t>
            </a:r>
            <a:r>
              <a:rPr lang="en-US" dirty="0"/>
              <a:t>(name + "=")) {</a:t>
            </a:r>
          </a:p>
          <a:p>
            <a:r>
              <a:rPr lang="en-US" dirty="0"/>
              <a:t>    </a:t>
            </a:r>
            <a:r>
              <a:rPr lang="en-US" dirty="0" smtClean="0"/>
              <a:t>  return </a:t>
            </a:r>
            <a:r>
              <a:rPr lang="en-US" dirty="0"/>
              <a:t>cookie;</a:t>
            </a:r>
          </a:p>
          <a:p>
            <a:pPr>
              <a:lnSpc>
                <a:spcPct val="75000"/>
              </a:lnSpc>
            </a:pPr>
            <a:r>
              <a:rPr lang="en-US" dirty="0"/>
              <a:t>    </a:t>
            </a:r>
            <a:r>
              <a:rPr lang="en-US" dirty="0" smtClean="0"/>
              <a:t>}</a:t>
            </a:r>
            <a:endParaRPr lang="en-US" dirty="0"/>
          </a:p>
          <a:p>
            <a:pPr>
              <a:lnSpc>
                <a:spcPct val="75000"/>
              </a:lnSpc>
            </a:pPr>
            <a:r>
              <a:rPr lang="en-US" dirty="0" smtClean="0"/>
              <a:t>  }</a:t>
            </a:r>
            <a:endParaRPr lang="en-US" dirty="0"/>
          </a:p>
          <a:p>
            <a:pPr>
              <a:lnSpc>
                <a:spcPct val="75000"/>
              </a:lnSpc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48316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Canvas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3048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&lt;canvas&gt;</a:t>
            </a:r>
            <a:r>
              <a:rPr lang="en-US" dirty="0" smtClean="0"/>
              <a:t> is kind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&lt;img&gt;</a:t>
            </a:r>
            <a:r>
              <a:rPr lang="en-US" dirty="0" smtClean="0"/>
              <a:t> drawn with JS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be styled as any other HTML element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Margins, padding, borders, background, etc..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canvas has only two own properties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Width and height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9600" y="4572000"/>
            <a:ext cx="81534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nl-NL" dirty="0"/>
              <a:t>&lt;canvas id</a:t>
            </a:r>
            <a:r>
              <a:rPr lang="nl-NL" dirty="0" smtClean="0"/>
              <a:t>="the-canvas" </a:t>
            </a:r>
            <a:r>
              <a:rPr lang="nl-NL" dirty="0"/>
              <a:t>width="200" height="200"&gt; </a:t>
            </a:r>
          </a:p>
          <a:p>
            <a:r>
              <a:rPr lang="nl-NL" dirty="0" smtClean="0"/>
              <a:t>  This </a:t>
            </a:r>
            <a:r>
              <a:rPr lang="nl-NL" dirty="0"/>
              <a:t>text is displayed if your browser does not support </a:t>
            </a:r>
            <a:r>
              <a:rPr lang="nl-NL" dirty="0" smtClean="0"/>
              <a:t>  </a:t>
            </a:r>
          </a:p>
          <a:p>
            <a:r>
              <a:rPr lang="nl-NL" dirty="0"/>
              <a:t> </a:t>
            </a:r>
            <a:r>
              <a:rPr lang="nl-NL" dirty="0" smtClean="0"/>
              <a:t> HTML5 </a:t>
            </a:r>
            <a:r>
              <a:rPr lang="nl-NL" dirty="0"/>
              <a:t>Canvas. </a:t>
            </a:r>
          </a:p>
          <a:p>
            <a:r>
              <a:rPr lang="nl-NL" dirty="0"/>
              <a:t>&lt;/canvas</a:t>
            </a:r>
            <a:r>
              <a:rPr lang="nl-NL" dirty="0" smtClean="0"/>
              <a:t>&gt;</a:t>
            </a:r>
            <a:endParaRPr lang="nl-NL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038600" y="5562600"/>
            <a:ext cx="4724400" cy="953453"/>
          </a:xfrm>
          <a:prstGeom prst="wedgeRoundRectCallout">
            <a:avLst>
              <a:gd name="adj1" fmla="val -37690"/>
              <a:gd name="adj2" fmla="val -8105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If &lt;canvas&gt; is not supported</a:t>
            </a:r>
            <a:b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(like the alt property of &lt;img&gt;)</a:t>
            </a:r>
          </a:p>
        </p:txBody>
      </p:sp>
    </p:spTree>
    <p:extLst>
      <p:ext uri="{BB962C8B-B14F-4D97-AF65-F5344CB8AC3E}">
        <p14:creationId xmlns:p14="http://schemas.microsoft.com/office/powerpoint/2010/main" xmlns="" val="3827698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90600" y="2474121"/>
            <a:ext cx="5943600" cy="685800"/>
          </a:xfrm>
        </p:spPr>
        <p:txBody>
          <a:bodyPr/>
          <a:lstStyle/>
          <a:p>
            <a:r>
              <a:rPr lang="en-US" dirty="0" smtClean="0"/>
              <a:t>Cookies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90600" y="3200400"/>
            <a:ext cx="5943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 descr="http://upload.wikimedia.org/wikipedia/ru/b/be/Cookie_Monster_Pointing_Right_Backa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714875" y="2628899"/>
            <a:ext cx="4352925" cy="422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83620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4400"/>
              </a:lnSpc>
            </a:pP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localStorage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localStorage</a:t>
            </a:r>
            <a:r>
              <a:rPr lang="en-US" sz="3000" dirty="0" smtClean="0"/>
              <a:t> is per document storage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Accessible through </a:t>
            </a:r>
            <a:r>
              <a:rPr lang="en-US" sz="2800" dirty="0" err="1" smtClean="0"/>
              <a:t>document.localStorage</a:t>
            </a:r>
            <a:endParaRPr lang="en-US" sz="2800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Similar to cookies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Can store much larger amount of data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Supported up to IE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Needs a shim for IE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Saves data as string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localStorage properties:</a:t>
            </a:r>
          </a:p>
          <a:p>
            <a:pPr lvl="1">
              <a:lnSpc>
                <a:spcPct val="100000"/>
              </a:lnSpc>
            </a:pP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setItem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(key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 value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dirty="0"/>
              <a:t>, </a:t>
            </a: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getItem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(key)</a:t>
            </a:r>
          </a:p>
          <a:p>
            <a:pPr lvl="1">
              <a:lnSpc>
                <a:spcPct val="100000"/>
              </a:lnSpc>
            </a:pPr>
            <a:r>
              <a:rPr lang="en-US" sz="28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removeItem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(key)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079976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533400" y="230188"/>
            <a:ext cx="8382000" cy="5721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eaLnBrk="0" hangingPunct="0">
              <a:lnSpc>
                <a:spcPts val="4400"/>
              </a:lnSpc>
              <a:defRPr sz="4400" b="1" baseline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eaLnBrk="0" hangingPunct="0">
              <a:defRPr sz="3000" b="1">
                <a:solidFill>
                  <a:schemeClr val="tx2"/>
                </a:solidFill>
              </a:defRPr>
            </a:lvl2pPr>
            <a:lvl3pPr algn="r" eaLnBrk="0" hangingPunct="0">
              <a:defRPr sz="3000" b="1">
                <a:solidFill>
                  <a:schemeClr val="tx2"/>
                </a:solidFill>
              </a:defRPr>
            </a:lvl3pPr>
            <a:lvl4pPr algn="r" eaLnBrk="0" hangingPunct="0">
              <a:defRPr sz="3000" b="1">
                <a:solidFill>
                  <a:schemeClr val="tx2"/>
                </a:solidFill>
              </a:defRPr>
            </a:lvl4pPr>
            <a:lvl5pPr algn="r" eaLnBrk="0" hangingPunct="0">
              <a:defRPr sz="3000" b="1">
                <a:solidFill>
                  <a:schemeClr val="tx2"/>
                </a:solidFill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</a:defRPr>
            </a:lvl9pPr>
          </a:lstStyle>
          <a:p>
            <a:r>
              <a:rPr lang="nl-NL" dirty="0" smtClean="0"/>
              <a:t>Local Storage Example</a:t>
            </a:r>
            <a:endParaRPr lang="nl-NL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533400" y="1460075"/>
            <a:ext cx="8077200" cy="21975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eaLnBrk="0" hangingPunct="0">
              <a:lnSpc>
                <a:spcPts val="3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5000"/>
              </a:lnSpc>
            </a:pPr>
            <a:r>
              <a:rPr lang="nl-NL" sz="2400" dirty="0"/>
              <a:t>function saveState(text</a:t>
            </a:r>
            <a:r>
              <a:rPr lang="nl-NL" sz="2400" dirty="0" smtClean="0"/>
              <a:t>){</a:t>
            </a:r>
          </a:p>
          <a:p>
            <a:pPr>
              <a:lnSpc>
                <a:spcPct val="95000"/>
              </a:lnSpc>
            </a:pPr>
            <a:r>
              <a:rPr lang="nl-NL" sz="2400" dirty="0" smtClean="0"/>
              <a:t>  localStorage</a:t>
            </a:r>
            <a:r>
              <a:rPr lang="nl-NL" sz="24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["text"]</a:t>
            </a:r>
            <a:r>
              <a:rPr lang="nl-NL" sz="2400" dirty="0" smtClean="0"/>
              <a:t> </a:t>
            </a:r>
            <a:r>
              <a:rPr lang="nl-NL" sz="2400" dirty="0"/>
              <a:t>= text</a:t>
            </a:r>
            <a:r>
              <a:rPr lang="nl-NL" sz="2400" dirty="0" smtClean="0"/>
              <a:t>;</a:t>
            </a:r>
          </a:p>
          <a:p>
            <a:pPr>
              <a:lnSpc>
                <a:spcPct val="95000"/>
              </a:lnSpc>
            </a:pPr>
            <a:r>
              <a:rPr lang="nl-NL" sz="2400" dirty="0" smtClean="0"/>
              <a:t>}</a:t>
            </a:r>
          </a:p>
          <a:p>
            <a:pPr>
              <a:lnSpc>
                <a:spcPct val="95000"/>
              </a:lnSpc>
            </a:pPr>
            <a:r>
              <a:rPr lang="nl-NL" sz="2400" dirty="0" smtClean="0"/>
              <a:t>function </a:t>
            </a:r>
            <a:r>
              <a:rPr lang="nl-NL" sz="2400" dirty="0"/>
              <a:t>restoreState</a:t>
            </a:r>
            <a:r>
              <a:rPr lang="nl-NL" sz="2400" dirty="0" smtClean="0"/>
              <a:t>(){</a:t>
            </a:r>
          </a:p>
          <a:p>
            <a:pPr>
              <a:lnSpc>
                <a:spcPct val="95000"/>
              </a:lnSpc>
            </a:pPr>
            <a:r>
              <a:rPr lang="nl-NL" sz="2400" dirty="0"/>
              <a:t> </a:t>
            </a:r>
            <a:r>
              <a:rPr lang="nl-NL" sz="2400" dirty="0" smtClean="0"/>
              <a:t> return </a:t>
            </a:r>
            <a:r>
              <a:rPr lang="nl-NL" sz="2400" dirty="0"/>
              <a:t>localStorage</a:t>
            </a:r>
            <a:r>
              <a:rPr lang="nl-NL" sz="24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["text"]</a:t>
            </a:r>
            <a:r>
              <a:rPr lang="nl-NL" sz="2400" dirty="0" smtClean="0"/>
              <a:t>;</a:t>
            </a:r>
          </a:p>
          <a:p>
            <a:pPr>
              <a:lnSpc>
                <a:spcPct val="95000"/>
              </a:lnSpc>
            </a:pPr>
            <a:r>
              <a:rPr lang="nl-NL" sz="2400" dirty="0" smtClean="0"/>
              <a:t>}</a:t>
            </a:r>
            <a:endParaRPr lang="nl-NL" sz="2400" dirty="0"/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376498" y="914400"/>
            <a:ext cx="8382000" cy="685800"/>
          </a:xfrm>
          <a:prstGeom prst="rect">
            <a:avLst/>
          </a:prstGeom>
        </p:spPr>
        <p:txBody>
          <a:bodyPr/>
          <a:lstStyle>
            <a:lvl1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  <a:lvl2pPr marL="630238" lvl="1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nl-NL" dirty="0"/>
              <a:t>Local Storage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533400" y="4355675"/>
            <a:ext cx="8068196" cy="21975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eaLnBrk="0" hangingPunct="0">
              <a:lnSpc>
                <a:spcPts val="3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5000"/>
              </a:lnSpc>
            </a:pPr>
            <a:r>
              <a:rPr lang="nl-NL" sz="2400" dirty="0"/>
              <a:t>function saveState(text</a:t>
            </a:r>
            <a:r>
              <a:rPr lang="nl-NL" sz="2400" dirty="0" smtClean="0"/>
              <a:t>){</a:t>
            </a:r>
          </a:p>
          <a:p>
            <a:pPr>
              <a:lnSpc>
                <a:spcPct val="95000"/>
              </a:lnSpc>
            </a:pPr>
            <a:r>
              <a:rPr lang="nl-NL" sz="2400" dirty="0" smtClean="0"/>
              <a:t>  localStorage.</a:t>
            </a:r>
            <a:r>
              <a:rPr lang="nl-NL" sz="24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setValue</a:t>
            </a:r>
            <a:r>
              <a:rPr lang="nl-NL" sz="2400" dirty="0" smtClean="0"/>
              <a:t>("text", text);</a:t>
            </a:r>
          </a:p>
          <a:p>
            <a:pPr>
              <a:lnSpc>
                <a:spcPct val="95000"/>
              </a:lnSpc>
            </a:pPr>
            <a:r>
              <a:rPr lang="nl-NL" sz="2400" dirty="0" smtClean="0"/>
              <a:t>}</a:t>
            </a:r>
          </a:p>
          <a:p>
            <a:pPr>
              <a:lnSpc>
                <a:spcPct val="95000"/>
              </a:lnSpc>
            </a:pPr>
            <a:r>
              <a:rPr lang="nl-NL" sz="2400" dirty="0" smtClean="0"/>
              <a:t>function </a:t>
            </a:r>
            <a:r>
              <a:rPr lang="nl-NL" sz="2400" dirty="0"/>
              <a:t>restoreState</a:t>
            </a:r>
            <a:r>
              <a:rPr lang="nl-NL" sz="2400" dirty="0" smtClean="0"/>
              <a:t>(){</a:t>
            </a:r>
          </a:p>
          <a:p>
            <a:pPr>
              <a:lnSpc>
                <a:spcPct val="95000"/>
              </a:lnSpc>
            </a:pPr>
            <a:r>
              <a:rPr lang="nl-NL" sz="2400" dirty="0"/>
              <a:t> </a:t>
            </a:r>
            <a:r>
              <a:rPr lang="nl-NL" sz="2400" dirty="0" smtClean="0"/>
              <a:t> return </a:t>
            </a:r>
            <a:r>
              <a:rPr lang="nl-NL" sz="2400" dirty="0"/>
              <a:t>localStorage.</a:t>
            </a:r>
            <a:r>
              <a:rPr lang="nl-NL" sz="24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getValue</a:t>
            </a:r>
            <a:r>
              <a:rPr lang="nl-NL" sz="2400" dirty="0" smtClean="0"/>
              <a:t>("text");</a:t>
            </a:r>
          </a:p>
          <a:p>
            <a:pPr>
              <a:lnSpc>
                <a:spcPct val="95000"/>
              </a:lnSpc>
            </a:pPr>
            <a:r>
              <a:rPr lang="nl-NL" sz="2400" dirty="0" smtClean="0"/>
              <a:t>}</a:t>
            </a:r>
            <a:endParaRPr lang="nl-NL" sz="2400" dirty="0"/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533400" y="3657600"/>
            <a:ext cx="8382000" cy="685800"/>
          </a:xfrm>
          <a:prstGeom prst="rect">
            <a:avLst/>
          </a:prstGeom>
        </p:spPr>
        <p:txBody>
          <a:bodyPr/>
          <a:lstStyle>
            <a:lvl1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  <a:lvl2pPr marL="630238" lvl="1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nl-NL" dirty="0" smtClean="0"/>
              <a:t>Same as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1270397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924800" cy="685800"/>
          </a:xfrm>
        </p:spPr>
        <p:txBody>
          <a:bodyPr/>
          <a:lstStyle/>
          <a:p>
            <a:r>
              <a:rPr lang="en-US" dirty="0" smtClean="0"/>
              <a:t>localStorage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194547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8" name="Picture 6" descr="http://upload.wikimedia.org/wikipedia/commons/9/98/Cern_datacent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1981200" y="2743200"/>
            <a:ext cx="5181600" cy="3454398"/>
          </a:xfrm>
          <a:prstGeom prst="roundRect">
            <a:avLst>
              <a:gd name="adj" fmla="val 2329"/>
            </a:avLst>
          </a:prstGeom>
          <a:noFill/>
          <a:ln w="19050">
            <a:solidFill>
              <a:schemeClr val="accent6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26497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029200"/>
          </a:xfrm>
        </p:spPr>
        <p:txBody>
          <a:bodyPr/>
          <a:lstStyle/>
          <a:p>
            <a:r>
              <a:rPr lang="en-US" dirty="0"/>
              <a:t>Session Storage</a:t>
            </a:r>
            <a:endParaRPr lang="en-US" dirty="0" smtClean="0"/>
          </a:p>
          <a:p>
            <a:pPr lvl="1"/>
            <a:r>
              <a:rPr lang="en-US" dirty="0" smtClean="0"/>
              <a:t>Similar to localStorage</a:t>
            </a:r>
            <a:endParaRPr lang="en-US" dirty="0"/>
          </a:p>
          <a:p>
            <a:pPr lvl="1"/>
            <a:r>
              <a:rPr lang="en-US" dirty="0" smtClean="0"/>
              <a:t>Lasts </a:t>
            </a:r>
            <a:r>
              <a:rPr lang="en-US" dirty="0"/>
              <a:t>as long as browser is open</a:t>
            </a:r>
          </a:p>
          <a:p>
            <a:pPr lvl="1"/>
            <a:r>
              <a:rPr lang="en-US" dirty="0" smtClean="0"/>
              <a:t>Opening </a:t>
            </a:r>
            <a:r>
              <a:rPr lang="en-US" dirty="0"/>
              <a:t>page in new window or tab starts new </a:t>
            </a:r>
            <a:r>
              <a:rPr lang="en-US" dirty="0" smtClean="0"/>
              <a:t>session</a:t>
            </a:r>
            <a:endParaRPr lang="en-US" dirty="0"/>
          </a:p>
          <a:p>
            <a:pPr lvl="1"/>
            <a:r>
              <a:rPr lang="en-US" dirty="0" smtClean="0"/>
              <a:t>Great </a:t>
            </a:r>
            <a:r>
              <a:rPr lang="en-US" dirty="0"/>
              <a:t>for sensitive data (e.g. banking sessions</a:t>
            </a:r>
            <a:r>
              <a:rPr lang="en-US" dirty="0" smtClean="0"/>
              <a:t>)</a:t>
            </a:r>
          </a:p>
          <a:p>
            <a:r>
              <a:rPr lang="en-US" dirty="0" smtClean="0"/>
              <a:t>Can store only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47867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533400" y="230188"/>
            <a:ext cx="8382000" cy="5721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eaLnBrk="0" hangingPunct="0">
              <a:lnSpc>
                <a:spcPts val="4400"/>
              </a:lnSpc>
              <a:defRPr sz="4400" b="1" baseline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eaLnBrk="0" hangingPunct="0">
              <a:defRPr sz="3000" b="1">
                <a:solidFill>
                  <a:schemeClr val="tx2"/>
                </a:solidFill>
              </a:defRPr>
            </a:lvl2pPr>
            <a:lvl3pPr algn="r" eaLnBrk="0" hangingPunct="0">
              <a:defRPr sz="3000" b="1">
                <a:solidFill>
                  <a:schemeClr val="tx2"/>
                </a:solidFill>
              </a:defRPr>
            </a:lvl3pPr>
            <a:lvl4pPr algn="r" eaLnBrk="0" hangingPunct="0">
              <a:defRPr sz="3000" b="1">
                <a:solidFill>
                  <a:schemeClr val="tx2"/>
                </a:solidFill>
              </a:defRPr>
            </a:lvl4pPr>
            <a:lvl5pPr algn="r" eaLnBrk="0" hangingPunct="0">
              <a:defRPr sz="3000" b="1">
                <a:solidFill>
                  <a:schemeClr val="tx2"/>
                </a:solidFill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</a:defRPr>
            </a:lvl9pPr>
          </a:lstStyle>
          <a:p>
            <a:r>
              <a:rPr lang="nl-NL" dirty="0" smtClean="0"/>
              <a:t>Session Storage Example</a:t>
            </a:r>
            <a:endParaRPr lang="nl-NL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228600" y="2035076"/>
            <a:ext cx="86868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eaLnBrk="0" hangingPunct="0">
              <a:lnSpc>
                <a:spcPts val="3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nl-NL" sz="2400" dirty="0" smtClean="0"/>
              <a:t>function </a:t>
            </a:r>
            <a:r>
              <a:rPr lang="nl-NL" sz="2400" dirty="0"/>
              <a:t>incrementLoads() {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  if (!</a:t>
            </a:r>
            <a:r>
              <a:rPr lang="nl-NL" sz="2400" dirty="0"/>
              <a:t>sessionStorage. counter) {</a:t>
            </a:r>
          </a:p>
          <a:p>
            <a:pPr>
              <a:lnSpc>
                <a:spcPct val="100000"/>
              </a:lnSpc>
            </a:pPr>
            <a:r>
              <a:rPr lang="nl-NL" sz="2400" dirty="0"/>
              <a:t>  </a:t>
            </a:r>
            <a:r>
              <a:rPr lang="nl-NL" sz="2400" dirty="0" smtClean="0"/>
              <a:t>  </a:t>
            </a:r>
            <a:r>
              <a:rPr lang="nl-NL" sz="2400" dirty="0"/>
              <a:t>sessionStorage.setItem(" counter ", </a:t>
            </a:r>
            <a:r>
              <a:rPr lang="nl-NL" sz="2400" dirty="0" smtClean="0"/>
              <a:t>0);</a:t>
            </a:r>
            <a:endParaRPr lang="nl-NL" sz="2400" dirty="0"/>
          </a:p>
          <a:p>
            <a:pPr>
              <a:lnSpc>
                <a:spcPct val="100000"/>
              </a:lnSpc>
            </a:pPr>
            <a:r>
              <a:rPr lang="nl-NL" sz="2400" dirty="0"/>
              <a:t>  </a:t>
            </a:r>
            <a:r>
              <a:rPr lang="nl-NL" sz="2400" dirty="0" smtClean="0"/>
              <a:t>}</a:t>
            </a:r>
            <a:endParaRPr lang="nl-NL" sz="2400" dirty="0"/>
          </a:p>
          <a:p>
            <a:pPr>
              <a:lnSpc>
                <a:spcPct val="100000"/>
              </a:lnSpc>
            </a:pPr>
            <a:r>
              <a:rPr lang="nl-NL" sz="2400" dirty="0"/>
              <a:t>  </a:t>
            </a:r>
            <a:r>
              <a:rPr lang="nl-NL" sz="2400" dirty="0" smtClean="0"/>
              <a:t>var </a:t>
            </a:r>
            <a:r>
              <a:rPr lang="nl-NL" sz="2400" dirty="0"/>
              <a:t>currentCount = 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   parseInt(sessionStorage.getItem("counter"));</a:t>
            </a:r>
            <a:endParaRPr lang="nl-NL" sz="2400" dirty="0"/>
          </a:p>
          <a:p>
            <a:pPr>
              <a:lnSpc>
                <a:spcPct val="100000"/>
              </a:lnSpc>
            </a:pPr>
            <a:r>
              <a:rPr lang="nl-NL" sz="2400" dirty="0"/>
              <a:t>  </a:t>
            </a:r>
            <a:r>
              <a:rPr lang="nl-NL" sz="2400" dirty="0" smtClean="0"/>
              <a:t>currentCount</a:t>
            </a:r>
            <a:r>
              <a:rPr lang="nl-NL" sz="2400" dirty="0"/>
              <a:t>++;</a:t>
            </a:r>
          </a:p>
          <a:p>
            <a:pPr>
              <a:lnSpc>
                <a:spcPct val="100000"/>
              </a:lnSpc>
            </a:pPr>
            <a:r>
              <a:rPr lang="nl-NL" sz="2400" dirty="0"/>
              <a:t>  sessionStorage.setItem</a:t>
            </a:r>
            <a:r>
              <a:rPr lang="nl-NL" sz="2400" dirty="0" smtClean="0"/>
              <a:t>("counter",currentCount</a:t>
            </a:r>
            <a:r>
              <a:rPr lang="nl-NL" sz="2400" dirty="0"/>
              <a:t>;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  document.getElementById</a:t>
            </a:r>
            <a:r>
              <a:rPr lang="nl-NL" sz="2400" dirty="0"/>
              <a:t>("countDiv").innerHTML </a:t>
            </a:r>
            <a:r>
              <a:rPr lang="nl-NL" sz="2400" dirty="0" smtClean="0"/>
              <a:t>=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   currentCount</a:t>
            </a:r>
            <a:r>
              <a:rPr lang="nl-NL" sz="2400" dirty="0"/>
              <a:t>;</a:t>
            </a:r>
          </a:p>
          <a:p>
            <a:pPr>
              <a:lnSpc>
                <a:spcPct val="100000"/>
              </a:lnSpc>
            </a:pPr>
            <a:r>
              <a:rPr lang="nl-NL" sz="2400" dirty="0" smtClean="0"/>
              <a:t>}</a:t>
            </a:r>
            <a:endParaRPr lang="nl-NL" sz="2400" dirty="0"/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376498" y="1337608"/>
            <a:ext cx="8382000" cy="685800"/>
          </a:xfrm>
          <a:prstGeom prst="rect">
            <a:avLst/>
          </a:prstGeom>
        </p:spPr>
        <p:txBody>
          <a:bodyPr/>
          <a:lstStyle>
            <a:lvl1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  <a:lvl2pPr marL="630238" lvl="1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nl-NL" dirty="0" smtClean="0"/>
              <a:t>Session Storage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3681651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7924800" cy="685800"/>
          </a:xfrm>
        </p:spPr>
        <p:txBody>
          <a:bodyPr/>
          <a:lstStyle/>
          <a:p>
            <a:r>
              <a:rPr lang="en-US" dirty="0" smtClean="0"/>
              <a:t>sessionStorage Storages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32647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38200" y="3810000"/>
            <a:ext cx="3771900" cy="1885950"/>
          </a:xfrm>
          <a:prstGeom prst="round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710774" y="3668262"/>
            <a:ext cx="2827852" cy="216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8969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Object in WebStorages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and session storage can only contain strings</a:t>
            </a:r>
          </a:p>
          <a:p>
            <a:pPr lvl="1"/>
            <a:r>
              <a:rPr lang="en-US" dirty="0" smtClean="0"/>
              <a:t>If you try to save an object, its </a:t>
            </a:r>
            <a:r>
              <a:rPr lang="en-US" dirty="0" err="1" smtClean="0"/>
              <a:t>toString</a:t>
            </a:r>
            <a:r>
              <a:rPr lang="en-US" dirty="0" smtClean="0"/>
              <a:t>() method will be invoked </a:t>
            </a:r>
          </a:p>
          <a:p>
            <a:r>
              <a:rPr lang="en-US" dirty="0" smtClean="0"/>
              <a:t>To save objects into web storages, need to extend the Storage prototype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228600" y="4267200"/>
            <a:ext cx="86868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eaLnBrk="0" hangingPunct="0">
              <a:lnSpc>
                <a:spcPts val="3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nl-NL" sz="1800" dirty="0" smtClean="0"/>
              <a:t>Storage.prototype.setObject </a:t>
            </a:r>
            <a:r>
              <a:rPr lang="nl-NL" sz="1800" dirty="0"/>
              <a:t>= </a:t>
            </a:r>
            <a:endParaRPr lang="nl-NL" sz="1800" dirty="0" smtClean="0"/>
          </a:p>
          <a:p>
            <a:pPr>
              <a:lnSpc>
                <a:spcPct val="100000"/>
              </a:lnSpc>
            </a:pPr>
            <a:r>
              <a:rPr lang="nl-NL" sz="1800" dirty="0"/>
              <a:t> </a:t>
            </a:r>
            <a:r>
              <a:rPr lang="nl-NL" sz="1800" dirty="0" smtClean="0"/>
              <a:t> function </a:t>
            </a:r>
            <a:r>
              <a:rPr lang="nl-NL" sz="1800" dirty="0"/>
              <a:t>setObject(key, obj</a:t>
            </a:r>
            <a:r>
              <a:rPr lang="nl-NL" sz="1800" dirty="0" smtClean="0"/>
              <a:t>){</a:t>
            </a:r>
            <a:endParaRPr lang="nl-NL" sz="1800" dirty="0"/>
          </a:p>
          <a:p>
            <a:pPr>
              <a:lnSpc>
                <a:spcPct val="100000"/>
              </a:lnSpc>
            </a:pPr>
            <a:r>
              <a:rPr lang="nl-NL" sz="1800" dirty="0" smtClean="0"/>
              <a:t>    </a:t>
            </a:r>
            <a:r>
              <a:rPr lang="nl-NL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this.setItem(key</a:t>
            </a:r>
            <a:r>
              <a:rPr lang="nl-NL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, JSON.stringify(obj)</a:t>
            </a:r>
            <a:r>
              <a:rPr lang="nl-NL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)</a:t>
            </a:r>
            <a:r>
              <a:rPr lang="nl-NL" sz="1800" dirty="0" smtClean="0"/>
              <a:t>;</a:t>
            </a:r>
            <a:endParaRPr lang="nl-NL" sz="1800" dirty="0"/>
          </a:p>
          <a:p>
            <a:pPr>
              <a:lnSpc>
                <a:spcPct val="100000"/>
              </a:lnSpc>
            </a:pPr>
            <a:r>
              <a:rPr lang="nl-NL" sz="1800" dirty="0" smtClean="0"/>
              <a:t>};</a:t>
            </a:r>
            <a:endParaRPr lang="nl-NL" sz="1800" dirty="0"/>
          </a:p>
          <a:p>
            <a:pPr>
              <a:lnSpc>
                <a:spcPct val="100000"/>
              </a:lnSpc>
            </a:pPr>
            <a:r>
              <a:rPr lang="nl-NL" sz="1800" dirty="0" smtClean="0"/>
              <a:t>Storage.prototype.getObject = </a:t>
            </a:r>
          </a:p>
          <a:p>
            <a:pPr>
              <a:lnSpc>
                <a:spcPct val="100000"/>
              </a:lnSpc>
            </a:pPr>
            <a:r>
              <a:rPr lang="nl-NL" sz="1800" dirty="0"/>
              <a:t> </a:t>
            </a:r>
            <a:r>
              <a:rPr lang="nl-NL" sz="1800" dirty="0" smtClean="0"/>
              <a:t> function </a:t>
            </a:r>
            <a:r>
              <a:rPr lang="nl-NL" sz="1800" dirty="0"/>
              <a:t>getObject(key) {</a:t>
            </a:r>
          </a:p>
          <a:p>
            <a:pPr>
              <a:lnSpc>
                <a:spcPct val="100000"/>
              </a:lnSpc>
            </a:pPr>
            <a:r>
              <a:rPr lang="nl-NL" sz="1800" dirty="0" smtClean="0"/>
              <a:t>    </a:t>
            </a:r>
            <a:r>
              <a:rPr lang="nl-NL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return JSON.parse(this.getItem(key))</a:t>
            </a:r>
            <a:r>
              <a:rPr lang="nl-NL" sz="1800" dirty="0" smtClean="0"/>
              <a:t>;</a:t>
            </a:r>
          </a:p>
          <a:p>
            <a:pPr>
              <a:lnSpc>
                <a:spcPct val="100000"/>
              </a:lnSpc>
            </a:pPr>
            <a:r>
              <a:rPr lang="nl-NL" sz="1800" dirty="0" smtClean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xmlns="" val="2960096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733800" y="2057400"/>
            <a:ext cx="5181600" cy="1447800"/>
          </a:xfrm>
        </p:spPr>
        <p:txBody>
          <a:bodyPr/>
          <a:lstStyle/>
          <a:p>
            <a:r>
              <a:rPr lang="en-US" dirty="0"/>
              <a:t>Saving Object in WebStorages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733800" y="3581399"/>
            <a:ext cx="5181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8" name="Picture 2" descr="https://upload.wikimedia.org/wikipedia/commons/thumb/c/c9/StorageTek_Powderhorn_tape_library.jpg/220px-StorageTek_Powderhorn_tape_librar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33400" y="1523999"/>
            <a:ext cx="3089611" cy="4114800"/>
          </a:xfrm>
          <a:prstGeom prst="roundRect">
            <a:avLst>
              <a:gd name="adj" fmla="val 2329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3136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924800" cy="685800"/>
          </a:xfrm>
        </p:spPr>
        <p:txBody>
          <a:bodyPr/>
          <a:lstStyle/>
          <a:p>
            <a:r>
              <a:rPr lang="en-US" dirty="0" smtClean="0"/>
              <a:t>Geolocation</a:t>
            </a:r>
            <a:endParaRPr lang="en-US" dirty="0"/>
          </a:p>
        </p:txBody>
      </p:sp>
      <p:pic>
        <p:nvPicPr>
          <p:cNvPr id="5122" name="Picture 2" descr="http://upload.wikimedia.org/wikipedia/commons/thumb/a/a6/Stereographic_Projection_Transversal.jpg/500px-Stereographic_Projection_Transversa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828800" y="2895600"/>
            <a:ext cx="5486400" cy="3048000"/>
          </a:xfrm>
          <a:prstGeom prst="roundRect">
            <a:avLst>
              <a:gd name="adj" fmla="val 2329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48526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Canvas Rendering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105400"/>
          </a:xfrm>
        </p:spPr>
        <p:txBody>
          <a:bodyPr/>
          <a:lstStyle/>
          <a:p>
            <a:r>
              <a:rPr lang="en-US" dirty="0" smtClean="0"/>
              <a:t>Canvas creates a fixed size surface to draw with JavaScript</a:t>
            </a:r>
          </a:p>
          <a:p>
            <a:pPr lvl="1"/>
            <a:r>
              <a:rPr lang="en-US" dirty="0" smtClean="0"/>
              <a:t>Like a whiteboard, but instead of markers we draw with JavaScript</a:t>
            </a:r>
          </a:p>
          <a:p>
            <a:r>
              <a:rPr lang="en-US" dirty="0" smtClean="0"/>
              <a:t>The drawing is done using a rendering context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2d</a:t>
            </a:r>
            <a:r>
              <a:rPr lang="en-US" dirty="0" smtClean="0"/>
              <a:t> or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3d</a:t>
            </a:r>
          </a:p>
          <a:p>
            <a:pPr lvl="2"/>
            <a:r>
              <a:rPr lang="en-US" dirty="0">
                <a:latin typeface="Consolas" pitchFamily="49" charset="0"/>
                <a:cs typeface="Consolas" pitchFamily="49" charset="0"/>
              </a:rPr>
              <a:t>3d</a:t>
            </a:r>
            <a:r>
              <a:rPr lang="en-US" dirty="0"/>
              <a:t> </a:t>
            </a:r>
            <a:r>
              <a:rPr lang="en-US" dirty="0" smtClean="0"/>
              <a:t>context is </a:t>
            </a:r>
            <a:r>
              <a:rPr lang="en-US" dirty="0"/>
              <a:t>based on </a:t>
            </a:r>
            <a:r>
              <a:rPr lang="en-US" dirty="0" smtClean="0"/>
              <a:t>OpenGL </a:t>
            </a:r>
            <a:r>
              <a:rPr lang="en-US" dirty="0"/>
              <a:t>(</a:t>
            </a:r>
            <a:r>
              <a:rPr lang="en-US" dirty="0" err="1" smtClean="0"/>
              <a:t>WebGL</a:t>
            </a:r>
            <a:r>
              <a:rPr lang="en-US" dirty="0"/>
              <a:t>) and is </a:t>
            </a:r>
            <a:r>
              <a:rPr lang="en-US" dirty="0" smtClean="0"/>
              <a:t>still experimental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8072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Geolocation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Geolocation is an API to provide the geographical location of the user</a:t>
            </a:r>
          </a:p>
          <a:p>
            <a:pPr lvl="1"/>
            <a:r>
              <a:rPr lang="en-US" dirty="0" smtClean="0"/>
              <a:t>For privacy reason, the user must agree to share his location</a:t>
            </a:r>
          </a:p>
          <a:p>
            <a:pPr lvl="1"/>
            <a:r>
              <a:rPr lang="en-US" dirty="0" smtClean="0"/>
              <a:t>Geolocation is not supported everywhere, so you need a polyfill to make it work everywhere</a:t>
            </a:r>
          </a:p>
        </p:txBody>
      </p:sp>
    </p:spTree>
    <p:extLst>
      <p:ext uri="{BB962C8B-B14F-4D97-AF65-F5344CB8AC3E}">
        <p14:creationId xmlns:p14="http://schemas.microsoft.com/office/powerpoint/2010/main" xmlns="" val="2530567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Geolocation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81200"/>
            <a:ext cx="8686800" cy="2895600"/>
          </a:xfrm>
        </p:spPr>
        <p:txBody>
          <a:bodyPr/>
          <a:lstStyle/>
          <a:p>
            <a:r>
              <a:rPr lang="en-US" dirty="0" smtClean="0"/>
              <a:t>Geolocation API has three primary methods:</a:t>
            </a:r>
          </a:p>
          <a:p>
            <a:pPr lvl="1"/>
            <a:r>
              <a:rPr lang="en-US" dirty="0" err="1" smtClean="0"/>
              <a:t>getCurrentPosition</a:t>
            </a:r>
            <a:r>
              <a:rPr lang="en-US" dirty="0" smtClean="0"/>
              <a:t>(success, error)</a:t>
            </a:r>
          </a:p>
          <a:p>
            <a:pPr lvl="1"/>
            <a:r>
              <a:rPr lang="en-US" dirty="0" err="1"/>
              <a:t>watchPosition</a:t>
            </a:r>
            <a:r>
              <a:rPr lang="en-US" dirty="0"/>
              <a:t>(success, error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clearWatch</a:t>
            </a:r>
            <a:r>
              <a:rPr lang="en-US" dirty="0" smtClean="0"/>
              <a:t>(</a:t>
            </a:r>
            <a:r>
              <a:rPr lang="en-US" dirty="0" err="1" smtClean="0"/>
              <a:t>watchId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1516613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 smtClean="0"/>
              <a:t>Geolocation: </a:t>
            </a:r>
            <a:r>
              <a:rPr lang="en-US" dirty="0" err="1" smtClean="0"/>
              <a:t>getCurrentPosition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getCurrentPosition</a:t>
            </a:r>
            <a:r>
              <a:rPr lang="en-US" dirty="0" smtClean="0"/>
              <a:t> gets the current position of the user</a:t>
            </a:r>
          </a:p>
          <a:p>
            <a:r>
              <a:rPr lang="en-US" dirty="0" smtClean="0"/>
              <a:t>It takes a success handler and an optional error handler</a:t>
            </a:r>
          </a:p>
          <a:p>
            <a:pPr lvl="2"/>
            <a:r>
              <a:rPr lang="en-US" dirty="0" smtClean="0"/>
              <a:t>The success handler receives an position object, containing the position data</a:t>
            </a:r>
          </a:p>
          <a:p>
            <a:pPr lvl="2"/>
            <a:endParaRPr lang="en-US" dirty="0" smtClean="0"/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228600" y="4495800"/>
            <a:ext cx="868680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eaLnBrk="0" hangingPunct="0">
              <a:lnSpc>
                <a:spcPts val="3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 smtClean="0"/>
              <a:t>function </a:t>
            </a:r>
            <a:r>
              <a:rPr lang="en-US" sz="1800" dirty="0" err="1"/>
              <a:t>geoSuccess</a:t>
            </a:r>
            <a:r>
              <a:rPr lang="en-US" sz="1800" dirty="0"/>
              <a:t>(position){</a:t>
            </a:r>
          </a:p>
          <a:p>
            <a:pPr>
              <a:lnSpc>
                <a:spcPct val="100000"/>
              </a:lnSpc>
            </a:pPr>
            <a:r>
              <a:rPr lang="en-US" sz="1800" dirty="0" smtClean="0"/>
              <a:t>  console.log(</a:t>
            </a:r>
            <a:r>
              <a:rPr lang="en-US" sz="1800" dirty="0" err="1" smtClean="0"/>
              <a:t>position.coords</a:t>
            </a:r>
            <a:r>
              <a:rPr lang="en-US" sz="1800" dirty="0" smtClean="0"/>
              <a:t>);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 smtClean="0"/>
              <a:t>}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 smtClean="0"/>
              <a:t>function </a:t>
            </a:r>
            <a:r>
              <a:rPr lang="en-US" sz="1800" dirty="0" err="1"/>
              <a:t>geoError</a:t>
            </a:r>
            <a:r>
              <a:rPr lang="en-US" sz="1800" dirty="0"/>
              <a:t>(){</a:t>
            </a:r>
          </a:p>
          <a:p>
            <a:pPr>
              <a:lnSpc>
                <a:spcPct val="100000"/>
              </a:lnSpc>
            </a:pPr>
            <a:r>
              <a:rPr lang="en-US" sz="1800" dirty="0" smtClean="0"/>
              <a:t>  </a:t>
            </a:r>
            <a:r>
              <a:rPr lang="en-US" sz="1800" dirty="0"/>
              <a:t>console.log(arguments);</a:t>
            </a:r>
          </a:p>
          <a:p>
            <a:pPr>
              <a:lnSpc>
                <a:spcPct val="100000"/>
              </a:lnSpc>
            </a:pPr>
            <a:r>
              <a:rPr lang="en-US" sz="1800" dirty="0" smtClean="0"/>
              <a:t>}</a:t>
            </a:r>
            <a:r>
              <a:rPr lang="en-US" sz="1800" dirty="0"/>
              <a:t>	</a:t>
            </a:r>
          </a:p>
          <a:p>
            <a:pPr>
              <a:lnSpc>
                <a:spcPct val="100000"/>
              </a:lnSpc>
            </a:pPr>
            <a:r>
              <a:rPr lang="en-US" sz="1800" dirty="0" err="1" smtClean="0"/>
              <a:t>navigator.geolocation.getCurrentPosition</a:t>
            </a:r>
            <a:r>
              <a:rPr lang="en-US" sz="1800" dirty="0" smtClean="0"/>
              <a:t>(</a:t>
            </a:r>
            <a:r>
              <a:rPr lang="en-US" sz="1800" dirty="0" err="1" smtClean="0"/>
              <a:t>geoSuccess,geoError</a:t>
            </a:r>
            <a:r>
              <a:rPr lang="en-US" sz="1800" dirty="0"/>
              <a:t>);</a:t>
            </a:r>
            <a:endParaRPr lang="nl-NL" sz="1800" dirty="0" smtClean="0"/>
          </a:p>
        </p:txBody>
      </p:sp>
    </p:spTree>
    <p:extLst>
      <p:ext uri="{BB962C8B-B14F-4D97-AF65-F5344CB8AC3E}">
        <p14:creationId xmlns:p14="http://schemas.microsoft.com/office/powerpoint/2010/main" xmlns="" val="3824320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09600" y="1031082"/>
            <a:ext cx="7924800" cy="1600198"/>
          </a:xfrm>
        </p:spPr>
        <p:txBody>
          <a:bodyPr/>
          <a:lstStyle/>
          <a:p>
            <a:r>
              <a:rPr lang="en-US" dirty="0" smtClean="0"/>
              <a:t>Geolocation: </a:t>
            </a:r>
            <a:r>
              <a:rPr lang="en-US" dirty="0" err="1" smtClean="0"/>
              <a:t>getCurrentPosition</a:t>
            </a:r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609600" y="26312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 descr="http://upload.wikimedia.org/wikipedia/commons/thumb/3/34/Moon_landing_sites.svg/450px-Moon_landing_sites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428875" y="3232489"/>
            <a:ext cx="4286250" cy="2857500"/>
          </a:xfrm>
          <a:prstGeom prst="roundRect">
            <a:avLst>
              <a:gd name="adj" fmla="val 2329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64060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/>
              <a:t>Geolocation: </a:t>
            </a:r>
            <a:r>
              <a:rPr lang="en-US" dirty="0" smtClean="0"/>
              <a:t>watchPosition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9916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watchPosition gets the position of the user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the user changes his location it is updated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It takes a success handler and an optional error handler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success handler receives an position object, containing the position data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Invoked every time the user changes his location</a:t>
            </a:r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228600" y="4754880"/>
            <a:ext cx="868680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eaLnBrk="0" hangingPunct="0">
              <a:lnSpc>
                <a:spcPts val="3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 smtClean="0"/>
              <a:t>function </a:t>
            </a:r>
            <a:r>
              <a:rPr lang="en-US" sz="1800" dirty="0" err="1"/>
              <a:t>geoSuccess</a:t>
            </a:r>
            <a:r>
              <a:rPr lang="en-US" sz="1800" dirty="0"/>
              <a:t>(position){</a:t>
            </a:r>
          </a:p>
          <a:p>
            <a:pPr>
              <a:lnSpc>
                <a:spcPct val="100000"/>
              </a:lnSpc>
            </a:pPr>
            <a:r>
              <a:rPr lang="en-US" sz="1800" dirty="0" smtClean="0"/>
              <a:t>  console.log(</a:t>
            </a:r>
            <a:r>
              <a:rPr lang="en-US" sz="1800" dirty="0" err="1" smtClean="0"/>
              <a:t>position.coords</a:t>
            </a:r>
            <a:r>
              <a:rPr lang="en-US" sz="1800" dirty="0" smtClean="0"/>
              <a:t>);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 smtClean="0"/>
              <a:t>}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 smtClean="0"/>
              <a:t>function </a:t>
            </a:r>
            <a:r>
              <a:rPr lang="en-US" sz="1800" dirty="0" err="1"/>
              <a:t>geoError</a:t>
            </a:r>
            <a:r>
              <a:rPr lang="en-US" sz="1800" dirty="0"/>
              <a:t>(){</a:t>
            </a:r>
          </a:p>
          <a:p>
            <a:pPr>
              <a:lnSpc>
                <a:spcPct val="100000"/>
              </a:lnSpc>
            </a:pPr>
            <a:r>
              <a:rPr lang="en-US" sz="1800" dirty="0" smtClean="0"/>
              <a:t>  </a:t>
            </a:r>
            <a:r>
              <a:rPr lang="en-US" sz="1800" dirty="0"/>
              <a:t>console.log(arguments);</a:t>
            </a:r>
          </a:p>
          <a:p>
            <a:pPr>
              <a:lnSpc>
                <a:spcPct val="100000"/>
              </a:lnSpc>
            </a:pPr>
            <a:r>
              <a:rPr lang="en-US" sz="1800" dirty="0" smtClean="0"/>
              <a:t>}</a:t>
            </a:r>
            <a:r>
              <a:rPr lang="en-US" sz="1800" dirty="0"/>
              <a:t>	</a:t>
            </a:r>
          </a:p>
          <a:p>
            <a:pPr>
              <a:lnSpc>
                <a:spcPct val="100000"/>
              </a:lnSpc>
            </a:pPr>
            <a:r>
              <a:rPr lang="en-US" sz="1800" dirty="0" smtClean="0"/>
              <a:t>var </a:t>
            </a:r>
            <a:r>
              <a:rPr lang="en-US" sz="1800" dirty="0" err="1" smtClean="0"/>
              <a:t>wid</a:t>
            </a:r>
            <a:r>
              <a:rPr lang="en-US" sz="1800" dirty="0" smtClean="0"/>
              <a:t> = </a:t>
            </a:r>
            <a:r>
              <a:rPr lang="en-US" sz="1800" dirty="0" err="1" smtClean="0"/>
              <a:t>navigator.geolocation.watchPosition</a:t>
            </a:r>
            <a:r>
              <a:rPr lang="en-US" sz="1800" dirty="0" smtClean="0"/>
              <a:t>(</a:t>
            </a:r>
            <a:r>
              <a:rPr lang="en-US" sz="1800" dirty="0" err="1" smtClean="0"/>
              <a:t>geoSuccess,geoError</a:t>
            </a:r>
            <a:r>
              <a:rPr lang="en-US" sz="1800" dirty="0"/>
              <a:t>);</a:t>
            </a:r>
            <a:endParaRPr lang="nl-NL" sz="1800" dirty="0" smtClean="0"/>
          </a:p>
        </p:txBody>
      </p:sp>
    </p:spTree>
    <p:extLst>
      <p:ext uri="{BB962C8B-B14F-4D97-AF65-F5344CB8AC3E}">
        <p14:creationId xmlns:p14="http://schemas.microsoft.com/office/powerpoint/2010/main" xmlns="" val="1010604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/>
              <a:t>Geolocation: </a:t>
            </a:r>
            <a:r>
              <a:rPr lang="en-US" dirty="0" err="1" smtClean="0"/>
              <a:t>clearPosition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25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 smtClean="0"/>
              <a:t>clearPosition</a:t>
            </a:r>
            <a:r>
              <a:rPr lang="en-US" dirty="0" smtClean="0"/>
              <a:t> stops a running watchPosition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Takes a watchPosition id</a:t>
            </a:r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228600" y="2743200"/>
            <a:ext cx="8686800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eaLnBrk="0" hangingPunct="0">
              <a:lnSpc>
                <a:spcPts val="3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 smtClean="0"/>
              <a:t>function </a:t>
            </a:r>
            <a:r>
              <a:rPr lang="en-US" sz="1800" dirty="0" err="1"/>
              <a:t>geoSuccess</a:t>
            </a:r>
            <a:r>
              <a:rPr lang="en-US" sz="1800" dirty="0"/>
              <a:t>(position){</a:t>
            </a:r>
          </a:p>
          <a:p>
            <a:pPr>
              <a:lnSpc>
                <a:spcPct val="100000"/>
              </a:lnSpc>
            </a:pPr>
            <a:r>
              <a:rPr lang="en-US" sz="1800" dirty="0" smtClean="0"/>
              <a:t>  console.log(</a:t>
            </a:r>
            <a:r>
              <a:rPr lang="en-US" sz="1800" dirty="0" err="1" smtClean="0"/>
              <a:t>position.coords</a:t>
            </a:r>
            <a:r>
              <a:rPr lang="en-US" sz="1800" dirty="0" smtClean="0"/>
              <a:t>);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 smtClean="0"/>
              <a:t>}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 smtClean="0"/>
              <a:t>function </a:t>
            </a:r>
            <a:r>
              <a:rPr lang="en-US" sz="1800" dirty="0" err="1"/>
              <a:t>geoError</a:t>
            </a:r>
            <a:r>
              <a:rPr lang="en-US" sz="1800" dirty="0"/>
              <a:t>(){</a:t>
            </a:r>
          </a:p>
          <a:p>
            <a:pPr>
              <a:lnSpc>
                <a:spcPct val="100000"/>
              </a:lnSpc>
            </a:pPr>
            <a:r>
              <a:rPr lang="en-US" sz="1800" dirty="0" smtClean="0"/>
              <a:t>  </a:t>
            </a:r>
            <a:r>
              <a:rPr lang="en-US" sz="1800" dirty="0"/>
              <a:t>console.log(arguments);</a:t>
            </a:r>
          </a:p>
          <a:p>
            <a:pPr>
              <a:lnSpc>
                <a:spcPct val="100000"/>
              </a:lnSpc>
            </a:pPr>
            <a:r>
              <a:rPr lang="en-US" sz="1800" dirty="0" smtClean="0"/>
              <a:t>}</a:t>
            </a:r>
            <a:r>
              <a:rPr lang="en-US" sz="1800" dirty="0"/>
              <a:t>	</a:t>
            </a:r>
          </a:p>
          <a:p>
            <a:pPr>
              <a:lnSpc>
                <a:spcPct val="100000"/>
              </a:lnSpc>
            </a:pPr>
            <a:r>
              <a:rPr lang="en-US" sz="1800" dirty="0" smtClean="0"/>
              <a:t>var </a:t>
            </a:r>
            <a:r>
              <a:rPr lang="en-US" sz="1800" dirty="0" err="1" smtClean="0"/>
              <a:t>wid</a:t>
            </a:r>
            <a:r>
              <a:rPr lang="en-US" sz="1800" dirty="0" smtClean="0"/>
              <a:t> = </a:t>
            </a:r>
            <a:r>
              <a:rPr lang="en-US" sz="1800" dirty="0" err="1" smtClean="0"/>
              <a:t>navigator.geolocation.watchPosition</a:t>
            </a:r>
            <a:r>
              <a:rPr lang="en-US" sz="1800" dirty="0" smtClean="0"/>
              <a:t>(</a:t>
            </a:r>
            <a:r>
              <a:rPr lang="en-US" sz="1800" dirty="0" err="1" smtClean="0"/>
              <a:t>geoSuccess,geoError</a:t>
            </a:r>
            <a:r>
              <a:rPr lang="en-US" sz="1800" dirty="0" smtClean="0"/>
              <a:t>);</a:t>
            </a:r>
          </a:p>
          <a:p>
            <a:pPr>
              <a:lnSpc>
                <a:spcPct val="100000"/>
              </a:lnSpc>
            </a:pPr>
            <a:endParaRPr lang="nl-NL" sz="1800" dirty="0" smtClean="0"/>
          </a:p>
          <a:p>
            <a:pPr>
              <a:lnSpc>
                <a:spcPct val="100000"/>
              </a:lnSpc>
            </a:pPr>
            <a:r>
              <a:rPr lang="nl-NL" sz="1800" dirty="0" smtClean="0"/>
              <a:t>nagivator.geolocataion.clearPosition(wid);</a:t>
            </a:r>
          </a:p>
        </p:txBody>
      </p:sp>
    </p:spTree>
    <p:extLst>
      <p:ext uri="{BB962C8B-B14F-4D97-AF65-F5344CB8AC3E}">
        <p14:creationId xmlns:p14="http://schemas.microsoft.com/office/powerpoint/2010/main" xmlns="" val="1946872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1"/>
            <a:ext cx="7924800" cy="685800"/>
          </a:xfrm>
        </p:spPr>
        <p:txBody>
          <a:bodyPr/>
          <a:lstStyle/>
          <a:p>
            <a:r>
              <a:rPr lang="en-US" dirty="0" smtClean="0"/>
              <a:t>Geolocation: watchPosition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8692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172" name="Picture 4" descr="http://upload.wikimedia.org/wikipedia/commons/0/0c/LCAC_binocular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064483" y="2667000"/>
            <a:ext cx="5015034" cy="3570228"/>
          </a:xfrm>
          <a:prstGeom prst="roundRect">
            <a:avLst>
              <a:gd name="adj" fmla="val 2329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89677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23844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488" indent="-344488">
              <a:buFont typeface="+mj-lt"/>
              <a:buAutoNum type="arabicPeriod"/>
              <a:tabLst>
                <a:tab pos="282575" algn="l"/>
                <a:tab pos="344488" algn="l"/>
              </a:tabLst>
            </a:pPr>
            <a:r>
              <a:rPr lang="en-US" sz="2800" dirty="0" smtClean="0"/>
              <a:t>Write a client-side based web application that consists of a trash bucket and lots of trash items in the browser window. </a:t>
            </a:r>
            <a:br>
              <a:rPr lang="en-US" sz="2800" dirty="0" smtClean="0"/>
            </a:br>
            <a:r>
              <a:rPr lang="en-US" sz="2800" dirty="0" smtClean="0"/>
              <a:t>Implement the following functionality:</a:t>
            </a:r>
          </a:p>
          <a:p>
            <a:pPr marL="461963" lvl="1" indent="-234950"/>
            <a:r>
              <a:rPr lang="en-US" sz="2600" dirty="0" smtClean="0"/>
              <a:t>Drag </a:t>
            </a:r>
            <a:r>
              <a:rPr lang="en-US" sz="2600" dirty="0"/>
              <a:t>trash </a:t>
            </a:r>
            <a:r>
              <a:rPr lang="en-US" sz="2600" dirty="0" smtClean="0"/>
              <a:t>items</a:t>
            </a:r>
            <a:endParaRPr lang="en-US" sz="2600" dirty="0"/>
          </a:p>
          <a:p>
            <a:pPr marL="461963" lvl="1" indent="-234950"/>
            <a:r>
              <a:rPr lang="en-US" sz="2600" dirty="0" smtClean="0"/>
              <a:t>Open </a:t>
            </a:r>
            <a:r>
              <a:rPr lang="en-US" sz="2600" dirty="0"/>
              <a:t>the bucket when a trash item is being dragged over it and </a:t>
            </a:r>
            <a:r>
              <a:rPr lang="en-US" sz="2600" dirty="0" smtClean="0"/>
              <a:t>close when the trash is dragged out of the bucket, or is dropped in the bucket</a:t>
            </a:r>
            <a:endParaRPr lang="en-US" sz="2600" dirty="0"/>
          </a:p>
          <a:p>
            <a:pPr marL="461963" lvl="1" indent="-234950"/>
            <a:r>
              <a:rPr lang="en-US" sz="2600" dirty="0"/>
              <a:t>To </a:t>
            </a:r>
            <a:r>
              <a:rPr lang="en-US" sz="2600" dirty="0" smtClean="0"/>
              <a:t>throw a </a:t>
            </a:r>
            <a:r>
              <a:rPr lang="en-US" sz="2600" dirty="0"/>
              <a:t>trash item </a:t>
            </a:r>
            <a:r>
              <a:rPr lang="en-US" sz="2600" dirty="0" smtClean="0"/>
              <a:t>into the </a:t>
            </a:r>
            <a:r>
              <a:rPr lang="en-US" sz="2600" dirty="0"/>
              <a:t>bucket, i.e. make it disappear from the browser </a:t>
            </a:r>
            <a:r>
              <a:rPr lang="en-US" sz="2600" dirty="0" smtClean="0"/>
              <a:t>window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xmlns="" val="2642897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722810" y="1190624"/>
            <a:ext cx="3687763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5943600"/>
            <a:ext cx="8686800" cy="457200"/>
          </a:xfrm>
        </p:spPr>
        <p:txBody>
          <a:bodyPr/>
          <a:lstStyle/>
          <a:p>
            <a:r>
              <a:rPr lang="en-US" sz="2800" dirty="0" smtClean="0"/>
              <a:t>Clean the Trash example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57200" y="1190625"/>
            <a:ext cx="3687763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3681184" y="280985"/>
            <a:ext cx="1447801" cy="672525"/>
          </a:xfrm>
          <a:prstGeom prst="righ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 Drag</a:t>
            </a:r>
          </a:p>
        </p:txBody>
      </p:sp>
      <p:pic>
        <p:nvPicPr>
          <p:cNvPr id="1026" name="Picture 2" descr="C:\Users\Minkov\Desktop\open trash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flipH="1">
            <a:off x="5029200" y="2133600"/>
            <a:ext cx="809282" cy="131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413059" y="2387817"/>
            <a:ext cx="43815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27842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Canvas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r>
              <a:rPr lang="en-US" dirty="0" smtClean="0"/>
              <a:t>Canvas uses a grid for drawing</a:t>
            </a:r>
          </a:p>
          <a:p>
            <a:pPr lvl="1"/>
            <a:r>
              <a:rPr lang="en-US" dirty="0" smtClean="0"/>
              <a:t>A coordinated space, where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 unit on the canvas is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 pixel on the page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origin of this grid is positioned in the top left </a:t>
            </a:r>
            <a:r>
              <a:rPr lang="en-US" dirty="0" smtClean="0"/>
              <a:t>corner of the canvas</a:t>
            </a:r>
            <a:endParaRPr lang="en-US" dirty="0"/>
          </a:p>
          <a:p>
            <a:pPr lvl="2"/>
            <a:r>
              <a:rPr lang="en-US" dirty="0" smtClean="0"/>
              <a:t>Coordinates 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When drawing something it is positioned relative to the origin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6667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 marL="344488" indent="-344488">
              <a:lnSpc>
                <a:spcPct val="100000"/>
              </a:lnSpc>
              <a:buFont typeface="+mj-lt"/>
              <a:buAutoNum type="arabicPeriod" startAt="2"/>
            </a:pPr>
            <a:r>
              <a:rPr lang="en-US" sz="2800" dirty="0" smtClean="0"/>
              <a:t>Using the exercise with the bucket implement functionality for high-score</a:t>
            </a:r>
          </a:p>
          <a:p>
            <a:pPr marL="398463" lvl="1">
              <a:lnSpc>
                <a:spcPct val="100000"/>
              </a:lnSpc>
            </a:pPr>
            <a:r>
              <a:rPr lang="en-US" sz="2600" dirty="0" smtClean="0"/>
              <a:t>When the user cleans all the trash, he is asked for a nickname and his score is saved in the local storage</a:t>
            </a:r>
          </a:p>
          <a:p>
            <a:pPr marL="687388" lvl="2">
              <a:lnSpc>
                <a:spcPct val="100000"/>
              </a:lnSpc>
            </a:pPr>
            <a:r>
              <a:rPr lang="en-US" sz="2400" dirty="0" smtClean="0"/>
              <a:t>The score of the user is the time that took him to clean the trash</a:t>
            </a:r>
          </a:p>
          <a:p>
            <a:pPr marL="398463" lvl="1">
              <a:lnSpc>
                <a:spcPct val="100000"/>
              </a:lnSpc>
            </a:pPr>
            <a:r>
              <a:rPr lang="en-US" sz="2600" dirty="0" smtClean="0"/>
              <a:t>Implement a high-score board, that is visible on page load and shows the top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600" dirty="0" smtClean="0"/>
              <a:t> scores </a:t>
            </a:r>
          </a:p>
          <a:p>
            <a:pPr marL="687388" lvl="2">
              <a:lnSpc>
                <a:spcPct val="100000"/>
              </a:lnSpc>
            </a:pPr>
            <a:r>
              <a:rPr lang="en-US" sz="2400" dirty="0" smtClean="0"/>
              <a:t>The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400" dirty="0" smtClean="0"/>
              <a:t> users that cleaned the trash fastest</a:t>
            </a:r>
          </a:p>
          <a:p>
            <a:pPr marL="344488" indent="-344488">
              <a:lnSpc>
                <a:spcPct val="100000"/>
              </a:lnSpc>
              <a:buFont typeface="+mj-lt"/>
              <a:buAutoNum type="arabicPeriod" startAt="2"/>
            </a:pPr>
            <a:r>
              <a:rPr lang="en-US" sz="2800" dirty="0"/>
              <a:t>Create shiv/shim/polyfill to enable localStorage and sessionStorage in browsers that do not support </a:t>
            </a:r>
            <a:r>
              <a:rPr lang="en-US" sz="2800" dirty="0" smtClean="0"/>
              <a:t>them</a:t>
            </a:r>
            <a:endParaRPr lang="en-US" sz="2800" dirty="0">
              <a:solidFill>
                <a:srgbClr val="EBFF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9263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(4)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91455"/>
            <a:ext cx="8686800" cy="762000"/>
          </a:xfrm>
        </p:spPr>
        <p:txBody>
          <a:bodyPr/>
          <a:lstStyle/>
          <a:p>
            <a:pPr marL="401638" indent="-401638">
              <a:buFont typeface="+mj-lt"/>
              <a:buAutoNum type="arabicPeriod" startAt="4"/>
            </a:pPr>
            <a:r>
              <a:rPr lang="en-US" dirty="0" smtClean="0"/>
              <a:t>Draw</a:t>
            </a:r>
            <a:r>
              <a:rPr lang="en-US" sz="2800" dirty="0" smtClean="0"/>
              <a:t> </a:t>
            </a:r>
            <a:r>
              <a:rPr lang="en-US" dirty="0" smtClean="0"/>
              <a:t>the following graphics using canvas: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752600" y="2172771"/>
            <a:ext cx="1536700" cy="2163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371600" y="4336534"/>
            <a:ext cx="3303587" cy="207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67400" y="1849597"/>
            <a:ext cx="2767824" cy="360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81613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(5)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1295400"/>
          </a:xfrm>
        </p:spPr>
        <p:txBody>
          <a:bodyPr/>
          <a:lstStyle/>
          <a:p>
            <a:pPr marL="401638" indent="-401638">
              <a:buFont typeface="+mj-lt"/>
              <a:buAutoNum type="arabicPeriod" startAt="5"/>
            </a:pPr>
            <a:r>
              <a:rPr lang="en-US" sz="2800" dirty="0"/>
              <a:t>Draw a </a:t>
            </a:r>
            <a:r>
              <a:rPr lang="en-US" sz="2800" dirty="0" smtClean="0"/>
              <a:t>circle that flies inside a box</a:t>
            </a:r>
          </a:p>
          <a:p>
            <a:pPr marL="712788" lvl="1" indent="-357188"/>
            <a:r>
              <a:rPr lang="en-US" sz="2600" dirty="0" smtClean="0"/>
              <a:t>When it reaches an edge, it should bounce that edge</a:t>
            </a:r>
          </a:p>
          <a:p>
            <a:pPr marL="712788" lvl="1" indent="-357188"/>
            <a:endParaRPr lang="bg-BG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1060" y="2438400"/>
            <a:ext cx="6181880" cy="381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1297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(7)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300"/>
              </a:spcBef>
              <a:buFont typeface="+mj-lt"/>
              <a:buAutoNum type="arabicPeriod" startAt="6"/>
            </a:pPr>
            <a:r>
              <a:rPr lang="en-US" sz="2800" dirty="0" smtClean="0"/>
              <a:t>*Create the famous game "Snake"</a:t>
            </a:r>
          </a:p>
          <a:p>
            <a:pPr marL="712788" lvl="1" indent="-357188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The snake is a sequence of rectangles/ellipses</a:t>
            </a:r>
          </a:p>
          <a:p>
            <a:pPr marL="712788" lvl="1" indent="-357188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The snake can move left, right, up or down</a:t>
            </a:r>
          </a:p>
          <a:p>
            <a:pPr marL="712788" lvl="1" indent="-357188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The snake dies if it reaches any of the edges or when it tries to eat itself</a:t>
            </a:r>
          </a:p>
          <a:p>
            <a:pPr marL="712788" lvl="1" indent="-357188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A food should be generated</a:t>
            </a:r>
          </a:p>
          <a:p>
            <a:pPr marL="1004888" lvl="2" indent="-357188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When the snake eats the food, it grows and new food is generated at random position</a:t>
            </a:r>
            <a:endParaRPr lang="en-US" dirty="0"/>
          </a:p>
          <a:p>
            <a:pPr marL="712788" lvl="1" indent="-357188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Implement the game using OOP and canvas</a:t>
            </a:r>
          </a:p>
          <a:p>
            <a:pPr marL="712788" lvl="1" indent="-357188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Implement a high-score board, kept in localStorage</a:t>
            </a:r>
          </a:p>
        </p:txBody>
      </p:sp>
    </p:spTree>
    <p:extLst>
      <p:ext uri="{BB962C8B-B14F-4D97-AF65-F5344CB8AC3E}">
        <p14:creationId xmlns:p14="http://schemas.microsoft.com/office/powerpoint/2010/main" xmlns="" val="130990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4800600"/>
            <a:ext cx="7924800" cy="838200"/>
          </a:xfrm>
        </p:spPr>
        <p:txBody>
          <a:bodyPr/>
          <a:lstStyle/>
          <a:p>
            <a:r>
              <a:rPr lang="en-US" dirty="0" smtClean="0"/>
              <a:t>Simple Canvas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6792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122" name="Picture 2" descr="http://designarchivez.com/images/thumbs/nettutplus/36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933700" y="1028700"/>
            <a:ext cx="3314700" cy="3314700"/>
          </a:xfrm>
          <a:prstGeom prst="roundRect">
            <a:avLst>
              <a:gd name="adj" fmla="val 6158"/>
            </a:avLst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18329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 Properties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7600"/>
          </a:xfrm>
        </p:spPr>
        <p:txBody>
          <a:bodyPr/>
          <a:lstStyle/>
          <a:p>
            <a:r>
              <a:rPr lang="en-US" dirty="0" smtClean="0"/>
              <a:t>Canvas has many properties for drawing</a:t>
            </a:r>
          </a:p>
          <a:p>
            <a:pPr lvl="1"/>
            <a:r>
              <a:rPr lang="en-US" dirty="0" smtClean="0"/>
              <a:t>Methods to draw rectangles</a:t>
            </a:r>
          </a:p>
          <a:p>
            <a:pPr lvl="1"/>
            <a:r>
              <a:rPr lang="en-US" dirty="0" smtClean="0"/>
              <a:t>Methods to draw paths</a:t>
            </a:r>
          </a:p>
          <a:p>
            <a:pPr lvl="2"/>
            <a:r>
              <a:rPr lang="en-US" dirty="0" smtClean="0"/>
              <a:t>Ellipses, curves, etc.</a:t>
            </a:r>
          </a:p>
          <a:p>
            <a:pPr lvl="1"/>
            <a:r>
              <a:rPr lang="en-US" dirty="0" smtClean="0"/>
              <a:t>Per-pixel manipulations</a:t>
            </a:r>
          </a:p>
          <a:p>
            <a:pPr lvl="1"/>
            <a:r>
              <a:rPr lang="en-US" dirty="0" smtClean="0"/>
              <a:t>Fields to set colors</a:t>
            </a:r>
          </a:p>
        </p:txBody>
      </p:sp>
    </p:spTree>
    <p:extLst>
      <p:ext uri="{BB962C8B-B14F-4D97-AF65-F5344CB8AC3E}">
        <p14:creationId xmlns:p14="http://schemas.microsoft.com/office/powerpoint/2010/main" xmlns="" val="4154532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for 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3124200"/>
          </a:xfrm>
        </p:spPr>
        <p:txBody>
          <a:bodyPr/>
          <a:lstStyle/>
          <a:p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context.fillStyle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= color</a:t>
            </a:r>
          </a:p>
          <a:p>
            <a:pPr lvl="1"/>
            <a:r>
              <a:rPr lang="en-US" dirty="0" smtClean="0"/>
              <a:t>Used for the fill color</a:t>
            </a:r>
          </a:p>
          <a:p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context.strokeStyle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= color</a:t>
            </a:r>
          </a:p>
          <a:p>
            <a:pPr lvl="1"/>
            <a:r>
              <a:rPr lang="en-US" dirty="0" smtClean="0"/>
              <a:t>Used </a:t>
            </a:r>
            <a:r>
              <a:rPr lang="en-US" dirty="0"/>
              <a:t>for setting the shape outline </a:t>
            </a:r>
            <a:r>
              <a:rPr lang="en-US" dirty="0" smtClean="0"/>
              <a:t>color</a:t>
            </a:r>
          </a:p>
          <a:p>
            <a:r>
              <a:rPr lang="en-US" dirty="0" smtClean="0"/>
              <a:t>Possible values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color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304800" y="4267200"/>
            <a:ext cx="85344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eaLnBrk="0" hangingPunct="0">
              <a:lnSpc>
                <a:spcPts val="3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22338" indent="-27305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187450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425575" indent="-228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>
                <a:solidFill>
                  <a:schemeClr val="tx1"/>
                </a:solidFill>
                <a:latin typeface="+mn-lt"/>
              </a:defRPr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>
                <a:solidFill>
                  <a:schemeClr val="tx1"/>
                </a:solidFill>
                <a:latin typeface="+mn-lt"/>
              </a:defRPr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err="1" smtClean="0"/>
              <a:t>ctx.fillStyle</a:t>
            </a:r>
            <a:r>
              <a:rPr lang="en-US" dirty="0" smtClean="0"/>
              <a:t> = "blue; //using color alias</a:t>
            </a:r>
          </a:p>
          <a:p>
            <a:pPr>
              <a:lnSpc>
                <a:spcPct val="100000"/>
              </a:lnSpc>
            </a:pPr>
            <a:r>
              <a:rPr lang="en-US" dirty="0" err="1" smtClean="0"/>
              <a:t>ctx.fillStyle</a:t>
            </a:r>
            <a:r>
              <a:rPr lang="en-US" dirty="0" smtClean="0"/>
              <a:t> = "#00ff3a"; //using RGB literals</a:t>
            </a:r>
          </a:p>
          <a:p>
            <a:pPr>
              <a:lnSpc>
                <a:spcPct val="100000"/>
              </a:lnSpc>
            </a:pPr>
            <a:r>
              <a:rPr lang="en-US" dirty="0" err="1" smtClean="0"/>
              <a:t>ctx.fillStyle</a:t>
            </a:r>
            <a:r>
              <a:rPr lang="en-US" dirty="0" smtClean="0"/>
              <a:t> = "</a:t>
            </a:r>
            <a:r>
              <a:rPr lang="en-US" dirty="0" err="1" smtClean="0"/>
              <a:t>rgb</a:t>
            </a:r>
            <a:r>
              <a:rPr lang="en-US" dirty="0" smtClean="0"/>
              <a:t>(123,222,3); //using </a:t>
            </a:r>
            <a:r>
              <a:rPr lang="en-US" dirty="0" err="1" smtClean="0"/>
              <a:t>css</a:t>
            </a:r>
            <a:r>
              <a:rPr lang="en-US" dirty="0" smtClean="0"/>
              <a:t> method </a:t>
            </a:r>
            <a:r>
              <a:rPr lang="en-US" dirty="0" err="1" smtClean="0"/>
              <a:t>rgb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err="1" smtClean="0"/>
              <a:t>ctx.fillStyle</a:t>
            </a:r>
            <a:r>
              <a:rPr lang="en-US" dirty="0" smtClean="0"/>
              <a:t> = "</a:t>
            </a:r>
            <a:r>
              <a:rPr lang="en-US" dirty="0" err="1" smtClean="0"/>
              <a:t>rgba</a:t>
            </a:r>
            <a:r>
              <a:rPr lang="en-US" dirty="0" smtClean="0"/>
              <a:t>(123,2,32,0.5)"; //with alpha channel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08465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5694</TotalTime>
  <Words>2167</Words>
  <Application>Microsoft Office PowerPoint</Application>
  <PresentationFormat>Презентация на цял екран (4:3)</PresentationFormat>
  <Paragraphs>398</Paragraphs>
  <Slides>63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63</vt:i4>
      </vt:variant>
    </vt:vector>
  </HeadingPairs>
  <TitlesOfParts>
    <vt:vector size="64" baseType="lpstr">
      <vt:lpstr>Telerik Academy</vt:lpstr>
      <vt:lpstr>JavaScript APIs</vt:lpstr>
      <vt:lpstr>Table of Contents</vt:lpstr>
      <vt:lpstr>Canvas API</vt:lpstr>
      <vt:lpstr>The Canvas</vt:lpstr>
      <vt:lpstr>The Canvas Rendering Context</vt:lpstr>
      <vt:lpstr>The Canvas Grid</vt:lpstr>
      <vt:lpstr>Simple Canvas</vt:lpstr>
      <vt:lpstr>Canvas Properties</vt:lpstr>
      <vt:lpstr>Properties for Color</vt:lpstr>
      <vt:lpstr>Canvas - Rectangle Methods</vt:lpstr>
      <vt:lpstr>Drawing Rectangles  with Canvas</vt:lpstr>
      <vt:lpstr>Canvas – Paths</vt:lpstr>
      <vt:lpstr>Drawing Paths</vt:lpstr>
      <vt:lpstr>Canvas Per-pixel Manipulation</vt:lpstr>
      <vt:lpstr>Canvas Per-pixel  Manipulation</vt:lpstr>
      <vt:lpstr>Слайд 16</vt:lpstr>
      <vt:lpstr>Слайд 17</vt:lpstr>
      <vt:lpstr>Canvas Per-pixel Manipulation</vt:lpstr>
      <vt:lpstr>Web Workers</vt:lpstr>
      <vt:lpstr>Web Workers?</vt:lpstr>
      <vt:lpstr>Web Workers? (2)</vt:lpstr>
      <vt:lpstr>Web Workers? (3)</vt:lpstr>
      <vt:lpstr> Web Workers? (4)</vt:lpstr>
      <vt:lpstr>Web Worker Methods  and Events (2)</vt:lpstr>
      <vt:lpstr>Web Worker Events</vt:lpstr>
      <vt:lpstr>Web Workers</vt:lpstr>
      <vt:lpstr>Drag and Drop</vt:lpstr>
      <vt:lpstr>Drag and Drop</vt:lpstr>
      <vt:lpstr>Drop Event</vt:lpstr>
      <vt:lpstr>Drag And Drop</vt:lpstr>
      <vt:lpstr>WebStorages</vt:lpstr>
      <vt:lpstr>WebStorages</vt:lpstr>
      <vt:lpstr>Cookies</vt:lpstr>
      <vt:lpstr>Cookies</vt:lpstr>
      <vt:lpstr>Cookies (2)</vt:lpstr>
      <vt:lpstr>Cookies (3)</vt:lpstr>
      <vt:lpstr>Cookies (4)</vt:lpstr>
      <vt:lpstr>Working with Cookies</vt:lpstr>
      <vt:lpstr>Working with Cookies</vt:lpstr>
      <vt:lpstr>Cookies</vt:lpstr>
      <vt:lpstr>localStorage</vt:lpstr>
      <vt:lpstr>Слайд 42</vt:lpstr>
      <vt:lpstr>localStorage</vt:lpstr>
      <vt:lpstr>Session Storage</vt:lpstr>
      <vt:lpstr>Слайд 45</vt:lpstr>
      <vt:lpstr>sessionStorage Storages</vt:lpstr>
      <vt:lpstr>Saving Object in WebStorages</vt:lpstr>
      <vt:lpstr>Saving Object in WebStorages</vt:lpstr>
      <vt:lpstr>Geolocation</vt:lpstr>
      <vt:lpstr>Geolocation</vt:lpstr>
      <vt:lpstr>Geolocation (2)</vt:lpstr>
      <vt:lpstr>Geolocation: getCurrentPosition</vt:lpstr>
      <vt:lpstr>Geolocation: getCurrentPosition</vt:lpstr>
      <vt:lpstr>Geolocation: watchPosition</vt:lpstr>
      <vt:lpstr>Geolocation: clearPosition</vt:lpstr>
      <vt:lpstr>Geolocation: watchPosition</vt:lpstr>
      <vt:lpstr>JavaScript APIs</vt:lpstr>
      <vt:lpstr>Homework</vt:lpstr>
      <vt:lpstr>Homework (2)</vt:lpstr>
      <vt:lpstr>Homework (3)</vt:lpstr>
      <vt:lpstr>Homework (4)</vt:lpstr>
      <vt:lpstr>Homework (5)</vt:lpstr>
      <vt:lpstr>Homework (7)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stef</cp:lastModifiedBy>
  <cp:revision>1117</cp:revision>
  <dcterms:created xsi:type="dcterms:W3CDTF">2006-08-16T00:00:00Z</dcterms:created>
  <dcterms:modified xsi:type="dcterms:W3CDTF">2013-05-09T06:41:32Z</dcterms:modified>
</cp:coreProperties>
</file>