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1" r:id="rId17"/>
    <p:sldId id="273" r:id="rId18"/>
    <p:sldId id="275" r:id="rId19"/>
    <p:sldId id="274" r:id="rId20"/>
    <p:sldId id="276" r:id="rId21"/>
    <p:sldId id="277" r:id="rId22"/>
    <p:sldId id="278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89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6ACBC5-2066-4034-BD9B-5A3A7A53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6ACBC5-2066-4034-BD9B-5A3A7A53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5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2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1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683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8069" y="3240880"/>
            <a:ext cx="8229600" cy="569120"/>
          </a:xfrm>
        </p:spPr>
        <p:txBody>
          <a:bodyPr/>
          <a:lstStyle/>
          <a:p>
            <a:r>
              <a:rPr lang="en-US" dirty="0" smtClean="0"/>
              <a:t>Fixing some of the bad JavaScript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1692" y="2743201"/>
            <a:ext cx="8440616" cy="685800"/>
          </a:xfrm>
        </p:spPr>
        <p:txBody>
          <a:bodyPr/>
          <a:lstStyle/>
          <a:p>
            <a:r>
              <a:rPr lang="en-US" dirty="0" smtClean="0"/>
              <a:t>Handling Multiple Exception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React differently based on the exception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Exception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2179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 blocks</a:t>
            </a:r>
            <a:r>
              <a:rPr lang="en-US" dirty="0" smtClean="0"/>
              <a:t> </a:t>
            </a:r>
            <a:r>
              <a:rPr lang="en-US" dirty="0" smtClean="0"/>
              <a:t>contain a </a:t>
            </a:r>
            <a:r>
              <a:rPr lang="en-US" dirty="0" smtClean="0"/>
              <a:t>single catch</a:t>
            </a:r>
          </a:p>
          <a:p>
            <a:pPr lvl="1"/>
            <a:r>
              <a:rPr lang="en-US" dirty="0" smtClean="0"/>
              <a:t>How can our code handle multiple exceptions?</a:t>
            </a:r>
          </a:p>
          <a:p>
            <a:pPr lvl="1"/>
            <a:r>
              <a:rPr lang="en-US" dirty="0" smtClean="0"/>
              <a:t>Make a </a:t>
            </a:r>
            <a:r>
              <a:rPr lang="en-US" dirty="0" smtClean="0"/>
              <a:t>if-else on </a:t>
            </a:r>
            <a:r>
              <a:rPr lang="en-US" dirty="0" smtClean="0"/>
              <a:t>the exception type</a:t>
            </a:r>
          </a:p>
          <a:p>
            <a:r>
              <a:rPr lang="en-US" dirty="0" smtClean="0"/>
              <a:t>If looking for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</a:p>
          <a:p>
            <a:pPr lvl="1"/>
            <a:r>
              <a:rPr lang="en-US" dirty="0" smtClean="0"/>
              <a:t>Check the type of the exception object</a:t>
            </a:r>
          </a:p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360984"/>
            <a:ext cx="8077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try{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throwException</a:t>
            </a:r>
            <a:r>
              <a:rPr lang="en-US" sz="1800" dirty="0"/>
              <a:t>("reference");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smtClean="0"/>
              <a:t>catch(ex){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if(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TypeError</a:t>
            </a:r>
            <a:r>
              <a:rPr lang="en-US" sz="1800" dirty="0" smtClean="0"/>
              <a:t>){…}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else if(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ReferenceError</a:t>
            </a:r>
            <a:r>
              <a:rPr lang="en-US" sz="1800" dirty="0" smtClean="0"/>
              <a:t>){…}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else if(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 instanceof SyntaxError</a:t>
            </a:r>
            <a:r>
              <a:rPr lang="en-US" sz="1800" dirty="0" smtClean="0"/>
              <a:t>){…}</a:t>
            </a:r>
          </a:p>
          <a:p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20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1692" y="2743201"/>
            <a:ext cx="8440616" cy="685800"/>
          </a:xfrm>
        </p:spPr>
        <p:txBody>
          <a:bodyPr/>
          <a:lstStyle/>
          <a:p>
            <a:r>
              <a:rPr lang="en-US" dirty="0" smtClean="0"/>
              <a:t>Handling Multiple Exception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Throwing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94593"/>
            <a:ext cx="8686800" cy="5791200"/>
          </a:xfrm>
        </p:spPr>
        <p:txBody>
          <a:bodyPr/>
          <a:lstStyle/>
          <a:p>
            <a:r>
              <a:rPr lang="en-US" dirty="0" smtClean="0"/>
              <a:t>Exceptions can be created using a exception constructor</a:t>
            </a:r>
          </a:p>
          <a:p>
            <a:pPr lvl="1"/>
            <a:r>
              <a:rPr lang="en-US" dirty="0" smtClean="0"/>
              <a:t>Different constructor for each exception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constructor takes an optional message</a:t>
            </a:r>
          </a:p>
          <a:p>
            <a:pPr lvl="2"/>
            <a:r>
              <a:rPr lang="en-US" dirty="0" smtClean="0"/>
              <a:t>If skipped, the message is an empty string</a:t>
            </a:r>
          </a:p>
          <a:p>
            <a:r>
              <a:rPr lang="en-US" dirty="0" smtClean="0"/>
              <a:t>To throw an exception use the reserved 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on an exception object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470641"/>
            <a:ext cx="8077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typeException</a:t>
            </a:r>
            <a:r>
              <a:rPr lang="en-US" sz="1800" dirty="0" smtClean="0"/>
              <a:t> = new TypeError([message]);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rangeException</a:t>
            </a:r>
            <a:r>
              <a:rPr lang="en-US" sz="1800" dirty="0" smtClean="0"/>
              <a:t> = new </a:t>
            </a:r>
            <a:r>
              <a:rPr lang="en-US" sz="1800" dirty="0" err="1" smtClean="0"/>
              <a:t>RangeError</a:t>
            </a:r>
            <a:r>
              <a:rPr lang="en-US" sz="1800" dirty="0" smtClean="0"/>
              <a:t>([message]);</a:t>
            </a:r>
            <a:endParaRPr lang="en-US" sz="1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5490693"/>
            <a:ext cx="80772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typeEx</a:t>
            </a:r>
            <a:r>
              <a:rPr lang="en-US" sz="1800" dirty="0" smtClean="0"/>
              <a:t> = new TypeError("Not correct use of an object");</a:t>
            </a:r>
          </a:p>
          <a:p>
            <a:r>
              <a:rPr lang="en-US" sz="1800" dirty="0" smtClean="0"/>
              <a:t>throw </a:t>
            </a:r>
            <a:r>
              <a:rPr lang="en-US" sz="1800" dirty="0" err="1" smtClean="0"/>
              <a:t>typeEx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74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Throwing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55077"/>
          </a:xfrm>
        </p:spPr>
        <p:txBody>
          <a:bodyPr/>
          <a:lstStyle/>
          <a:p>
            <a:r>
              <a:rPr lang="en-US" dirty="0" smtClean="0"/>
              <a:t>Custom exceptions are made by just inheriting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 type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092571"/>
            <a:ext cx="8077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/>
              <a:t>AgeError</a:t>
            </a:r>
            <a:r>
              <a:rPr lang="en-US" sz="1800" dirty="0"/>
              <a:t>(message, </a:t>
            </a:r>
            <a:r>
              <a:rPr lang="en-US" sz="1800" dirty="0" err="1"/>
              <a:t>minAge</a:t>
            </a:r>
            <a:r>
              <a:rPr lang="en-US" sz="1800" dirty="0"/>
              <a:t>, </a:t>
            </a:r>
            <a:r>
              <a:rPr lang="en-US" sz="1800" dirty="0" err="1"/>
              <a:t>maxAge</a:t>
            </a:r>
            <a:r>
              <a:rPr lang="en-US" sz="1800" dirty="0"/>
              <a:t>){</a:t>
            </a:r>
          </a:p>
          <a:p>
            <a:r>
              <a:rPr lang="en-US" sz="1800" dirty="0" smtClean="0"/>
              <a:t>  </a:t>
            </a:r>
            <a:r>
              <a:rPr lang="en-US" sz="1800" dirty="0" err="1"/>
              <a:t>this.message</a:t>
            </a:r>
            <a:r>
              <a:rPr lang="en-US" sz="1800" dirty="0"/>
              <a:t> = message;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this.minAge</a:t>
            </a:r>
            <a:r>
              <a:rPr lang="en-US" sz="1800" dirty="0"/>
              <a:t> = </a:t>
            </a:r>
            <a:r>
              <a:rPr lang="en-US" sz="1800" dirty="0" err="1"/>
              <a:t>minAge</a:t>
            </a:r>
            <a:r>
              <a:rPr lang="en-US" sz="1800" dirty="0"/>
              <a:t>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/>
              <a:t>this.maxAge</a:t>
            </a:r>
            <a:r>
              <a:rPr lang="en-US" sz="1800" dirty="0"/>
              <a:t> = </a:t>
            </a:r>
            <a:r>
              <a:rPr lang="en-US" sz="1800" dirty="0" err="1"/>
              <a:t>maxAge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 smtClean="0"/>
              <a:t>AgeError.inherit</a:t>
            </a:r>
            <a:r>
              <a:rPr lang="en-US" sz="1800" dirty="0" smtClean="0"/>
              <a:t>(Error);</a:t>
            </a:r>
            <a:endParaRPr lang="en-US" sz="1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091354"/>
            <a:ext cx="8686800" cy="1992923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Our custom exception is ready</a:t>
            </a:r>
          </a:p>
          <a:p>
            <a:r>
              <a:rPr lang="en-US" dirty="0" smtClean="0"/>
              <a:t>A drawback to this approach is that there is no benefit from inheriting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Try-catch block</a:t>
            </a:r>
          </a:p>
          <a:p>
            <a:r>
              <a:rPr lang="en-US" dirty="0" smtClean="0"/>
              <a:t>Throwing exceptions</a:t>
            </a:r>
          </a:p>
          <a:p>
            <a:r>
              <a:rPr lang="en-US" dirty="0" smtClean="0"/>
              <a:t>Custom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06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/>
              <a:t>Inheriting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 is </a:t>
            </a:r>
            <a:r>
              <a:rPr lang="en-US" dirty="0" smtClean="0"/>
              <a:t>the OOP way</a:t>
            </a:r>
            <a:endParaRPr lang="en-US" dirty="0" smtClean="0"/>
          </a:p>
          <a:p>
            <a:pPr lvl="1"/>
            <a:r>
              <a:rPr lang="en-US" dirty="0" smtClean="0"/>
              <a:t>Yet what we gain from this inheritance?</a:t>
            </a:r>
          </a:p>
          <a:p>
            <a:pPr lvl="2"/>
            <a:r>
              <a:rPr lang="en-US" dirty="0" smtClean="0"/>
              <a:t>Performance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slowed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 smtClean="0"/>
              <a:t>Constructors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hardly reused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Remember JavaScript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loosely-typed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only thing a catch wants is an object</a:t>
            </a:r>
          </a:p>
          <a:p>
            <a:pPr lvl="2"/>
            <a:r>
              <a:rPr lang="en-US" dirty="0" smtClean="0"/>
              <a:t>It does not care what kind of object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More about Custom </a:t>
            </a:r>
            <a:br>
              <a:rPr lang="en-US" dirty="0" smtClean="0"/>
            </a:br>
            <a:r>
              <a:rPr lang="en-US" dirty="0" smtClean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More about Custom </a:t>
            </a:r>
            <a:br>
              <a:rPr lang="en-US" dirty="0" smtClean="0"/>
            </a:br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5669"/>
            <a:ext cx="8686800" cy="24354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use an object as an exception, it only needs an message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it is not obligatory, but might be useful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following are correct exception usages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3162880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throw {message: "sample exception"};</a:t>
            </a:r>
          </a:p>
          <a:p>
            <a:r>
              <a:rPr lang="en-US" sz="1800" dirty="0" smtClean="0"/>
              <a:t>throw {message: "Age is out of range",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minAge</a:t>
            </a:r>
            <a:r>
              <a:rPr lang="en-US" sz="1800" dirty="0" smtClean="0"/>
              <a:t>: 0</a:t>
            </a:r>
            <a:r>
              <a:rPr lang="en-US" sz="1800" dirty="0" smtClean="0"/>
              <a:t>, </a:t>
            </a:r>
            <a:r>
              <a:rPr lang="en-US" sz="1800" dirty="0" err="1" smtClean="0"/>
              <a:t>maxAge</a:t>
            </a:r>
            <a:r>
              <a:rPr lang="en-US" sz="1800" dirty="0" smtClean="0"/>
              <a:t>: 135</a:t>
            </a:r>
          </a:p>
          <a:p>
            <a:r>
              <a:rPr lang="en-US" sz="1800" dirty="0" smtClean="0"/>
              <a:t>};</a:t>
            </a:r>
          </a:p>
          <a:p>
            <a:r>
              <a:rPr lang="en-US" sz="1800" dirty="0" smtClean="0"/>
              <a:t>throw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 //don't do this!</a:t>
            </a:r>
            <a:endParaRPr lang="en-US" sz="18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615552"/>
            <a:ext cx="8686800" cy="210113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JS </a:t>
            </a:r>
            <a:r>
              <a:rPr lang="en-US" dirty="0" smtClean="0"/>
              <a:t>does not </a:t>
            </a:r>
            <a:r>
              <a:rPr lang="en-US" dirty="0" smtClean="0"/>
              <a:t>care whether the thrown object is of type 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only cares </a:t>
            </a:r>
            <a:r>
              <a:rPr lang="en-US" dirty="0" smtClean="0"/>
              <a:t>if the thrown thing is an object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 not work with primitives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7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Throwing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Exceptions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Exceptions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802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 are special objects that </a:t>
            </a:r>
            <a:r>
              <a:rPr lang="en-US" dirty="0" smtClean="0"/>
              <a:t>hold information </a:t>
            </a:r>
            <a:r>
              <a:rPr lang="en-US" dirty="0" smtClean="0"/>
              <a:t>about errors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 </a:t>
            </a:r>
            <a:r>
              <a:rPr lang="en-US" dirty="0" smtClean="0"/>
              <a:t>are </a:t>
            </a:r>
            <a:r>
              <a:rPr lang="en-US" dirty="0" smtClean="0"/>
              <a:t>the nice way to handle errors in a programming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Almost every </a:t>
            </a:r>
            <a:r>
              <a:rPr lang="en-US" dirty="0" smtClean="0"/>
              <a:t>object or function </a:t>
            </a:r>
            <a:r>
              <a:rPr lang="en-US" dirty="0" smtClean="0"/>
              <a:t>can throw an exception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Most </a:t>
            </a:r>
            <a:r>
              <a:rPr lang="en-US" dirty="0" smtClean="0"/>
              <a:t>common exceptions in JavaScript are: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ReferenceError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TypeError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SyntaxError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25621"/>
            <a:ext cx="7924800" cy="1477102"/>
          </a:xfrm>
        </p:spPr>
        <p:txBody>
          <a:bodyPr/>
          <a:lstStyle/>
          <a:p>
            <a:r>
              <a:rPr lang="en-US" dirty="0"/>
              <a:t>Exception Handling</a:t>
            </a:r>
            <a:r>
              <a:rPr lang="en-US" dirty="0" smtClean="0"/>
              <a:t>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exceptions means: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Catch </a:t>
            </a:r>
            <a:r>
              <a:rPr lang="en-US" dirty="0" smtClean="0"/>
              <a:t>an exception</a:t>
            </a:r>
            <a:endParaRPr lang="en-US" dirty="0" smtClean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Resolve the error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Continue the execution of the application</a:t>
            </a:r>
          </a:p>
          <a:p>
            <a:r>
              <a:rPr lang="en-US" dirty="0" smtClean="0"/>
              <a:t>Exception handling provides a way to catch the exception without breaking the </a:t>
            </a:r>
            <a:r>
              <a:rPr lang="en-US" dirty="0" smtClean="0"/>
              <a:t>workflow </a:t>
            </a:r>
            <a:r>
              <a:rPr lang="en-US" dirty="0" smtClean="0"/>
              <a:t>of </a:t>
            </a:r>
            <a:r>
              <a:rPr lang="en-US" dirty="0" smtClean="0"/>
              <a:t>an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Catch the error, solve it, then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5562"/>
            <a:ext cx="8686800" cy="553998"/>
          </a:xfrm>
        </p:spPr>
        <p:txBody>
          <a:bodyPr/>
          <a:lstStyle/>
          <a:p>
            <a:r>
              <a:rPr lang="en-US" dirty="0" smtClean="0"/>
              <a:t>Exception handling is done using </a:t>
            </a:r>
            <a:r>
              <a:rPr lang="en-US" dirty="0" smtClean="0"/>
              <a:t>a try-catch </a:t>
            </a:r>
            <a:r>
              <a:rPr lang="en-US" dirty="0" smtClean="0"/>
              <a:t>block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1937239"/>
            <a:ext cx="8077200" cy="2246769"/>
          </a:xfrm>
        </p:spPr>
        <p:txBody>
          <a:bodyPr/>
          <a:lstStyle/>
          <a:p>
            <a:r>
              <a:rPr lang="en-US" dirty="0" smtClean="0"/>
              <a:t>try{</a:t>
            </a:r>
          </a:p>
          <a:p>
            <a:r>
              <a:rPr lang="en-US" dirty="0"/>
              <a:t> </a:t>
            </a:r>
            <a:r>
              <a:rPr lang="en-US" dirty="0" smtClean="0"/>
              <a:t> //code that can throw an exception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catch(ex){</a:t>
            </a:r>
          </a:p>
          <a:p>
            <a:r>
              <a:rPr lang="en-US" dirty="0"/>
              <a:t> </a:t>
            </a:r>
            <a:r>
              <a:rPr lang="en-US" dirty="0" smtClean="0"/>
              <a:t> //if the above code throws this code is executed</a:t>
            </a:r>
          </a:p>
          <a:p>
            <a:r>
              <a:rPr lang="en-US" dirty="0"/>
              <a:t> </a:t>
            </a:r>
            <a:r>
              <a:rPr lang="en-US" dirty="0" smtClean="0"/>
              <a:t> //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ex </a:t>
            </a:r>
            <a:r>
              <a:rPr lang="en-US" dirty="0" smtClean="0"/>
              <a:t>holds the information about the exception</a:t>
            </a:r>
            <a:endParaRPr lang="en-US" dirty="0"/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352191"/>
            <a:ext cx="8686800" cy="253428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</a:t>
            </a:r>
            <a:r>
              <a:rPr lang="en-US" dirty="0" smtClean="0"/>
              <a:t> </a:t>
            </a:r>
            <a:r>
              <a:rPr lang="en-US" dirty="0" smtClean="0"/>
              <a:t>runs an error-prone code </a:t>
            </a:r>
            <a:r>
              <a:rPr lang="en-US" dirty="0" smtClean="0"/>
              <a:t>that can throw an exception</a:t>
            </a:r>
          </a:p>
          <a:p>
            <a:pPr lvl="1"/>
            <a:r>
              <a:rPr lang="en-US" dirty="0" smtClean="0"/>
              <a:t>If an exception is throw, the execution of the code inside the try stops and the code in the catch block is executed</a:t>
            </a:r>
          </a:p>
        </p:txBody>
      </p:sp>
    </p:spTree>
    <p:extLst>
      <p:ext uri="{BB962C8B-B14F-4D97-AF65-F5344CB8AC3E}">
        <p14:creationId xmlns:p14="http://schemas.microsoft.com/office/powerpoint/2010/main" val="9758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6341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try-catch block can contain only one try and only catch blocks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looking to catch a specific exception, check inside the catch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exception object holds information about the exception	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type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 exception </a:t>
            </a:r>
            <a:r>
              <a:rPr lang="en-US" dirty="0" smtClean="0"/>
              <a:t>message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exception stack trace in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browsers implement it on their </a:t>
            </a:r>
            <a:r>
              <a:rPr lang="en-US" dirty="0" smtClean="0"/>
              <a:t>own</a:t>
            </a:r>
          </a:p>
        </p:txBody>
      </p:sp>
    </p:spTree>
    <p:extLst>
      <p:ext uri="{BB962C8B-B14F-4D97-AF65-F5344CB8AC3E}">
        <p14:creationId xmlns:p14="http://schemas.microsoft.com/office/powerpoint/2010/main" val="21011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5384"/>
            <a:ext cx="8686800" cy="1015663"/>
          </a:xfrm>
        </p:spPr>
        <p:txBody>
          <a:bodyPr/>
          <a:lstStyle/>
          <a:p>
            <a:r>
              <a:rPr lang="en-US" dirty="0" smtClean="0"/>
              <a:t>Create a function that throws an exception based on an argument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690445"/>
            <a:ext cx="8077200" cy="3170099"/>
          </a:xfrm>
        </p:spPr>
        <p:txBody>
          <a:bodyPr/>
          <a:lstStyle/>
          <a:p>
            <a:r>
              <a:rPr lang="en-US" dirty="0"/>
              <a:t>try{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throwException</a:t>
            </a:r>
            <a:r>
              <a:rPr lang="en-US" dirty="0" smtClean="0"/>
              <a:t>("TypeError");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catch(ex</a:t>
            </a:r>
            <a:r>
              <a:rPr lang="en-US" dirty="0"/>
              <a:t>){			</a:t>
            </a:r>
          </a:p>
          <a:p>
            <a:r>
              <a:rPr lang="en-US" dirty="0" smtClean="0"/>
              <a:t>  console.log</a:t>
            </a:r>
            <a:r>
              <a:rPr lang="en-US" dirty="0"/>
              <a:t>("---------------");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("Exception object: " + ex);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("Type: " + ex.name);</a:t>
            </a:r>
          </a:p>
          <a:p>
            <a:r>
              <a:rPr lang="en-US" dirty="0" smtClean="0"/>
              <a:t>  console.log</a:t>
            </a:r>
            <a:r>
              <a:rPr lang="en-US" dirty="0"/>
              <a:t>("Message: " + </a:t>
            </a:r>
            <a:r>
              <a:rPr lang="en-US" dirty="0" err="1"/>
              <a:t>ex.message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console.log</a:t>
            </a:r>
            <a:r>
              <a:rPr lang="en-US" dirty="0"/>
              <a:t>("---------------");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181</TotalTime>
  <Words>655</Words>
  <Application>Microsoft Office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Cambria</vt:lpstr>
      <vt:lpstr>Consolas</vt:lpstr>
      <vt:lpstr>Corbel</vt:lpstr>
      <vt:lpstr>Wingdings 2</vt:lpstr>
      <vt:lpstr>Telerik Academy</vt:lpstr>
      <vt:lpstr>JavaScript Exceptions</vt:lpstr>
      <vt:lpstr>Table of Contents</vt:lpstr>
      <vt:lpstr>JavaScript Exceptions</vt:lpstr>
      <vt:lpstr>JavaScript Exceptions</vt:lpstr>
      <vt:lpstr>Exception Handling in JavaScript</vt:lpstr>
      <vt:lpstr>Exception Handling</vt:lpstr>
      <vt:lpstr>Exception Handling (2)</vt:lpstr>
      <vt:lpstr>Exception Handling (3)</vt:lpstr>
      <vt:lpstr>Exception Handling: Example</vt:lpstr>
      <vt:lpstr>Exception Handling</vt:lpstr>
      <vt:lpstr>Handling Multiple Exception</vt:lpstr>
      <vt:lpstr>Handling Multiple Exception</vt:lpstr>
      <vt:lpstr>Handling Multiple Exception</vt:lpstr>
      <vt:lpstr>Creating and Throwing Exceptions</vt:lpstr>
      <vt:lpstr>Creating Exception</vt:lpstr>
      <vt:lpstr>Throwing Exceptions</vt:lpstr>
      <vt:lpstr>Custom Exceptions</vt:lpstr>
      <vt:lpstr>Custom Exception</vt:lpstr>
      <vt:lpstr>Custom Exceptions</vt:lpstr>
      <vt:lpstr>More about Custom  Exceptions</vt:lpstr>
      <vt:lpstr>More about Custom  Exceptions (2)</vt:lpstr>
      <vt:lpstr>Throwing Objects</vt:lpstr>
      <vt:lpstr>JavaScript Exceptions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186</cp:revision>
  <dcterms:created xsi:type="dcterms:W3CDTF">2013-04-24T12:32:27Z</dcterms:created>
  <dcterms:modified xsi:type="dcterms:W3CDTF">2013-04-29T06:07:24Z</dcterms:modified>
</cp:coreProperties>
</file>