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1"/>
  </p:notesMasterIdLst>
  <p:sldIdLst>
    <p:sldId id="256" r:id="rId2"/>
    <p:sldId id="518" r:id="rId3"/>
    <p:sldId id="510" r:id="rId4"/>
    <p:sldId id="513" r:id="rId5"/>
    <p:sldId id="508" r:id="rId6"/>
    <p:sldId id="509" r:id="rId7"/>
    <p:sldId id="511" r:id="rId8"/>
    <p:sldId id="512" r:id="rId9"/>
    <p:sldId id="389" r:id="rId10"/>
    <p:sldId id="387" r:id="rId11"/>
    <p:sldId id="388" r:id="rId12"/>
    <p:sldId id="519" r:id="rId13"/>
    <p:sldId id="473" r:id="rId14"/>
    <p:sldId id="474" r:id="rId15"/>
    <p:sldId id="416" r:id="rId16"/>
    <p:sldId id="476" r:id="rId17"/>
    <p:sldId id="478" r:id="rId18"/>
    <p:sldId id="477" r:id="rId19"/>
    <p:sldId id="480" r:id="rId20"/>
    <p:sldId id="479" r:id="rId21"/>
    <p:sldId id="481" r:id="rId22"/>
    <p:sldId id="520" r:id="rId23"/>
    <p:sldId id="482" r:id="rId24"/>
    <p:sldId id="521" r:id="rId25"/>
    <p:sldId id="506" r:id="rId26"/>
    <p:sldId id="507" r:id="rId27"/>
    <p:sldId id="475" r:id="rId28"/>
    <p:sldId id="483" r:id="rId29"/>
    <p:sldId id="484" r:id="rId30"/>
    <p:sldId id="516" r:id="rId31"/>
    <p:sldId id="485" r:id="rId32"/>
    <p:sldId id="486" r:id="rId33"/>
    <p:sldId id="490" r:id="rId34"/>
    <p:sldId id="492" r:id="rId35"/>
    <p:sldId id="491" r:id="rId36"/>
    <p:sldId id="515" r:id="rId37"/>
    <p:sldId id="487" r:id="rId38"/>
    <p:sldId id="489" r:id="rId39"/>
    <p:sldId id="488" r:id="rId40"/>
    <p:sldId id="504" r:id="rId41"/>
    <p:sldId id="494" r:id="rId42"/>
    <p:sldId id="496" r:id="rId43"/>
    <p:sldId id="495" r:id="rId44"/>
    <p:sldId id="497" r:id="rId45"/>
    <p:sldId id="498" r:id="rId46"/>
    <p:sldId id="499" r:id="rId47"/>
    <p:sldId id="500" r:id="rId48"/>
    <p:sldId id="503" r:id="rId49"/>
    <p:sldId id="501" r:id="rId50"/>
    <p:sldId id="502" r:id="rId51"/>
    <p:sldId id="505" r:id="rId52"/>
    <p:sldId id="517" r:id="rId53"/>
    <p:sldId id="522" r:id="rId54"/>
    <p:sldId id="523" r:id="rId55"/>
    <p:sldId id="527" r:id="rId56"/>
    <p:sldId id="526" r:id="rId57"/>
    <p:sldId id="524" r:id="rId58"/>
    <p:sldId id="528" r:id="rId59"/>
    <p:sldId id="471" r:id="rId60"/>
  </p:sldIdLst>
  <p:sldSz cx="9144000" cy="6858000" type="letter"/>
  <p:notesSz cx="6858000" cy="9144000"/>
  <p:defaultTextStyle>
    <a:defPPr>
      <a:defRPr lang="ru-RU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14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ri Shtivelman" initials="" lastIdx="9" clrIdx="0"/>
  <p:cmAuthor id="1" name=" 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5C8"/>
    <a:srgbClr val="428BD0"/>
    <a:srgbClr val="5D5B14"/>
    <a:srgbClr val="868400"/>
    <a:srgbClr val="FF435E"/>
    <a:srgbClr val="FF92AC"/>
    <a:srgbClr val="0000F7"/>
    <a:srgbClr val="FD0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74147" autoAdjust="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>
        <p:guide orient="horz" pos="714"/>
        <p:guide pos="912"/>
      </p:guideLst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FC6D09A-A71B-4095-A421-9BBB73C00CF7}" type="datetimeFigureOut">
              <a:rPr lang="en-US"/>
              <a:pPr>
                <a:defRPr/>
              </a:pPr>
              <a:t>12/23/2014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defTabSz="91425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8FDFD6-6C86-4350-B10C-D0E6DA6BE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rcRect l="12038" t="20979" r="12038" b="25174"/>
          <a:stretch>
            <a:fillRect/>
          </a:stretch>
        </p:blipFill>
        <p:spPr bwMode="auto">
          <a:xfrm>
            <a:off x="387350" y="238125"/>
            <a:ext cx="280035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1739900"/>
            <a:ext cx="714692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/>
          <p:nvPr userDrawn="1"/>
        </p:nvSpPr>
        <p:spPr>
          <a:xfrm>
            <a:off x="4518025" y="881063"/>
            <a:ext cx="4103688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chemeClr val="bg1">
                    <a:lumMod val="50000"/>
                  </a:schemeClr>
                </a:solidFill>
              </a:rPr>
              <a:t>Core Systems Transformation Solutions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53456" y="4366127"/>
            <a:ext cx="6862350" cy="706733"/>
          </a:xfrm>
          <a:prstGeom prst="rect">
            <a:avLst/>
          </a:prstGeom>
        </p:spPr>
        <p:txBody>
          <a:bodyPr lIns="91434" tIns="45718" rIns="91434" bIns="45718" anchor="t"/>
          <a:lstStyle>
            <a:lvl1pPr algn="l">
              <a:defRPr sz="3200" b="1" cap="none" baseline="0">
                <a:solidFill>
                  <a:srgbClr val="0956A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364342" y="5536736"/>
            <a:ext cx="6862350" cy="524345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3692" y="1219200"/>
            <a:ext cx="8487280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0"/>
          </p:nvPr>
        </p:nvSpPr>
        <p:spPr>
          <a:xfrm>
            <a:off x="373691" y="1219200"/>
            <a:ext cx="2456595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265715" y="1197428"/>
            <a:ext cx="5551714" cy="4811486"/>
          </a:xfrm>
        </p:spPr>
        <p:txBody>
          <a:bodyPr>
            <a:normAutofit/>
          </a:bodyPr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29" y="1220788"/>
            <a:ext cx="8371114" cy="48307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2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8"/>
          <p:cNvSpPr txBox="1">
            <a:spLocks noChangeArrowheads="1"/>
          </p:cNvSpPr>
          <p:nvPr/>
        </p:nvSpPr>
        <p:spPr bwMode="auto">
          <a:xfrm>
            <a:off x="207963" y="6477000"/>
            <a:ext cx="900112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                </a:t>
            </a:r>
            <a:endParaRPr lang="ru-RU" sz="1200" b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027" name="Title Placeholder 12"/>
          <p:cNvSpPr>
            <a:spLocks noGrp="1"/>
          </p:cNvSpPr>
          <p:nvPr>
            <p:ph type="title"/>
          </p:nvPr>
        </p:nvSpPr>
        <p:spPr bwMode="auto">
          <a:xfrm>
            <a:off x="390525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6835" y="895350"/>
            <a:ext cx="8229843" cy="0"/>
          </a:xfrm>
          <a:prstGeom prst="line">
            <a:avLst/>
          </a:prstGeom>
          <a:ln w="25400" cap="sq">
            <a:gradFill flip="none" rotWithShape="1">
              <a:gsLst>
                <a:gs pos="100000">
                  <a:srgbClr val="FFFFFF"/>
                </a:gs>
                <a:gs pos="50000">
                  <a:schemeClr val="accent1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 Placeholder 14"/>
          <p:cNvSpPr>
            <a:spLocks noGrp="1"/>
          </p:cNvSpPr>
          <p:nvPr>
            <p:ph type="body" idx="1"/>
          </p:nvPr>
        </p:nvSpPr>
        <p:spPr bwMode="auto">
          <a:xfrm>
            <a:off x="361950" y="1162050"/>
            <a:ext cx="840105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3600450" y="6515100"/>
            <a:ext cx="1941513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8034338" y="6488113"/>
            <a:ext cx="1000125" cy="252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9994" tIns="60872" rIns="89994" bIns="44998"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2313" algn="l"/>
                <a:tab pos="1446213" algn="l"/>
                <a:tab pos="2170113" algn="l"/>
              </a:tabLst>
              <a:defRPr/>
            </a:pPr>
            <a:r>
              <a:rPr lang="en-US" sz="1000" dirty="0">
                <a:solidFill>
                  <a:schemeClr val="bg1"/>
                </a:solidFill>
                <a:latin typeface="Calibri" pitchFamily="34" charset="0"/>
              </a:rPr>
              <a:t>                 </a:t>
            </a:r>
            <a:fld id="{5B50EBB9-79B1-4BE7-8BC7-D09F51748479}" type="slidenum">
              <a:rPr lang="en-US" sz="1200">
                <a:latin typeface="Calibri" pitchFamily="34" charset="0"/>
              </a:rPr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722313" algn="l"/>
                  <a:tab pos="1446213" algn="l"/>
                  <a:tab pos="2170113" algn="l"/>
                </a:tabLst>
                <a:defRPr/>
              </a:pPr>
              <a:t>‹#›</a:t>
            </a:fld>
            <a:endParaRPr lang="ru-RU" sz="1200" dirty="0">
              <a:latin typeface="Calibri" pitchFamily="34" charset="0"/>
            </a:endParaRPr>
          </a:p>
        </p:txBody>
      </p:sp>
      <p:pic>
        <p:nvPicPr>
          <p:cNvPr id="1032" name="Picture 11"/>
          <p:cNvPicPr>
            <a:picLocks noChangeAspect="1"/>
          </p:cNvPicPr>
          <p:nvPr userDrawn="1"/>
        </p:nvPicPr>
        <p:blipFill>
          <a:blip r:embed="rId9"/>
          <a:srcRect l="12038" t="20979" r="12038" b="25174"/>
          <a:stretch>
            <a:fillRect/>
          </a:stretch>
        </p:blipFill>
        <p:spPr bwMode="auto">
          <a:xfrm>
            <a:off x="412750" y="6230938"/>
            <a:ext cx="1346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3" r:id="rId2"/>
    <p:sldLayoutId id="2147483652" r:id="rId3"/>
    <p:sldLayoutId id="2147483651" r:id="rId4"/>
    <p:sldLayoutId id="2147483650" r:id="rId5"/>
    <p:sldLayoutId id="2147483654" r:id="rId6"/>
    <p:sldLayoutId id="2147483655" r:id="rId7"/>
  </p:sldLayoutIdLst>
  <p:transition>
    <p:wipe dir="r"/>
  </p:transition>
  <p:hf sldNum="0"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cs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downloads/knockout-3.2.0.j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nockmeout.net/2011/04/utility-functions-in-knockoutjs.html" TargetMode="External"/><Relationship Id="rId3" Type="http://schemas.openxmlformats.org/officeDocument/2006/relationships/hyperlink" Target="http://knockoutjs.com/documentation/introduction.html" TargetMode="External"/><Relationship Id="rId7" Type="http://schemas.openxmlformats.org/officeDocument/2006/relationships/hyperlink" Target="http://www.knockmeout.net/2011/06/10-things-to-know-about-knockoutjs-on.html" TargetMode="External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rn.knockoutjs.com/" TargetMode="External"/><Relationship Id="rId5" Type="http://schemas.openxmlformats.org/officeDocument/2006/relationships/hyperlink" Target="http://knockoutjs.com/examples/" TargetMode="External"/><Relationship Id="rId4" Type="http://schemas.openxmlformats.org/officeDocument/2006/relationships/hyperlink" Target="http://www.knockmeout.net/" TargetMode="External"/><Relationship Id="rId9" Type="http://schemas.openxmlformats.org/officeDocument/2006/relationships/hyperlink" Target="http://tech.pro/blog/1863/10-knockout-binding-handlers-i-don-t-want-to-live-withou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1397000" y="4365625"/>
            <a:ext cx="7206087" cy="9175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Introduction into </a:t>
            </a:r>
            <a:r>
              <a:rPr lang="en-US" sz="2800" dirty="0" smtClean="0">
                <a:latin typeface="Arial" charset="0"/>
                <a:cs typeface="Arial" charset="0"/>
              </a:rPr>
              <a:t>SPA. </a:t>
            </a:r>
            <a:r>
              <a:rPr lang="en-US" sz="2800" dirty="0" err="1" smtClean="0">
                <a:latin typeface="Arial" charset="0"/>
                <a:cs typeface="Arial" charset="0"/>
              </a:rPr>
              <a:t>KnockoutJS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Dependency tracking and bindings</a:t>
            </a:r>
            <a:endParaRPr lang="en-US" sz="2800" dirty="0" smtClean="0">
              <a:latin typeface="Arial" charset="0"/>
              <a:cs typeface="Arial" charset="0"/>
            </a:endParaRPr>
          </a:p>
        </p:txBody>
      </p:sp>
      <p:sp>
        <p:nvSpPr>
          <p:cNvPr id="8194" name="Text Placeholder 2"/>
          <p:cNvSpPr>
            <a:spLocks noGrp="1"/>
          </p:cNvSpPr>
          <p:nvPr>
            <p:ph type="body" idx="1"/>
          </p:nvPr>
        </p:nvSpPr>
        <p:spPr>
          <a:xfrm>
            <a:off x="1363663" y="5537200"/>
            <a:ext cx="6862762" cy="52387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December 22, 2014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features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MVVM </a:t>
            </a:r>
            <a:r>
              <a:rPr lang="en-US" dirty="0"/>
              <a:t>framework</a:t>
            </a:r>
          </a:p>
          <a:p>
            <a:r>
              <a:rPr lang="en-US" dirty="0"/>
              <a:t>Cross </a:t>
            </a:r>
            <a:r>
              <a:rPr lang="en-US" dirty="0" smtClean="0"/>
              <a:t>browser</a:t>
            </a:r>
          </a:p>
          <a:p>
            <a:r>
              <a:rPr lang="en-US" dirty="0" smtClean="0"/>
              <a:t>Dependency tracking</a:t>
            </a:r>
          </a:p>
          <a:p>
            <a:r>
              <a:rPr lang="en-US" dirty="0" smtClean="0"/>
              <a:t>Declarative UI bindings</a:t>
            </a:r>
          </a:p>
          <a:p>
            <a:r>
              <a:rPr lang="en-US" dirty="0" smtClean="0"/>
              <a:t>Components and UI templates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4827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r>
              <a:rPr lang="en-US" dirty="0" smtClean="0"/>
              <a:t> library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</a:t>
            </a:r>
            <a:r>
              <a:rPr lang="en-US" dirty="0" err="1" smtClean="0"/>
              <a:t>KnockoutJS</a:t>
            </a:r>
            <a:r>
              <a:rPr lang="en-US" dirty="0" smtClean="0"/>
              <a:t> library: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2"/>
              </a:rPr>
              <a:t>http://knockoutjs.com/downloads/knockout-3.2.0.js</a:t>
            </a:r>
            <a:endParaRPr lang="en-US" dirty="0" smtClean="0"/>
          </a:p>
          <a:p>
            <a:r>
              <a:rPr lang="en-US" dirty="0" smtClean="0"/>
              <a:t>Add a reference: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knockout-3.2.0.js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="app.js"&gt;&lt;/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Or add </a:t>
            </a:r>
            <a:r>
              <a:rPr lang="en-US" dirty="0"/>
              <a:t>CDN</a:t>
            </a:r>
            <a:r>
              <a:rPr lang="en-US" dirty="0" smtClean="0"/>
              <a:t> reference (online):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="http://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cdnjs.cloudflare.com/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ajax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/libs/knockout/3.2.0/knockout-min.js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900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 smtClean="0"/>
              <a:t>KnockoutJS</a:t>
            </a:r>
            <a:r>
              <a:rPr lang="en-US" dirty="0" smtClean="0"/>
              <a:t>: MVVM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3191" y="3446448"/>
            <a:ext cx="2088649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 smtClean="0"/>
              <a:t>ViewModel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69449" y="3446448"/>
            <a:ext cx="1266693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Model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398888" y="3446448"/>
            <a:ext cx="1006622" cy="584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View</a:t>
            </a:r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1964332" y="3472203"/>
            <a:ext cx="1480669" cy="5332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лево/вправо 11"/>
          <p:cNvSpPr/>
          <p:nvPr/>
        </p:nvSpPr>
        <p:spPr>
          <a:xfrm>
            <a:off x="5790030" y="3472203"/>
            <a:ext cx="1480669" cy="5332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051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 Create </a:t>
            </a:r>
            <a:r>
              <a:rPr lang="en-US" b="1" dirty="0" err="1" smtClean="0"/>
              <a:t>ViewModel</a:t>
            </a:r>
            <a:r>
              <a:rPr lang="en-US" dirty="0" smtClean="0"/>
              <a:t> object:</a:t>
            </a:r>
          </a:p>
          <a:p>
            <a:pPr marL="742950" lvl="1" indent="-342900"/>
            <a:r>
              <a:rPr lang="en-US" dirty="0" smtClean="0"/>
              <a:t>properties </a:t>
            </a:r>
            <a:r>
              <a:rPr lang="en-US" dirty="0"/>
              <a:t>↔ </a:t>
            </a:r>
            <a:r>
              <a:rPr lang="en-US" dirty="0" smtClean="0"/>
              <a:t>DOM element values</a:t>
            </a:r>
          </a:p>
          <a:p>
            <a:pPr marL="742950" lvl="1" indent="-342900"/>
            <a:r>
              <a:rPr lang="en-US" dirty="0" smtClean="0"/>
              <a:t>methods ↔ user actions (button clicks)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personViewModel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clear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.name(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 name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Place UI </a:t>
            </a:r>
            <a:r>
              <a:rPr lang="en-US" b="1" dirty="0" smtClean="0"/>
              <a:t>bindings</a:t>
            </a:r>
            <a:r>
              <a:rPr lang="en-US" dirty="0" smtClean="0"/>
              <a:t> in the markup: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en-US" sz="1600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name"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clear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</a:p>
          <a:p>
            <a:pPr marL="0" lvl="0" indent="0">
              <a:buNone/>
            </a:pPr>
            <a:endParaRPr lang="en-US" dirty="0" smtClean="0">
              <a:solidFill>
                <a:srgbClr val="474747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rgbClr val="474747"/>
                </a:solidFill>
              </a:rPr>
              <a:t>3. </a:t>
            </a:r>
            <a:r>
              <a:rPr lang="en-US" b="1" dirty="0" smtClean="0">
                <a:solidFill>
                  <a:srgbClr val="474747"/>
                </a:solidFill>
              </a:rPr>
              <a:t>Activate </a:t>
            </a:r>
            <a:r>
              <a:rPr lang="en-US" dirty="0" err="1" smtClean="0">
                <a:solidFill>
                  <a:srgbClr val="474747"/>
                </a:solidFill>
              </a:rPr>
              <a:t>KnockoutJS</a:t>
            </a:r>
            <a:r>
              <a:rPr lang="en-US" dirty="0" smtClean="0">
                <a:solidFill>
                  <a:srgbClr val="474747"/>
                </a:solidFill>
              </a:rPr>
              <a:t> on DOM ready:</a:t>
            </a:r>
            <a:endParaRPr lang="en-US" dirty="0">
              <a:solidFill>
                <a:srgbClr val="474747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personViewModel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41949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65344" y="1330036"/>
            <a:ext cx="2292231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 smtClean="0"/>
              <a:t>KnockoutJS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69449" y="2691245"/>
            <a:ext cx="2818528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Dependency tracking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53765" y="2691245"/>
            <a:ext cx="1580882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UI bindings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endCxn id="5" idx="0"/>
          </p:cNvCxnSpPr>
          <p:nvPr/>
        </p:nvCxnSpPr>
        <p:spPr>
          <a:xfrm flipH="1">
            <a:off x="1978713" y="1976367"/>
            <a:ext cx="1975593" cy="714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>
            <a:off x="5188739" y="1976367"/>
            <a:ext cx="2055467" cy="7148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7866" y="3657690"/>
            <a:ext cx="2441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Observable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Computed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Subscriptions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9539" y="3657690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data-bind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Binding handlers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Custom bindings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522058" y="4711767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ko.applyBindings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ViewModels</a:t>
            </a:r>
            <a:endParaRPr lang="en-US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3513434" y="3852723"/>
            <a:ext cx="2292231" cy="5332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88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Dependency tracking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6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Hello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 was changed"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set a new 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alert(value());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was changed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73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numeric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(30);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(undefined);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undef2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535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(30);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30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alert(value());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"value of different type"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value of different type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90744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to observable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(30);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"Value was changed to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value(8);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Value was changed to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value(1);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Value was changed to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value(1);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Nothing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728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1950" y="19050"/>
            <a:ext cx="8499021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2703234" y="1133475"/>
            <a:ext cx="5537251" cy="48114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Philosophy of </a:t>
            </a:r>
            <a:r>
              <a:rPr lang="en-US" dirty="0" err="1" smtClean="0"/>
              <a:t>KnockoutJS</a:t>
            </a:r>
            <a:endParaRPr lang="en-US" dirty="0" smtClean="0"/>
          </a:p>
          <a:p>
            <a:r>
              <a:rPr lang="en-US" dirty="0" smtClean="0"/>
              <a:t>Observable &amp; computed values</a:t>
            </a:r>
          </a:p>
          <a:p>
            <a:r>
              <a:rPr lang="en-US" dirty="0" smtClean="0"/>
              <a:t>UI Bindings</a:t>
            </a:r>
          </a:p>
          <a:p>
            <a:r>
              <a:rPr lang="en-US" dirty="0" smtClean="0"/>
              <a:t>Custom binding handlers</a:t>
            </a:r>
          </a:p>
          <a:p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8" y="1133474"/>
            <a:ext cx="1440805" cy="485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8737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greeting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alert(greeting());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Antonio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alert(greeting());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Pedro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"sir."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alert(greeting());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3682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to computed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prefix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greeting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prefix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name();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greeting.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"Greeting: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Greeting: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"sir."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248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isPresident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greeting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"computing"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isPresident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President"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prefix() +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 name();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"sir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isPresident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1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prefix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154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array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users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alert(users()[1]);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Pedro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().length);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"Orange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mango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fruits.pop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fruits.remove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"Orange"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whereIsBanana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fruits.indexOf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23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Observable array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users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users()[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().length - 1];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lastUser.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alert(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lastUser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 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Pedro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423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= 20;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(30);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b() + 40;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ko.isObservable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(b);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ko.isObservable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(a);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ko.isComputed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(b);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ko.isComputed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(c);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454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any 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valueOrObservable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ko.isObservable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valueOrObservable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valueOrObservable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valueOrObservable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same as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ko.unwrap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valueOrObservable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332471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bindings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bindings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JavaScript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viewModel.name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viewModel.greeting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"Hello, 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mr.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HTML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greeting"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to UI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218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bindings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044276" y="1588943"/>
            <a:ext cx="4816696" cy="18466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(HTML):</a:t>
            </a: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greeting"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9860" y="4361812"/>
            <a:ext cx="126138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KnockoutJS</a:t>
            </a:r>
            <a:endParaRPr lang="ru-RU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361950" y="1570005"/>
            <a:ext cx="2454884" cy="2031325"/>
            <a:chOff x="132453" y="1570005"/>
            <a:chExt cx="2454884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132453" y="1570005"/>
              <a:ext cx="2454884" cy="203132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ViewModel</a:t>
              </a:r>
              <a:r>
                <a:rPr lang="en-US" dirty="0" smtClean="0"/>
                <a:t>: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2790" y="2090731"/>
              <a:ext cx="1814209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name observable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5910" y="3020418"/>
              <a:ext cx="1967968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greeting computed</a:t>
              </a:r>
              <a:endParaRPr lang="ru-RU" dirty="0"/>
            </a:p>
          </p:txBody>
        </p:sp>
        <p:cxnSp>
          <p:nvCxnSpPr>
            <p:cNvPr id="10" name="Прямая со стрелкой 9"/>
            <p:cNvCxnSpPr>
              <a:stCxn id="7" idx="2"/>
              <a:endCxn id="8" idx="0"/>
            </p:cNvCxnSpPr>
            <p:nvPr/>
          </p:nvCxnSpPr>
          <p:spPr>
            <a:xfrm flipH="1">
              <a:off x="1359894" y="2460063"/>
              <a:ext cx="1" cy="560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Прямая со стрелкой 10"/>
          <p:cNvCxnSpPr/>
          <p:nvPr/>
        </p:nvCxnSpPr>
        <p:spPr>
          <a:xfrm flipV="1">
            <a:off x="2573375" y="3207796"/>
            <a:ext cx="1487872" cy="12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2496496" y="2194583"/>
            <a:ext cx="156475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2496498" y="2379248"/>
            <a:ext cx="1547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Стрелка вниз 42"/>
          <p:cNvSpPr/>
          <p:nvPr/>
        </p:nvSpPr>
        <p:spPr>
          <a:xfrm rot="10800000">
            <a:off x="3160391" y="3404825"/>
            <a:ext cx="540327" cy="772320"/>
          </a:xfrm>
          <a:prstGeom prst="downArrow">
            <a:avLst>
              <a:gd name="adj1" fmla="val 34616"/>
              <a:gd name="adj2" fmla="val 51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3616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11925"/>
            <a:ext cx="4828236" cy="25635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834" y="3264585"/>
            <a:ext cx="4831137" cy="28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374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bindings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Bind when DOM is ready!</a:t>
            </a:r>
            <a:endParaRPr lang="en-US" sz="1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  <a:endParaRPr lang="ru-RU" sz="1800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Or:</a:t>
            </a:r>
            <a:endParaRPr lang="en-US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document.addEventListener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DOMContentLoaded</a:t>
            </a:r>
            <a:r>
              <a:rPr lang="en-US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6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name"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Multiple bindings: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name, enable: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isAdmin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/>
              <a:t>Complex binding expression: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="if: age()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 16"&gt;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You are young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 example: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age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()&lt;16 ? 'young' : 'old' 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127" y="188622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Binding name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51786" y="188622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Binding value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cxnSp>
        <p:nvCxnSpPr>
          <p:cNvPr id="7" name="Прямая со стрелкой 6"/>
          <p:cNvCxnSpPr>
            <a:stCxn id="4" idx="0"/>
          </p:cNvCxnSpPr>
          <p:nvPr/>
        </p:nvCxnSpPr>
        <p:spPr>
          <a:xfrm flipV="1">
            <a:off x="3166782" y="1558636"/>
            <a:ext cx="397300" cy="327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5280109" y="1558636"/>
            <a:ext cx="414399" cy="327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726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name"&gt;&lt;/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UserProfileUrl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active: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IsOnline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'is-to-young': Age() &lt; 16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}"&gt;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messageBody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162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phoneNumber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="checkbox"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checked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:hasPhone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phoneNumber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enable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hasPhone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="checkbox"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="checked: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isShown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visible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isShown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am visible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isShown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 am visible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ifnot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isShown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 visible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798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options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countries: [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population: 65000000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"USA"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population: 320000000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"Sweden"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population: 29000000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selectedCountry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37254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options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 country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countries,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optionsText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'name',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selectedCountry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optionsCaption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'Choose one' " /&gt;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="if: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selectedCountry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selectedCountry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().name"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Population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selectedCountry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().population"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601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with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 country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="options: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countries,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optionsText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'name',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value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selectedCountry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optionsCaption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'Choose one' " /&gt;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with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selectedCountry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Population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population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5117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</a:t>
            </a:r>
            <a:r>
              <a:rPr lang="en-US" dirty="0" smtClean="0"/>
              <a:t>reference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users"&gt;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JavaScript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users: [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"Banderas"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"Charles"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"Darwin"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"Vladimir"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"Putin"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9705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</a:t>
            </a:r>
            <a:r>
              <a:rPr lang="en-US" dirty="0" smtClean="0"/>
              <a:t>reference</a:t>
            </a:r>
            <a:r>
              <a:rPr lang="en-US" dirty="0"/>
              <a:t> </a:t>
            </a:r>
            <a:r>
              <a:rPr lang="en-US" dirty="0" smtClean="0"/>
              <a:t>– $parent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"Antonio"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"Pedro"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antonio.friends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pedro.friends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huan.friends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users: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antonio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pedro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huan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36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</a:t>
            </a:r>
            <a:r>
              <a:rPr lang="en-US" dirty="0" smtClean="0"/>
              <a:t>reference</a:t>
            </a:r>
            <a:r>
              <a:rPr lang="en-US" dirty="0"/>
              <a:t> </a:t>
            </a:r>
            <a:r>
              <a:rPr lang="en-US" dirty="0" smtClean="0"/>
              <a:t>– $parent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users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name"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His friends: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friends"&gt;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name"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is a friend of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$parent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57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="jquery-1.11.1.js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="main.js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Fruits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="fruits"&gt;&lt;/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newFruit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New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="add"&gt;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="save"&gt;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Submit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909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</a:t>
            </a:r>
            <a:r>
              <a:rPr lang="en-US" dirty="0" smtClean="0"/>
              <a:t>reference</a:t>
            </a:r>
            <a:r>
              <a:rPr lang="en-US" dirty="0"/>
              <a:t> </a:t>
            </a:r>
            <a:r>
              <a:rPr lang="en-US" dirty="0" smtClean="0"/>
              <a:t>– named </a:t>
            </a:r>
            <a:r>
              <a:rPr lang="en-US" dirty="0" err="1" smtClean="0"/>
              <a:t>foreach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 data: users, as: 'user' }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His friends: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friends"&gt;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is a friend of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281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$data, $index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countries: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UK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USA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"Sweden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"Russia"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countries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Country #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$index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$data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7024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ifnot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renameMode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message"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edit"&gt;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Edit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="if: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renameMode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save"&gt;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745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renameMode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message: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edit: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.renameMode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save: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.renameMode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messageViewModel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95856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events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mouseover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open,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mouseout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close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} "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="if: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isOpen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The mouse is over div above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547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managing 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items"&gt;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$index"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of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$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parent.total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="text: title"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click: $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parent.remove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Remove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newItemText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add"&gt;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50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managing 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wrong usage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todoListViewModel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items: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ko.observableArray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newItemText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add: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.items.push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 title: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newItemText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});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remove: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(item)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items.remove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todoListViewModel.total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().length;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todoListViewModel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3962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reference – managing 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correct usage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todoListViewModel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self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self.newItemText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 title: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newItemText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self.remove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(item)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items.remove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self.total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().length;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todoListViewModel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2247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element data-binding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</a:t>
            </a:r>
            <a:r>
              <a:rPr lang="en-US" b="1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b="1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if: </a:t>
            </a:r>
            <a:r>
              <a:rPr lang="en-US" b="1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editMode</a:t>
            </a:r>
            <a:r>
              <a:rPr lang="en-US" b="1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In edit mode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now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="click: save"&gt;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/</a:t>
            </a:r>
            <a:r>
              <a:rPr lang="en-US" b="1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b="1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</a:t>
            </a:r>
            <a:r>
              <a:rPr lang="en-US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ifnot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editMode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In view mode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now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 name is 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 </a:t>
            </a:r>
            <a:r>
              <a:rPr lang="en-US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text: name --&gt;&lt;!-- /</a:t>
            </a:r>
            <a:r>
              <a:rPr lang="en-US" dirty="0" err="1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</a:t>
            </a:r>
            <a:r>
              <a:rPr lang="en-US" dirty="0">
                <a:solidFill>
                  <a:srgbClr val="0064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266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binding handlers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6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fruits = [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"kiwi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addFruit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 class="fruit"&gt;                       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   &lt;span class="name"&gt;&lt;/span&gt;            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    &lt;button class="remove"&gt;Remove&lt;/button&gt;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'&lt;/div&gt;                                     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.find(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).text(name)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.end().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appendTo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"#fruits"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addFruit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(fruits[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310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 handlers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ko.bindingHandlers.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yourBindingName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element,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allBindings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bindingContext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called once for an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},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element,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allBindings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viewModel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bindingContext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called every time any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dependent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// observable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changed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248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 handlers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ko.bindingHandlers.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(element,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ko.unwrap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$(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fadeToggle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="checkbox"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="checked: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hasPhone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fadeVisible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hasPhone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Please enter your phone number: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phoneNumber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1041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 handlers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ko.bindingHandlers.fadeVisible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(element,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ko.unwrap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$(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).toggle(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update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(element,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ko.unwrap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valueAccessor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$(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element).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fadeToggle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isVisible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40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Utils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6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 = [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ko.utils.arrayForEach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(fruits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(fruit)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alert(fruit);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letters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ko.utils.arrayMap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(fruits,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(fruit)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fruit[0];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apple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ko.utils.arrayFirst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(fruits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(fruit)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fruit.length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6;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short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ko.utils.arrayFilter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(fruits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(fruit)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&lt; 6;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82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array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fruitModels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ko.observableArray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.name = name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.isSelected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1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array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fruitViewModels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ko.utils.arrayMap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fruitModels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fruits: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fruitViewModels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addMango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fruitModels.push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764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</a:t>
            </a:r>
            <a:r>
              <a:rPr lang="en-US" dirty="0" smtClean="0"/>
              <a:t>array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(items, converter)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oldValues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oldResults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[];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ko.computed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values = items().slice();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results = [];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ko.utils.arrayForEach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(values,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(item)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 =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oldValues.indexOf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results.push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(index &gt; -1 ?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oldResults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[index]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converter(item));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});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oldValues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values;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oldResults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results;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results;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64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Computed array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fruitViewModels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sz="18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computedArray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fruitModels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FruitViewModel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fruits: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fruitViewModels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addMango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fruitModels.push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"mango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442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http://knockoutjs.com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Documentation: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knockoutjs.com/documentation/introduction.html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Tutorials and examples:</a:t>
            </a:r>
          </a:p>
          <a:p>
            <a:r>
              <a:rPr lang="en-US" dirty="0">
                <a:hlinkClick r:id="rId4"/>
              </a:rPr>
              <a:t>http://www.knockmeout.net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http://knockoutjs.com/examples/</a:t>
            </a:r>
            <a:endParaRPr lang="en-US" dirty="0"/>
          </a:p>
          <a:p>
            <a:r>
              <a:rPr lang="en-US" dirty="0">
                <a:hlinkClick r:id="rId6"/>
              </a:rPr>
              <a:t>http://learn.knockoutjs.com/</a:t>
            </a:r>
            <a:endParaRPr lang="en-US" dirty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www.knockmeout.net/2011/06/10-things-to-know-about-knockoutjs-on.html</a:t>
            </a:r>
            <a:endParaRPr lang="en-US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www.knockmeout.net/2011/04/utility-functions-in-knockoutjs.html</a:t>
            </a:r>
            <a:endParaRPr lang="en-US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tech.pro/blog/1863/10-knockout-binding-handlers-i-don-t-want-to-live-without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72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"#fruits"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).on(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"click"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".remove"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fruit = 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).closest(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".fruit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find(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".name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).text();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fruits.splice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fruits.indexOf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(fruit), 1);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newFruit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.add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newFruit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.name"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addFruit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nameInput.val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fruits.push(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nameInput.val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nameInput.val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"#save"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$.post(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saveFruits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{ fruits: fruits 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8925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self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self.fruits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"kiwi"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self.newFruit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ko.observable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self.fruits.push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self.newFruit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self.newFruit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self.remove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(name)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self.fruits.splice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self.fruits.indexOf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(name), 1);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self.save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$.post(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saveFruits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{ fruits: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self.fruits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ko.applyBindings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fruitsViewModel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20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DOCTYPE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="jquery-1.11.1.js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="knockout-3.2.0.debug.js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="main.js"&gt;&lt;/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head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Fruits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fruits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8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text: $data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click: $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parent.remove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New fruit: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textInput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newFruit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click: 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data-bind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click: save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Submit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2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to use </a:t>
            </a:r>
            <a:r>
              <a:rPr lang="en-US" dirty="0" err="1" smtClean="0"/>
              <a:t>KnockoutJS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Lots to be kept in-sync</a:t>
            </a:r>
          </a:p>
          <a:p>
            <a:pPr lvl="1"/>
            <a:r>
              <a:rPr lang="en-US" dirty="0" smtClean="0"/>
              <a:t>UI when data changes</a:t>
            </a:r>
            <a:endParaRPr lang="en-US" dirty="0"/>
          </a:p>
          <a:p>
            <a:pPr lvl="1"/>
            <a:r>
              <a:rPr lang="en-US" dirty="0" smtClean="0"/>
              <a:t>Data when other data changes</a:t>
            </a:r>
          </a:p>
          <a:p>
            <a:pPr lvl="1"/>
            <a:r>
              <a:rPr lang="en-US" dirty="0" smtClean="0"/>
              <a:t>Data when user inputs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Lots can be changed later</a:t>
            </a:r>
          </a:p>
          <a:p>
            <a:pPr lvl="1"/>
            <a:r>
              <a:rPr lang="en-US" dirty="0" smtClean="0"/>
              <a:t>UI design</a:t>
            </a:r>
          </a:p>
          <a:p>
            <a:pPr lvl="1"/>
            <a:r>
              <a:rPr lang="en-US" dirty="0" smtClean="0"/>
              <a:t>Rules to update data</a:t>
            </a:r>
          </a:p>
        </p:txBody>
      </p:sp>
    </p:spTree>
    <p:extLst>
      <p:ext uri="{BB962C8B-B14F-4D97-AF65-F5344CB8AC3E}">
        <p14:creationId xmlns:p14="http://schemas.microsoft.com/office/powerpoint/2010/main" val="39435155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xS Theme">
  <a:themeElements>
    <a:clrScheme name="Exigen Color Palette">
      <a:dk1>
        <a:srgbClr val="474747"/>
      </a:dk1>
      <a:lt1>
        <a:srgbClr val="FFFFFF"/>
      </a:lt1>
      <a:dk2>
        <a:srgbClr val="474747"/>
      </a:dk2>
      <a:lt2>
        <a:srgbClr val="FFFFFF"/>
      </a:lt2>
      <a:accent1>
        <a:srgbClr val="0070C0"/>
      </a:accent1>
      <a:accent2>
        <a:srgbClr val="004F8A"/>
      </a:accent2>
      <a:accent3>
        <a:srgbClr val="1F9FFF"/>
      </a:accent3>
      <a:accent4>
        <a:srgbClr val="7FC9FF"/>
      </a:accent4>
      <a:accent5>
        <a:srgbClr val="BFE4FF"/>
      </a:accent5>
      <a:accent6>
        <a:srgbClr val="353535"/>
      </a:accent6>
      <a:hlink>
        <a:srgbClr val="40AFFF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58492</TotalTime>
  <Words>3210</Words>
  <Application>Microsoft Office PowerPoint</Application>
  <PresentationFormat>Лист Letter (8,5x11")</PresentationFormat>
  <Paragraphs>713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Courier New</vt:lpstr>
      <vt:lpstr>Times New Roman</vt:lpstr>
      <vt:lpstr>ExS Theme</vt:lpstr>
      <vt:lpstr>Introduction into SPA. KnockoutJS Dependency tracking and bindings</vt:lpstr>
      <vt:lpstr>Agenda</vt:lpstr>
      <vt:lpstr>Real life example</vt:lpstr>
      <vt:lpstr>Real life example</vt:lpstr>
      <vt:lpstr>Real life example</vt:lpstr>
      <vt:lpstr>Real life example</vt:lpstr>
      <vt:lpstr>Meet KnockoutJS</vt:lpstr>
      <vt:lpstr>Meet KnockoutJS</vt:lpstr>
      <vt:lpstr>Background to use KnockoutJS</vt:lpstr>
      <vt:lpstr>KnockoutJS features</vt:lpstr>
      <vt:lpstr>KnockoutJS library</vt:lpstr>
      <vt:lpstr>Philosophy of KnockoutJS: MVVM</vt:lpstr>
      <vt:lpstr>Philosophy of KnockoutJS</vt:lpstr>
      <vt:lpstr>Philosophy of KnockoutJS</vt:lpstr>
      <vt:lpstr>Dependency tracking</vt:lpstr>
      <vt:lpstr>Observable value</vt:lpstr>
      <vt:lpstr>Observable value</vt:lpstr>
      <vt:lpstr>Observable value</vt:lpstr>
      <vt:lpstr>Subscription to observable</vt:lpstr>
      <vt:lpstr>Computed value</vt:lpstr>
      <vt:lpstr>Subscription to computed</vt:lpstr>
      <vt:lpstr>Computed value</vt:lpstr>
      <vt:lpstr>Observable array</vt:lpstr>
      <vt:lpstr>Observable array</vt:lpstr>
      <vt:lpstr>Type of value</vt:lpstr>
      <vt:lpstr>Read any value</vt:lpstr>
      <vt:lpstr>UI bindings</vt:lpstr>
      <vt:lpstr>Applying bindings</vt:lpstr>
      <vt:lpstr>Applying bindings</vt:lpstr>
      <vt:lpstr>Applying bindings</vt:lpstr>
      <vt:lpstr>data-bind syntax</vt:lpstr>
      <vt:lpstr>Bindings reference</vt:lpstr>
      <vt:lpstr>Bindings reference</vt:lpstr>
      <vt:lpstr>Bindings reference – options</vt:lpstr>
      <vt:lpstr>Bindings reference – options</vt:lpstr>
      <vt:lpstr>Bindings reference – with</vt:lpstr>
      <vt:lpstr>Bindings reference – foreach</vt:lpstr>
      <vt:lpstr>Bindings reference – $parent</vt:lpstr>
      <vt:lpstr>Bindings reference – $parent</vt:lpstr>
      <vt:lpstr>Bindings reference – named foreach</vt:lpstr>
      <vt:lpstr>Bindings reference – $data, $index</vt:lpstr>
      <vt:lpstr>Bindings reference – events</vt:lpstr>
      <vt:lpstr>Bindings reference – events</vt:lpstr>
      <vt:lpstr>Bindings reference – events</vt:lpstr>
      <vt:lpstr>Bindings reference – managing this</vt:lpstr>
      <vt:lpstr>Bindings reference – managing this</vt:lpstr>
      <vt:lpstr>Bindings reference – managing this</vt:lpstr>
      <vt:lpstr>Virtual element data-binding syntax</vt:lpstr>
      <vt:lpstr>Custom binding handlers</vt:lpstr>
      <vt:lpstr>Custom binding handlers</vt:lpstr>
      <vt:lpstr>Custom binding handlers</vt:lpstr>
      <vt:lpstr>Custom binding handlers</vt:lpstr>
      <vt:lpstr>Utils</vt:lpstr>
      <vt:lpstr>Array functions</vt:lpstr>
      <vt:lpstr>Computed array</vt:lpstr>
      <vt:lpstr>Computed array</vt:lpstr>
      <vt:lpstr>Computed array</vt:lpstr>
      <vt:lpstr>Computed array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PPT Template</dc:title>
  <dc:creator>Denise.Dunckley@returnonintelligence.com</dc:creator>
  <cp:lastModifiedBy>Gerich</cp:lastModifiedBy>
  <cp:revision>1461</cp:revision>
  <cp:lastPrinted>2013-07-02T17:17:19Z</cp:lastPrinted>
  <dcterms:created xsi:type="dcterms:W3CDTF">2012-07-06T14:56:23Z</dcterms:created>
  <dcterms:modified xsi:type="dcterms:W3CDTF">2014-12-24T09:25:41Z</dcterms:modified>
</cp:coreProperties>
</file>