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7"/>
  </p:notesMasterIdLst>
  <p:sldIdLst>
    <p:sldId id="256" r:id="rId2"/>
    <p:sldId id="508" r:id="rId3"/>
    <p:sldId id="516" r:id="rId4"/>
    <p:sldId id="524" r:id="rId5"/>
    <p:sldId id="525" r:id="rId6"/>
    <p:sldId id="526" r:id="rId7"/>
    <p:sldId id="509" r:id="rId8"/>
    <p:sldId id="527" r:id="rId9"/>
    <p:sldId id="582" r:id="rId10"/>
    <p:sldId id="583" r:id="rId11"/>
    <p:sldId id="584" r:id="rId12"/>
    <p:sldId id="585" r:id="rId13"/>
    <p:sldId id="515" r:id="rId14"/>
    <p:sldId id="523" r:id="rId15"/>
    <p:sldId id="586" r:id="rId16"/>
    <p:sldId id="528" r:id="rId17"/>
    <p:sldId id="538" r:id="rId18"/>
    <p:sldId id="514" r:id="rId19"/>
    <p:sldId id="539" r:id="rId20"/>
    <p:sldId id="533" r:id="rId21"/>
    <p:sldId id="532" r:id="rId22"/>
    <p:sldId id="531" r:id="rId23"/>
    <p:sldId id="519" r:id="rId24"/>
    <p:sldId id="535" r:id="rId25"/>
    <p:sldId id="540" r:id="rId26"/>
    <p:sldId id="541" r:id="rId27"/>
    <p:sldId id="542" r:id="rId28"/>
    <p:sldId id="546" r:id="rId29"/>
    <p:sldId id="552" r:id="rId30"/>
    <p:sldId id="536" r:id="rId31"/>
    <p:sldId id="544" r:id="rId32"/>
    <p:sldId id="543" r:id="rId33"/>
    <p:sldId id="545" r:id="rId34"/>
    <p:sldId id="563" r:id="rId35"/>
    <p:sldId id="547" r:id="rId36"/>
    <p:sldId id="549" r:id="rId37"/>
    <p:sldId id="550" r:id="rId38"/>
    <p:sldId id="553" r:id="rId39"/>
    <p:sldId id="554" r:id="rId40"/>
    <p:sldId id="556" r:id="rId41"/>
    <p:sldId id="587" r:id="rId42"/>
    <p:sldId id="555" r:id="rId43"/>
    <p:sldId id="558" r:id="rId44"/>
    <p:sldId id="559" r:id="rId45"/>
    <p:sldId id="581" r:id="rId46"/>
    <p:sldId id="564" r:id="rId47"/>
    <p:sldId id="562" r:id="rId48"/>
    <p:sldId id="565" r:id="rId49"/>
    <p:sldId id="566" r:id="rId50"/>
    <p:sldId id="568" r:id="rId51"/>
    <p:sldId id="580" r:id="rId52"/>
    <p:sldId id="589" r:id="rId53"/>
    <p:sldId id="588" r:id="rId54"/>
    <p:sldId id="590" r:id="rId55"/>
    <p:sldId id="571" r:id="rId56"/>
    <p:sldId id="569" r:id="rId57"/>
    <p:sldId id="591" r:id="rId58"/>
    <p:sldId id="574" r:id="rId59"/>
    <p:sldId id="573" r:id="rId60"/>
    <p:sldId id="575" r:id="rId61"/>
    <p:sldId id="576" r:id="rId62"/>
    <p:sldId id="577" r:id="rId63"/>
    <p:sldId id="578" r:id="rId64"/>
    <p:sldId id="579" r:id="rId65"/>
    <p:sldId id="471" r:id="rId66"/>
  </p:sldIdLst>
  <p:sldSz cx="9144000" cy="6858000" type="letter"/>
  <p:notesSz cx="6858000" cy="9144000"/>
  <p:defaultTextStyle>
    <a:defPPr>
      <a:defRPr lang="ru-RU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3F705140-099C-4A2A-B289-74FCAB1A7278}">
          <p14:sldIdLst>
            <p14:sldId id="256"/>
            <p14:sldId id="508"/>
          </p14:sldIdLst>
        </p14:section>
        <p14:section name="Namespacing evolution" id="{AFF0E0CD-FD7B-4AEB-AA8E-DF4901AE9914}">
          <p14:sldIdLst>
            <p14:sldId id="516"/>
            <p14:sldId id="524"/>
            <p14:sldId id="525"/>
            <p14:sldId id="526"/>
            <p14:sldId id="509"/>
            <p14:sldId id="527"/>
            <p14:sldId id="582"/>
            <p14:sldId id="583"/>
            <p14:sldId id="584"/>
            <p14:sldId id="585"/>
            <p14:sldId id="515"/>
            <p14:sldId id="523"/>
            <p14:sldId id="586"/>
            <p14:sldId id="528"/>
            <p14:sldId id="538"/>
            <p14:sldId id="514"/>
            <p14:sldId id="539"/>
            <p14:sldId id="533"/>
            <p14:sldId id="532"/>
            <p14:sldId id="531"/>
            <p14:sldId id="519"/>
            <p14:sldId id="535"/>
            <p14:sldId id="540"/>
            <p14:sldId id="541"/>
            <p14:sldId id="542"/>
            <p14:sldId id="546"/>
            <p14:sldId id="552"/>
            <p14:sldId id="536"/>
            <p14:sldId id="544"/>
            <p14:sldId id="543"/>
            <p14:sldId id="545"/>
          </p14:sldIdLst>
        </p14:section>
        <p14:section name="RequireJS" id="{F790A668-20AF-4DE0-A9D1-746273A92AD8}">
          <p14:sldIdLst>
            <p14:sldId id="563"/>
            <p14:sldId id="547"/>
            <p14:sldId id="549"/>
            <p14:sldId id="550"/>
            <p14:sldId id="553"/>
            <p14:sldId id="554"/>
            <p14:sldId id="556"/>
            <p14:sldId id="587"/>
            <p14:sldId id="555"/>
            <p14:sldId id="558"/>
            <p14:sldId id="559"/>
          </p14:sldIdLst>
        </p14:section>
        <p14:section name="RequireJS + KnockoutJS" id="{E9BC8341-C809-47EC-AA54-131C932BB71B}">
          <p14:sldIdLst>
            <p14:sldId id="581"/>
            <p14:sldId id="564"/>
            <p14:sldId id="562"/>
            <p14:sldId id="565"/>
            <p14:sldId id="566"/>
            <p14:sldId id="568"/>
          </p14:sldIdLst>
        </p14:section>
        <p14:section name="KnockoutJS components" id="{0DCC9AEE-8179-4EC4-9924-6C6E4E89707D}">
          <p14:sldIdLst>
            <p14:sldId id="580"/>
            <p14:sldId id="589"/>
            <p14:sldId id="588"/>
            <p14:sldId id="590"/>
            <p14:sldId id="571"/>
            <p14:sldId id="569"/>
            <p14:sldId id="591"/>
            <p14:sldId id="574"/>
            <p14:sldId id="573"/>
            <p14:sldId id="575"/>
            <p14:sldId id="576"/>
            <p14:sldId id="577"/>
            <p14:sldId id="578"/>
            <p14:sldId id="579"/>
          </p14:sldIdLst>
        </p14:section>
        <p14:section name="Links" id="{5F99EBB2-C06A-4CB6-9B6C-0BAE2BED9AD8}">
          <p14:sldIdLst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1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i Shtivelman" initials="" lastIdx="9" clrIdx="0"/>
  <p:cmAuthor id="1" name=" 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5C8"/>
    <a:srgbClr val="428BD0"/>
    <a:srgbClr val="5D5B14"/>
    <a:srgbClr val="868400"/>
    <a:srgbClr val="FF435E"/>
    <a:srgbClr val="FF92AC"/>
    <a:srgbClr val="0000F7"/>
    <a:srgbClr val="FD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5501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714"/>
        <p:guide pos="912"/>
      </p:guideLst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C6D09A-A71B-4095-A421-9BBB73C00CF7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8FDFD6-6C86-4350-B10C-D0E6DA6BE3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63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rcRect l="12038" t="20979" r="12038" b="25174"/>
          <a:stretch>
            <a:fillRect/>
          </a:stretch>
        </p:blipFill>
        <p:spPr bwMode="auto">
          <a:xfrm>
            <a:off x="387350" y="238125"/>
            <a:ext cx="280035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1739900"/>
            <a:ext cx="7146925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/>
          <p:nvPr userDrawn="1"/>
        </p:nvSpPr>
        <p:spPr>
          <a:xfrm>
            <a:off x="4518025" y="881063"/>
            <a:ext cx="410368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Core Systems Transformation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3456" y="4366127"/>
            <a:ext cx="6862350" cy="706733"/>
          </a:xfrm>
          <a:prstGeom prst="rect">
            <a:avLst/>
          </a:prstGeom>
        </p:spPr>
        <p:txBody>
          <a:bodyPr lIns="91434" tIns="45718" rIns="91434" bIns="45718" anchor="t"/>
          <a:lstStyle>
            <a:lvl1pPr algn="l">
              <a:defRPr sz="3200" b="1" cap="none" baseline="0">
                <a:solidFill>
                  <a:srgbClr val="0956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64342" y="5536736"/>
            <a:ext cx="6862350" cy="524345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73691" y="1219200"/>
            <a:ext cx="2456595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265715" y="1197428"/>
            <a:ext cx="5551714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9" y="1220788"/>
            <a:ext cx="8371114" cy="4830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207963" y="6477000"/>
            <a:ext cx="9001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                </a:t>
            </a:r>
            <a:endParaRPr lang="ru-RU" sz="12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390525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835" y="895350"/>
            <a:ext cx="8229843" cy="0"/>
          </a:xfrm>
          <a:prstGeom prst="line">
            <a:avLst/>
          </a:prstGeom>
          <a:ln w="25400" cap="sq">
            <a:gradFill flip="none" rotWithShape="1">
              <a:gsLst>
                <a:gs pos="100000">
                  <a:srgbClr val="FFFFFF"/>
                </a:gs>
                <a:gs pos="50000">
                  <a:schemeClr val="accent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1950" y="1162050"/>
            <a:ext cx="8401050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3600450" y="6515100"/>
            <a:ext cx="19415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8034338" y="6488113"/>
            <a:ext cx="1000125" cy="252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                 </a:t>
            </a:r>
            <a:fld id="{5B50EBB9-79B1-4BE7-8BC7-D09F51748479}" type="slidenum">
              <a:rPr lang="en-US" sz="1200">
                <a:latin typeface="Calibri" pitchFamily="34" charset="0"/>
              </a:rPr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722313" algn="l"/>
                  <a:tab pos="1446213" algn="l"/>
                  <a:tab pos="2170113" algn="l"/>
                </a:tabLst>
                <a:defRPr/>
              </a:pPr>
              <a:t>‹#›</a:t>
            </a:fld>
            <a:endParaRPr lang="ru-RU" sz="1200" dirty="0">
              <a:latin typeface="Calibri" pitchFamily="34" charset="0"/>
            </a:endParaRPr>
          </a:p>
        </p:txBody>
      </p:sp>
      <p:pic>
        <p:nvPicPr>
          <p:cNvPr id="1032" name="Picture 11"/>
          <p:cNvPicPr>
            <a:picLocks noChangeAspect="1"/>
          </p:cNvPicPr>
          <p:nvPr userDrawn="1"/>
        </p:nvPicPr>
        <p:blipFill>
          <a:blip r:embed="rId9"/>
          <a:srcRect l="12038" t="20979" r="12038" b="25174"/>
          <a:stretch>
            <a:fillRect/>
          </a:stretch>
        </p:blipFill>
        <p:spPr bwMode="auto">
          <a:xfrm>
            <a:off x="412750" y="6230938"/>
            <a:ext cx="1346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3" r:id="rId2"/>
    <p:sldLayoutId id="2147483652" r:id="rId3"/>
    <p:sldLayoutId id="2147483651" r:id="rId4"/>
    <p:sldLayoutId id="2147483650" r:id="rId5"/>
    <p:sldLayoutId id="2147483654" r:id="rId6"/>
    <p:sldLayoutId id="2147483655" r:id="rId7"/>
  </p:sldLayoutIdLst>
  <p:transition>
    <p:wipe dir="r"/>
  </p:transition>
  <p:hf sldNum="0"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docs/release/2.1.15/minified/require.j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.com/requirejs/domReady/latest/domReady.j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.com/requirejs/text/latest/text.j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djs/amdjs-api/blob/master/AMD.md" TargetMode="External"/><Relationship Id="rId7" Type="http://schemas.openxmlformats.org/officeDocument/2006/relationships/hyperlink" Target="http://www.knockmeout.net/2014/06/knockout-3-2-preview-components.html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nockoutjs.com/documentation/component-overview.html" TargetMode="External"/><Relationship Id="rId5" Type="http://schemas.openxmlformats.org/officeDocument/2006/relationships/hyperlink" Target="http://sly-and-fluffy.blogspot.ru/2013/02/amd-requirejs-javascript.html" TargetMode="External"/><Relationship Id="rId4" Type="http://schemas.openxmlformats.org/officeDocument/2006/relationships/hyperlink" Target="http://addyosmani.com/writing-modular-j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1396999" y="4365625"/>
            <a:ext cx="7244725" cy="917575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Introduction into SPA. </a:t>
            </a:r>
            <a:r>
              <a:rPr lang="en-US" sz="2400" dirty="0" err="1" smtClean="0">
                <a:latin typeface="Arial" charset="0"/>
                <a:cs typeface="Arial" charset="0"/>
              </a:rPr>
              <a:t>RequireJS</a:t>
            </a:r>
            <a:r>
              <a:rPr lang="en-US" sz="2400" smtClean="0">
                <a:latin typeface="Arial" charset="0"/>
                <a:cs typeface="Arial" charset="0"/>
              </a:rPr>
              <a:t/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dirty="0" err="1" smtClean="0">
                <a:latin typeface="Arial" charset="0"/>
                <a:cs typeface="Arial" charset="0"/>
              </a:rPr>
              <a:t>KnockoutJS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components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8194" name="Text Placeholder 2"/>
          <p:cNvSpPr>
            <a:spLocks noGrp="1"/>
          </p:cNvSpPr>
          <p:nvPr>
            <p:ph type="body" idx="1"/>
          </p:nvPr>
        </p:nvSpPr>
        <p:spPr>
          <a:xfrm>
            <a:off x="1363663" y="5537200"/>
            <a:ext cx="6862762" cy="52387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December 26, 2014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productsControl.js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onSelected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toggleClass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"active"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 border: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"solid 1px red"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.children(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"div"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).click(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onSelected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usersControl.js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onSelected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fadeToggle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".users div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).click(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onSelected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0488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usersAndProducts.html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="jQuery.js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="usersControl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.min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productsControl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.min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.js"&gt;&lt;/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users"&gt;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products"&gt;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Banana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54486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#4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95950" y="2118272"/>
            <a:ext cx="1580882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piechart.min.js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356481" y="2102883"/>
            <a:ext cx="2120581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canvasjs.1.1.min.js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609" y="3272199"/>
            <a:ext cx="1968103" cy="461665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newPage.html</a:t>
            </a:r>
            <a:endParaRPr lang="ru-RU" sz="2400" dirty="0"/>
          </a:p>
        </p:txBody>
      </p:sp>
      <p:cxnSp>
        <p:nvCxnSpPr>
          <p:cNvPr id="52" name="Прямая со стрелкой 51"/>
          <p:cNvCxnSpPr>
            <a:stCxn id="16" idx="3"/>
            <a:endCxn id="7" idx="1"/>
          </p:cNvCxnSpPr>
          <p:nvPr/>
        </p:nvCxnSpPr>
        <p:spPr>
          <a:xfrm flipV="1">
            <a:off x="2748712" y="2302938"/>
            <a:ext cx="1047238" cy="1200094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5950" y="4675139"/>
            <a:ext cx="1949380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barchart</a:t>
            </a:r>
            <a:r>
              <a:rPr lang="ru-RU" dirty="0" smtClean="0"/>
              <a:t>.1.0</a:t>
            </a:r>
            <a:r>
              <a:rPr lang="en-US" dirty="0" smtClean="0"/>
              <a:t>.min.js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16" idx="3"/>
            <a:endCxn id="30" idx="1"/>
          </p:cNvCxnSpPr>
          <p:nvPr/>
        </p:nvCxnSpPr>
        <p:spPr>
          <a:xfrm>
            <a:off x="2748712" y="3503032"/>
            <a:ext cx="1047238" cy="1356773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3271235" y="1146220"/>
            <a:ext cx="5383368" cy="4906850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08784" y="122703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Thirdparty</a:t>
            </a:r>
            <a:r>
              <a:rPr lang="en-US" dirty="0" smtClean="0"/>
              <a:t> vendors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791077" y="166464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A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765429" y="4237522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B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5745330" y="2502993"/>
            <a:ext cx="611151" cy="2172147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8" idx="1"/>
          </p:cNvCxnSpPr>
          <p:nvPr/>
        </p:nvCxnSpPr>
        <p:spPr>
          <a:xfrm>
            <a:off x="5376832" y="2302938"/>
            <a:ext cx="97964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56481" y="16646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</a:t>
            </a:r>
            <a:r>
              <a:rPr lang="en-US" dirty="0" smtClean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5885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canvasjs.1.1.min.js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="piechart.min.js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="barchart.1.0.min.js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8844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#4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95950" y="2118272"/>
            <a:ext cx="1580882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piechart.min.js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356481" y="2102883"/>
            <a:ext cx="2120581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canvasjs.1.1.min.js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609" y="3272199"/>
            <a:ext cx="1968103" cy="461665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newPage.html</a:t>
            </a:r>
            <a:endParaRPr lang="ru-RU" sz="2400" dirty="0"/>
          </a:p>
        </p:txBody>
      </p:sp>
      <p:cxnSp>
        <p:nvCxnSpPr>
          <p:cNvPr id="52" name="Прямая со стрелкой 51"/>
          <p:cNvCxnSpPr>
            <a:stCxn id="16" idx="3"/>
            <a:endCxn id="7" idx="1"/>
          </p:cNvCxnSpPr>
          <p:nvPr/>
        </p:nvCxnSpPr>
        <p:spPr>
          <a:xfrm flipV="1">
            <a:off x="2748712" y="2302938"/>
            <a:ext cx="1047238" cy="1200094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5950" y="4675139"/>
            <a:ext cx="1949380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archart</a:t>
            </a:r>
            <a:r>
              <a:rPr lang="ru-RU" dirty="0" smtClean="0"/>
              <a:t>.2.0</a:t>
            </a:r>
            <a:r>
              <a:rPr lang="en-US" dirty="0" smtClean="0"/>
              <a:t>.min.js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16" idx="3"/>
            <a:endCxn id="30" idx="1"/>
          </p:cNvCxnSpPr>
          <p:nvPr/>
        </p:nvCxnSpPr>
        <p:spPr>
          <a:xfrm>
            <a:off x="2748712" y="3503032"/>
            <a:ext cx="1047238" cy="1356773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3271235" y="1146220"/>
            <a:ext cx="5383368" cy="4906850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08784" y="122703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Thirdparty</a:t>
            </a:r>
            <a:r>
              <a:rPr lang="en-US" dirty="0" smtClean="0"/>
              <a:t> vendors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791077" y="166464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A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765429" y="4237522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B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356480" y="4661768"/>
            <a:ext cx="2120581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canvasjs.2.3.min.js</a:t>
            </a:r>
            <a:endParaRPr lang="ru-RU" sz="2000" dirty="0"/>
          </a:p>
        </p:txBody>
      </p:sp>
      <p:cxnSp>
        <p:nvCxnSpPr>
          <p:cNvPr id="18" name="Прямая со стрелкой 17"/>
          <p:cNvCxnSpPr>
            <a:stCxn id="30" idx="3"/>
            <a:endCxn id="17" idx="1"/>
          </p:cNvCxnSpPr>
          <p:nvPr/>
        </p:nvCxnSpPr>
        <p:spPr>
          <a:xfrm>
            <a:off x="5745330" y="4859805"/>
            <a:ext cx="611150" cy="2018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8" idx="1"/>
          </p:cNvCxnSpPr>
          <p:nvPr/>
        </p:nvCxnSpPr>
        <p:spPr>
          <a:xfrm>
            <a:off x="5376832" y="2302938"/>
            <a:ext cx="97964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980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canvasjs.1.1.min.js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="piechart.min.js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canvasjs.2.3.min.js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="barchart.2.0.min.js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5219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namespace pollution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Name conflicts</a:t>
            </a:r>
          </a:p>
          <a:p>
            <a:r>
              <a:rPr lang="en-US" dirty="0" smtClean="0"/>
              <a:t>3d </a:t>
            </a:r>
            <a:r>
              <a:rPr lang="en-US" dirty="0"/>
              <a:t>party library breakage</a:t>
            </a:r>
          </a:p>
          <a:p>
            <a:r>
              <a:rPr lang="en-US" dirty="0"/>
              <a:t>Incompatible code/libraries</a:t>
            </a:r>
          </a:p>
          <a:p>
            <a:r>
              <a:rPr lang="en-US" dirty="0" smtClean="0"/>
              <a:t>No encapsulation</a:t>
            </a:r>
          </a:p>
          <a:p>
            <a:r>
              <a:rPr lang="en-US" dirty="0"/>
              <a:t>Implicit dependencies</a:t>
            </a:r>
          </a:p>
          <a:p>
            <a:r>
              <a:rPr lang="en-US" dirty="0" smtClean="0"/>
              <a:t>Order </a:t>
            </a:r>
            <a:r>
              <a:rPr lang="en-US" dirty="0"/>
              <a:t>sensitive behavior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73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messageUtils.js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messageUtils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{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(text, from,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main.js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"Rodriguez"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messageUtils.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Pedro"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514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</a:t>
            </a:r>
            <a:r>
              <a:rPr lang="en-US" dirty="0" smtClean="0"/>
              <a:t>example #5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userUtils.js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userSearchUtils.js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searchString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newPage.js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"Rodriguez"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405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namespace 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userUtils.js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 {};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userUtils.create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userSearchUtils.js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|| {};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searchString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newPage.js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"Rodriguez"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86948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703234" y="1133475"/>
            <a:ext cx="5537251" cy="4811486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Namespacing</a:t>
            </a:r>
            <a:r>
              <a:rPr lang="en-US" dirty="0" smtClean="0"/>
              <a:t> evolution</a:t>
            </a:r>
          </a:p>
          <a:p>
            <a:r>
              <a:rPr lang="en-US" dirty="0" smtClean="0"/>
              <a:t>AMD</a:t>
            </a:r>
          </a:p>
          <a:p>
            <a:r>
              <a:rPr lang="en-US" dirty="0" err="1" smtClean="0"/>
              <a:t>RequireJS</a:t>
            </a:r>
            <a:endParaRPr lang="en-US" dirty="0" smtClean="0"/>
          </a:p>
          <a:p>
            <a:r>
              <a:rPr lang="en-US" dirty="0" smtClean="0"/>
              <a:t>Components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8" y="1133474"/>
            <a:ext cx="1440805" cy="48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9660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namespace </a:t>
            </a:r>
            <a:r>
              <a:rPr lang="en-US" dirty="0"/>
              <a:t>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           = app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 {};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 {};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app.users.create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registration.js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app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app || {};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 {};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app.ui.utils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app.ui.utils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 {};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app.ui.utils.showRegisterForm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newPage.js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app.ui.utils.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showRegisterForm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8992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namespace </a:t>
            </a:r>
            <a:r>
              <a:rPr lang="en-US" dirty="0"/>
              <a:t>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uiUtils.js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app.ui.utils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app.ui.utils.showRegisterForm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newPage.js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app.ui.utils.showRegisterForm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2702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namespace pattern: </a:t>
            </a:r>
            <a:r>
              <a:rPr lang="en-US" dirty="0"/>
              <a:t>implementation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namespace(path)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path.split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 = window;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parent[name] = parent[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||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parent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parent[name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362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{};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lastUserId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app.users.createUser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(name)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++app.users.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lastUserId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[newUser.id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app.users.find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app.users.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].name == name)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561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pattern: exports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 = {}; 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private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0; 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create(name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 id: ++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name: name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[newUser.id]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find(name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].name == name)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       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public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createUser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create,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findUser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find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}());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80510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registration.js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app.users.ui.registerUser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user =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.find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(user ==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app.ui.utils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.messageBox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app.ui.utils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.WARNING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app.ui.localization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.USER_EXISTS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else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user =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.createUser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app.ui.utils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.showUserProfile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(user);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669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pattern: import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registration.js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app.users.ui.registerUser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users,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l10n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registerUser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user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users.find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(user ==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utils.messageBox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utils.WARNING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l10n.USER_EXISTS);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else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user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users.createUser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.showUserProfile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(user);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registerUser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})(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app.users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app.ui.utils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app.ui.localization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886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users/utils.js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  <a:endParaRPr lang="ru-RU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}());</a:t>
            </a:r>
            <a:endParaRPr lang="ru-RU" b="1" dirty="0"/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localization.js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localization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  <a:endParaRPr lang="ru-RU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}());</a:t>
            </a:r>
            <a:endParaRPr lang="ru-RU" b="1" dirty="0"/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/utils.js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uiUtils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(users)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  <a:endParaRPr lang="ru-RU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ru-RU" dirty="0"/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users/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/register.js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registerUser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(users,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l10n) {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uiUtils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localization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02695" y="2554058"/>
            <a:ext cx="1634678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localization.js</a:t>
            </a:r>
            <a:endParaRPr lang="ru-RU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701459" y="4989876"/>
            <a:ext cx="212199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users/</a:t>
            </a:r>
            <a:r>
              <a:rPr lang="en-US" sz="2000" dirty="0" err="1" smtClean="0"/>
              <a:t>ui</a:t>
            </a:r>
            <a:r>
              <a:rPr lang="en-US" sz="2000" dirty="0" smtClean="0"/>
              <a:t>/register.js</a:t>
            </a:r>
            <a:endParaRPr lang="ru-RU" sz="2000" dirty="0"/>
          </a:p>
        </p:txBody>
      </p:sp>
      <p:cxnSp>
        <p:nvCxnSpPr>
          <p:cNvPr id="24" name="Прямая со стрелкой 23"/>
          <p:cNvCxnSpPr>
            <a:stCxn id="23" idx="0"/>
            <a:endCxn id="22" idx="2"/>
          </p:cNvCxnSpPr>
          <p:nvPr/>
        </p:nvCxnSpPr>
        <p:spPr>
          <a:xfrm flipV="1">
            <a:off x="7762455" y="2954168"/>
            <a:ext cx="257579" cy="2035708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3858" y="3718551"/>
            <a:ext cx="1144865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ui</a:t>
            </a:r>
            <a:r>
              <a:rPr lang="en-US" sz="2000" dirty="0" smtClean="0"/>
              <a:t>/utils.js</a:t>
            </a:r>
            <a:endParaRPr lang="ru-RU" sz="2000" dirty="0"/>
          </a:p>
        </p:txBody>
      </p:sp>
      <p:cxnSp>
        <p:nvCxnSpPr>
          <p:cNvPr id="26" name="Прямая со стрелкой 25"/>
          <p:cNvCxnSpPr>
            <a:stCxn id="25" idx="0"/>
            <a:endCxn id="27" idx="2"/>
          </p:cNvCxnSpPr>
          <p:nvPr/>
        </p:nvCxnSpPr>
        <p:spPr>
          <a:xfrm flipV="1">
            <a:off x="6136291" y="1820519"/>
            <a:ext cx="321925" cy="1898032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07626" y="1420409"/>
            <a:ext cx="150118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users/utils.js</a:t>
            </a:r>
            <a:endParaRPr lang="ru-RU" sz="2000" dirty="0"/>
          </a:p>
        </p:txBody>
      </p:sp>
      <p:cxnSp>
        <p:nvCxnSpPr>
          <p:cNvPr id="28" name="Прямая со стрелкой 27"/>
          <p:cNvCxnSpPr>
            <a:stCxn id="23" idx="0"/>
            <a:endCxn id="25" idx="3"/>
          </p:cNvCxnSpPr>
          <p:nvPr/>
        </p:nvCxnSpPr>
        <p:spPr>
          <a:xfrm flipH="1" flipV="1">
            <a:off x="6708723" y="3918606"/>
            <a:ext cx="1053732" cy="1071270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3" idx="0"/>
            <a:endCxn id="27" idx="2"/>
          </p:cNvCxnSpPr>
          <p:nvPr/>
        </p:nvCxnSpPr>
        <p:spPr>
          <a:xfrm flipH="1" flipV="1">
            <a:off x="6458216" y="1820519"/>
            <a:ext cx="1304239" cy="3169357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33582" y="5809234"/>
            <a:ext cx="803425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app.js</a:t>
            </a:r>
            <a:endParaRPr lang="ru-RU" sz="2000" dirty="0"/>
          </a:p>
        </p:txBody>
      </p:sp>
      <p:cxnSp>
        <p:nvCxnSpPr>
          <p:cNvPr id="31" name="Прямая со стрелкой 30"/>
          <p:cNvCxnSpPr>
            <a:stCxn id="30" idx="0"/>
            <a:endCxn id="25" idx="2"/>
          </p:cNvCxnSpPr>
          <p:nvPr/>
        </p:nvCxnSpPr>
        <p:spPr>
          <a:xfrm flipH="1" flipV="1">
            <a:off x="6136291" y="4118661"/>
            <a:ext cx="499004" cy="1690573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30" idx="3"/>
            <a:endCxn id="23" idx="2"/>
          </p:cNvCxnSpPr>
          <p:nvPr/>
        </p:nvCxnSpPr>
        <p:spPr>
          <a:xfrm flipV="1">
            <a:off x="7037007" y="5389986"/>
            <a:ext cx="725448" cy="619303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224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app.js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register)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link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ui.createLink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"Register"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ui.onDomReady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link.onClick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register ();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uiUtils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registerUser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02695" y="2554058"/>
            <a:ext cx="1634678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localization.js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701459" y="4989876"/>
            <a:ext cx="212199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users/</a:t>
            </a:r>
            <a:r>
              <a:rPr lang="en-US" sz="2000" dirty="0" err="1" smtClean="0"/>
              <a:t>ui</a:t>
            </a:r>
            <a:r>
              <a:rPr lang="en-US" sz="2000" dirty="0" smtClean="0"/>
              <a:t>/register.js</a:t>
            </a:r>
            <a:endParaRPr lang="ru-RU" sz="2000" dirty="0"/>
          </a:p>
        </p:txBody>
      </p:sp>
      <p:cxnSp>
        <p:nvCxnSpPr>
          <p:cNvPr id="30" name="Прямая со стрелкой 29"/>
          <p:cNvCxnSpPr>
            <a:stCxn id="29" idx="0"/>
            <a:endCxn id="28" idx="2"/>
          </p:cNvCxnSpPr>
          <p:nvPr/>
        </p:nvCxnSpPr>
        <p:spPr>
          <a:xfrm flipV="1">
            <a:off x="7762455" y="2954168"/>
            <a:ext cx="257579" cy="2035708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63858" y="3718551"/>
            <a:ext cx="114486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ui</a:t>
            </a:r>
            <a:r>
              <a:rPr lang="en-US" sz="2000" dirty="0" smtClean="0"/>
              <a:t>/utils.js</a:t>
            </a:r>
            <a:endParaRPr lang="ru-RU" sz="2000" dirty="0"/>
          </a:p>
        </p:txBody>
      </p:sp>
      <p:cxnSp>
        <p:nvCxnSpPr>
          <p:cNvPr id="32" name="Прямая со стрелкой 31"/>
          <p:cNvCxnSpPr>
            <a:stCxn id="31" idx="0"/>
            <a:endCxn id="33" idx="2"/>
          </p:cNvCxnSpPr>
          <p:nvPr/>
        </p:nvCxnSpPr>
        <p:spPr>
          <a:xfrm flipV="1">
            <a:off x="6136290" y="1820519"/>
            <a:ext cx="321926" cy="1898032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07626" y="1420409"/>
            <a:ext cx="150118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users/utils.js</a:t>
            </a:r>
            <a:endParaRPr lang="ru-RU" sz="2000" dirty="0"/>
          </a:p>
        </p:txBody>
      </p:sp>
      <p:cxnSp>
        <p:nvCxnSpPr>
          <p:cNvPr id="34" name="Прямая со стрелкой 33"/>
          <p:cNvCxnSpPr>
            <a:stCxn id="29" idx="0"/>
            <a:endCxn id="31" idx="3"/>
          </p:cNvCxnSpPr>
          <p:nvPr/>
        </p:nvCxnSpPr>
        <p:spPr>
          <a:xfrm flipH="1" flipV="1">
            <a:off x="6708722" y="3918606"/>
            <a:ext cx="1053733" cy="1071270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9" idx="0"/>
            <a:endCxn id="33" idx="2"/>
          </p:cNvCxnSpPr>
          <p:nvPr/>
        </p:nvCxnSpPr>
        <p:spPr>
          <a:xfrm flipH="1" flipV="1">
            <a:off x="6458216" y="1820519"/>
            <a:ext cx="1304239" cy="3169357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33582" y="5809234"/>
            <a:ext cx="803425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app.js</a:t>
            </a:r>
            <a:endParaRPr lang="ru-RU" sz="2000" dirty="0"/>
          </a:p>
        </p:txBody>
      </p:sp>
      <p:cxnSp>
        <p:nvCxnSpPr>
          <p:cNvPr id="37" name="Прямая со стрелкой 36"/>
          <p:cNvCxnSpPr>
            <a:stCxn id="36" idx="0"/>
            <a:endCxn id="31" idx="2"/>
          </p:cNvCxnSpPr>
          <p:nvPr/>
        </p:nvCxnSpPr>
        <p:spPr>
          <a:xfrm flipH="1" flipV="1">
            <a:off x="6136290" y="4118661"/>
            <a:ext cx="499005" cy="1690573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6" idx="3"/>
            <a:endCxn id="29" idx="2"/>
          </p:cNvCxnSpPr>
          <p:nvPr/>
        </p:nvCxnSpPr>
        <p:spPr>
          <a:xfrm flipV="1">
            <a:off x="7037007" y="5389986"/>
            <a:ext cx="725448" cy="619303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31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="users/utils.js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ru-RU" sz="18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="localization.js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/utils.js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ru-RU" sz="18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="users/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/register.js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="app.js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90648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905696" y="2414489"/>
            <a:ext cx="2741264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messageUtils.js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905696" y="4265005"/>
            <a:ext cx="2741264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main.js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609" y="3272199"/>
            <a:ext cx="1965218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index.html</a:t>
            </a:r>
            <a:endParaRPr lang="ru-RU" sz="3200" dirty="0"/>
          </a:p>
        </p:txBody>
      </p:sp>
      <p:cxnSp>
        <p:nvCxnSpPr>
          <p:cNvPr id="52" name="Прямая со стрелкой 51"/>
          <p:cNvCxnSpPr>
            <a:stCxn id="16" idx="3"/>
            <a:endCxn id="7" idx="1"/>
          </p:cNvCxnSpPr>
          <p:nvPr/>
        </p:nvCxnSpPr>
        <p:spPr>
          <a:xfrm flipV="1">
            <a:off x="2745827" y="2706877"/>
            <a:ext cx="2159869" cy="857710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6" idx="3"/>
            <a:endCxn id="8" idx="1"/>
          </p:cNvCxnSpPr>
          <p:nvPr/>
        </p:nvCxnSpPr>
        <p:spPr>
          <a:xfrm>
            <a:off x="2745827" y="3564587"/>
            <a:ext cx="2159869" cy="992806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8" idx="0"/>
            <a:endCxn id="7" idx="2"/>
          </p:cNvCxnSpPr>
          <p:nvPr/>
        </p:nvCxnSpPr>
        <p:spPr>
          <a:xfrm flipV="1">
            <a:off x="6276328" y="2999264"/>
            <a:ext cx="0" cy="126574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39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users/utils.js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[],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findUser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/utils.js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uiUtils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25973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uiUtils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registerUser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uiUtils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register)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link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uiUtils.createLink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"Register"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uiUtils.onDomReady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link.onClick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registerUser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});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120460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AMD: implementation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modules = {};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define(name,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factory)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modules[name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factory: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factory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run)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run.apply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(null,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getModules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057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AMD: </a:t>
            </a:r>
            <a:r>
              <a:rPr lang="en-US" dirty="0"/>
              <a:t>implementation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getModules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[];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modules[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module.instance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module.instance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||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require(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module.deps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module.factory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result.push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module.instance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956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 features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AMD support</a:t>
            </a:r>
          </a:p>
          <a:p>
            <a:r>
              <a:rPr lang="en-US" dirty="0"/>
              <a:t>Module id ↔ JavaScript file</a:t>
            </a:r>
          </a:p>
          <a:p>
            <a:r>
              <a:rPr lang="en-US" dirty="0" smtClean="0"/>
              <a:t>Cross browser</a:t>
            </a:r>
          </a:p>
          <a:p>
            <a:r>
              <a:rPr lang="en-US" dirty="0" smtClean="0"/>
              <a:t>Load </a:t>
            </a:r>
            <a:r>
              <a:rPr lang="en-US" dirty="0"/>
              <a:t>modules on demand</a:t>
            </a:r>
          </a:p>
          <a:p>
            <a:r>
              <a:rPr lang="en-US" dirty="0"/>
              <a:t>Browser cache</a:t>
            </a:r>
          </a:p>
          <a:p>
            <a:r>
              <a:rPr lang="en-US" dirty="0" smtClean="0"/>
              <a:t>Paths mapping</a:t>
            </a:r>
          </a:p>
          <a:p>
            <a:r>
              <a:rPr lang="en-US" dirty="0" smtClean="0"/>
              <a:t>Non AMD support (shim)</a:t>
            </a:r>
          </a:p>
          <a:p>
            <a:r>
              <a:rPr lang="en-US" dirty="0" smtClean="0"/>
              <a:t>Sugar</a:t>
            </a:r>
          </a:p>
          <a:p>
            <a:r>
              <a:rPr lang="en-US" dirty="0" smtClean="0"/>
              <a:t>Optimizer</a:t>
            </a:r>
            <a:endParaRPr lang="ru-RU" dirty="0"/>
          </a:p>
        </p:txBody>
      </p:sp>
      <p:pic>
        <p:nvPicPr>
          <p:cNvPr id="1026" name="Picture 2" descr="http://requirejs.org/i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29" y="1219200"/>
            <a:ext cx="3308842" cy="20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044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dirty="0" err="1" smtClean="0"/>
              <a:t>RequireJS</a:t>
            </a:r>
            <a:r>
              <a:rPr lang="en-US" dirty="0" smtClean="0"/>
              <a:t> library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requirejs.org/docs/release/2.1.15/minified/require.js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a reference: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="require.js"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data-main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="scripts/app"&gt;&lt;/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716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requirejs.config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scripts"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users/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/register"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register)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998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users/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/register.js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"users/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"localization"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l10n)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same as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require(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"users/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require(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l10n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require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"localization"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254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users/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/userList.js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"users/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/register"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"users/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(register,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same as: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define([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./register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../</a:t>
            </a:r>
            <a:r>
              <a:rPr lang="en-US" sz="18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(register,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2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requirejs.config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"lib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paths: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app: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"../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sampleApp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knockout: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"knockout/3.2"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app/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PersonViewModel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knockout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PersonViewModel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66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messageUtils.js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formatMessage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"Good morning,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mr.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"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"!"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main.js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message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formatMessage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alert(message);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2694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requirejs.config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enforceDefine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true,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paths: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code.jquery.com/jquery-1.11.2.min.js"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"lib/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jquery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911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requirejs.config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waitSeconds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infinite: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requirejs.config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waitSeconds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484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requirejs.config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map: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accordionBinding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"accordion"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"jquery-accordion.1.5"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"*"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"accordion"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jquery-accordion.1.3"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08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: </a:t>
            </a:r>
            <a:r>
              <a:rPr lang="en-US" dirty="0" err="1" smtClean="0"/>
              <a:t>domReady</a:t>
            </a:r>
            <a:r>
              <a:rPr lang="en-US" dirty="0" smtClean="0"/>
              <a:t> plugin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domReady</a:t>
            </a:r>
            <a:r>
              <a:rPr lang="en-US" dirty="0" smtClean="0"/>
              <a:t> plugin: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://raw.github.com/requirejs/domReady/latest/domReady.js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require([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"users/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/register"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domReady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register, document)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link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ui.createLink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"Register"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link.onClick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register();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321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: text plugin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dirty="0" smtClean="0"/>
              <a:t>text plugin: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raw.github.com/requirejs/text/latest/text.js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require([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jquery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text!views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/users/userTemplate.html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($,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userTemplateHtml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$(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"users"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).html(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userTemplateHtml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039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RequireJS</a:t>
            </a:r>
            <a:r>
              <a:rPr lang="en-US" dirty="0"/>
              <a:t> + </a:t>
            </a:r>
            <a:r>
              <a:rPr lang="en-US" dirty="0" err="1"/>
              <a:t>KnockoutJS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8634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 + </a:t>
            </a:r>
            <a:r>
              <a:rPr lang="en-US" dirty="0" err="1" smtClean="0"/>
              <a:t>KnockoutJS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computedArray.js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(require)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require(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"knockout"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computedArray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(items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converter)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(...);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computedArray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95687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 + </a:t>
            </a:r>
            <a:r>
              <a:rPr lang="en-US" dirty="0" err="1" smtClean="0"/>
              <a:t>KnockoutJS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AddressBookViewModel.js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(require)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= require(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"knockout"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ContactViewModel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require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ContactViewModel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computedArray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=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computedArray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require(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bindins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fadeVisible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AddressBookViewModel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.contacts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computedArray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model.contacts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(c)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 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ContactViewModel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(c);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.hasCheckedItems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AddressBookViewModel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667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 + </a:t>
            </a:r>
            <a:r>
              <a:rPr lang="en-US" dirty="0" err="1" smtClean="0"/>
              <a:t>KnockoutJS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main.js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require([</a:t>
            </a:r>
            <a:r>
              <a:rPr lang="en-US" sz="16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requireConfig</a:t>
            </a:r>
            <a:r>
              <a:rPr lang="en-US" sz="16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require([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knockout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AddressBookViewModel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knockout.mapping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domReady</a:t>
            </a:r>
            <a:r>
              <a:rPr lang="en-US" sz="16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AddressBookViewModel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ko.mapping.fromJS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AddressBookViewModel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(model));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075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 + </a:t>
            </a:r>
            <a:r>
              <a:rPr lang="en-US" dirty="0" err="1" smtClean="0"/>
              <a:t>KnockoutJS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requireConfig.js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requirejs.config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baseUrl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121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="main.js"&gt;&lt;/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="messageUtils.js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main.js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formatMessage</a:t>
            </a:r>
            <a:r>
              <a:rPr lang="en-US" sz="18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not defined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 = 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formatMessage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alert(message);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56103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RequireJS</a:t>
            </a:r>
            <a:r>
              <a:rPr lang="en-US" dirty="0"/>
              <a:t> + </a:t>
            </a:r>
            <a:r>
              <a:rPr lang="en-US" dirty="0" err="1"/>
              <a:t>KnockoutJS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require.js"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data-main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="main"&gt;&lt;/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hasCheckedItems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11737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KnockoutJS</a:t>
            </a:r>
            <a:r>
              <a:rPr lang="en-US" dirty="0"/>
              <a:t>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7880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"click: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openDialog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 Contact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"if: </a:t>
            </a:r>
            <a:r>
              <a:rPr lang="en-US" sz="1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dialogIsOpen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="with: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name"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Last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Phone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phone" 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="click: save"&gt;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="click: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cancel"&gt;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Cancel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286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KnockoutJS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AddressBookViewModel.js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(require)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require(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knockout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AddContactDialogViewModel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require(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AddContactDialogViewModel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AddressBookViewModel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self.saveContact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phone) { ... };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.addContactDialog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.isDialogOpen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self.addContactDialog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!=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self.openDialog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self.addContactDialog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AddContactDialogViewModel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self.saveContact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                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self.closeDialog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self.closeDialog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self.addContactDialog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AddressBookViewModel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637790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KnockoutJS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AddContactDialogViewModel.js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(require)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require(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"knockout"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AddContactDialogViewModel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(save, close)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this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.lastName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.phone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.save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save(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.name,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.lasName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.phone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close();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close;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AddContactDialogViewModel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038863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"click: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openDialog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 Contact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="if: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dialogIsOpen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add-contact-dialog </a:t>
            </a:r>
            <a:r>
              <a:rPr lang="en-US" sz="18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="save: </a:t>
            </a:r>
            <a:r>
              <a:rPr lang="en-US" sz="1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saveContact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   close: </a:t>
            </a:r>
            <a:r>
              <a:rPr lang="en-US" sz="1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closeDialog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905612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Components.js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(require)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require(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"knockout"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ko.components.register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"add-contact-dialog"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3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.lastName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.phone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.save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params.save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.name,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.lastName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.phone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params.close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.cancel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params.close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'&lt;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div&gt;Name: &lt;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data-bind="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name"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    '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endParaRPr lang="en-US" sz="1300" dirty="0">
              <a:solidFill>
                <a:srgbClr val="A31515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'Last name: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&lt;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data-bind="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/&gt;'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endParaRPr lang="en-US" sz="1300" dirty="0">
              <a:solidFill>
                <a:srgbClr val="A31515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'Phone:   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&lt;input data-bind="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phone"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   '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endParaRPr lang="en-US" sz="1300" dirty="0">
              <a:solidFill>
                <a:srgbClr val="A31515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'&lt;button data-bind="click: save"&gt;Save&lt;/button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            '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endParaRPr lang="en-US" sz="1300" dirty="0">
              <a:solidFill>
                <a:srgbClr val="A31515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'&lt;button data-bind="click: cancel"&gt;Cancel&lt;/button&gt;&lt;/div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  '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940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KnockoutJS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AddressBookViewModel.js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(require)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require(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"knockout"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AddressBookViewModel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self.saveContact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phone) { ... };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self.isDialogOpen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self.openDialog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self.isDialogOpen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self.closeDialog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self.isDialogOpen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AddressBookViewModel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655644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Components.js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(require)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require(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"knockout"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ko.components.register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add-contact-dialog"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.lastName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.phone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.save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params.save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.name,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.lastName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.phone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params.close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.cancel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params.close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 element: </a:t>
            </a:r>
            <a:r>
              <a:rPr lang="en-US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addContactDialogTemplate</a:t>
            </a:r>
            <a:r>
              <a:rPr lang="en-US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75997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"click: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openDialog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 Contact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="if: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dialogIsOpen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add-contact-dialog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="save: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saveContact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close: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closeDialog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addContactDialogTemplate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Name: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name" 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Last name: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Phone: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phone" 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="click: save"&gt;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="click: cancel"&gt;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Cancel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5582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="messageUtils.js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ru-RU" sz="18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="main.js"&gt;&lt;/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main.js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OK</a:t>
            </a:r>
            <a:endParaRPr lang="en-US" sz="18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formatMessage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alert(message);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74475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Components.js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ko.components.register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add-contact-dialog"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require: 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AddContactDialogViewModel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template:  {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require: 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"text!AddContactDialog.html"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124487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AddContactDialogViewModel.js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(require)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require(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"knockout"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AddContactDialogViewModel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return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AddContactDialogViewModel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996685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AddContactDialog.html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Name: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name" 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 name: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Phone: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phone" 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="click: save"&gt;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="click: cancel"&gt;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Cancel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286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Components.js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ko.components.register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add-contact-dialog"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require: 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322251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AddContactDialog.js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(require)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require(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"knockout"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AddContactDialogViewModel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return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AddContactDialogViewModel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template: require(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"text!./AddContactDialog.html"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328310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Patterns: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www.adequatelygood.com/JavaScript-Module-Pattern-In-Depth.html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://carldanley.com/js-module-pattern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https://carldanley.com/js-revealing-module-pattern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3"/>
              </a:rPr>
              <a:t>http://largescalejs.ru/module-pattern/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github.com/amdjs/amdjs-api/blob/master/AMD.md</a:t>
            </a:r>
            <a:endParaRPr lang="en-US" dirty="0" smtClean="0"/>
          </a:p>
          <a:p>
            <a:r>
              <a:rPr lang="en-US" dirty="0">
                <a:hlinkClick r:id="rId4"/>
              </a:rPr>
              <a:t>http://addyosmani.com/writing-modular-js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sly-and-fluffy.blogspot.ru/2013/02/amd-requirejs-javascript.html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Libraries: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://requirejs.org/</a:t>
            </a:r>
          </a:p>
          <a:p>
            <a:r>
              <a:rPr lang="en-US" dirty="0">
                <a:hlinkClick r:id="rId6"/>
              </a:rPr>
              <a:t>http://knockoutjs.com/documentation/amd-loading.html</a:t>
            </a:r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knockoutjs.com/documentation/component-overview.html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www.knockmeout.net/2014/06/knockout-3-2-preview-components.html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272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508841" y="1789995"/>
            <a:ext cx="2741263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userUtils.js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508841" y="3466515"/>
            <a:ext cx="2741263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messageUtils.js</a:t>
            </a:r>
            <a:endParaRPr lang="ru-R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65258" y="1323488"/>
            <a:ext cx="1044966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page1.js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65258" y="1882328"/>
            <a:ext cx="1044966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page2.js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5258" y="2441168"/>
            <a:ext cx="1044966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page3.js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5258" y="3000008"/>
            <a:ext cx="1044966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page4.js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58003" y="5235370"/>
            <a:ext cx="2052357" cy="584775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newPage.js</a:t>
            </a:r>
            <a:endParaRPr lang="ru-RU" sz="3200" dirty="0"/>
          </a:p>
        </p:txBody>
      </p:sp>
      <p:cxnSp>
        <p:nvCxnSpPr>
          <p:cNvPr id="18" name="Прямая со стрелкой 17"/>
          <p:cNvCxnSpPr>
            <a:stCxn id="12" idx="3"/>
          </p:cNvCxnSpPr>
          <p:nvPr/>
        </p:nvCxnSpPr>
        <p:spPr>
          <a:xfrm>
            <a:off x="2310224" y="1523543"/>
            <a:ext cx="3198617" cy="3794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3" idx="3"/>
            <a:endCxn id="7" idx="1"/>
          </p:cNvCxnSpPr>
          <p:nvPr/>
        </p:nvCxnSpPr>
        <p:spPr>
          <a:xfrm>
            <a:off x="2310224" y="2082383"/>
            <a:ext cx="319861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3"/>
          </p:cNvCxnSpPr>
          <p:nvPr/>
        </p:nvCxnSpPr>
        <p:spPr>
          <a:xfrm flipV="1">
            <a:off x="2310224" y="2269469"/>
            <a:ext cx="3198617" cy="9305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4" idx="3"/>
          </p:cNvCxnSpPr>
          <p:nvPr/>
        </p:nvCxnSpPr>
        <p:spPr>
          <a:xfrm flipV="1">
            <a:off x="2310224" y="3933023"/>
            <a:ext cx="3198617" cy="3847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65258" y="3558848"/>
            <a:ext cx="1037848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page5.js</a:t>
            </a:r>
            <a:endParaRPr lang="ru-RU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265258" y="4117688"/>
            <a:ext cx="1044966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page6.js</a:t>
            </a:r>
            <a:endParaRPr lang="ru-RU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676587" y="46149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ru-RU" sz="2800" dirty="0"/>
          </a:p>
        </p:txBody>
      </p:sp>
      <p:cxnSp>
        <p:nvCxnSpPr>
          <p:cNvPr id="40" name="Прямая со стрелкой 39"/>
          <p:cNvCxnSpPr>
            <a:stCxn id="14" idx="3"/>
          </p:cNvCxnSpPr>
          <p:nvPr/>
        </p:nvCxnSpPr>
        <p:spPr>
          <a:xfrm>
            <a:off x="2310224" y="2641223"/>
            <a:ext cx="3198617" cy="9844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3" idx="3"/>
            <a:endCxn id="8" idx="1"/>
          </p:cNvCxnSpPr>
          <p:nvPr/>
        </p:nvCxnSpPr>
        <p:spPr>
          <a:xfrm>
            <a:off x="2303106" y="3758903"/>
            <a:ext cx="320573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6" idx="3"/>
          </p:cNvCxnSpPr>
          <p:nvPr/>
        </p:nvCxnSpPr>
        <p:spPr>
          <a:xfrm flipV="1">
            <a:off x="2810360" y="2416883"/>
            <a:ext cx="2691363" cy="3110875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6" idx="3"/>
          </p:cNvCxnSpPr>
          <p:nvPr/>
        </p:nvCxnSpPr>
        <p:spPr>
          <a:xfrm flipV="1">
            <a:off x="2810360" y="4051290"/>
            <a:ext cx="2698481" cy="1476468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064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</a:t>
            </a:r>
            <a:r>
              <a:rPr lang="en-US" dirty="0" smtClean="0"/>
              <a:t>#2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userUtils.js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messageUtils.js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(text, from,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main.js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"Rodriguez"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Pedro"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770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#3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2014" y="2118272"/>
            <a:ext cx="2564163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productsControl.min.js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002014" y="4425860"/>
            <a:ext cx="1279966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jQuery.js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609" y="3272199"/>
            <a:ext cx="1968103" cy="461665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newPage.html</a:t>
            </a:r>
            <a:endParaRPr lang="ru-RU" sz="2400" dirty="0"/>
          </a:p>
        </p:txBody>
      </p:sp>
      <p:cxnSp>
        <p:nvCxnSpPr>
          <p:cNvPr id="52" name="Прямая со стрелкой 51"/>
          <p:cNvCxnSpPr>
            <a:stCxn id="16" idx="3"/>
            <a:endCxn id="7" idx="1"/>
          </p:cNvCxnSpPr>
          <p:nvPr/>
        </p:nvCxnSpPr>
        <p:spPr>
          <a:xfrm flipV="1">
            <a:off x="2748712" y="2318327"/>
            <a:ext cx="1253302" cy="1184705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6" idx="3"/>
            <a:endCxn id="8" idx="1"/>
          </p:cNvCxnSpPr>
          <p:nvPr/>
        </p:nvCxnSpPr>
        <p:spPr>
          <a:xfrm>
            <a:off x="2748712" y="3503032"/>
            <a:ext cx="1253302" cy="1153661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02014" y="3297587"/>
            <a:ext cx="2193614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usersControl.min.js</a:t>
            </a:r>
            <a:endParaRPr lang="ru-RU" sz="2000" dirty="0"/>
          </a:p>
        </p:txBody>
      </p:sp>
      <p:cxnSp>
        <p:nvCxnSpPr>
          <p:cNvPr id="39" name="Прямая со стрелкой 38"/>
          <p:cNvCxnSpPr>
            <a:stCxn id="16" idx="3"/>
            <a:endCxn id="30" idx="1"/>
          </p:cNvCxnSpPr>
          <p:nvPr/>
        </p:nvCxnSpPr>
        <p:spPr>
          <a:xfrm flipV="1">
            <a:off x="2748712" y="3497642"/>
            <a:ext cx="1253302" cy="5390"/>
          </a:xfrm>
          <a:prstGeom prst="straightConnector1">
            <a:avLst/>
          </a:prstGeom>
          <a:ln w="571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3271235" y="1146220"/>
            <a:ext cx="4997002" cy="4906850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90221" y="122997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Thirdparty</a:t>
            </a:r>
            <a:r>
              <a:rPr lang="en-US" dirty="0" smtClean="0"/>
              <a:t> vendors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645304" y="2133661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A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645304" y="3259546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8888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S Theme">
  <a:themeElements>
    <a:clrScheme name="Exigen Color Palette">
      <a:dk1>
        <a:srgbClr val="474747"/>
      </a:dk1>
      <a:lt1>
        <a:srgbClr val="FFFFFF"/>
      </a:lt1>
      <a:dk2>
        <a:srgbClr val="474747"/>
      </a:dk2>
      <a:lt2>
        <a:srgbClr val="FFFFFF"/>
      </a:lt2>
      <a:accent1>
        <a:srgbClr val="0070C0"/>
      </a:accent1>
      <a:accent2>
        <a:srgbClr val="004F8A"/>
      </a:accent2>
      <a:accent3>
        <a:srgbClr val="1F9FFF"/>
      </a:accent3>
      <a:accent4>
        <a:srgbClr val="7FC9FF"/>
      </a:accent4>
      <a:accent5>
        <a:srgbClr val="BFE4FF"/>
      </a:accent5>
      <a:accent6>
        <a:srgbClr val="353535"/>
      </a:accent6>
      <a:hlink>
        <a:srgbClr val="40AF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68418</TotalTime>
  <Words>3232</Words>
  <Application>Microsoft Office PowerPoint</Application>
  <PresentationFormat>Лист Letter (8,5x11")</PresentationFormat>
  <Paragraphs>845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0" baseType="lpstr">
      <vt:lpstr>Arial</vt:lpstr>
      <vt:lpstr>Calibri</vt:lpstr>
      <vt:lpstr>Courier New</vt:lpstr>
      <vt:lpstr>Times New Roman</vt:lpstr>
      <vt:lpstr>ExS Theme</vt:lpstr>
      <vt:lpstr>Introduction into SPA. RequireJS KnockoutJS components</vt:lpstr>
      <vt:lpstr>Agenda</vt:lpstr>
      <vt:lpstr>Real life example #1</vt:lpstr>
      <vt:lpstr>Real life example #1</vt:lpstr>
      <vt:lpstr>Real life example #1</vt:lpstr>
      <vt:lpstr>Real life example #1</vt:lpstr>
      <vt:lpstr>Real life example #2</vt:lpstr>
      <vt:lpstr>Real life example #2</vt:lpstr>
      <vt:lpstr>Real life example #3</vt:lpstr>
      <vt:lpstr>Real life example #3</vt:lpstr>
      <vt:lpstr>Real life example #3</vt:lpstr>
      <vt:lpstr>Real life example #4</vt:lpstr>
      <vt:lpstr>Real life example #4</vt:lpstr>
      <vt:lpstr>Real life example #4</vt:lpstr>
      <vt:lpstr>Real life example #4</vt:lpstr>
      <vt:lpstr>Global namespace pollution</vt:lpstr>
      <vt:lpstr>Namespace pattern</vt:lpstr>
      <vt:lpstr>Real life example #5</vt:lpstr>
      <vt:lpstr>Safe namespace pattern</vt:lpstr>
      <vt:lpstr>Nested namespace pattern</vt:lpstr>
      <vt:lpstr>Nested namespace pattern</vt:lpstr>
      <vt:lpstr>Nested namespace pattern: implementation</vt:lpstr>
      <vt:lpstr>Real life example #6</vt:lpstr>
      <vt:lpstr>Module pattern: exports</vt:lpstr>
      <vt:lpstr>Real life example #7</vt:lpstr>
      <vt:lpstr>Module pattern: import</vt:lpstr>
      <vt:lpstr>Real life example #8</vt:lpstr>
      <vt:lpstr>Real life example #8</vt:lpstr>
      <vt:lpstr>Real life example #8</vt:lpstr>
      <vt:lpstr>AMD</vt:lpstr>
      <vt:lpstr>AMD</vt:lpstr>
      <vt:lpstr>AMD: implementation</vt:lpstr>
      <vt:lpstr>AMD: implementation</vt:lpstr>
      <vt:lpstr>RequireJS features</vt:lpstr>
      <vt:lpstr>RequireJS</vt:lpstr>
      <vt:lpstr>RequireJS</vt:lpstr>
      <vt:lpstr>RequireJS</vt:lpstr>
      <vt:lpstr>RequireJS</vt:lpstr>
      <vt:lpstr>RequireJS</vt:lpstr>
      <vt:lpstr>RequireJS</vt:lpstr>
      <vt:lpstr>RequireJS</vt:lpstr>
      <vt:lpstr>RequireJS</vt:lpstr>
      <vt:lpstr>RequireJS: domReady plugin</vt:lpstr>
      <vt:lpstr>RequireJS: text plugin</vt:lpstr>
      <vt:lpstr>RequireJS + KnockoutJS</vt:lpstr>
      <vt:lpstr>RequireJS + KnockoutJS</vt:lpstr>
      <vt:lpstr>RequireJS + KnockoutJS</vt:lpstr>
      <vt:lpstr>RequireJS + KnockoutJS</vt:lpstr>
      <vt:lpstr>RequireJS + KnockoutJS</vt:lpstr>
      <vt:lpstr>RequireJS + KnockoutJS</vt:lpstr>
      <vt:lpstr>KnockoutJS components</vt:lpstr>
      <vt:lpstr>KnockoutJS components</vt:lpstr>
      <vt:lpstr>KnockoutJS components</vt:lpstr>
      <vt:lpstr>KnockoutJS components</vt:lpstr>
      <vt:lpstr>KnockoutJS components</vt:lpstr>
      <vt:lpstr>KnockoutJS components</vt:lpstr>
      <vt:lpstr>KnockoutJS components</vt:lpstr>
      <vt:lpstr>KnockoutJS components</vt:lpstr>
      <vt:lpstr>KnockoutJS components</vt:lpstr>
      <vt:lpstr>KnockoutJS components</vt:lpstr>
      <vt:lpstr>KnockoutJS components</vt:lpstr>
      <vt:lpstr>KnockoutJS components</vt:lpstr>
      <vt:lpstr>KnockoutJS components</vt:lpstr>
      <vt:lpstr>KnockoutJS components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PPT Template</dc:title>
  <dc:creator>Denise.Dunckley@returnonintelligence.com</dc:creator>
  <cp:lastModifiedBy>Gerich</cp:lastModifiedBy>
  <cp:revision>1582</cp:revision>
  <cp:lastPrinted>2013-07-02T17:17:19Z</cp:lastPrinted>
  <dcterms:created xsi:type="dcterms:W3CDTF">2012-07-06T14:56:23Z</dcterms:created>
  <dcterms:modified xsi:type="dcterms:W3CDTF">2014-12-26T21:48:29Z</dcterms:modified>
</cp:coreProperties>
</file>