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3" r:id="rId4"/>
    <p:sldId id="264" r:id="rId5"/>
    <p:sldId id="265" r:id="rId6"/>
  </p:sldIdLst>
  <p:sldSz cx="9144000" cy="6858000" type="letter"/>
  <p:notesSz cx="6858000" cy="9144000"/>
  <p:defaultTextStyle>
    <a:defPPr>
      <a:defRPr lang="ru-RU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14">
          <p15:clr>
            <a:srgbClr val="A4A3A4"/>
          </p15:clr>
        </p15:guide>
        <p15:guide id="2" pos="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085C8"/>
    <a:srgbClr val="428BD0"/>
    <a:srgbClr val="5D5B14"/>
    <a:srgbClr val="868400"/>
    <a:srgbClr val="FF435E"/>
    <a:srgbClr val="FF92AC"/>
    <a:srgbClr val="0000F7"/>
    <a:srgbClr val="FD0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5" autoAdjust="0"/>
    <p:restoredTop sz="87376" autoAdjust="0"/>
  </p:normalViewPr>
  <p:slideViewPr>
    <p:cSldViewPr snapToGrid="0">
      <p:cViewPr varScale="1">
        <p:scale>
          <a:sx n="100" d="100"/>
          <a:sy n="100" d="100"/>
        </p:scale>
        <p:origin x="-660" y="-90"/>
      </p:cViewPr>
      <p:guideLst>
        <p:guide orient="horz" pos="714"/>
        <p:guide pos="912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 defTabSz="91425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 defTabSz="91425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0301568-CCB5-4678-8D6C-CFE7B8687EE7}" type="datetimeFigureOut">
              <a:rPr lang="en-US"/>
              <a:pPr>
                <a:defRPr/>
              </a:pPr>
              <a:t>10/20/2014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 defTabSz="91425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 defTabSz="91425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6C326C-9C32-44BC-8562-53BDC2703E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23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8" t="20979" r="12038" b="25174"/>
          <a:stretch>
            <a:fillRect/>
          </a:stretch>
        </p:blipFill>
        <p:spPr bwMode="auto">
          <a:xfrm>
            <a:off x="387350" y="238125"/>
            <a:ext cx="2800350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1739900"/>
            <a:ext cx="714692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4518025" y="881063"/>
            <a:ext cx="41036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 b="1" i="1">
                <a:solidFill>
                  <a:srgbClr val="7F7F7F"/>
                </a:solidFill>
              </a:rPr>
              <a:t>Core Systems Transformation Solutions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53456" y="4366127"/>
            <a:ext cx="6862350" cy="706733"/>
          </a:xfrm>
          <a:prstGeom prst="rect">
            <a:avLst/>
          </a:prstGeom>
        </p:spPr>
        <p:txBody>
          <a:bodyPr lIns="91434" tIns="45718" rIns="91434" bIns="45718" anchor="t"/>
          <a:lstStyle>
            <a:lvl1pPr algn="l">
              <a:defRPr sz="3200" b="1" cap="none" baseline="0">
                <a:solidFill>
                  <a:srgbClr val="0956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364342" y="5536736"/>
            <a:ext cx="6862350" cy="524345"/>
          </a:xfrm>
          <a:prstGeom prst="rect">
            <a:avLst/>
          </a:prstGeom>
        </p:spPr>
        <p:txBody>
          <a:bodyPr lIns="91434" tIns="45718" rIns="91434" bIns="45718" anchor="b"/>
          <a:lstStyle>
            <a:lvl1pPr marL="0" indent="0">
              <a:buNone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1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691954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3692" y="1219200"/>
            <a:ext cx="8487280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272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0"/>
          </p:nvPr>
        </p:nvSpPr>
        <p:spPr>
          <a:xfrm>
            <a:off x="373691" y="1219200"/>
            <a:ext cx="2456595" cy="4811486"/>
          </a:xfrm>
        </p:spPr>
        <p:txBody>
          <a:bodyPr>
            <a:normAutofit/>
          </a:bodyPr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265715" y="1197428"/>
            <a:ext cx="5551714" cy="4811486"/>
          </a:xfrm>
        </p:spPr>
        <p:txBody>
          <a:bodyPr>
            <a:normAutofit/>
          </a:bodyPr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1662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0744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29" y="1220788"/>
            <a:ext cx="8371114" cy="48307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8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9642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33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8"/>
          <p:cNvSpPr txBox="1">
            <a:spLocks noChangeArrowheads="1"/>
          </p:cNvSpPr>
          <p:nvPr/>
        </p:nvSpPr>
        <p:spPr bwMode="auto">
          <a:xfrm>
            <a:off x="207963" y="6477000"/>
            <a:ext cx="9001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94" tIns="60872" rIns="89994" bIns="44998"/>
          <a:lstStyle>
            <a:lvl1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</a:rPr>
              <a:t>                </a:t>
            </a:r>
            <a:endParaRPr lang="ru-RU" sz="12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27" name="Title Placeholder 12"/>
          <p:cNvSpPr>
            <a:spLocks noGrp="1"/>
          </p:cNvSpPr>
          <p:nvPr>
            <p:ph type="title"/>
          </p:nvPr>
        </p:nvSpPr>
        <p:spPr bwMode="auto">
          <a:xfrm>
            <a:off x="390525" y="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56835" y="877888"/>
            <a:ext cx="8229843" cy="0"/>
          </a:xfrm>
          <a:prstGeom prst="line">
            <a:avLst/>
          </a:prstGeom>
          <a:ln w="25400" cap="sq">
            <a:gradFill flip="none" rotWithShape="1">
              <a:gsLst>
                <a:gs pos="100000">
                  <a:srgbClr val="FFFFFF"/>
                </a:gs>
                <a:gs pos="50000">
                  <a:schemeClr val="accent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9" name="Text Placeholder 14"/>
          <p:cNvSpPr>
            <a:spLocks noGrp="1"/>
          </p:cNvSpPr>
          <p:nvPr>
            <p:ph type="body" idx="1"/>
          </p:nvPr>
        </p:nvSpPr>
        <p:spPr bwMode="auto">
          <a:xfrm>
            <a:off x="361950" y="1162050"/>
            <a:ext cx="8401050" cy="481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ext Box 8"/>
          <p:cNvSpPr txBox="1">
            <a:spLocks noChangeArrowheads="1"/>
          </p:cNvSpPr>
          <p:nvPr userDrawn="1"/>
        </p:nvSpPr>
        <p:spPr bwMode="auto">
          <a:xfrm>
            <a:off x="3600450" y="6515100"/>
            <a:ext cx="19415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94" tIns="60872" rIns="89994" bIns="44998"/>
          <a:lstStyle>
            <a:lvl1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sz="1200">
                <a:solidFill>
                  <a:srgbClr val="7F7F7F"/>
                </a:solidFill>
              </a:rPr>
              <a:t>Confidential</a:t>
            </a:r>
            <a:endParaRPr lang="ru-RU" sz="1200">
              <a:solidFill>
                <a:srgbClr val="7F7F7F"/>
              </a:solidFill>
            </a:endParaRPr>
          </a:p>
        </p:txBody>
      </p:sp>
      <p:sp>
        <p:nvSpPr>
          <p:cNvPr id="1031" name="Text Box 8"/>
          <p:cNvSpPr txBox="1">
            <a:spLocks noChangeArrowheads="1"/>
          </p:cNvSpPr>
          <p:nvPr userDrawn="1"/>
        </p:nvSpPr>
        <p:spPr bwMode="auto">
          <a:xfrm>
            <a:off x="8034338" y="6488113"/>
            <a:ext cx="10001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94" tIns="60872" rIns="89994" bIns="44998"/>
          <a:lstStyle>
            <a:lvl1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sz="1000">
                <a:solidFill>
                  <a:schemeClr val="bg1"/>
                </a:solidFill>
                <a:latin typeface="Calibri" panose="020F0502020204030204" pitchFamily="34" charset="0"/>
              </a:rPr>
              <a:t>                 </a:t>
            </a:r>
            <a:fld id="{60DDE400-F034-4264-9968-17669ADDE765}" type="slidenum">
              <a:rPr lang="en-US" sz="1200">
                <a:latin typeface="Calibri" panose="020F0502020204030204" pitchFamily="34" charset="0"/>
              </a:rPr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endParaRPr lang="ru-RU" sz="1200">
              <a:latin typeface="Calibri" panose="020F0502020204030204" pitchFamily="34" charset="0"/>
            </a:endParaRPr>
          </a:p>
        </p:txBody>
      </p:sp>
      <p:pic>
        <p:nvPicPr>
          <p:cNvPr id="1032" name="Picture 1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8" t="20979" r="12038" b="25174"/>
          <a:stretch>
            <a:fillRect/>
          </a:stretch>
        </p:blipFill>
        <p:spPr bwMode="auto">
          <a:xfrm>
            <a:off x="412750" y="6230938"/>
            <a:ext cx="1346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ransition>
    <p:wipe dir="r"/>
  </p:transition>
  <p:hf sldNum="0" hdr="0" ft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mailto:Andrey.V.Kuznetsov@returnonintelligence.com" TargetMode="External"/><Relationship Id="rId3" Type="http://schemas.openxmlformats.org/officeDocument/2006/relationships/hyperlink" Target="https://www.jetbrains.com/resharper/" TargetMode="External"/><Relationship Id="rId7" Type="http://schemas.openxmlformats.org/officeDocument/2006/relationships/hyperlink" Target="https://github.com/gerich-home/ROI-Web-School" TargetMode="External"/><Relationship Id="rId2" Type="http://schemas.openxmlformats.org/officeDocument/2006/relationships/hyperlink" Target="http://www.visualstudio.com/downloads/download-visual-studio-v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msdn.microsoft.com/en-us/library/ff926074.aspx" TargetMode="External"/><Relationship Id="rId5" Type="http://schemas.openxmlformats.org/officeDocument/2006/relationships/hyperlink" Target="https://code.google.com/p/tortoisegit/" TargetMode="External"/><Relationship Id="rId4" Type="http://schemas.openxmlformats.org/officeDocument/2006/relationships/hyperlink" Target="http://www.microsoft.com/ru-ru/download/details.aspx?id=2906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397000" y="4365625"/>
            <a:ext cx="6862763" cy="917575"/>
          </a:xfrm>
        </p:spPr>
        <p:txBody>
          <a:bodyPr/>
          <a:lstStyle/>
          <a:p>
            <a:r>
              <a:rPr lang="en-US" sz="2800" dirty="0" err="1" smtClean="0"/>
              <a:t>.Net</a:t>
            </a:r>
            <a:r>
              <a:rPr lang="en-US" sz="2800" dirty="0" smtClean="0"/>
              <a:t> School</a:t>
            </a:r>
            <a:endParaRPr lang="en-US" sz="2800" dirty="0" smtClean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>
          <a:xfrm>
            <a:off x="1363663" y="5537200"/>
            <a:ext cx="6862762" cy="523875"/>
          </a:xfrm>
        </p:spPr>
        <p:txBody>
          <a:bodyPr/>
          <a:lstStyle/>
          <a:p>
            <a:r>
              <a:rPr lang="en-US" dirty="0" smtClean="0"/>
              <a:t>Web Development</a:t>
            </a:r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475" cy="990600"/>
          </a:xfrm>
        </p:spPr>
        <p:txBody>
          <a:bodyPr/>
          <a:lstStyle/>
          <a:p>
            <a:r>
              <a:rPr lang="en-US" altLang="ru-RU" dirty="0" smtClean="0"/>
              <a:t>Roadmap</a:t>
            </a:r>
            <a:r>
              <a:rPr lang="en-US" dirty="0" smtClean="0"/>
              <a:t> </a:t>
            </a:r>
            <a:r>
              <a:rPr lang="en-US" dirty="0" smtClean="0"/>
              <a:t>	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0"/>
          </p:nvPr>
        </p:nvSpPr>
        <p:spPr>
          <a:xfrm>
            <a:off x="373063" y="1219200"/>
            <a:ext cx="8488362" cy="4800600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 smtClean="0"/>
          </a:p>
          <a:p>
            <a:r>
              <a:rPr lang="en-US" dirty="0" smtClean="0"/>
              <a:t>Course</a:t>
            </a:r>
          </a:p>
          <a:p>
            <a:r>
              <a:rPr lang="en-US" dirty="0"/>
              <a:t>Resources</a:t>
            </a:r>
          </a:p>
          <a:p>
            <a:r>
              <a:rPr lang="en-US" dirty="0" smtClean="0"/>
              <a:t>Web Development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361950" y="19050"/>
            <a:ext cx="8499475" cy="990600"/>
          </a:xfrm>
        </p:spPr>
        <p:txBody>
          <a:bodyPr/>
          <a:lstStyle/>
          <a:p>
            <a:r>
              <a:rPr lang="en-US" altLang="ru-RU" dirty="0" smtClean="0"/>
              <a:t>Schedule</a:t>
            </a:r>
            <a:endParaRPr 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3063" y="1219200"/>
            <a:ext cx="8488362" cy="4800600"/>
          </a:xfrm>
        </p:spPr>
        <p:txBody>
          <a:bodyPr/>
          <a:lstStyle/>
          <a:p>
            <a:r>
              <a:rPr lang="en-US" dirty="0" smtClean="0"/>
              <a:t>Monday – 18:30 – 20:00</a:t>
            </a:r>
          </a:p>
          <a:p>
            <a:r>
              <a:rPr lang="en-US" dirty="0" smtClean="0"/>
              <a:t>Wednesday – 18:30 – 20:00</a:t>
            </a:r>
          </a:p>
          <a:p>
            <a:r>
              <a:rPr lang="en-US" dirty="0" smtClean="0"/>
              <a:t>Possible </a:t>
            </a:r>
            <a:r>
              <a:rPr lang="en-US" dirty="0"/>
              <a:t>Friday – 18:30 – </a:t>
            </a:r>
            <a:r>
              <a:rPr lang="en-US" dirty="0" smtClean="0"/>
              <a:t>20:00</a:t>
            </a:r>
          </a:p>
          <a:p>
            <a:endParaRPr lang="en-US" dirty="0"/>
          </a:p>
          <a:p>
            <a:r>
              <a:rPr lang="en-US" dirty="0" smtClean="0"/>
              <a:t>Required:</a:t>
            </a:r>
          </a:p>
          <a:p>
            <a:pPr lvl="1"/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Pen</a:t>
            </a:r>
          </a:p>
          <a:p>
            <a:pPr lvl="1"/>
            <a:r>
              <a:rPr lang="en-US" dirty="0" smtClean="0"/>
              <a:t>Passport</a:t>
            </a: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361950" y="19050"/>
            <a:ext cx="8499475" cy="990600"/>
          </a:xfrm>
        </p:spPr>
        <p:txBody>
          <a:bodyPr/>
          <a:lstStyle/>
          <a:p>
            <a:r>
              <a:rPr lang="en-US" dirty="0" smtClean="0"/>
              <a:t>Course</a:t>
            </a:r>
            <a:endParaRPr 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3063" y="1219200"/>
            <a:ext cx="8488362" cy="4800600"/>
          </a:xfrm>
        </p:spPr>
        <p:txBody>
          <a:bodyPr/>
          <a:lstStyle/>
          <a:p>
            <a:pPr fontAlgn="ctr"/>
            <a:r>
              <a:rPr lang="en-US" dirty="0" err="1" smtClean="0"/>
              <a:t>ASP.Net</a:t>
            </a:r>
            <a:r>
              <a:rPr lang="en-US" dirty="0" smtClean="0"/>
              <a:t> </a:t>
            </a:r>
            <a:r>
              <a:rPr lang="en-US" dirty="0"/>
              <a:t>MVC Basics</a:t>
            </a:r>
          </a:p>
          <a:p>
            <a:pPr fontAlgn="ctr"/>
            <a:r>
              <a:rPr lang="en-US" dirty="0"/>
              <a:t>Security </a:t>
            </a:r>
            <a:r>
              <a:rPr lang="en-US" dirty="0"/>
              <a:t>Overview</a:t>
            </a:r>
          </a:p>
          <a:p>
            <a:pPr fontAlgn="ctr"/>
            <a:r>
              <a:rPr lang="en-US" dirty="0"/>
              <a:t>JavaScript </a:t>
            </a:r>
            <a:r>
              <a:rPr lang="en-US" dirty="0"/>
              <a:t>Basics</a:t>
            </a:r>
          </a:p>
          <a:p>
            <a:pPr fontAlgn="ctr"/>
            <a:r>
              <a:rPr lang="en-US" dirty="0"/>
              <a:t>Introduction to jQuery (DOM manipulation</a:t>
            </a:r>
            <a:r>
              <a:rPr lang="en-US" dirty="0"/>
              <a:t>)</a:t>
            </a:r>
          </a:p>
          <a:p>
            <a:pPr fontAlgn="ctr"/>
            <a:r>
              <a:rPr lang="ru-RU" dirty="0"/>
              <a:t>Интеграция </a:t>
            </a:r>
            <a:r>
              <a:rPr lang="en-US" dirty="0"/>
              <a:t>JavaScript </a:t>
            </a:r>
            <a:r>
              <a:rPr lang="ru-RU" dirty="0"/>
              <a:t>и </a:t>
            </a:r>
            <a:r>
              <a:rPr lang="en-US" dirty="0"/>
              <a:t>MVC, AJAX, </a:t>
            </a:r>
            <a:r>
              <a:rPr lang="en-US" dirty="0" err="1"/>
              <a:t>WebAPI</a:t>
            </a:r>
            <a:endParaRPr lang="en-US" dirty="0"/>
          </a:p>
          <a:p>
            <a:pPr fontAlgn="ctr"/>
            <a:r>
              <a:rPr lang="ru-RU" dirty="0"/>
              <a:t>Основы </a:t>
            </a:r>
            <a:r>
              <a:rPr lang="en-US" dirty="0" err="1"/>
              <a:t>KnockoutJS</a:t>
            </a:r>
            <a:r>
              <a:rPr lang="en-US" dirty="0"/>
              <a:t> (+ RequireJS)</a:t>
            </a:r>
          </a:p>
          <a:p>
            <a:pPr fontAlgn="ctr"/>
            <a:r>
              <a:rPr lang="ru-RU" dirty="0"/>
              <a:t>Интеграция </a:t>
            </a:r>
            <a:r>
              <a:rPr lang="en-US" dirty="0"/>
              <a:t>Knockout </a:t>
            </a:r>
            <a:r>
              <a:rPr lang="ru-RU" dirty="0"/>
              <a:t>и </a:t>
            </a:r>
            <a:r>
              <a:rPr lang="en-US" dirty="0"/>
              <a:t>MVC</a:t>
            </a:r>
          </a:p>
          <a:p>
            <a:pPr fontAlgn="ctr"/>
            <a:r>
              <a:rPr lang="en-US" dirty="0"/>
              <a:t>Teamwork. Unit Testing. ORMs</a:t>
            </a:r>
          </a:p>
          <a:p>
            <a:pPr fontAlgn="ctr"/>
            <a:r>
              <a:rPr lang="en-US" dirty="0"/>
              <a:t>Interview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88065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361950" y="19050"/>
            <a:ext cx="8499475" cy="990600"/>
          </a:xfrm>
        </p:spPr>
        <p:txBody>
          <a:bodyPr/>
          <a:lstStyle/>
          <a:p>
            <a:r>
              <a:rPr lang="en-US" altLang="ru-RU" dirty="0" smtClean="0"/>
              <a:t>Resources</a:t>
            </a:r>
            <a:endParaRPr 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3063" y="1219200"/>
            <a:ext cx="8488362" cy="4800600"/>
          </a:xfrm>
        </p:spPr>
        <p:txBody>
          <a:bodyPr/>
          <a:lstStyle/>
          <a:p>
            <a:r>
              <a:rPr lang="en-US" dirty="0" smtClean="0"/>
              <a:t>MS Visual Studio 2013 Professional (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JetBrains</a:t>
            </a:r>
            <a:r>
              <a:rPr lang="en-US" dirty="0" smtClean="0"/>
              <a:t> </a:t>
            </a:r>
            <a:r>
              <a:rPr lang="en-US" dirty="0" err="1" smtClean="0"/>
              <a:t>ReSharper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link</a:t>
            </a:r>
            <a:r>
              <a:rPr lang="en-US" dirty="0" smtClean="0"/>
              <a:t>)</a:t>
            </a:r>
          </a:p>
          <a:p>
            <a:r>
              <a:rPr lang="en-US" dirty="0" smtClean="0"/>
              <a:t>MS SQL Server 2012 Express (</a:t>
            </a:r>
            <a:r>
              <a:rPr lang="en-US" dirty="0" smtClean="0">
                <a:hlinkClick r:id="rId4"/>
              </a:rPr>
              <a:t>link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TortoiseGit</a:t>
            </a:r>
            <a:r>
              <a:rPr lang="en-US" dirty="0" smtClean="0"/>
              <a:t> (</a:t>
            </a:r>
            <a:r>
              <a:rPr lang="en-US" dirty="0" smtClean="0">
                <a:hlinkClick r:id="rId5"/>
              </a:rPr>
              <a:t>link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Code Style (</a:t>
            </a:r>
            <a:r>
              <a:rPr lang="en-US" dirty="0" smtClean="0">
                <a:hlinkClick r:id="rId6"/>
              </a:rPr>
              <a:t>link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CVS Repository (</a:t>
            </a:r>
            <a:r>
              <a:rPr lang="en-US" dirty="0" smtClean="0">
                <a:hlinkClick r:id="rId7"/>
              </a:rPr>
              <a:t>GitHub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8"/>
              </a:rPr>
              <a:t>Andrey.V</a:t>
            </a:r>
            <a:r>
              <a:rPr lang="en-US" dirty="0" smtClean="0">
                <a:hlinkClick r:id="rId8"/>
              </a:rPr>
              <a:t>.Kuznetsov@returnonintelligence.com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880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S Theme">
  <a:themeElements>
    <a:clrScheme name="Exigen Color Palette">
      <a:dk1>
        <a:srgbClr val="474747"/>
      </a:dk1>
      <a:lt1>
        <a:srgbClr val="FFFFFF"/>
      </a:lt1>
      <a:dk2>
        <a:srgbClr val="474747"/>
      </a:dk2>
      <a:lt2>
        <a:srgbClr val="FFFFFF"/>
      </a:lt2>
      <a:accent1>
        <a:srgbClr val="0070C0"/>
      </a:accent1>
      <a:accent2>
        <a:srgbClr val="004F8A"/>
      </a:accent2>
      <a:accent3>
        <a:srgbClr val="1F9FFF"/>
      </a:accent3>
      <a:accent4>
        <a:srgbClr val="7FC9FF"/>
      </a:accent4>
      <a:accent5>
        <a:srgbClr val="BFE4FF"/>
      </a:accent5>
      <a:accent6>
        <a:srgbClr val="353535"/>
      </a:accent6>
      <a:hlink>
        <a:srgbClr val="40AFFF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33027</TotalTime>
  <Words>111</Words>
  <Application>Microsoft Office PowerPoint</Application>
  <PresentationFormat>Letter Paper (8.5x11 in)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ExS Theme</vt:lpstr>
      <vt:lpstr>.Net School</vt:lpstr>
      <vt:lpstr>Roadmap  </vt:lpstr>
      <vt:lpstr>Schedule</vt:lpstr>
      <vt:lpstr>Course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into JavaScript</dc:title>
  <dc:creator>Denise.Dunckley@returnonintelligence.com</dc:creator>
  <cp:lastModifiedBy>Andrey V. Kuznetsov</cp:lastModifiedBy>
  <cp:revision>1187</cp:revision>
  <cp:lastPrinted>2013-07-02T17:17:19Z</cp:lastPrinted>
  <dcterms:created xsi:type="dcterms:W3CDTF">2012-07-06T14:56:23Z</dcterms:created>
  <dcterms:modified xsi:type="dcterms:W3CDTF">2014-10-20T12:59:23Z</dcterms:modified>
</cp:coreProperties>
</file>