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1" r:id="rId12"/>
    <p:sldId id="266" r:id="rId13"/>
    <p:sldId id="270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A0000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8BBFC-ED7F-424E-B098-88B711D1F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-480000">
            <a:off x="-9245325" y="-12208037"/>
            <a:ext cx="27554991" cy="29772532"/>
          </a:xfrm>
          <a:prstGeom prst="rect">
            <a:avLst/>
          </a:prstGeom>
          <a:effectLst/>
          <a:scene3d>
            <a:camera prst="isometricOffAxis2Top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C1811-9532-4E4C-953E-01490D18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CC17-E1B0-4A3B-90A4-46D0D3DE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070E-870E-410D-8B3E-0135E084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C62E-F048-44DD-8D9F-801E0D98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E14D-D67A-4EFD-B782-00DBAAC1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6232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F85B-DF7C-4F27-9695-8CF3D656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F659F-CFC4-4B06-BB68-5EC099CF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0A5C-2EA9-4E76-AB44-033298C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46AF-61B9-4ED1-A38E-CB8EEDBC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BE29-D552-454D-9410-8B5A04AC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659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01BE1-A116-466A-85DA-E1FE4D6D2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C7B2B-437D-436C-A099-4799E67D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7FFA-A3CA-4AFE-83CA-65FE2A8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C62A-85CB-445E-B228-DB5668D1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C071-CBBF-4ED9-A43D-CD140DE8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056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7AF177-6459-4710-85B2-C041C73F7808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89CAB-1E2F-46B6-8370-24081039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title </a:t>
            </a:r>
            <a:r>
              <a:rPr lang="sl-SI" noProof="0" dirty="0" err="1"/>
              <a:t>style</a:t>
            </a:r>
            <a:endParaRPr lang="sl-SI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1E52-93C8-4005-AA63-07174F4A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</a:t>
            </a:r>
            <a:r>
              <a:rPr lang="sl-SI" noProof="0" dirty="0" err="1"/>
              <a:t>text</a:t>
            </a:r>
            <a:r>
              <a:rPr lang="sl-SI" noProof="0" dirty="0"/>
              <a:t> </a:t>
            </a:r>
            <a:r>
              <a:rPr lang="sl-SI" noProof="0" dirty="0" err="1"/>
              <a:t>styles</a:t>
            </a:r>
            <a:endParaRPr lang="sl-SI" noProof="0" dirty="0"/>
          </a:p>
          <a:p>
            <a:pPr lvl="1"/>
            <a:r>
              <a:rPr lang="sl-SI" noProof="0" dirty="0" err="1"/>
              <a:t>Second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2"/>
            <a:r>
              <a:rPr lang="sl-SI" noProof="0" dirty="0" err="1"/>
              <a:t>Third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3"/>
            <a:r>
              <a:rPr lang="sl-SI" noProof="0" dirty="0" err="1"/>
              <a:t>Fourth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4"/>
            <a:r>
              <a:rPr lang="sl-SI" noProof="0" dirty="0" err="1"/>
              <a:t>Fifth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3139-3920-4793-9222-BF8D24FE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85E1-FFDD-4B4F-964B-C1D85140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D43C-CFE1-4470-9531-DEDA2DBC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7214E-89A1-4284-8D19-CD6E35E66CC5}"/>
              </a:ext>
            </a:extLst>
          </p:cNvPr>
          <p:cNvSpPr/>
          <p:nvPr userDrawn="1"/>
        </p:nvSpPr>
        <p:spPr>
          <a:xfrm>
            <a:off x="-58420" y="1512031"/>
            <a:ext cx="12301220" cy="56832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38189-D0E7-41C6-BD7A-B55F2E5E22CB}"/>
              </a:ext>
            </a:extLst>
          </p:cNvPr>
          <p:cNvSpPr/>
          <p:nvPr userDrawn="1"/>
        </p:nvSpPr>
        <p:spPr>
          <a:xfrm>
            <a:off x="-58420" y="1611725"/>
            <a:ext cx="12301220" cy="5683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5BF9D-F9B4-420D-B784-6A48DFFD1F7F}"/>
              </a:ext>
            </a:extLst>
          </p:cNvPr>
          <p:cNvSpPr/>
          <p:nvPr userDrawn="1"/>
        </p:nvSpPr>
        <p:spPr>
          <a:xfrm>
            <a:off x="-58420" y="1709197"/>
            <a:ext cx="12301220" cy="56832"/>
          </a:xfrm>
          <a:prstGeom prst="rect">
            <a:avLst/>
          </a:prstGeom>
          <a:solidFill>
            <a:srgbClr val="FA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8553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73F8-A755-489C-9A0C-20C828B7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FD3DF-AA23-44D8-AB14-596E2FA0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7A51-4B06-4AA0-8045-FAE2717E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1D54-DD07-4356-8BD9-7274BE90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C2E0-A3CB-48C0-9A9B-B0D993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03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7EED-158A-42EE-960C-688B1C84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1E23-296B-4795-9C3E-875E1365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F9D90-F6CB-46CC-83AA-40766DDD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653E5-9A42-4743-A4BA-2C46DD16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0ED4C-0A6D-46FB-8307-1126743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D81FA-B4C2-40AD-9F5C-F30E2875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2583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7FEA-BBB1-4B8D-8DDB-58BD03CD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F1EE-D6E1-409F-B7E1-3AF56C81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7444-53C1-424D-8685-BBE924CA7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F338B-DCEF-4E72-BB4A-8F3257EB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84C80-645E-45A6-9D54-8CA335417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76178-C793-448B-8464-F1B28326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7C46B-B082-4528-B547-1B0DD865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548D3-F4DB-473D-82AF-02D93E02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33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DFE2-F18C-48EB-AC4F-86C910E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1AE2-7400-4552-A50D-C00E40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AE958-E824-4194-B3E6-3242288C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9F4B-E415-42EC-9BD8-32FFB83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8999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7226A-049E-4142-A59E-D3AB86B0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734A6-C9F8-4C18-9227-DE054D48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E332-83FF-4FA4-91D2-F568AC2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4053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64C7-2A3E-4331-8C1F-B2A1FC4B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EEDA-7921-4318-ACA0-F5848C53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F64A5-2855-4C2F-B953-0F496102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F4CD-B077-4A8C-A81F-439AEA8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9EBB9-9AD6-4B36-A124-69BB4BB8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94DE-3F6D-4039-A20F-0F5FEFCB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346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4E09-9AEE-4B3D-9C5F-515EC9E9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7099C-B7D3-46CB-8FBC-01A24975A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BC7B-AA5E-491C-8F33-ADD3C1988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8761-4398-4454-A8D6-427A259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7EE0-1F24-4FAA-A672-728FD13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63D2-EA83-4D7F-8ED8-4AC38F9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79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F5746-AC9F-4ED0-88F1-7DCBA239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86EBA-5EE3-4854-B4E8-914B9F86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A0DC-2CFF-4AB0-8EB9-EAF1E0CCC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88DC-57E5-4C86-99D5-169B1F3D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B6F1-F13E-4C50-8116-D3BD16B53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117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ckchief.com/questions/Is%20Java%20losing%20popularity%3F" TargetMode="External"/><Relationship Id="rId3" Type="http://schemas.openxmlformats.org/officeDocument/2006/relationships/hyperlink" Target="https://www.educative.io/edpresso/what-are-lattice-paths" TargetMode="External"/><Relationship Id="rId7" Type="http://schemas.openxmlformats.org/officeDocument/2006/relationships/hyperlink" Target="https://studentski.net/gradivo/ulj_fri_ri3_pr1_sno_programiranje_v_javi_01" TargetMode="External"/><Relationship Id="rId12" Type="http://schemas.openxmlformats.org/officeDocument/2006/relationships/hyperlink" Target="https://www.geeksforgeeks.org/recursion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en/download/help/whatis_java.html" TargetMode="External"/><Relationship Id="rId11" Type="http://schemas.openxmlformats.org/officeDocument/2006/relationships/hyperlink" Target="https://studentski.net/gradivo/ulj_fri_ri3_pr2_sno_kako_naredimo_v_javi_01" TargetMode="External"/><Relationship Id="rId5" Type="http://schemas.openxmlformats.org/officeDocument/2006/relationships/hyperlink" Target="https://www.statista.com/statistics/793628/worldwide-developer-survey-most-used-languages/" TargetMode="External"/><Relationship Id="rId10" Type="http://schemas.openxmlformats.org/officeDocument/2006/relationships/hyperlink" Target="https://www.geeksforgeeks.org/why-is-java-write-once-and-run-anywhere/" TargetMode="External"/><Relationship Id="rId4" Type="http://schemas.openxmlformats.org/officeDocument/2006/relationships/hyperlink" Target="https://logoeps.com/java-eps-vector-logo/40925/" TargetMode="External"/><Relationship Id="rId9" Type="http://schemas.openxmlformats.org/officeDocument/2006/relationships/hyperlink" Target="https://kafka.apache.org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pidtables.com/" TargetMode="External"/><Relationship Id="rId3" Type="http://schemas.openxmlformats.org/officeDocument/2006/relationships/hyperlink" Target="https://docs.oracle.com/" TargetMode="External"/><Relationship Id="rId7" Type="http://schemas.openxmlformats.org/officeDocument/2006/relationships/hyperlink" Target="https://www.javatpoint.com/java-tutorial" TargetMode="External"/><Relationship Id="rId12" Type="http://schemas.openxmlformats.org/officeDocument/2006/relationships/hyperlink" Target="https://projecteuler.net/thread=15#234" TargetMode="External"/><Relationship Id="rId2" Type="http://schemas.openxmlformats.org/officeDocument/2006/relationships/hyperlink" Target="https://stackoverflow.com/questions/408820/what-is-the-difference-between-swing-and-awt#:~:text=AWT%20is%20a%20thin%20layer,work%20with%20compared%20to%20Sw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" TargetMode="External"/><Relationship Id="rId11" Type="http://schemas.openxmlformats.org/officeDocument/2006/relationships/hyperlink" Target="https://github.com/nik1178/LatticePaths" TargetMode="External"/><Relationship Id="rId5" Type="http://schemas.openxmlformats.org/officeDocument/2006/relationships/hyperlink" Target="https://www.youtube.com/watch?v=NBIUbTddde4&amp;list=PLZPZq0r_RZOMhCAyywfnYLlrjiVOkdAI1" TargetMode="External"/><Relationship Id="rId10" Type="http://schemas.openxmlformats.org/officeDocument/2006/relationships/hyperlink" Target="https://www.youtube.com/watch?v=na1hqx4Yi68" TargetMode="External"/><Relationship Id="rId4" Type="http://schemas.openxmlformats.org/officeDocument/2006/relationships/hyperlink" Target="https://stackoverflow.com/questions/1081486/setting-background-color-for-a-jframe" TargetMode="External"/><Relationship Id="rId9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DCB-ED83-4490-B5A9-F8AD9AA45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Montserrat" pitchFamily="2" charset="0"/>
              </a:rPr>
              <a:t>Poti po </a:t>
            </a:r>
            <a:r>
              <a:rPr lang="en-US" b="1" dirty="0" err="1">
                <a:latin typeface="Montserrat" pitchFamily="2" charset="0"/>
              </a:rPr>
              <a:t>mreži</a:t>
            </a:r>
            <a:endParaRPr lang="en-SI" b="1" dirty="0">
              <a:latin typeface="Montserrat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D34234-D8D9-424C-8328-DD8701A2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Predmet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Računalništvo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Avtor: Nik Jenič T4b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Mentor: Gregor Mede, univ. dipl. inž. rač. in inf.</a:t>
            </a: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Novo mesto, april 2022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61EE6-0284-48A1-851A-451F1D52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77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7B06-9A79-407D-991F-321B5C96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Prilagoditveno</a:t>
            </a:r>
            <a:r>
              <a:rPr lang="en-US" dirty="0"/>
              <a:t> </a:t>
            </a:r>
            <a:r>
              <a:rPr lang="en-US" dirty="0" err="1"/>
              <a:t>okno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2E68-9E16-48B8-A698-343DA124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(15,19)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1EEEE-993D-4F65-B95F-34D4E326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57" y="1825625"/>
            <a:ext cx="7511443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1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2F5D-DCEE-4934-9F28-2E6CBE06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Hiter</a:t>
            </a:r>
            <a:r>
              <a:rPr lang="en-US" dirty="0"/>
              <a:t> </a:t>
            </a:r>
            <a:r>
              <a:rPr lang="en-US" dirty="0" err="1"/>
              <a:t>rezultat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8779-8C19-402D-A6E5-466A6EE5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–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en-US" dirty="0"/>
          </a:p>
          <a:p>
            <a:r>
              <a:rPr lang="en-US" dirty="0"/>
              <a:t>(2*X)!/(X!*X!)</a:t>
            </a:r>
          </a:p>
          <a:p>
            <a:r>
              <a:rPr lang="en-US" dirty="0" err="1"/>
              <a:t>Tabele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(23)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4281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7C3-984E-471A-8746-7645CB41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8370-9231-449E-A101-D2AB7F9B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16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843D-44E5-4244-A50D-740B8A46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Zaključek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A8D-73B9-407B-8A56-75FCE8EA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Bolj</a:t>
            </a:r>
            <a:r>
              <a:rPr lang="en-US" dirty="0"/>
              <a:t> </a:t>
            </a:r>
            <a:r>
              <a:rPr lang="en-US" dirty="0" err="1"/>
              <a:t>optimizirana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en-US" dirty="0"/>
          </a:p>
          <a:p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algoritmu</a:t>
            </a:r>
            <a:endParaRPr lang="en-US" dirty="0"/>
          </a:p>
          <a:p>
            <a:r>
              <a:rPr lang="en-US" dirty="0" err="1"/>
              <a:t>Vgrajen</a:t>
            </a:r>
            <a:r>
              <a:rPr lang="en-US" dirty="0"/>
              <a:t> </a:t>
            </a:r>
            <a:r>
              <a:rPr lang="en-US" dirty="0" err="1"/>
              <a:t>BigInteger</a:t>
            </a:r>
            <a:endParaRPr lang="en-US" dirty="0"/>
          </a:p>
          <a:p>
            <a:r>
              <a:rPr lang="en-US" dirty="0" err="1"/>
              <a:t>Poglobil</a:t>
            </a:r>
            <a:r>
              <a:rPr lang="en-US" dirty="0"/>
              <a:t> v </a:t>
            </a:r>
            <a:r>
              <a:rPr lang="en-US" dirty="0" err="1"/>
              <a:t>Javo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(20)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5556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42-EF55-4E78-ACE9-8D9FA188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Zahvala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7C24-C8FD-431F-AC5E-EE1B7CE50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Profesorju</a:t>
            </a:r>
            <a:endParaRPr lang="en-US" dirty="0"/>
          </a:p>
          <a:p>
            <a:r>
              <a:rPr lang="en-US" dirty="0" err="1"/>
              <a:t>Prijateljem</a:t>
            </a:r>
            <a:r>
              <a:rPr lang="en-US" dirty="0"/>
              <a:t> in </a:t>
            </a:r>
            <a:r>
              <a:rPr lang="en-US" dirty="0" err="1"/>
              <a:t>družini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157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328D-7051-4013-B61E-C736836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B462-C978-4F5E-8082-FE3884A566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1: </a:t>
            </a:r>
            <a:r>
              <a:rPr lang="en-US" sz="2000" dirty="0">
                <a:hlinkClick r:id="rId2"/>
              </a:rPr>
              <a:t>https://projecteuler.net/</a:t>
            </a:r>
            <a:endParaRPr lang="en-US" sz="2000" dirty="0"/>
          </a:p>
          <a:p>
            <a:r>
              <a:rPr lang="en-US" sz="2000" dirty="0"/>
              <a:t>2: </a:t>
            </a:r>
            <a:r>
              <a:rPr lang="en-US" sz="2000" dirty="0">
                <a:hlinkClick r:id="rId3"/>
              </a:rPr>
              <a:t>https://www.educative.io/</a:t>
            </a:r>
            <a:endParaRPr lang="en-US" sz="2000" dirty="0"/>
          </a:p>
          <a:p>
            <a:r>
              <a:rPr lang="en-US" sz="2000" dirty="0"/>
              <a:t>3: </a:t>
            </a:r>
            <a:r>
              <a:rPr lang="en-US" sz="2000" dirty="0">
                <a:hlinkClick r:id="rId4"/>
              </a:rPr>
              <a:t>https://logoeps.com/</a:t>
            </a:r>
            <a:endParaRPr lang="en-US" sz="2000" dirty="0"/>
          </a:p>
          <a:p>
            <a:r>
              <a:rPr lang="en-US" sz="2000" dirty="0"/>
              <a:t>4: </a:t>
            </a:r>
            <a:r>
              <a:rPr lang="en-US" sz="2000" dirty="0">
                <a:hlinkClick r:id="rId5"/>
              </a:rPr>
              <a:t>https://www.statista.com/</a:t>
            </a:r>
            <a:endParaRPr lang="en-US" sz="2000" dirty="0"/>
          </a:p>
          <a:p>
            <a:r>
              <a:rPr lang="en-US" sz="2000" dirty="0"/>
              <a:t>5: </a:t>
            </a:r>
            <a:r>
              <a:rPr lang="en-US" sz="2000" dirty="0">
                <a:hlinkClick r:id="rId6"/>
              </a:rPr>
              <a:t>https://www.java.com/</a:t>
            </a:r>
            <a:endParaRPr lang="en-US" sz="2000" dirty="0"/>
          </a:p>
          <a:p>
            <a:r>
              <a:rPr lang="en-US" sz="2000" dirty="0"/>
              <a:t>6: </a:t>
            </a:r>
            <a:r>
              <a:rPr lang="en-US" sz="2000" dirty="0">
                <a:hlinkClick r:id="rId7"/>
              </a:rPr>
              <a:t>https://studentski.net/</a:t>
            </a:r>
            <a:endParaRPr lang="en-US" sz="2000" dirty="0"/>
          </a:p>
          <a:p>
            <a:r>
              <a:rPr lang="en-US" sz="2000" dirty="0"/>
              <a:t>7: </a:t>
            </a:r>
            <a:r>
              <a:rPr lang="en-US" sz="2000" dirty="0">
                <a:hlinkClick r:id="rId8"/>
              </a:rPr>
              <a:t>https://www.stackchief.com/</a:t>
            </a:r>
            <a:endParaRPr lang="en-US" sz="2000" dirty="0"/>
          </a:p>
          <a:p>
            <a:r>
              <a:rPr lang="en-US" sz="2000" dirty="0"/>
              <a:t>8: </a:t>
            </a:r>
            <a:r>
              <a:rPr lang="en-US" sz="2000" dirty="0">
                <a:hlinkClick r:id="rId9"/>
              </a:rPr>
              <a:t>https://kafka.apache.org/</a:t>
            </a:r>
            <a:endParaRPr lang="en-US" sz="2000" dirty="0"/>
          </a:p>
          <a:p>
            <a:r>
              <a:rPr lang="en-US" sz="2000" dirty="0"/>
              <a:t>9: </a:t>
            </a:r>
            <a:r>
              <a:rPr lang="en-US" sz="2000" dirty="0">
                <a:hlinkClick r:id="rId10"/>
              </a:rPr>
              <a:t>https://www.geeksforgeeks.org/</a:t>
            </a:r>
            <a:endParaRPr lang="en-US" sz="2000" dirty="0"/>
          </a:p>
          <a:p>
            <a:r>
              <a:rPr lang="en-US" sz="2000" dirty="0"/>
              <a:t>10: </a:t>
            </a:r>
            <a:r>
              <a:rPr lang="en-US" sz="2000" dirty="0">
                <a:hlinkClick r:id="rId11"/>
              </a:rPr>
              <a:t>https://studentski.net/</a:t>
            </a:r>
            <a:endParaRPr lang="en-US" sz="2000" dirty="0"/>
          </a:p>
          <a:p>
            <a:r>
              <a:rPr lang="en-US" sz="2000" dirty="0"/>
              <a:t>11: </a:t>
            </a:r>
            <a:r>
              <a:rPr lang="en-US" sz="2000" dirty="0">
                <a:hlinkClick r:id="rId12"/>
              </a:rPr>
              <a:t>https://www.geeksforgeeks.org/</a:t>
            </a: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356135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328D-7051-4013-B61E-C736836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B462-C978-4F5E-8082-FE3884A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12: </a:t>
            </a:r>
            <a:r>
              <a:rPr lang="en-US" sz="2000" dirty="0">
                <a:hlinkClick r:id="rId2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13: </a:t>
            </a:r>
            <a:r>
              <a:rPr lang="en-US" sz="2000" dirty="0">
                <a:hlinkClick r:id="rId3"/>
              </a:rPr>
              <a:t>https://docs.oracle.com/</a:t>
            </a:r>
            <a:endParaRPr lang="en-US" sz="2000" dirty="0"/>
          </a:p>
          <a:p>
            <a:r>
              <a:rPr lang="en-US" sz="2000" dirty="0"/>
              <a:t>14: </a:t>
            </a:r>
            <a:r>
              <a:rPr lang="en-US" sz="2000" dirty="0">
                <a:hlinkClick r:id="rId4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15: </a:t>
            </a:r>
            <a:r>
              <a:rPr lang="en-US" sz="2000" dirty="0">
                <a:hlinkClick r:id="rId5"/>
              </a:rPr>
              <a:t>https://www.youtube.com/ - Bro Code</a:t>
            </a:r>
            <a:endParaRPr lang="en-US" sz="2000" dirty="0"/>
          </a:p>
          <a:p>
            <a:r>
              <a:rPr lang="en-US" sz="2000" dirty="0"/>
              <a:t>16: </a:t>
            </a:r>
            <a:r>
              <a:rPr lang="en-US" sz="2000" dirty="0">
                <a:hlinkClick r:id="rId6"/>
              </a:rPr>
              <a:t>https://www.w3schools.com/java/</a:t>
            </a:r>
            <a:endParaRPr lang="en-US" sz="2000" dirty="0"/>
          </a:p>
          <a:p>
            <a:r>
              <a:rPr lang="en-US" sz="2000" dirty="0"/>
              <a:t>17: </a:t>
            </a:r>
            <a:r>
              <a:rPr lang="en-US" sz="2000" dirty="0">
                <a:hlinkClick r:id="rId7"/>
              </a:rPr>
              <a:t>https://www.javatpoint.com/java-tutorial</a:t>
            </a:r>
            <a:endParaRPr lang="en-US" sz="2000" dirty="0"/>
          </a:p>
          <a:p>
            <a:r>
              <a:rPr lang="en-US" sz="2000" dirty="0"/>
              <a:t>18: </a:t>
            </a:r>
            <a:r>
              <a:rPr lang="en-US" sz="2000" dirty="0">
                <a:hlinkClick r:id="rId8"/>
              </a:rPr>
              <a:t>https://www.rapidtables.com/</a:t>
            </a:r>
            <a:endParaRPr lang="en-US" sz="2000" dirty="0"/>
          </a:p>
          <a:p>
            <a:r>
              <a:rPr lang="en-US" sz="2000" dirty="0"/>
              <a:t>19: </a:t>
            </a:r>
            <a:r>
              <a:rPr lang="en-US" sz="2000" dirty="0">
                <a:hlinkClick r:id="rId9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20: </a:t>
            </a:r>
            <a:r>
              <a:rPr lang="en-US" sz="2000" dirty="0">
                <a:hlinkClick r:id="rId9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21: </a:t>
            </a:r>
            <a:r>
              <a:rPr lang="en-US" sz="2000" dirty="0">
                <a:hlinkClick r:id="rId10"/>
              </a:rPr>
              <a:t>https://www.youtube.com/ - Linus Tech Tips</a:t>
            </a:r>
            <a:endParaRPr lang="en-US" sz="2000" dirty="0"/>
          </a:p>
          <a:p>
            <a:r>
              <a:rPr lang="en-US" sz="2000" dirty="0"/>
              <a:t>22: </a:t>
            </a:r>
            <a:r>
              <a:rPr lang="en-US" sz="2000" dirty="0" err="1"/>
              <a:t>Izvorna</a:t>
            </a:r>
            <a:r>
              <a:rPr lang="en-US" sz="2000" dirty="0"/>
              <a:t> </a:t>
            </a:r>
            <a:r>
              <a:rPr lang="en-US" sz="2000" dirty="0" err="1"/>
              <a:t>koda</a:t>
            </a:r>
            <a:r>
              <a:rPr lang="en-US" sz="2000" dirty="0"/>
              <a:t>: </a:t>
            </a:r>
            <a:r>
              <a:rPr lang="en-US" sz="2000" dirty="0">
                <a:hlinkClick r:id="rId11"/>
              </a:rPr>
              <a:t>https://github.com/nik1178/LatticePaths</a:t>
            </a:r>
            <a:endParaRPr lang="en-US" sz="2000" dirty="0"/>
          </a:p>
          <a:p>
            <a:r>
              <a:rPr lang="en-US" sz="2000" dirty="0"/>
              <a:t>23: </a:t>
            </a:r>
            <a:r>
              <a:rPr lang="en-US" sz="2000" dirty="0">
                <a:hlinkClick r:id="rId12"/>
              </a:rPr>
              <a:t>https://projecteuler.net/thread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8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05EC-E5FB-491B-B269-84C953D8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Euler in </a:t>
            </a:r>
            <a:r>
              <a:rPr lang="en-US" dirty="0" err="1"/>
              <a:t>naloga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8572-08BE-445B-9B1C-24A0979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Programersko razmišljanje</a:t>
            </a:r>
          </a:p>
          <a:p>
            <a:r>
              <a:rPr lang="sl-SI" dirty="0"/>
              <a:t>Problem 15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(1,2)</a:t>
            </a: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CC78D-EAA0-4D83-A6C0-FA27883D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84" y="2184221"/>
            <a:ext cx="4280984" cy="3210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3FA2D-8E11-4721-A554-5E5F87507051}"/>
              </a:ext>
            </a:extLst>
          </p:cNvPr>
          <p:cNvSpPr txBox="1"/>
          <p:nvPr/>
        </p:nvSpPr>
        <p:spPr>
          <a:xfrm>
            <a:off x="7664484" y="5390723"/>
            <a:ext cx="122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8158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99C-CA7E-4487-BBEE-47160605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sl-SI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6D2-91EB-4C0A-8EAA-8AECE5B8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Zanesljiv</a:t>
            </a:r>
            <a:endParaRPr lang="en-US" dirty="0"/>
          </a:p>
          <a:p>
            <a:r>
              <a:rPr lang="en-US" dirty="0" err="1"/>
              <a:t>Preprosta</a:t>
            </a:r>
            <a:r>
              <a:rPr lang="en-US" dirty="0"/>
              <a:t> </a:t>
            </a:r>
            <a:r>
              <a:rPr lang="en-US" dirty="0" err="1"/>
              <a:t>grafika</a:t>
            </a:r>
            <a:endParaRPr lang="en-US" dirty="0"/>
          </a:p>
          <a:p>
            <a:r>
              <a:rPr lang="en-US" dirty="0"/>
              <a:t>Dobro </a:t>
            </a:r>
            <a:r>
              <a:rPr lang="en-US" dirty="0" err="1"/>
              <a:t>dokumentiran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(4-10)</a:t>
            </a:r>
          </a:p>
        </p:txBody>
      </p:sp>
      <p:pic>
        <p:nvPicPr>
          <p:cNvPr id="1026" name="Picture 2" descr="Java (.EPS) vector logo">
            <a:extLst>
              <a:ext uri="{FF2B5EF4-FFF2-40B4-BE49-F238E27FC236}">
                <a16:creationId xmlns:a16="http://schemas.microsoft.com/office/drawing/2014/main" id="{A6119A89-B1E3-4790-AE5F-4A505C6B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94" y="17701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27666-CE5D-49BA-A294-65455AFC9A10}"/>
              </a:ext>
            </a:extLst>
          </p:cNvPr>
          <p:cNvSpPr txBox="1"/>
          <p:nvPr/>
        </p:nvSpPr>
        <p:spPr>
          <a:xfrm>
            <a:off x="9210173" y="5437059"/>
            <a:ext cx="127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860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839-AF18-44C6-A56B-C74E95EE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Končni</a:t>
            </a:r>
            <a:r>
              <a:rPr lang="en-US" dirty="0"/>
              <a:t> </a:t>
            </a:r>
            <a:r>
              <a:rPr lang="en-US" dirty="0" err="1"/>
              <a:t>izdelek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E912-9DD1-4523-99B2-0FA51A90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Prilagodljivost</a:t>
            </a:r>
            <a:endParaRPr lang="en-US" dirty="0"/>
          </a:p>
          <a:p>
            <a:r>
              <a:rPr lang="en-US" dirty="0" err="1"/>
              <a:t>Mreža</a:t>
            </a:r>
            <a:endParaRPr lang="en-US" dirty="0"/>
          </a:p>
          <a:p>
            <a:r>
              <a:rPr lang="en-US" dirty="0" err="1"/>
              <a:t>Praktičnost</a:t>
            </a:r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4FE64-3421-43B2-8172-D4696ADF6E78}"/>
              </a:ext>
            </a:extLst>
          </p:cNvPr>
          <p:cNvSpPr/>
          <p:nvPr/>
        </p:nvSpPr>
        <p:spPr>
          <a:xfrm>
            <a:off x="9745579" y="1383632"/>
            <a:ext cx="1112921" cy="64970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73B74-C678-440B-81C5-0F3BA0505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8438" l="109" r="97283">
                        <a14:foregroundMark x1="77500" y1="11719" x2="84348" y2="50130"/>
                        <a14:foregroundMark x1="84348" y1="50130" x2="84348" y2="50130"/>
                        <a14:foregroundMark x1="81848" y1="94531" x2="93478" y2="74609"/>
                        <a14:foregroundMark x1="93478" y1="74609" x2="96739" y2="23177"/>
                        <a14:foregroundMark x1="96739" y1="23177" x2="93152" y2="8464"/>
                        <a14:foregroundMark x1="93152" y1="8464" x2="84130" y2="4297"/>
                        <a14:foregroundMark x1="84130" y1="4297" x2="83043" y2="4167"/>
                        <a14:foregroundMark x1="77283" y1="4818" x2="91957" y2="20052"/>
                        <a14:foregroundMark x1="80217" y1="1563" x2="93587" y2="4427"/>
                        <a14:foregroundMark x1="98152" y1="2995" x2="97283" y2="95964"/>
                        <a14:foregroundMark x1="97283" y1="95964" x2="79891" y2="98438"/>
                        <a14:foregroundMark x1="70652" y1="2865" x2="40217" y2="5469"/>
                        <a14:foregroundMark x1="40217" y1="5469" x2="23152" y2="20703"/>
                        <a14:foregroundMark x1="23152" y1="20703" x2="23587" y2="32031"/>
                        <a14:foregroundMark x1="23587" y1="32031" x2="10870" y2="28906"/>
                        <a14:foregroundMark x1="10870" y1="28906" x2="4674" y2="24219"/>
                        <a14:foregroundMark x1="4674" y1="24219" x2="16522" y2="41536"/>
                        <a14:foregroundMark x1="16522" y1="41536" x2="21739" y2="63411"/>
                        <a14:foregroundMark x1="21739" y1="63411" x2="12391" y2="80339"/>
                        <a14:foregroundMark x1="12391" y1="80339" x2="20761" y2="87500"/>
                        <a14:foregroundMark x1="20761" y1="87500" x2="56522" y2="96615"/>
                        <a14:foregroundMark x1="56522" y1="96615" x2="57065" y2="95964"/>
                        <a14:foregroundMark x1="11413" y1="58464" x2="109" y2="86589"/>
                        <a14:foregroundMark x1="9891" y1="95443" x2="27500" y2="95703"/>
                        <a14:foregroundMark x1="27500" y1="95703" x2="42826" y2="94661"/>
                        <a14:foregroundMark x1="9457" y1="2865" x2="33370" y2="5469"/>
                        <a14:foregroundMark x1="13913" y1="10026" x2="32826" y2="8333"/>
                        <a14:foregroundMark x1="2065" y1="3776" x2="11196" y2="5078"/>
                        <a14:foregroundMark x1="59565" y1="8333" x2="67283" y2="9115"/>
                        <a14:foregroundMark x1="70956" y1="34896" x2="70435" y2="88672"/>
                        <a14:foregroundMark x1="70962" y1="34245" x2="70956" y2="34896"/>
                        <a14:foregroundMark x1="71196" y1="10156" x2="70962" y2="34245"/>
                        <a14:foregroundMark x1="70435" y1="88672" x2="71276" y2="91948"/>
                        <a14:foregroundMark x1="75217" y1="44661" x2="75543" y2="38542"/>
                        <a14:foregroundMark x1="75000" y1="40625" x2="75326" y2="5990"/>
                        <a14:foregroundMark x1="73879" y1="10970" x2="73913" y2="9245"/>
                        <a14:foregroundMark x1="73804" y1="14714" x2="73817" y2="14043"/>
                        <a14:backgroundMark x1="73719" y1="33594" x2="73478" y2="87109"/>
                        <a14:backgroundMark x1="73725" y1="32256" x2="73723" y2="32759"/>
                        <a14:backgroundMark x1="73804" y1="14844" x2="73727" y2="31836"/>
                        <a14:backgroundMark x1="73152" y1="34896" x2="73152" y2="34896"/>
                        <a14:backgroundMark x1="73152" y1="34245" x2="73152" y2="34245"/>
                        <a14:backgroundMark x1="73152" y1="36328" x2="72806" y2="34049"/>
                        <a14:backgroundMark x1="73043" y1="32813" x2="73043" y2="34115"/>
                        <a14:backgroundMark x1="73696" y1="15885" x2="73913" y2="1563"/>
                        <a14:backgroundMark x1="74130" y1="12891" x2="74348" y2="9245"/>
                        <a14:backgroundMark x1="74130" y1="15495" x2="73913" y2="8464"/>
                        <a14:backgroundMark x1="73587" y1="86979" x2="73587" y2="95052"/>
                        <a14:backgroundMark x1="73587" y1="96615" x2="73261" y2="98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1040" y="164961"/>
            <a:ext cx="7011008" cy="5852667"/>
          </a:xfrm>
          <a:prstGeom prst="rect">
            <a:avLst/>
          </a:prstGeom>
          <a:ln w="57150">
            <a:solidFill>
              <a:srgbClr val="21212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B7058-C5DF-4A31-897A-44796DFBFD2E}"/>
              </a:ext>
            </a:extLst>
          </p:cNvPr>
          <p:cNvSpPr txBox="1"/>
          <p:nvPr/>
        </p:nvSpPr>
        <p:spPr>
          <a:xfrm>
            <a:off x="5026208" y="6136356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245469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973D-C8A2-425B-AA27-87D9363A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Algoritem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6D86-7645-44F1-A149-7288A22A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Rekurzivna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03927F-08E0-403E-BD41-4B597E85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4" y="2158333"/>
            <a:ext cx="5965874" cy="3685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EDDE3-6754-445F-AEC0-FADBDC127F0F}"/>
              </a:ext>
            </a:extLst>
          </p:cNvPr>
          <p:cNvSpPr txBox="1"/>
          <p:nvPr/>
        </p:nvSpPr>
        <p:spPr>
          <a:xfrm>
            <a:off x="5950634" y="6009774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4496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E6C-4A7E-415D-A34D-D5A3995D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Okno</a:t>
            </a:r>
            <a:r>
              <a:rPr lang="en-US" dirty="0"/>
              <a:t> in </a:t>
            </a:r>
            <a:r>
              <a:rPr lang="en-US" dirty="0" err="1"/>
              <a:t>gumbi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3883-8976-4B67-B36E-3718E04A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javax.swing</a:t>
            </a:r>
            <a:endParaRPr lang="en-US" dirty="0"/>
          </a:p>
          <a:p>
            <a:pPr lvl="1"/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dirty="0" err="1"/>
              <a:t>dedovanje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JButton</a:t>
            </a:r>
            <a:endParaRPr lang="en-US" dirty="0"/>
          </a:p>
          <a:p>
            <a:pPr lvl="1"/>
            <a:r>
              <a:rPr lang="en-US" dirty="0" err="1"/>
              <a:t>JTextField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(12-15)</a:t>
            </a:r>
          </a:p>
          <a:p>
            <a:endParaRPr lang="sl-SI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AC9BC6-0558-4B15-A520-B6CB1D10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362" y="1882540"/>
            <a:ext cx="6838275" cy="2872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90241-2B6D-4661-BB86-33B74DEF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61" y="4889815"/>
            <a:ext cx="6838275" cy="331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9575C-B923-4EFF-A588-717576C62685}"/>
              </a:ext>
            </a:extLst>
          </p:cNvPr>
          <p:cNvSpPr txBox="1"/>
          <p:nvPr/>
        </p:nvSpPr>
        <p:spPr>
          <a:xfrm>
            <a:off x="5139361" y="5356304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983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AEE8-3F67-4225-9FD6-40F6D54D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Mreža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ABBD-4DA2-4CDC-9E15-5E71B0F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JLabel</a:t>
            </a:r>
            <a:endParaRPr lang="en-US" dirty="0"/>
          </a:p>
          <a:p>
            <a:r>
              <a:rPr lang="en-US" dirty="0"/>
              <a:t>Runnable</a:t>
            </a:r>
          </a:p>
          <a:p>
            <a:r>
              <a:rPr lang="en-US" dirty="0"/>
              <a:t>paint()</a:t>
            </a:r>
          </a:p>
          <a:p>
            <a:r>
              <a:rPr lang="en-US" dirty="0"/>
              <a:t>Graphics2D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(12-15)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1DD2-5BDE-4BBF-9B2D-F22D0CA1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9" y="756152"/>
            <a:ext cx="4854361" cy="5136325"/>
          </a:xfrm>
          <a:prstGeom prst="rect">
            <a:avLst/>
          </a:prstGeom>
          <a:ln w="76200">
            <a:solidFill>
              <a:srgbClr val="21212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36020-5EF1-4556-8DCB-1F370EE05860}"/>
              </a:ext>
            </a:extLst>
          </p:cNvPr>
          <p:cNvSpPr txBox="1"/>
          <p:nvPr/>
        </p:nvSpPr>
        <p:spPr>
          <a:xfrm>
            <a:off x="6983519" y="5969655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0593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9862-1584-4C68-A95D-A225D3F1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Izris</a:t>
            </a:r>
            <a:r>
              <a:rPr lang="en-US" dirty="0"/>
              <a:t> </a:t>
            </a:r>
            <a:r>
              <a:rPr lang="en-US" dirty="0" err="1"/>
              <a:t>poti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C4AF-AB1D-404C-BEF9-B6F13B30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HashMap</a:t>
            </a:r>
          </a:p>
          <a:p>
            <a:r>
              <a:rPr lang="en-US" dirty="0" err="1"/>
              <a:t>Razred</a:t>
            </a:r>
            <a:r>
              <a:rPr lang="en-US" dirty="0"/>
              <a:t> “Line”</a:t>
            </a:r>
          </a:p>
          <a:p>
            <a:r>
              <a:rPr lang="en-US" dirty="0"/>
              <a:t>Paint</a:t>
            </a:r>
          </a:p>
          <a:p>
            <a:r>
              <a:rPr lang="en-US" dirty="0"/>
              <a:t>Runnable</a:t>
            </a:r>
          </a:p>
          <a:p>
            <a:r>
              <a:rPr lang="en-US" dirty="0"/>
              <a:t>try-catch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(13,15,16)</a:t>
            </a:r>
          </a:p>
        </p:txBody>
      </p:sp>
    </p:spTree>
    <p:extLst>
      <p:ext uri="{BB962C8B-B14F-4D97-AF65-F5344CB8AC3E}">
        <p14:creationId xmlns:p14="http://schemas.microsoft.com/office/powerpoint/2010/main" val="165222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76F-984E-4637-80DB-EE17BF23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Animacija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22F9-935F-483C-AD4C-87D1ECBE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</a:t>
            </a:r>
          </a:p>
          <a:p>
            <a:r>
              <a:rPr lang="en-US" dirty="0" err="1"/>
              <a:t>java.awt.Color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(13,17,18)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489CF-B4C4-4837-82C9-11938A8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926" y="1884130"/>
            <a:ext cx="4791275" cy="404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1AAEB5-CFF9-4B08-8CD2-86BE7EA823B5}"/>
              </a:ext>
            </a:extLst>
          </p:cNvPr>
          <p:cNvSpPr txBox="1"/>
          <p:nvPr/>
        </p:nvSpPr>
        <p:spPr>
          <a:xfrm>
            <a:off x="6480926" y="6045868"/>
            <a:ext cx="159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(21)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20102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410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Office Theme</vt:lpstr>
      <vt:lpstr>Poti po mreži</vt:lpstr>
      <vt:lpstr>Project Euler in naloga</vt:lpstr>
      <vt:lpstr>Programski jezik Java</vt:lpstr>
      <vt:lpstr>Končni izdelek</vt:lpstr>
      <vt:lpstr>Algoritem</vt:lpstr>
      <vt:lpstr>Okno in gumbi</vt:lpstr>
      <vt:lpstr>Mreža</vt:lpstr>
      <vt:lpstr>Izris poti</vt:lpstr>
      <vt:lpstr>Animacija</vt:lpstr>
      <vt:lpstr>Prilagoditveno okno</vt:lpstr>
      <vt:lpstr>Hiter rezultat</vt:lpstr>
      <vt:lpstr>Uporaba programa</vt:lpstr>
      <vt:lpstr>Zaključek</vt:lpstr>
      <vt:lpstr>Zahvala</vt:lpstr>
      <vt:lpstr>Viri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Maturitetna seminarska</dc:title>
  <dc:creator>Nik Jenič</dc:creator>
  <cp:lastModifiedBy>Nik Jenič</cp:lastModifiedBy>
  <cp:revision>57</cp:revision>
  <dcterms:created xsi:type="dcterms:W3CDTF">2022-04-13T14:32:27Z</dcterms:created>
  <dcterms:modified xsi:type="dcterms:W3CDTF">2022-04-24T22:26:02Z</dcterms:modified>
</cp:coreProperties>
</file>