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EAEB5-7671-4B3F-876A-BC1E81415430}">
  <a:tblStyle styleId="{949EAEB5-7671-4B3F-876A-BC1E81415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857dc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857dc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f6882a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f6882a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169fbb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169fbb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1857dc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1857dc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1857dc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1857dc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e169fbb8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e169fbb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169fbb8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169fbb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169fbb8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169fbb8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857d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857d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1857dc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e1857dc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27150"/>
            <a:ext cx="8520600" cy="17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Can AI spot risky software in critical infrastructure?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88" y="388775"/>
            <a:ext cx="7423435" cy="23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66063" y="10762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Heavy string preprocessing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Faced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131125"/>
            <a:ext cx="2636125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854575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Limited labels and package version numbers with baseline techniques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982238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NER limitations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575" y="2131125"/>
            <a:ext cx="2470200" cy="19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125" y="2131125"/>
            <a:ext cx="3514424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37825" y="4291775"/>
            <a:ext cx="83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Need more sophisticated and advanced ML and NLP techniques!!!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00" y="915000"/>
            <a:ext cx="4297000" cy="3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400" y="915000"/>
            <a:ext cx="4297000" cy="35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39500" y="210950"/>
            <a:ext cx="466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Thank you! Any questions?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72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Company aims to vet software packages used in critical </a:t>
            </a: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infrastructure using FACT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Clients need some way to ensure the safety of their operations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1152475"/>
            <a:ext cx="3478350" cy="35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5350"/>
            <a:ext cx="5223526" cy="202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Our Project</a:t>
            </a:r>
            <a:endParaRPr b="1"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Given Executable and Linkable Format files (ELFs)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Binary files can be decoded to strings and other information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Extracted information turned into metadata that the FACT system can use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We need to extract the most relevant information (package names, versions, etc) from these files!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00" y="652225"/>
            <a:ext cx="2071926" cy="20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00" y="3291400"/>
            <a:ext cx="4099725" cy="1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48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CSV -&gt; json files + extrainfo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Current solution is manual regex and verification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Not all files conform to industry standards from (package names in specific places)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00" y="866175"/>
            <a:ext cx="5113901" cy="37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for the Partners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3731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Documentation on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Engineered features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Research feasibility of models to predict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Recommendations for further research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Python Scripts (time-permitting)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00" y="1017725"/>
            <a:ext cx="4117500" cy="36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84800" y="4630500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https://www.diagnosticimaging.com/view/radiology-comic-long-report-covers-everything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Science.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617250" y="1017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regex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44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24400" y="39151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with given labels</a:t>
            </a:r>
            <a:endParaRPr/>
          </a:p>
        </p:txBody>
      </p:sp>
      <p:cxnSp>
        <p:nvCxnSpPr>
          <p:cNvPr id="100" name="Google Shape;100;p18"/>
          <p:cNvCxnSpPr>
            <a:stCxn id="97" idx="2"/>
            <a:endCxn id="98" idx="0"/>
          </p:cNvCxnSpPr>
          <p:nvPr/>
        </p:nvCxnSpPr>
        <p:spPr>
          <a:xfrm flipH="1">
            <a:off x="15792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8" idx="2"/>
            <a:endCxn id="99" idx="0"/>
          </p:cNvCxnSpPr>
          <p:nvPr/>
        </p:nvCxnSpPr>
        <p:spPr>
          <a:xfrm>
            <a:off x="15791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361725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6560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by clustering similar files</a:t>
            </a:r>
            <a:endParaRPr/>
          </a:p>
        </p:txBody>
      </p:sp>
      <p:cxnSp>
        <p:nvCxnSpPr>
          <p:cNvPr id="104" name="Google Shape;104;p18"/>
          <p:cNvCxnSpPr>
            <a:stCxn id="97" idx="2"/>
            <a:endCxn id="102" idx="0"/>
          </p:cNvCxnSpPr>
          <p:nvPr/>
        </p:nvCxnSpPr>
        <p:spPr>
          <a:xfrm>
            <a:off x="4572000" y="1913225"/>
            <a:ext cx="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2" idx="2"/>
            <a:endCxn id="103" idx="0"/>
          </p:cNvCxnSpPr>
          <p:nvPr/>
        </p:nvCxnSpPr>
        <p:spPr>
          <a:xfrm>
            <a:off x="457200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66101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45845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Models and Entity Tagging</a:t>
            </a:r>
            <a:endParaRPr/>
          </a:p>
        </p:txBody>
      </p:sp>
      <p:cxnSp>
        <p:nvCxnSpPr>
          <p:cNvPr id="108" name="Google Shape;108;p18"/>
          <p:cNvCxnSpPr>
            <a:stCxn id="97" idx="2"/>
            <a:endCxn id="106" idx="0"/>
          </p:cNvCxnSpPr>
          <p:nvPr/>
        </p:nvCxnSpPr>
        <p:spPr>
          <a:xfrm>
            <a:off x="45720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6" idx="2"/>
            <a:endCxn id="107" idx="0"/>
          </p:cNvCxnSpPr>
          <p:nvPr/>
        </p:nvCxnSpPr>
        <p:spPr>
          <a:xfrm>
            <a:off x="75648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Project Steps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916600" y="1227150"/>
            <a:ext cx="0" cy="347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9"/>
          <p:cNvGrpSpPr/>
          <p:nvPr/>
        </p:nvGrpSpPr>
        <p:grpSpPr>
          <a:xfrm>
            <a:off x="159600" y="1675050"/>
            <a:ext cx="8460200" cy="273900"/>
            <a:chOff x="166450" y="1668525"/>
            <a:chExt cx="8460200" cy="273900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915025" y="1796475"/>
              <a:ext cx="944700" cy="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1842050" y="1668525"/>
              <a:ext cx="1692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Analysis </a:t>
              </a:r>
              <a:endParaRPr/>
            </a:p>
          </p:txBody>
        </p:sp>
        <p:cxnSp>
          <p:nvCxnSpPr>
            <p:cNvPr id="120" name="Google Shape;120;p19"/>
            <p:cNvCxnSpPr>
              <a:stCxn id="119" idx="3"/>
              <a:endCxn id="121" idx="1"/>
            </p:cNvCxnSpPr>
            <p:nvPr/>
          </p:nvCxnSpPr>
          <p:spPr>
            <a:xfrm>
              <a:off x="3534050" y="1805475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9"/>
            <p:cNvSpPr/>
            <p:nvPr/>
          </p:nvSpPr>
          <p:spPr>
            <a:xfrm>
              <a:off x="4524150" y="1668525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Base Feature Engineering &amp; </a:t>
              </a:r>
              <a:r>
                <a:rPr lang="en"/>
                <a:t>Data Preprocessing</a:t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66450" y="1668525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2</a:t>
              </a:r>
              <a:endParaRPr sz="1000"/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159600" y="2135413"/>
            <a:ext cx="6528675" cy="282163"/>
            <a:chOff x="159575" y="2098363"/>
            <a:chExt cx="6528675" cy="282163"/>
          </a:xfrm>
        </p:grpSpPr>
        <p:cxnSp>
          <p:nvCxnSpPr>
            <p:cNvPr id="124" name="Google Shape;124;p19"/>
            <p:cNvCxnSpPr>
              <a:endCxn id="125" idx="1"/>
            </p:cNvCxnSpPr>
            <p:nvPr/>
          </p:nvCxnSpPr>
          <p:spPr>
            <a:xfrm flipH="1" rot="10800000">
              <a:off x="924350" y="2243575"/>
              <a:ext cx="911700" cy="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1836050" y="2106625"/>
              <a:ext cx="1890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Feature Engineering</a:t>
              </a:r>
              <a:endParaRPr/>
            </a:p>
          </p:txBody>
        </p:sp>
        <p:cxnSp>
          <p:nvCxnSpPr>
            <p:cNvPr id="126" name="Google Shape;126;p19"/>
            <p:cNvCxnSpPr>
              <a:stCxn id="125" idx="3"/>
              <a:endCxn id="127" idx="1"/>
            </p:cNvCxnSpPr>
            <p:nvPr/>
          </p:nvCxnSpPr>
          <p:spPr>
            <a:xfrm>
              <a:off x="3726050" y="2243575"/>
              <a:ext cx="79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9"/>
            <p:cNvSpPr/>
            <p:nvPr/>
          </p:nvSpPr>
          <p:spPr>
            <a:xfrm>
              <a:off x="4518050" y="2106625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Supervised Learning</a:t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575" y="20983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3</a:t>
              </a:r>
              <a:endParaRPr sz="1000"/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162988" y="2597100"/>
            <a:ext cx="6521879" cy="275263"/>
            <a:chOff x="166450" y="2507438"/>
            <a:chExt cx="6521879" cy="275263"/>
          </a:xfrm>
        </p:grpSpPr>
        <p:cxnSp>
          <p:nvCxnSpPr>
            <p:cNvPr id="130" name="Google Shape;130;p19"/>
            <p:cNvCxnSpPr>
              <a:stCxn id="131" idx="3"/>
              <a:endCxn id="132" idx="1"/>
            </p:cNvCxnSpPr>
            <p:nvPr/>
          </p:nvCxnSpPr>
          <p:spPr>
            <a:xfrm>
              <a:off x="4052750" y="2645750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9"/>
            <p:cNvSpPr/>
            <p:nvPr/>
          </p:nvSpPr>
          <p:spPr>
            <a:xfrm>
              <a:off x="4518129" y="2508800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Uns</a:t>
              </a:r>
              <a:r>
                <a:rPr lang="en"/>
                <a:t>upervised Learning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836050" y="2508800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3" name="Google Shape;133;p19"/>
            <p:cNvCxnSpPr>
              <a:endCxn id="131" idx="1"/>
            </p:cNvCxnSpPr>
            <p:nvPr/>
          </p:nvCxnSpPr>
          <p:spPr>
            <a:xfrm>
              <a:off x="931550" y="2642750"/>
              <a:ext cx="904500" cy="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9"/>
            <p:cNvSpPr/>
            <p:nvPr/>
          </p:nvSpPr>
          <p:spPr>
            <a:xfrm>
              <a:off x="166450" y="25074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4</a:t>
              </a:r>
              <a:endParaRPr sz="1000"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159600" y="3048238"/>
            <a:ext cx="7704075" cy="282525"/>
            <a:chOff x="166475" y="3051888"/>
            <a:chExt cx="7704075" cy="282525"/>
          </a:xfrm>
        </p:grpSpPr>
        <p:cxnSp>
          <p:nvCxnSpPr>
            <p:cNvPr id="136" name="Google Shape;136;p19"/>
            <p:cNvCxnSpPr>
              <a:endCxn id="137" idx="1"/>
            </p:cNvCxnSpPr>
            <p:nvPr/>
          </p:nvCxnSpPr>
          <p:spPr>
            <a:xfrm flipH="1" rot="10800000">
              <a:off x="931850" y="319746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1836050" y="3060513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8" name="Google Shape;138;p19"/>
            <p:cNvCxnSpPr>
              <a:stCxn id="137" idx="3"/>
              <a:endCxn id="139" idx="1"/>
            </p:cNvCxnSpPr>
            <p:nvPr/>
          </p:nvCxnSpPr>
          <p:spPr>
            <a:xfrm>
              <a:off x="4052750" y="3197463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9"/>
            <p:cNvSpPr/>
            <p:nvPr/>
          </p:nvSpPr>
          <p:spPr>
            <a:xfrm>
              <a:off x="4518050" y="3060513"/>
              <a:ext cx="335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66475" y="305188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5</a:t>
              </a:r>
              <a:endParaRPr sz="1000"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159600" y="1230450"/>
            <a:ext cx="6643900" cy="286925"/>
            <a:chOff x="166450" y="1230450"/>
            <a:chExt cx="6643900" cy="286925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924275" y="1363500"/>
              <a:ext cx="911700" cy="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836050" y="1230450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Hackathon</a:t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66450" y="12310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1</a:t>
              </a:r>
              <a:endParaRPr sz="1000"/>
            </a:p>
          </p:txBody>
        </p:sp>
        <p:cxnSp>
          <p:nvCxnSpPr>
            <p:cNvPr id="145" name="Google Shape;145;p19"/>
            <p:cNvCxnSpPr>
              <a:stCxn id="143" idx="3"/>
              <a:endCxn id="146" idx="1"/>
            </p:cNvCxnSpPr>
            <p:nvPr/>
          </p:nvCxnSpPr>
          <p:spPr>
            <a:xfrm>
              <a:off x="3310250" y="1367400"/>
              <a:ext cx="1207800" cy="12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4518050" y="1243475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Proposal &amp; Presentation</a:t>
              </a:r>
              <a:endParaRPr/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166450" y="3973675"/>
            <a:ext cx="8446500" cy="287800"/>
            <a:chOff x="166450" y="4004063"/>
            <a:chExt cx="8446500" cy="287800"/>
          </a:xfrm>
        </p:grpSpPr>
        <p:cxnSp>
          <p:nvCxnSpPr>
            <p:cNvPr id="148" name="Google Shape;148;p19"/>
            <p:cNvCxnSpPr>
              <a:endCxn id="149" idx="1"/>
            </p:cNvCxnSpPr>
            <p:nvPr/>
          </p:nvCxnSpPr>
          <p:spPr>
            <a:xfrm>
              <a:off x="931850" y="4136813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828550" y="4004063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Draft</a:t>
              </a:r>
              <a:endParaRPr/>
            </a:p>
          </p:txBody>
        </p:sp>
        <p:cxnSp>
          <p:nvCxnSpPr>
            <p:cNvPr id="150" name="Google Shape;150;p19"/>
            <p:cNvCxnSpPr>
              <a:stCxn id="149" idx="3"/>
              <a:endCxn id="151" idx="1"/>
            </p:cNvCxnSpPr>
            <p:nvPr/>
          </p:nvCxnSpPr>
          <p:spPr>
            <a:xfrm>
              <a:off x="4120850" y="4141013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9"/>
            <p:cNvSpPr/>
            <p:nvPr/>
          </p:nvSpPr>
          <p:spPr>
            <a:xfrm>
              <a:off x="4510450" y="4004063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Comparison of traditional and deep learning ML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66450" y="40179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7</a:t>
              </a:r>
              <a:endParaRPr sz="1000"/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166450" y="4414850"/>
            <a:ext cx="8446500" cy="287800"/>
            <a:chOff x="166450" y="4454600"/>
            <a:chExt cx="8446500" cy="287800"/>
          </a:xfrm>
        </p:grpSpPr>
        <p:cxnSp>
          <p:nvCxnSpPr>
            <p:cNvPr id="154" name="Google Shape;154;p19"/>
            <p:cNvCxnSpPr>
              <a:endCxn id="155" idx="1"/>
            </p:cNvCxnSpPr>
            <p:nvPr/>
          </p:nvCxnSpPr>
          <p:spPr>
            <a:xfrm>
              <a:off x="931850" y="4587350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9"/>
            <p:cNvSpPr/>
            <p:nvPr/>
          </p:nvSpPr>
          <p:spPr>
            <a:xfrm>
              <a:off x="1828550" y="4454600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Final Presentation</a:t>
              </a:r>
              <a:endParaRPr/>
            </a:p>
          </p:txBody>
        </p:sp>
        <p:cxnSp>
          <p:nvCxnSpPr>
            <p:cNvPr id="156" name="Google Shape;156;p19"/>
            <p:cNvCxnSpPr>
              <a:stCxn id="155" idx="3"/>
              <a:endCxn id="157" idx="1"/>
            </p:cNvCxnSpPr>
            <p:nvPr/>
          </p:nvCxnSpPr>
          <p:spPr>
            <a:xfrm>
              <a:off x="4120850" y="4591550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4510450" y="4454600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Finalization</a:t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66450" y="4468500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8</a:t>
              </a:r>
              <a:endParaRPr sz="1000"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159600" y="3506638"/>
            <a:ext cx="7133000" cy="273925"/>
            <a:chOff x="166450" y="3506638"/>
            <a:chExt cx="7133000" cy="273925"/>
          </a:xfrm>
        </p:grpSpPr>
        <p:cxnSp>
          <p:nvCxnSpPr>
            <p:cNvPr id="160" name="Google Shape;160;p19"/>
            <p:cNvCxnSpPr>
              <a:endCxn id="161" idx="1"/>
            </p:cNvCxnSpPr>
            <p:nvPr/>
          </p:nvCxnSpPr>
          <p:spPr>
            <a:xfrm flipH="1" rot="10800000">
              <a:off x="931850" y="364361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9"/>
            <p:cNvSpPr/>
            <p:nvPr/>
          </p:nvSpPr>
          <p:spPr>
            <a:xfrm>
              <a:off x="1836050" y="3506663"/>
              <a:ext cx="35499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66450" y="35066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6</a:t>
              </a:r>
              <a:endParaRPr sz="1000"/>
            </a:p>
          </p:txBody>
        </p:sp>
        <p:cxnSp>
          <p:nvCxnSpPr>
            <p:cNvPr id="163" name="Google Shape;163;p19"/>
            <p:cNvCxnSpPr>
              <a:stCxn id="161" idx="3"/>
              <a:endCxn id="164" idx="1"/>
            </p:cNvCxnSpPr>
            <p:nvPr/>
          </p:nvCxnSpPr>
          <p:spPr>
            <a:xfrm>
              <a:off x="5385950" y="3643613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5825250" y="3506663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 Scripts</a:t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50" y="903200"/>
            <a:ext cx="7085250" cy="42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311700" y="141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{949EAEB5-7671-4B3F-876A-BC1E81415430}</a:tableStyleId>
              </a:tblPr>
              <a:tblGrid>
                <a:gridCol w="1858950"/>
                <a:gridCol w="3394800"/>
                <a:gridCol w="3053475"/>
              </a:tblGrid>
              <a:tr h="71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1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2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Method for Package Label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ased on maximum occurrences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Logistic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regression model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Accuracy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67.7%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96.8% (on the test set)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