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0DF61D0-C23E-4F17-B0EF-FD3D270164C5}">
  <a:tblStyle styleId="{10DF61D0-C23E-4F17-B0EF-FD3D270164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Wilfred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3e1857dcf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3e1857dcf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3e169fbb8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3e169fbb8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Wilfred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3e1857dcfb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3e1857dcfb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Wilfred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e1857dcf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e1857dcf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Nikita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3e169fbb8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3e169fbb8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Nikita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e169fbb8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e169fbb8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3e169fbb8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3e169fbb8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e1857dc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e1857dc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e1857dcf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3e1857dcf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441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20">
                <a:latin typeface="Droid Sans"/>
                <a:ea typeface="Droid Sans"/>
                <a:cs typeface="Droid Sans"/>
                <a:sym typeface="Droid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11.jp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727150"/>
            <a:ext cx="8520600" cy="17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Can AI spot risky software in critical infrastructure?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288" y="388775"/>
            <a:ext cx="7423435" cy="23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6900" y="1000075"/>
            <a:ext cx="2470200" cy="9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Heavy string preprocessing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85" name="Google Shape;185;p22"/>
          <p:cNvSpPr txBox="1"/>
          <p:nvPr>
            <p:ph idx="12" type="sldNum"/>
          </p:nvPr>
        </p:nvSpPr>
        <p:spPr>
          <a:xfrm>
            <a:off x="8472458" y="45108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2"/>
          <p:cNvSpPr txBox="1"/>
          <p:nvPr>
            <p:ph type="title"/>
          </p:nvPr>
        </p:nvSpPr>
        <p:spPr>
          <a:xfrm>
            <a:off x="311700" y="445025"/>
            <a:ext cx="441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</a:t>
            </a:r>
            <a:r>
              <a:rPr lang="en" sz="2800">
                <a:latin typeface="Arial"/>
                <a:ea typeface="Arial"/>
                <a:cs typeface="Arial"/>
                <a:sym typeface="Arial"/>
              </a:rPr>
              <a:t>Faced</a:t>
            </a:r>
            <a:endParaRPr/>
          </a:p>
        </p:txBody>
      </p:sp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00" y="2131125"/>
            <a:ext cx="2636125" cy="197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2778375" y="982425"/>
            <a:ext cx="2470200" cy="9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Limited labels and package version numbers with baseline techniques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6202150" y="1000075"/>
            <a:ext cx="2470200" cy="9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NER limitations</a:t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4575" y="2131125"/>
            <a:ext cx="2470200" cy="1974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0125" y="2131125"/>
            <a:ext cx="3514424" cy="197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2"/>
          <p:cNvSpPr txBox="1"/>
          <p:nvPr/>
        </p:nvSpPr>
        <p:spPr>
          <a:xfrm>
            <a:off x="237825" y="4291775"/>
            <a:ext cx="836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Need more sophisticated and advanced ML and NLP techniques!!!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441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4972500" cy="14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Char char="●"/>
            </a:pPr>
            <a:r>
              <a:rPr lang="en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Company aims to vet software packages used in critical </a:t>
            </a:r>
            <a:r>
              <a:rPr lang="en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infrastructure using FACT</a:t>
            </a:r>
            <a:endParaRPr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Char char="●"/>
            </a:pPr>
            <a:r>
              <a:rPr lang="en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Clients need some way to ensure the safety of their operations</a:t>
            </a:r>
            <a:endParaRPr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8325" y="1152475"/>
            <a:ext cx="3478350" cy="35971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725350"/>
            <a:ext cx="5223526" cy="2024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441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421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Our Project</a:t>
            </a:r>
            <a:endParaRPr b="1" sz="20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Droid Sans"/>
              <a:buChar char="●"/>
            </a:pPr>
            <a:r>
              <a:rPr lang="en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Given Executable and Linkable Format files (ELFs)</a:t>
            </a:r>
            <a:endParaRPr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Droid Sans"/>
              <a:buChar char="●"/>
            </a:pPr>
            <a:r>
              <a:rPr lang="en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Binary files can be decoded to strings and other information</a:t>
            </a:r>
            <a:endParaRPr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Droid Sans"/>
              <a:buChar char="●"/>
            </a:pPr>
            <a:r>
              <a:rPr lang="en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Extracted information turned into metadata that the FACT system can use</a:t>
            </a:r>
            <a:endParaRPr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We need to extract the most relevant information (package names, versions, etc) from these files!</a:t>
            </a:r>
            <a:endParaRPr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000" y="652225"/>
            <a:ext cx="2071926" cy="2076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100" y="3291400"/>
            <a:ext cx="4099725" cy="11078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441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74875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Char char="●"/>
            </a:pPr>
            <a:r>
              <a:rPr lang="en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CSV -&gt; json files + extrainfo</a:t>
            </a:r>
            <a:endParaRPr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Char char="●"/>
            </a:pPr>
            <a:r>
              <a:rPr lang="en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Current solution is manual regex and verification</a:t>
            </a:r>
            <a:endParaRPr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Char char="●"/>
            </a:pPr>
            <a:r>
              <a:rPr lang="en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Not all files conform to industry standards from (package names in specific places)</a:t>
            </a:r>
            <a:endParaRPr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8400" y="866175"/>
            <a:ext cx="5113901" cy="37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441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Products for the Partners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4373100" cy="38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Droid Sans"/>
              <a:buChar char="●"/>
            </a:pPr>
            <a:r>
              <a:rPr lang="en" sz="17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Documentation on </a:t>
            </a:r>
            <a:endParaRPr sz="17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Droid Sans"/>
              <a:buChar char="○"/>
            </a:pPr>
            <a:r>
              <a:rPr lang="en" sz="17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Engineered features </a:t>
            </a:r>
            <a:endParaRPr sz="17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Droid Sans"/>
              <a:buChar char="○"/>
            </a:pPr>
            <a:r>
              <a:rPr lang="en" sz="17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Research feasibility of models to predict</a:t>
            </a:r>
            <a:endParaRPr sz="17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Droid Sans"/>
              <a:buChar char="○"/>
            </a:pPr>
            <a:r>
              <a:rPr lang="en" sz="17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Recommendations for further research</a:t>
            </a:r>
            <a:endParaRPr sz="17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Droid Sans"/>
              <a:buChar char="●"/>
            </a:pPr>
            <a:r>
              <a:rPr lang="en" sz="17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Python Scripts (time-permitting)</a:t>
            </a:r>
            <a:endParaRPr sz="17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1700" y="1017725"/>
            <a:ext cx="4117500" cy="361277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4684800" y="4630500"/>
            <a:ext cx="4117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https://www.diagnosticimaging.com/view/radiology-comic-long-report-covers-everything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441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Science.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3617250" y="1017725"/>
            <a:ext cx="1909500" cy="8955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using regex</a:t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624400" y="2523725"/>
            <a:ext cx="1909500" cy="8955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624400" y="3915125"/>
            <a:ext cx="1909500" cy="8955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 with given labels</a:t>
            </a:r>
            <a:endParaRPr/>
          </a:p>
        </p:txBody>
      </p:sp>
      <p:cxnSp>
        <p:nvCxnSpPr>
          <p:cNvPr id="100" name="Google Shape;100;p18"/>
          <p:cNvCxnSpPr>
            <a:stCxn id="97" idx="2"/>
            <a:endCxn id="98" idx="0"/>
          </p:cNvCxnSpPr>
          <p:nvPr/>
        </p:nvCxnSpPr>
        <p:spPr>
          <a:xfrm flipH="1">
            <a:off x="1579200" y="1913225"/>
            <a:ext cx="2992800" cy="610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8"/>
          <p:cNvCxnSpPr>
            <a:stCxn id="98" idx="2"/>
            <a:endCxn id="99" idx="0"/>
          </p:cNvCxnSpPr>
          <p:nvPr/>
        </p:nvCxnSpPr>
        <p:spPr>
          <a:xfrm>
            <a:off x="1579150" y="3419225"/>
            <a:ext cx="0" cy="49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8"/>
          <p:cNvSpPr/>
          <p:nvPr/>
        </p:nvSpPr>
        <p:spPr>
          <a:xfrm>
            <a:off x="3617250" y="2523725"/>
            <a:ext cx="1909500" cy="8955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3465600" y="3915125"/>
            <a:ext cx="2212800" cy="8955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 by clustering similar files</a:t>
            </a:r>
            <a:endParaRPr/>
          </a:p>
        </p:txBody>
      </p:sp>
      <p:cxnSp>
        <p:nvCxnSpPr>
          <p:cNvPr id="104" name="Google Shape;104;p18"/>
          <p:cNvCxnSpPr>
            <a:stCxn id="97" idx="2"/>
            <a:endCxn id="102" idx="0"/>
          </p:cNvCxnSpPr>
          <p:nvPr/>
        </p:nvCxnSpPr>
        <p:spPr>
          <a:xfrm>
            <a:off x="4572000" y="1913225"/>
            <a:ext cx="0" cy="610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8"/>
          <p:cNvCxnSpPr>
            <a:stCxn id="102" idx="2"/>
            <a:endCxn id="103" idx="0"/>
          </p:cNvCxnSpPr>
          <p:nvPr/>
        </p:nvCxnSpPr>
        <p:spPr>
          <a:xfrm>
            <a:off x="4572000" y="3419225"/>
            <a:ext cx="0" cy="49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8"/>
          <p:cNvSpPr/>
          <p:nvPr/>
        </p:nvSpPr>
        <p:spPr>
          <a:xfrm>
            <a:off x="6610100" y="2523725"/>
            <a:ext cx="1909500" cy="8955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6458450" y="3915125"/>
            <a:ext cx="2212800" cy="8955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 Models and Entity Tagging</a:t>
            </a:r>
            <a:endParaRPr/>
          </a:p>
        </p:txBody>
      </p:sp>
      <p:cxnSp>
        <p:nvCxnSpPr>
          <p:cNvPr id="108" name="Google Shape;108;p18"/>
          <p:cNvCxnSpPr>
            <a:stCxn id="97" idx="2"/>
            <a:endCxn id="106" idx="0"/>
          </p:cNvCxnSpPr>
          <p:nvPr/>
        </p:nvCxnSpPr>
        <p:spPr>
          <a:xfrm>
            <a:off x="4572000" y="1913225"/>
            <a:ext cx="2992800" cy="610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8"/>
          <p:cNvCxnSpPr>
            <a:stCxn id="106" idx="2"/>
            <a:endCxn id="107" idx="0"/>
          </p:cNvCxnSpPr>
          <p:nvPr/>
        </p:nvCxnSpPr>
        <p:spPr>
          <a:xfrm>
            <a:off x="7564850" y="3419225"/>
            <a:ext cx="0" cy="49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445025"/>
            <a:ext cx="441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Project Steps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116" name="Google Shape;116;p19"/>
          <p:cNvCxnSpPr/>
          <p:nvPr/>
        </p:nvCxnSpPr>
        <p:spPr>
          <a:xfrm>
            <a:off x="916600" y="1227150"/>
            <a:ext cx="0" cy="3477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7" name="Google Shape;117;p19"/>
          <p:cNvGrpSpPr/>
          <p:nvPr/>
        </p:nvGrpSpPr>
        <p:grpSpPr>
          <a:xfrm>
            <a:off x="159600" y="1675050"/>
            <a:ext cx="8460200" cy="273900"/>
            <a:chOff x="166450" y="1668525"/>
            <a:chExt cx="8460200" cy="273900"/>
          </a:xfrm>
        </p:grpSpPr>
        <p:cxnSp>
          <p:nvCxnSpPr>
            <p:cNvPr id="118" name="Google Shape;118;p19"/>
            <p:cNvCxnSpPr/>
            <p:nvPr/>
          </p:nvCxnSpPr>
          <p:spPr>
            <a:xfrm>
              <a:off x="915025" y="1796475"/>
              <a:ext cx="944700" cy="6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9" name="Google Shape;119;p19"/>
            <p:cNvSpPr/>
            <p:nvPr/>
          </p:nvSpPr>
          <p:spPr>
            <a:xfrm>
              <a:off x="1842050" y="1668525"/>
              <a:ext cx="1692000" cy="273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Data Analysis </a:t>
              </a:r>
              <a:endParaRPr/>
            </a:p>
          </p:txBody>
        </p:sp>
        <p:cxnSp>
          <p:nvCxnSpPr>
            <p:cNvPr id="120" name="Google Shape;120;p19"/>
            <p:cNvCxnSpPr>
              <a:stCxn id="119" idx="3"/>
              <a:endCxn id="121" idx="1"/>
            </p:cNvCxnSpPr>
            <p:nvPr/>
          </p:nvCxnSpPr>
          <p:spPr>
            <a:xfrm>
              <a:off x="3534050" y="1805475"/>
              <a:ext cx="990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1" name="Google Shape;121;p19"/>
            <p:cNvSpPr/>
            <p:nvPr/>
          </p:nvSpPr>
          <p:spPr>
            <a:xfrm>
              <a:off x="4524150" y="1668525"/>
              <a:ext cx="4102500" cy="273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Base Feature Engineering &amp; </a:t>
              </a:r>
              <a:r>
                <a:rPr lang="en"/>
                <a:t>Data Preprocessing</a:t>
              </a:r>
              <a:endParaRPr/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166450" y="1668525"/>
              <a:ext cx="685500" cy="273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Week 2</a:t>
              </a:r>
              <a:endParaRPr sz="1000"/>
            </a:p>
          </p:txBody>
        </p:sp>
      </p:grpSp>
      <p:grpSp>
        <p:nvGrpSpPr>
          <p:cNvPr id="123" name="Google Shape;123;p19"/>
          <p:cNvGrpSpPr/>
          <p:nvPr/>
        </p:nvGrpSpPr>
        <p:grpSpPr>
          <a:xfrm>
            <a:off x="159600" y="2135413"/>
            <a:ext cx="6528675" cy="282163"/>
            <a:chOff x="159575" y="2098363"/>
            <a:chExt cx="6528675" cy="282163"/>
          </a:xfrm>
        </p:grpSpPr>
        <p:cxnSp>
          <p:nvCxnSpPr>
            <p:cNvPr id="124" name="Google Shape;124;p19"/>
            <p:cNvCxnSpPr>
              <a:endCxn id="125" idx="1"/>
            </p:cNvCxnSpPr>
            <p:nvPr/>
          </p:nvCxnSpPr>
          <p:spPr>
            <a:xfrm flipH="1" rot="10800000">
              <a:off x="924350" y="2243575"/>
              <a:ext cx="911700" cy="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5" name="Google Shape;125;p19"/>
            <p:cNvSpPr/>
            <p:nvPr/>
          </p:nvSpPr>
          <p:spPr>
            <a:xfrm>
              <a:off x="1836050" y="2106625"/>
              <a:ext cx="1890000" cy="273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Feature Engineering</a:t>
              </a:r>
              <a:endParaRPr/>
            </a:p>
          </p:txBody>
        </p:sp>
        <p:cxnSp>
          <p:nvCxnSpPr>
            <p:cNvPr id="126" name="Google Shape;126;p19"/>
            <p:cNvCxnSpPr>
              <a:stCxn id="125" idx="3"/>
              <a:endCxn id="127" idx="1"/>
            </p:cNvCxnSpPr>
            <p:nvPr/>
          </p:nvCxnSpPr>
          <p:spPr>
            <a:xfrm>
              <a:off x="3726050" y="2243575"/>
              <a:ext cx="792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" name="Google Shape;127;p19"/>
            <p:cNvSpPr/>
            <p:nvPr/>
          </p:nvSpPr>
          <p:spPr>
            <a:xfrm>
              <a:off x="4518050" y="2106625"/>
              <a:ext cx="2170200" cy="273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Supervised Learning</a:t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159575" y="2098363"/>
              <a:ext cx="685500" cy="273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Week 3</a:t>
              </a:r>
              <a:endParaRPr sz="1000"/>
            </a:p>
          </p:txBody>
        </p:sp>
      </p:grpSp>
      <p:grpSp>
        <p:nvGrpSpPr>
          <p:cNvPr id="129" name="Google Shape;129;p19"/>
          <p:cNvGrpSpPr/>
          <p:nvPr/>
        </p:nvGrpSpPr>
        <p:grpSpPr>
          <a:xfrm>
            <a:off x="162988" y="2597100"/>
            <a:ext cx="6521879" cy="275263"/>
            <a:chOff x="166450" y="2507438"/>
            <a:chExt cx="6521879" cy="275263"/>
          </a:xfrm>
        </p:grpSpPr>
        <p:cxnSp>
          <p:nvCxnSpPr>
            <p:cNvPr id="130" name="Google Shape;130;p19"/>
            <p:cNvCxnSpPr>
              <a:stCxn id="131" idx="3"/>
              <a:endCxn id="132" idx="1"/>
            </p:cNvCxnSpPr>
            <p:nvPr/>
          </p:nvCxnSpPr>
          <p:spPr>
            <a:xfrm>
              <a:off x="4052750" y="2645750"/>
              <a:ext cx="465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2" name="Google Shape;132;p19"/>
            <p:cNvSpPr/>
            <p:nvPr/>
          </p:nvSpPr>
          <p:spPr>
            <a:xfrm>
              <a:off x="4518129" y="2508800"/>
              <a:ext cx="2170200" cy="273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Uns</a:t>
              </a:r>
              <a:r>
                <a:rPr lang="en"/>
                <a:t>upervised Learning</a:t>
              </a: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836050" y="2508800"/>
              <a:ext cx="2216700" cy="273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Data Annotation for NER</a:t>
              </a:r>
              <a:endParaRPr/>
            </a:p>
          </p:txBody>
        </p:sp>
        <p:cxnSp>
          <p:nvCxnSpPr>
            <p:cNvPr id="133" name="Google Shape;133;p19"/>
            <p:cNvCxnSpPr>
              <a:endCxn id="131" idx="1"/>
            </p:cNvCxnSpPr>
            <p:nvPr/>
          </p:nvCxnSpPr>
          <p:spPr>
            <a:xfrm>
              <a:off x="931550" y="2642750"/>
              <a:ext cx="904500" cy="3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4" name="Google Shape;134;p19"/>
            <p:cNvSpPr/>
            <p:nvPr/>
          </p:nvSpPr>
          <p:spPr>
            <a:xfrm>
              <a:off x="166450" y="2507438"/>
              <a:ext cx="685500" cy="273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Week 4</a:t>
              </a:r>
              <a:endParaRPr sz="1000"/>
            </a:p>
          </p:txBody>
        </p:sp>
      </p:grpSp>
      <p:grpSp>
        <p:nvGrpSpPr>
          <p:cNvPr id="135" name="Google Shape;135;p19"/>
          <p:cNvGrpSpPr/>
          <p:nvPr/>
        </p:nvGrpSpPr>
        <p:grpSpPr>
          <a:xfrm>
            <a:off x="159600" y="3048238"/>
            <a:ext cx="7704075" cy="282525"/>
            <a:chOff x="166475" y="3051888"/>
            <a:chExt cx="7704075" cy="282525"/>
          </a:xfrm>
        </p:grpSpPr>
        <p:cxnSp>
          <p:nvCxnSpPr>
            <p:cNvPr id="136" name="Google Shape;136;p19"/>
            <p:cNvCxnSpPr>
              <a:endCxn id="137" idx="1"/>
            </p:cNvCxnSpPr>
            <p:nvPr/>
          </p:nvCxnSpPr>
          <p:spPr>
            <a:xfrm flipH="1" rot="10800000">
              <a:off x="931850" y="3197463"/>
              <a:ext cx="904200" cy="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7" name="Google Shape;137;p19"/>
            <p:cNvSpPr/>
            <p:nvPr/>
          </p:nvSpPr>
          <p:spPr>
            <a:xfrm>
              <a:off x="1836050" y="3060513"/>
              <a:ext cx="2216700" cy="273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Data Annotation for NER</a:t>
              </a:r>
              <a:endParaRPr/>
            </a:p>
          </p:txBody>
        </p:sp>
        <p:cxnSp>
          <p:nvCxnSpPr>
            <p:cNvPr id="138" name="Google Shape;138;p19"/>
            <p:cNvCxnSpPr>
              <a:stCxn id="137" idx="3"/>
              <a:endCxn id="139" idx="1"/>
            </p:cNvCxnSpPr>
            <p:nvPr/>
          </p:nvCxnSpPr>
          <p:spPr>
            <a:xfrm>
              <a:off x="4052750" y="3197463"/>
              <a:ext cx="465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9" name="Google Shape;139;p19"/>
            <p:cNvSpPr/>
            <p:nvPr/>
          </p:nvSpPr>
          <p:spPr>
            <a:xfrm>
              <a:off x="4518050" y="3060513"/>
              <a:ext cx="3352500" cy="273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NER using Transformers &amp; Fine-Tuning</a:t>
              </a:r>
              <a:endParaRPr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166475" y="3051888"/>
              <a:ext cx="685500" cy="273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Week 5</a:t>
              </a:r>
              <a:endParaRPr sz="1000"/>
            </a:p>
          </p:txBody>
        </p:sp>
      </p:grpSp>
      <p:grpSp>
        <p:nvGrpSpPr>
          <p:cNvPr id="141" name="Google Shape;141;p19"/>
          <p:cNvGrpSpPr/>
          <p:nvPr/>
        </p:nvGrpSpPr>
        <p:grpSpPr>
          <a:xfrm>
            <a:off x="159600" y="1230450"/>
            <a:ext cx="6643900" cy="286925"/>
            <a:chOff x="166450" y="1230450"/>
            <a:chExt cx="6643900" cy="286925"/>
          </a:xfrm>
        </p:grpSpPr>
        <p:cxnSp>
          <p:nvCxnSpPr>
            <p:cNvPr id="142" name="Google Shape;142;p19"/>
            <p:cNvCxnSpPr/>
            <p:nvPr/>
          </p:nvCxnSpPr>
          <p:spPr>
            <a:xfrm>
              <a:off x="924275" y="1363500"/>
              <a:ext cx="911700" cy="9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3" name="Google Shape;143;p19"/>
            <p:cNvSpPr/>
            <p:nvPr/>
          </p:nvSpPr>
          <p:spPr>
            <a:xfrm>
              <a:off x="1836050" y="1230450"/>
              <a:ext cx="1474200" cy="273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Hackathon</a:t>
              </a:r>
              <a:endParaRPr/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166450" y="1231038"/>
              <a:ext cx="685500" cy="273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Week 1</a:t>
              </a:r>
              <a:endParaRPr sz="1000"/>
            </a:p>
          </p:txBody>
        </p:sp>
        <p:cxnSp>
          <p:nvCxnSpPr>
            <p:cNvPr id="145" name="Google Shape;145;p19"/>
            <p:cNvCxnSpPr>
              <a:stCxn id="143" idx="3"/>
              <a:endCxn id="146" idx="1"/>
            </p:cNvCxnSpPr>
            <p:nvPr/>
          </p:nvCxnSpPr>
          <p:spPr>
            <a:xfrm>
              <a:off x="3310250" y="1367400"/>
              <a:ext cx="1207800" cy="12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6" name="Google Shape;146;p19"/>
            <p:cNvSpPr/>
            <p:nvPr/>
          </p:nvSpPr>
          <p:spPr>
            <a:xfrm>
              <a:off x="4518050" y="1243475"/>
              <a:ext cx="2292300" cy="273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Proposal &amp; Presentation</a:t>
              </a:r>
              <a:endParaRPr/>
            </a:p>
          </p:txBody>
        </p:sp>
      </p:grpSp>
      <p:grpSp>
        <p:nvGrpSpPr>
          <p:cNvPr id="147" name="Google Shape;147;p19"/>
          <p:cNvGrpSpPr/>
          <p:nvPr/>
        </p:nvGrpSpPr>
        <p:grpSpPr>
          <a:xfrm>
            <a:off x="166450" y="3973675"/>
            <a:ext cx="8446500" cy="287800"/>
            <a:chOff x="166450" y="4004063"/>
            <a:chExt cx="8446500" cy="287800"/>
          </a:xfrm>
        </p:grpSpPr>
        <p:cxnSp>
          <p:nvCxnSpPr>
            <p:cNvPr id="148" name="Google Shape;148;p19"/>
            <p:cNvCxnSpPr>
              <a:endCxn id="149" idx="1"/>
            </p:cNvCxnSpPr>
            <p:nvPr/>
          </p:nvCxnSpPr>
          <p:spPr>
            <a:xfrm>
              <a:off x="931850" y="4136813"/>
              <a:ext cx="896700" cy="4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9" name="Google Shape;149;p19"/>
            <p:cNvSpPr/>
            <p:nvPr/>
          </p:nvSpPr>
          <p:spPr>
            <a:xfrm>
              <a:off x="1828550" y="4004063"/>
              <a:ext cx="2292300" cy="273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Report Draft</a:t>
              </a:r>
              <a:endParaRPr/>
            </a:p>
          </p:txBody>
        </p:sp>
        <p:cxnSp>
          <p:nvCxnSpPr>
            <p:cNvPr id="150" name="Google Shape;150;p19"/>
            <p:cNvCxnSpPr>
              <a:stCxn id="149" idx="3"/>
              <a:endCxn id="151" idx="1"/>
            </p:cNvCxnSpPr>
            <p:nvPr/>
          </p:nvCxnSpPr>
          <p:spPr>
            <a:xfrm>
              <a:off x="4120850" y="4141013"/>
              <a:ext cx="389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1" name="Google Shape;151;p19"/>
            <p:cNvSpPr/>
            <p:nvPr/>
          </p:nvSpPr>
          <p:spPr>
            <a:xfrm>
              <a:off x="4510450" y="4004063"/>
              <a:ext cx="4102500" cy="273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Comparison of traditional and deep learning ML</a:t>
              </a:r>
              <a:endParaRPr/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166450" y="4017963"/>
              <a:ext cx="685500" cy="273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Week 7</a:t>
              </a:r>
              <a:endParaRPr sz="1000"/>
            </a:p>
          </p:txBody>
        </p:sp>
      </p:grpSp>
      <p:grpSp>
        <p:nvGrpSpPr>
          <p:cNvPr id="153" name="Google Shape;153;p19"/>
          <p:cNvGrpSpPr/>
          <p:nvPr/>
        </p:nvGrpSpPr>
        <p:grpSpPr>
          <a:xfrm>
            <a:off x="166450" y="4414850"/>
            <a:ext cx="8446500" cy="287800"/>
            <a:chOff x="166450" y="4454600"/>
            <a:chExt cx="8446500" cy="287800"/>
          </a:xfrm>
        </p:grpSpPr>
        <p:cxnSp>
          <p:nvCxnSpPr>
            <p:cNvPr id="154" name="Google Shape;154;p19"/>
            <p:cNvCxnSpPr>
              <a:endCxn id="155" idx="1"/>
            </p:cNvCxnSpPr>
            <p:nvPr/>
          </p:nvCxnSpPr>
          <p:spPr>
            <a:xfrm>
              <a:off x="931850" y="4587350"/>
              <a:ext cx="896700" cy="4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5" name="Google Shape;155;p19"/>
            <p:cNvSpPr/>
            <p:nvPr/>
          </p:nvSpPr>
          <p:spPr>
            <a:xfrm>
              <a:off x="1828550" y="4454600"/>
              <a:ext cx="2292300" cy="273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Final Presentation</a:t>
              </a:r>
              <a:endParaRPr/>
            </a:p>
          </p:txBody>
        </p:sp>
        <p:cxnSp>
          <p:nvCxnSpPr>
            <p:cNvPr id="156" name="Google Shape;156;p19"/>
            <p:cNvCxnSpPr>
              <a:stCxn id="155" idx="3"/>
              <a:endCxn id="157" idx="1"/>
            </p:cNvCxnSpPr>
            <p:nvPr/>
          </p:nvCxnSpPr>
          <p:spPr>
            <a:xfrm>
              <a:off x="4120850" y="4591550"/>
              <a:ext cx="389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7" name="Google Shape;157;p19"/>
            <p:cNvSpPr/>
            <p:nvPr/>
          </p:nvSpPr>
          <p:spPr>
            <a:xfrm>
              <a:off x="4510450" y="4454600"/>
              <a:ext cx="4102500" cy="273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Report Finalization</a:t>
              </a: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166450" y="4468500"/>
              <a:ext cx="685500" cy="273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Week 8</a:t>
              </a:r>
              <a:endParaRPr sz="1000"/>
            </a:p>
          </p:txBody>
        </p:sp>
      </p:grpSp>
      <p:grpSp>
        <p:nvGrpSpPr>
          <p:cNvPr id="159" name="Google Shape;159;p19"/>
          <p:cNvGrpSpPr/>
          <p:nvPr/>
        </p:nvGrpSpPr>
        <p:grpSpPr>
          <a:xfrm>
            <a:off x="159600" y="3506638"/>
            <a:ext cx="7133000" cy="273925"/>
            <a:chOff x="166450" y="3506638"/>
            <a:chExt cx="7133000" cy="273925"/>
          </a:xfrm>
        </p:grpSpPr>
        <p:cxnSp>
          <p:nvCxnSpPr>
            <p:cNvPr id="160" name="Google Shape;160;p19"/>
            <p:cNvCxnSpPr>
              <a:endCxn id="161" idx="1"/>
            </p:cNvCxnSpPr>
            <p:nvPr/>
          </p:nvCxnSpPr>
          <p:spPr>
            <a:xfrm flipH="1" rot="10800000">
              <a:off x="931850" y="3643613"/>
              <a:ext cx="904200" cy="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1" name="Google Shape;161;p19"/>
            <p:cNvSpPr/>
            <p:nvPr/>
          </p:nvSpPr>
          <p:spPr>
            <a:xfrm>
              <a:off x="1836050" y="3506663"/>
              <a:ext cx="3549900" cy="273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NER using Transformers &amp; Fine-Tuning</a:t>
              </a: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166450" y="3506638"/>
              <a:ext cx="685500" cy="273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Week 6</a:t>
              </a:r>
              <a:endParaRPr sz="1000"/>
            </a:p>
          </p:txBody>
        </p:sp>
        <p:cxnSp>
          <p:nvCxnSpPr>
            <p:cNvPr id="163" name="Google Shape;163;p19"/>
            <p:cNvCxnSpPr>
              <a:stCxn id="161" idx="3"/>
              <a:endCxn id="164" idx="1"/>
            </p:cNvCxnSpPr>
            <p:nvPr/>
          </p:nvCxnSpPr>
          <p:spPr>
            <a:xfrm>
              <a:off x="5385950" y="3643613"/>
              <a:ext cx="439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4" name="Google Shape;164;p19"/>
            <p:cNvSpPr/>
            <p:nvPr/>
          </p:nvSpPr>
          <p:spPr>
            <a:xfrm>
              <a:off x="5825250" y="3506663"/>
              <a:ext cx="1474200" cy="273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ML Scripts</a:t>
              </a:r>
              <a:endParaRPr/>
            </a:p>
          </p:txBody>
        </p:sp>
      </p:grpSp>
      <p:sp>
        <p:nvSpPr>
          <p:cNvPr id="165" name="Google Shape;16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311700" y="445025"/>
            <a:ext cx="765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Tested Baseline Feature Engineering</a:t>
            </a:r>
            <a:endParaRPr/>
          </a:p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70125"/>
            <a:ext cx="637694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311700" y="445025"/>
            <a:ext cx="765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Tested Baseline Feature Engineering</a:t>
            </a:r>
            <a:endParaRPr/>
          </a:p>
        </p:txBody>
      </p:sp>
      <p:graphicFrame>
        <p:nvGraphicFramePr>
          <p:cNvPr id="178" name="Google Shape;178;p21"/>
          <p:cNvGraphicFramePr/>
          <p:nvPr/>
        </p:nvGraphicFramePr>
        <p:xfrm>
          <a:off x="311700" y="141618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{10DF61D0-C23E-4F17-B0EF-FD3D270164C5}</a:tableStyleId>
              </a:tblPr>
              <a:tblGrid>
                <a:gridCol w="1858950"/>
                <a:gridCol w="3394800"/>
                <a:gridCol w="3053475"/>
              </a:tblGrid>
              <a:tr h="710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dk1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Approach 1</a:t>
                      </a:r>
                      <a:endParaRPr b="1" sz="1800">
                        <a:solidFill>
                          <a:schemeClr val="lt1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Approach 2</a:t>
                      </a:r>
                      <a:endParaRPr b="1" sz="1800">
                        <a:solidFill>
                          <a:schemeClr val="lt1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</a:tr>
              <a:tr h="128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Prediction Method for Package Label</a:t>
                      </a:r>
                      <a:endParaRPr b="1" sz="1800">
                        <a:solidFill>
                          <a:schemeClr val="lt1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B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ased on maximum occurrences</a:t>
                      </a:r>
                      <a:endParaRPr>
                        <a:solidFill>
                          <a:schemeClr val="dk1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Logistic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 regression model</a:t>
                      </a:r>
                      <a:endParaRPr>
                        <a:solidFill>
                          <a:schemeClr val="dk1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/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Prediction Accuracy</a:t>
                      </a:r>
                      <a:endParaRPr b="1" sz="1800">
                        <a:solidFill>
                          <a:schemeClr val="lt1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67.7%</a:t>
                      </a:r>
                      <a:endParaRPr>
                        <a:solidFill>
                          <a:schemeClr val="dk1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96.8% (on the test set)</a:t>
                      </a:r>
                      <a:endParaRPr>
                        <a:solidFill>
                          <a:schemeClr val="dk1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79" name="Google Shape;17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