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6" r:id="rId8"/>
    <p:sldId id="287" r:id="rId9"/>
    <p:sldId id="288" r:id="rId10"/>
    <p:sldId id="283" r:id="rId11"/>
    <p:sldId id="289" r:id="rId12"/>
    <p:sldId id="290" r:id="rId13"/>
    <p:sldId id="296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6777D-1891-4AE7-9806-62657E2E389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26AFD3B-27C3-4AEB-AD26-E10C6CAAE202}">
      <dgm:prSet phldrT="[Κείμενο]" custT="1"/>
      <dgm:spPr/>
      <dgm:t>
        <a:bodyPr/>
        <a:lstStyle/>
        <a:p>
          <a:r>
            <a:rPr lang="en-US" sz="2400" dirty="0">
              <a:latin typeface="Calibri" pitchFamily="34" charset="0"/>
            </a:rPr>
            <a:t>Registered user</a:t>
          </a:r>
          <a:endParaRPr lang="el-GR" sz="2400" dirty="0">
            <a:latin typeface="Calibri" pitchFamily="34" charset="0"/>
          </a:endParaRPr>
        </a:p>
      </dgm:t>
    </dgm:pt>
    <dgm:pt modelId="{5AF9DD69-0FF5-4041-A6C1-08879B013897}" type="parTrans" cxnId="{9364F7D7-E989-49EB-BE0C-02DDC9FBCC08}">
      <dgm:prSet/>
      <dgm:spPr/>
      <dgm:t>
        <a:bodyPr/>
        <a:lstStyle/>
        <a:p>
          <a:endParaRPr lang="el-GR"/>
        </a:p>
      </dgm:t>
    </dgm:pt>
    <dgm:pt modelId="{EF597D1B-C094-44FD-BE84-7B91CFF94AF9}" type="sibTrans" cxnId="{9364F7D7-E989-49EB-BE0C-02DDC9FBCC08}">
      <dgm:prSet/>
      <dgm:spPr/>
      <dgm:t>
        <a:bodyPr/>
        <a:lstStyle/>
        <a:p>
          <a:endParaRPr lang="el-GR"/>
        </a:p>
      </dgm:t>
    </dgm:pt>
    <dgm:pt modelId="{9727BDEE-B744-4DC8-A1A2-0BC443BF2BC2}" type="pres">
      <dgm:prSet presAssocID="{39B6777D-1891-4AE7-9806-62657E2E389B}" presName="linear" presStyleCnt="0">
        <dgm:presLayoutVars>
          <dgm:dir/>
          <dgm:animLvl val="lvl"/>
          <dgm:resizeHandles val="exact"/>
        </dgm:presLayoutVars>
      </dgm:prSet>
      <dgm:spPr/>
    </dgm:pt>
    <dgm:pt modelId="{5D2E7770-25A3-4DB5-9AE5-6060A6BFC494}" type="pres">
      <dgm:prSet presAssocID="{026AFD3B-27C3-4AEB-AD26-E10C6CAAE202}" presName="parentLin" presStyleCnt="0"/>
      <dgm:spPr/>
    </dgm:pt>
    <dgm:pt modelId="{487AF33F-5243-4060-AF8F-729EDC0E88B6}" type="pres">
      <dgm:prSet presAssocID="{026AFD3B-27C3-4AEB-AD26-E10C6CAAE202}" presName="parentLeftMargin" presStyleLbl="node1" presStyleIdx="0" presStyleCnt="1"/>
      <dgm:spPr/>
    </dgm:pt>
    <dgm:pt modelId="{B1398AAE-3A28-43F9-880D-0798424A8776}" type="pres">
      <dgm:prSet presAssocID="{026AFD3B-27C3-4AEB-AD26-E10C6CAAE202}" presName="parentText" presStyleLbl="node1" presStyleIdx="0" presStyleCnt="1" custScaleX="96983" custScaleY="44463" custLinFactNeighborX="-100000" custLinFactNeighborY="-12803">
        <dgm:presLayoutVars>
          <dgm:chMax val="0"/>
          <dgm:bulletEnabled val="1"/>
        </dgm:presLayoutVars>
      </dgm:prSet>
      <dgm:spPr/>
    </dgm:pt>
    <dgm:pt modelId="{3C3BD356-7B42-4953-8B1F-2E8DF4691D38}" type="pres">
      <dgm:prSet presAssocID="{026AFD3B-27C3-4AEB-AD26-E10C6CAAE202}" presName="negativeSpace" presStyleCnt="0"/>
      <dgm:spPr/>
    </dgm:pt>
    <dgm:pt modelId="{4F8D9D5B-382E-4CA1-BEA2-64DEB61F6D28}" type="pres">
      <dgm:prSet presAssocID="{026AFD3B-27C3-4AEB-AD26-E10C6CAAE202}" presName="childText" presStyleLbl="conFgAcc1" presStyleIdx="0" presStyleCnt="1" custScaleY="256152" custLinFactNeighborY="28451">
        <dgm:presLayoutVars>
          <dgm:bulletEnabled val="1"/>
        </dgm:presLayoutVars>
      </dgm:prSet>
      <dgm:spPr>
        <a:noFill/>
      </dgm:spPr>
    </dgm:pt>
  </dgm:ptLst>
  <dgm:cxnLst>
    <dgm:cxn modelId="{F85AFC00-3FE5-413F-B533-DDD99ADF894D}" type="presOf" srcId="{026AFD3B-27C3-4AEB-AD26-E10C6CAAE202}" destId="{B1398AAE-3A28-43F9-880D-0798424A8776}" srcOrd="1" destOrd="0" presId="urn:microsoft.com/office/officeart/2005/8/layout/list1"/>
    <dgm:cxn modelId="{753F0B57-EA0F-45D3-8C49-D2E989CF3DAE}" type="presOf" srcId="{39B6777D-1891-4AE7-9806-62657E2E389B}" destId="{9727BDEE-B744-4DC8-A1A2-0BC443BF2BC2}" srcOrd="0" destOrd="0" presId="urn:microsoft.com/office/officeart/2005/8/layout/list1"/>
    <dgm:cxn modelId="{989302C6-B0DD-47A5-B529-B3737F19C314}" type="presOf" srcId="{026AFD3B-27C3-4AEB-AD26-E10C6CAAE202}" destId="{487AF33F-5243-4060-AF8F-729EDC0E88B6}" srcOrd="0" destOrd="0" presId="urn:microsoft.com/office/officeart/2005/8/layout/list1"/>
    <dgm:cxn modelId="{9364F7D7-E989-49EB-BE0C-02DDC9FBCC08}" srcId="{39B6777D-1891-4AE7-9806-62657E2E389B}" destId="{026AFD3B-27C3-4AEB-AD26-E10C6CAAE202}" srcOrd="0" destOrd="0" parTransId="{5AF9DD69-0FF5-4041-A6C1-08879B013897}" sibTransId="{EF597D1B-C094-44FD-BE84-7B91CFF94AF9}"/>
    <dgm:cxn modelId="{82681514-C047-4060-9365-400A665F9046}" type="presParOf" srcId="{9727BDEE-B744-4DC8-A1A2-0BC443BF2BC2}" destId="{5D2E7770-25A3-4DB5-9AE5-6060A6BFC494}" srcOrd="0" destOrd="0" presId="urn:microsoft.com/office/officeart/2005/8/layout/list1"/>
    <dgm:cxn modelId="{927AAA9A-3E42-417D-A3AD-ACC06CDCC729}" type="presParOf" srcId="{5D2E7770-25A3-4DB5-9AE5-6060A6BFC494}" destId="{487AF33F-5243-4060-AF8F-729EDC0E88B6}" srcOrd="0" destOrd="0" presId="urn:microsoft.com/office/officeart/2005/8/layout/list1"/>
    <dgm:cxn modelId="{64E76458-BE7F-4A9D-9106-69F5C4AECF8D}" type="presParOf" srcId="{5D2E7770-25A3-4DB5-9AE5-6060A6BFC494}" destId="{B1398AAE-3A28-43F9-880D-0798424A8776}" srcOrd="1" destOrd="0" presId="urn:microsoft.com/office/officeart/2005/8/layout/list1"/>
    <dgm:cxn modelId="{C55C5B41-5B54-4421-8BB1-2EB09335DBEE}" type="presParOf" srcId="{9727BDEE-B744-4DC8-A1A2-0BC443BF2BC2}" destId="{3C3BD356-7B42-4953-8B1F-2E8DF4691D38}" srcOrd="1" destOrd="0" presId="urn:microsoft.com/office/officeart/2005/8/layout/list1"/>
    <dgm:cxn modelId="{3CA08ACA-1001-4F12-A40F-ECA1080C6E07}" type="presParOf" srcId="{9727BDEE-B744-4DC8-A1A2-0BC443BF2BC2}" destId="{4F8D9D5B-382E-4CA1-BEA2-64DEB61F6D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9A3DE-35AE-4383-9F54-68255D8C93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FF96AB0-F4AF-442E-AAC1-9B18EA97D1A8}">
      <dgm:prSet phldrT="[Κείμενο]" custT="1"/>
      <dgm:spPr/>
      <dgm:t>
        <a:bodyPr/>
        <a:lstStyle/>
        <a:p>
          <a:r>
            <a:rPr lang="en-US" sz="2400" dirty="0">
              <a:latin typeface="Calibri" pitchFamily="34" charset="0"/>
            </a:rPr>
            <a:t>Organizer</a:t>
          </a:r>
          <a:endParaRPr lang="el-GR" sz="2400" dirty="0">
            <a:latin typeface="Calibri" pitchFamily="34" charset="0"/>
          </a:endParaRPr>
        </a:p>
      </dgm:t>
    </dgm:pt>
    <dgm:pt modelId="{CEE1919B-520F-4392-AED4-1E092379FACF}" type="parTrans" cxnId="{FE8869CC-27B9-4EAC-BE2F-600FB5261A77}">
      <dgm:prSet/>
      <dgm:spPr/>
      <dgm:t>
        <a:bodyPr/>
        <a:lstStyle/>
        <a:p>
          <a:endParaRPr lang="el-GR"/>
        </a:p>
      </dgm:t>
    </dgm:pt>
    <dgm:pt modelId="{82423A4A-3AB7-4056-9E6D-F6510FA3F3C1}" type="sibTrans" cxnId="{FE8869CC-27B9-4EAC-BE2F-600FB5261A77}">
      <dgm:prSet/>
      <dgm:spPr/>
      <dgm:t>
        <a:bodyPr/>
        <a:lstStyle/>
        <a:p>
          <a:endParaRPr lang="el-GR"/>
        </a:p>
      </dgm:t>
    </dgm:pt>
    <dgm:pt modelId="{D003E2ED-F2EF-4DBB-8384-BA22B6D36A7A}" type="pres">
      <dgm:prSet presAssocID="{0289A3DE-35AE-4383-9F54-68255D8C936B}" presName="linear" presStyleCnt="0">
        <dgm:presLayoutVars>
          <dgm:dir/>
          <dgm:animLvl val="lvl"/>
          <dgm:resizeHandles val="exact"/>
        </dgm:presLayoutVars>
      </dgm:prSet>
      <dgm:spPr/>
    </dgm:pt>
    <dgm:pt modelId="{519468F9-D552-4B5F-9B46-15E03B61E02F}" type="pres">
      <dgm:prSet presAssocID="{CFF96AB0-F4AF-442E-AAC1-9B18EA97D1A8}" presName="parentLin" presStyleCnt="0"/>
      <dgm:spPr/>
    </dgm:pt>
    <dgm:pt modelId="{D7604B46-5DCF-40C9-9A4E-CC2BABAD7097}" type="pres">
      <dgm:prSet presAssocID="{CFF96AB0-F4AF-442E-AAC1-9B18EA97D1A8}" presName="parentLeftMargin" presStyleLbl="node1" presStyleIdx="0" presStyleCnt="1"/>
      <dgm:spPr/>
    </dgm:pt>
    <dgm:pt modelId="{9EC79D8C-A003-4F09-969A-7CAB724EF9FC}" type="pres">
      <dgm:prSet presAssocID="{CFF96AB0-F4AF-442E-AAC1-9B18EA97D1A8}" presName="parentText" presStyleLbl="node1" presStyleIdx="0" presStyleCnt="1" custScaleX="89819" custScaleY="44651" custLinFactX="-2917" custLinFactNeighborX="-100000" custLinFactNeighborY="-12091">
        <dgm:presLayoutVars>
          <dgm:chMax val="0"/>
          <dgm:bulletEnabled val="1"/>
        </dgm:presLayoutVars>
      </dgm:prSet>
      <dgm:spPr/>
    </dgm:pt>
    <dgm:pt modelId="{37FD19B0-01BA-4187-B854-F8A231661A8F}" type="pres">
      <dgm:prSet presAssocID="{CFF96AB0-F4AF-442E-AAC1-9B18EA97D1A8}" presName="negativeSpace" presStyleCnt="0"/>
      <dgm:spPr/>
    </dgm:pt>
    <dgm:pt modelId="{55341FD1-6107-45F5-B501-1B9436A3193A}" type="pres">
      <dgm:prSet presAssocID="{CFF96AB0-F4AF-442E-AAC1-9B18EA97D1A8}" presName="childText" presStyleLbl="conFgAcc1" presStyleIdx="0" presStyleCnt="1" custScaleY="182887" custLinFactNeighborY="41253">
        <dgm:presLayoutVars>
          <dgm:bulletEnabled val="1"/>
        </dgm:presLayoutVars>
      </dgm:prSet>
      <dgm:spPr>
        <a:noFill/>
      </dgm:spPr>
    </dgm:pt>
  </dgm:ptLst>
  <dgm:cxnLst>
    <dgm:cxn modelId="{07516078-CAB4-4C52-98D5-5275DA0CAD13}" type="presOf" srcId="{CFF96AB0-F4AF-442E-AAC1-9B18EA97D1A8}" destId="{9EC79D8C-A003-4F09-969A-7CAB724EF9FC}" srcOrd="1" destOrd="0" presId="urn:microsoft.com/office/officeart/2005/8/layout/list1"/>
    <dgm:cxn modelId="{566D7D84-36DF-4391-A57E-87261CC6941A}" type="presOf" srcId="{0289A3DE-35AE-4383-9F54-68255D8C936B}" destId="{D003E2ED-F2EF-4DBB-8384-BA22B6D36A7A}" srcOrd="0" destOrd="0" presId="urn:microsoft.com/office/officeart/2005/8/layout/list1"/>
    <dgm:cxn modelId="{FE8869CC-27B9-4EAC-BE2F-600FB5261A77}" srcId="{0289A3DE-35AE-4383-9F54-68255D8C936B}" destId="{CFF96AB0-F4AF-442E-AAC1-9B18EA97D1A8}" srcOrd="0" destOrd="0" parTransId="{CEE1919B-520F-4392-AED4-1E092379FACF}" sibTransId="{82423A4A-3AB7-4056-9E6D-F6510FA3F3C1}"/>
    <dgm:cxn modelId="{4F53ABF2-2A56-41AE-9B15-277C0FF41103}" type="presOf" srcId="{CFF96AB0-F4AF-442E-AAC1-9B18EA97D1A8}" destId="{D7604B46-5DCF-40C9-9A4E-CC2BABAD7097}" srcOrd="0" destOrd="0" presId="urn:microsoft.com/office/officeart/2005/8/layout/list1"/>
    <dgm:cxn modelId="{F4CF6983-37A3-4758-966F-2003D3875462}" type="presParOf" srcId="{D003E2ED-F2EF-4DBB-8384-BA22B6D36A7A}" destId="{519468F9-D552-4B5F-9B46-15E03B61E02F}" srcOrd="0" destOrd="0" presId="urn:microsoft.com/office/officeart/2005/8/layout/list1"/>
    <dgm:cxn modelId="{F670013D-71C1-4182-8475-C7184A57FE93}" type="presParOf" srcId="{519468F9-D552-4B5F-9B46-15E03B61E02F}" destId="{D7604B46-5DCF-40C9-9A4E-CC2BABAD7097}" srcOrd="0" destOrd="0" presId="urn:microsoft.com/office/officeart/2005/8/layout/list1"/>
    <dgm:cxn modelId="{8A5B8842-FE8B-43C8-93E3-AD3CF7B259B5}" type="presParOf" srcId="{519468F9-D552-4B5F-9B46-15E03B61E02F}" destId="{9EC79D8C-A003-4F09-969A-7CAB724EF9FC}" srcOrd="1" destOrd="0" presId="urn:microsoft.com/office/officeart/2005/8/layout/list1"/>
    <dgm:cxn modelId="{0ACCC32D-FBA7-4F05-8EBA-2DCB04D59997}" type="presParOf" srcId="{D003E2ED-F2EF-4DBB-8384-BA22B6D36A7A}" destId="{37FD19B0-01BA-4187-B854-F8A231661A8F}" srcOrd="1" destOrd="0" presId="urn:microsoft.com/office/officeart/2005/8/layout/list1"/>
    <dgm:cxn modelId="{F4F0A65A-B0AE-4101-B435-49FCE30604B6}" type="presParOf" srcId="{D003E2ED-F2EF-4DBB-8384-BA22B6D36A7A}" destId="{55341FD1-6107-45F5-B501-1B9436A3193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D663BE-CF7E-4807-80CE-FE505BAAA7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61ADAC6-62D0-4CF8-8B30-22779DBCBF3B}">
      <dgm:prSet phldrT="[Κείμενο]" custT="1"/>
      <dgm:spPr/>
      <dgm:t>
        <a:bodyPr/>
        <a:lstStyle/>
        <a:p>
          <a:r>
            <a:rPr lang="en-US" sz="2400" dirty="0">
              <a:latin typeface="Calibri" pitchFamily="34" charset="0"/>
            </a:rPr>
            <a:t>Regular user (guest)</a:t>
          </a:r>
          <a:endParaRPr lang="el-GR" sz="2400" dirty="0">
            <a:latin typeface="Calibri" pitchFamily="34" charset="0"/>
          </a:endParaRPr>
        </a:p>
      </dgm:t>
    </dgm:pt>
    <dgm:pt modelId="{0CD7AB24-93B9-41A3-BA2D-D7918AD17A65}" type="parTrans" cxnId="{453EB0C7-6478-494F-B4BC-CA4D20022ACC}">
      <dgm:prSet/>
      <dgm:spPr/>
      <dgm:t>
        <a:bodyPr/>
        <a:lstStyle/>
        <a:p>
          <a:endParaRPr lang="el-GR"/>
        </a:p>
      </dgm:t>
    </dgm:pt>
    <dgm:pt modelId="{3874F35F-7FF9-4B07-83FD-55114F8D89FA}" type="sibTrans" cxnId="{453EB0C7-6478-494F-B4BC-CA4D20022ACC}">
      <dgm:prSet/>
      <dgm:spPr/>
      <dgm:t>
        <a:bodyPr/>
        <a:lstStyle/>
        <a:p>
          <a:endParaRPr lang="el-GR"/>
        </a:p>
      </dgm:t>
    </dgm:pt>
    <dgm:pt modelId="{CFB1FAC6-6047-40AF-B5C1-27861C28B8D7}" type="pres">
      <dgm:prSet presAssocID="{B1D663BE-CF7E-4807-80CE-FE505BAAA7CE}" presName="linear" presStyleCnt="0">
        <dgm:presLayoutVars>
          <dgm:dir/>
          <dgm:animLvl val="lvl"/>
          <dgm:resizeHandles val="exact"/>
        </dgm:presLayoutVars>
      </dgm:prSet>
      <dgm:spPr/>
    </dgm:pt>
    <dgm:pt modelId="{00216E8B-4D0B-46E2-9626-38DC6B1B15DB}" type="pres">
      <dgm:prSet presAssocID="{B61ADAC6-62D0-4CF8-8B30-22779DBCBF3B}" presName="parentLin" presStyleCnt="0"/>
      <dgm:spPr/>
    </dgm:pt>
    <dgm:pt modelId="{C0B9F982-C9CA-4AED-96EC-A1B2068164A0}" type="pres">
      <dgm:prSet presAssocID="{B61ADAC6-62D0-4CF8-8B30-22779DBCBF3B}" presName="parentLeftMargin" presStyleLbl="node1" presStyleIdx="0" presStyleCnt="1"/>
      <dgm:spPr/>
    </dgm:pt>
    <dgm:pt modelId="{D8531D9B-D935-4B94-9E5A-941CCD3B8AB4}" type="pres">
      <dgm:prSet presAssocID="{B61ADAC6-62D0-4CF8-8B30-22779DBCBF3B}" presName="parentText" presStyleLbl="node1" presStyleIdx="0" presStyleCnt="1" custScaleX="107338" custScaleY="44131" custLinFactX="-1432" custLinFactNeighborX="-100000" custLinFactNeighborY="-24183">
        <dgm:presLayoutVars>
          <dgm:chMax val="0"/>
          <dgm:bulletEnabled val="1"/>
        </dgm:presLayoutVars>
      </dgm:prSet>
      <dgm:spPr/>
    </dgm:pt>
    <dgm:pt modelId="{5A2B176C-0885-4A93-945A-ECC40DEBFB15}" type="pres">
      <dgm:prSet presAssocID="{B61ADAC6-62D0-4CF8-8B30-22779DBCBF3B}" presName="negativeSpace" presStyleCnt="0"/>
      <dgm:spPr/>
    </dgm:pt>
    <dgm:pt modelId="{3C3719D5-91B4-4B56-B830-9C2443B8362F}" type="pres">
      <dgm:prSet presAssocID="{B61ADAC6-62D0-4CF8-8B30-22779DBCBF3B}" presName="childText" presStyleLbl="conFgAcc1" presStyleIdx="0" presStyleCnt="1" custScaleY="180163">
        <dgm:presLayoutVars>
          <dgm:bulletEnabled val="1"/>
        </dgm:presLayoutVars>
      </dgm:prSet>
      <dgm:spPr>
        <a:noFill/>
      </dgm:spPr>
    </dgm:pt>
  </dgm:ptLst>
  <dgm:cxnLst>
    <dgm:cxn modelId="{83406704-96D2-4731-AD83-F10BE1A33E7E}" type="presOf" srcId="{B1D663BE-CF7E-4807-80CE-FE505BAAA7CE}" destId="{CFB1FAC6-6047-40AF-B5C1-27861C28B8D7}" srcOrd="0" destOrd="0" presId="urn:microsoft.com/office/officeart/2005/8/layout/list1"/>
    <dgm:cxn modelId="{48B9663D-D2BA-4A87-A1F6-C102C59D10F6}" type="presOf" srcId="{B61ADAC6-62D0-4CF8-8B30-22779DBCBF3B}" destId="{D8531D9B-D935-4B94-9E5A-941CCD3B8AB4}" srcOrd="1" destOrd="0" presId="urn:microsoft.com/office/officeart/2005/8/layout/list1"/>
    <dgm:cxn modelId="{C4B3FC51-4CD2-43EB-B809-960B51F593C7}" type="presOf" srcId="{B61ADAC6-62D0-4CF8-8B30-22779DBCBF3B}" destId="{C0B9F982-C9CA-4AED-96EC-A1B2068164A0}" srcOrd="0" destOrd="0" presId="urn:microsoft.com/office/officeart/2005/8/layout/list1"/>
    <dgm:cxn modelId="{453EB0C7-6478-494F-B4BC-CA4D20022ACC}" srcId="{B1D663BE-CF7E-4807-80CE-FE505BAAA7CE}" destId="{B61ADAC6-62D0-4CF8-8B30-22779DBCBF3B}" srcOrd="0" destOrd="0" parTransId="{0CD7AB24-93B9-41A3-BA2D-D7918AD17A65}" sibTransId="{3874F35F-7FF9-4B07-83FD-55114F8D89FA}"/>
    <dgm:cxn modelId="{EDE6146D-6B37-4CFE-B1BA-3055A943B453}" type="presParOf" srcId="{CFB1FAC6-6047-40AF-B5C1-27861C28B8D7}" destId="{00216E8B-4D0B-46E2-9626-38DC6B1B15DB}" srcOrd="0" destOrd="0" presId="urn:microsoft.com/office/officeart/2005/8/layout/list1"/>
    <dgm:cxn modelId="{A447C66B-D7A0-43FC-AA53-1C487ABA4061}" type="presParOf" srcId="{00216E8B-4D0B-46E2-9626-38DC6B1B15DB}" destId="{C0B9F982-C9CA-4AED-96EC-A1B2068164A0}" srcOrd="0" destOrd="0" presId="urn:microsoft.com/office/officeart/2005/8/layout/list1"/>
    <dgm:cxn modelId="{88350990-E1DD-48B7-8317-DAE5D0C03D80}" type="presParOf" srcId="{00216E8B-4D0B-46E2-9626-38DC6B1B15DB}" destId="{D8531D9B-D935-4B94-9E5A-941CCD3B8AB4}" srcOrd="1" destOrd="0" presId="urn:microsoft.com/office/officeart/2005/8/layout/list1"/>
    <dgm:cxn modelId="{4A5F2E51-0ED9-4247-8AA0-9526412B6C80}" type="presParOf" srcId="{CFB1FAC6-6047-40AF-B5C1-27861C28B8D7}" destId="{5A2B176C-0885-4A93-945A-ECC40DEBFB15}" srcOrd="1" destOrd="0" presId="urn:microsoft.com/office/officeart/2005/8/layout/list1"/>
    <dgm:cxn modelId="{28FEC19F-3E37-4CC8-B5D9-2FFCDCC81AB2}" type="presParOf" srcId="{CFB1FAC6-6047-40AF-B5C1-27861C28B8D7}" destId="{3C3719D5-91B4-4B56-B830-9C2443B8362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D9D5B-382E-4CA1-BEA2-64DEB61F6D28}">
      <dsp:nvSpPr>
        <dsp:cNvPr id="0" name=""/>
        <dsp:cNvSpPr/>
      </dsp:nvSpPr>
      <dsp:spPr>
        <a:xfrm>
          <a:off x="0" y="398051"/>
          <a:ext cx="3646108" cy="4195769"/>
        </a:xfrm>
        <a:prstGeom prst="rect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98AAE-3A28-43F9-880D-0798424A8776}">
      <dsp:nvSpPr>
        <dsp:cNvPr id="0" name=""/>
        <dsp:cNvSpPr/>
      </dsp:nvSpPr>
      <dsp:spPr>
        <a:xfrm>
          <a:off x="0" y="59605"/>
          <a:ext cx="2475273" cy="853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70" tIns="0" rIns="964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itchFamily="34" charset="0"/>
            </a:rPr>
            <a:t>Registered user</a:t>
          </a:r>
          <a:endParaRPr lang="el-GR" sz="2400" kern="1200" dirty="0">
            <a:latin typeface="Calibri" pitchFamily="34" charset="0"/>
          </a:endParaRPr>
        </a:p>
      </dsp:txBody>
      <dsp:txXfrm>
        <a:off x="41648" y="101253"/>
        <a:ext cx="2391977" cy="769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41FD1-6107-45F5-B501-1B9436A3193A}">
      <dsp:nvSpPr>
        <dsp:cNvPr id="0" name=""/>
        <dsp:cNvSpPr/>
      </dsp:nvSpPr>
      <dsp:spPr>
        <a:xfrm>
          <a:off x="0" y="1607270"/>
          <a:ext cx="3264848" cy="2995689"/>
        </a:xfrm>
        <a:prstGeom prst="rect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79D8C-A003-4F09-969A-7CAB724EF9FC}">
      <dsp:nvSpPr>
        <dsp:cNvPr id="0" name=""/>
        <dsp:cNvSpPr/>
      </dsp:nvSpPr>
      <dsp:spPr>
        <a:xfrm>
          <a:off x="0" y="1082123"/>
          <a:ext cx="2052717" cy="856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82" tIns="0" rIns="863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itchFamily="34" charset="0"/>
            </a:rPr>
            <a:t>Organizer</a:t>
          </a:r>
          <a:endParaRPr lang="el-GR" sz="2400" kern="1200" dirty="0">
            <a:latin typeface="Calibri" pitchFamily="34" charset="0"/>
          </a:endParaRPr>
        </a:p>
      </dsp:txBody>
      <dsp:txXfrm>
        <a:off x="41824" y="1123947"/>
        <a:ext cx="1969069" cy="773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19D5-91B4-4B56-B830-9C2443B8362F}">
      <dsp:nvSpPr>
        <dsp:cNvPr id="0" name=""/>
        <dsp:cNvSpPr/>
      </dsp:nvSpPr>
      <dsp:spPr>
        <a:xfrm>
          <a:off x="0" y="747470"/>
          <a:ext cx="3222388" cy="2951069"/>
        </a:xfrm>
        <a:prstGeom prst="rect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1D9B-D935-4B94-9E5A-941CCD3B8AB4}">
      <dsp:nvSpPr>
        <dsp:cNvPr id="0" name=""/>
        <dsp:cNvSpPr/>
      </dsp:nvSpPr>
      <dsp:spPr>
        <a:xfrm>
          <a:off x="0" y="396061"/>
          <a:ext cx="2421192" cy="846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9" tIns="0" rIns="852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itchFamily="34" charset="0"/>
            </a:rPr>
            <a:t>Regular user (guest)</a:t>
          </a:r>
          <a:endParaRPr lang="el-GR" sz="2400" kern="1200" dirty="0">
            <a:latin typeface="Calibri" pitchFamily="34" charset="0"/>
          </a:endParaRPr>
        </a:p>
      </dsp:txBody>
      <dsp:txXfrm>
        <a:off x="41337" y="437398"/>
        <a:ext cx="2338518" cy="764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1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45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6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48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23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10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80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63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8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6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9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27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4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83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3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56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35BF26-71F3-432F-BDD0-C60B188167EB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913-160D-4F67-9724-C642A96168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35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F6622-B670-454D-97ED-274F8A81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it-IT" sz="11000" dirty="0">
                <a:latin typeface="Garamond" panose="02020404030301010803" pitchFamily="18" charset="0"/>
              </a:rPr>
              <a:t>CheerApp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88C753-419F-4D7D-AD75-2F363F34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oudy Old Style" panose="02020502050305020303" pitchFamily="18" charset="0"/>
              </a:rPr>
              <a:t>All your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events</a:t>
            </a:r>
            <a:r>
              <a:rPr lang="en-US" sz="3200" dirty="0">
                <a:solidFill>
                  <a:schemeClr val="tx1"/>
                </a:solidFill>
                <a:latin typeface="Goudy Old Style" panose="02020502050305020303" pitchFamily="18" charset="0"/>
              </a:rPr>
              <a:t>, in one place</a:t>
            </a:r>
          </a:p>
        </p:txBody>
      </p:sp>
    </p:spTree>
    <p:extLst>
      <p:ext uri="{BB962C8B-B14F-4D97-AF65-F5344CB8AC3E}">
        <p14:creationId xmlns:p14="http://schemas.microsoft.com/office/powerpoint/2010/main" val="224501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FAEA0-865F-468B-86D0-E9C36723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645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2D579-CD8E-4EB8-8F2F-C48C545A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423" y="1827836"/>
            <a:ext cx="8455153" cy="42212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Functional:</a:t>
            </a:r>
          </a:p>
          <a:p>
            <a:pPr lvl="1"/>
            <a:r>
              <a:rPr lang="en-US" sz="2400" dirty="0"/>
              <a:t>Represented with the user stories</a:t>
            </a:r>
          </a:p>
          <a:p>
            <a:r>
              <a:rPr lang="en-US" sz="2800" dirty="0"/>
              <a:t>Non functional:</a:t>
            </a:r>
          </a:p>
          <a:p>
            <a:pPr lvl="1"/>
            <a:r>
              <a:rPr lang="en-US" sz="2400" dirty="0"/>
              <a:t>Minimum password length</a:t>
            </a:r>
          </a:p>
          <a:p>
            <a:pPr lvl="1"/>
            <a:r>
              <a:rPr lang="en-US" sz="2400" dirty="0"/>
              <a:t>Password encryption</a:t>
            </a:r>
          </a:p>
          <a:p>
            <a:pPr lvl="1"/>
            <a:r>
              <a:rPr lang="en-US" sz="2400" dirty="0"/>
              <a:t>Auto scaling</a:t>
            </a:r>
          </a:p>
          <a:p>
            <a:pPr lvl="1"/>
            <a:r>
              <a:rPr lang="en-US" sz="2400" dirty="0"/>
              <a:t>Relatively high response time</a:t>
            </a:r>
          </a:p>
          <a:p>
            <a:pPr lvl="1"/>
            <a:r>
              <a:rPr lang="en-US" sz="2400" dirty="0"/>
              <a:t>Minimum age imposed by Art. 8 of GDPR of May 2018 </a:t>
            </a:r>
          </a:p>
        </p:txBody>
      </p:sp>
    </p:spTree>
    <p:extLst>
      <p:ext uri="{BB962C8B-B14F-4D97-AF65-F5344CB8AC3E}">
        <p14:creationId xmlns:p14="http://schemas.microsoft.com/office/powerpoint/2010/main" val="401181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104D78-BAD5-4F6D-B1C2-647497B0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317" y="2947305"/>
            <a:ext cx="4158334" cy="963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Roadmap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A56AB5D-D5E6-4DDB-8B39-C0594DC1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FB39E6-FB97-4417-A77C-B8AAD4BC0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7CCB9413-9128-4AD1-B7B7-1F08158FF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CC1CBA1-2544-449A-B522-1BD9F629F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4" y="157455"/>
            <a:ext cx="6068713" cy="65430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092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BF8A7-B57B-4E69-A009-534FA6E6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of CheerApp</a:t>
            </a:r>
          </a:p>
        </p:txBody>
      </p:sp>
      <p:sp>
        <p:nvSpPr>
          <p:cNvPr id="71" name="Content Placeholder 35">
            <a:extLst>
              <a:ext uri="{FF2B5EF4-FFF2-40B4-BE49-F238E27FC236}">
                <a16:creationId xmlns:a16="http://schemas.microsoft.com/office/drawing/2014/main" id="{5156BA2A-5DC1-41D0-BC26-9DBFD815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1" y="2802498"/>
            <a:ext cx="4166509" cy="1814286"/>
          </a:xfrm>
        </p:spPr>
        <p:txBody>
          <a:bodyPr>
            <a:normAutofit/>
          </a:bodyPr>
          <a:lstStyle/>
          <a:p>
            <a:r>
              <a:rPr lang="en-US" dirty="0"/>
              <a:t>Private events</a:t>
            </a:r>
          </a:p>
          <a:p>
            <a:r>
              <a:rPr lang="en-US" dirty="0"/>
              <a:t>Chat with friends</a:t>
            </a:r>
          </a:p>
          <a:p>
            <a:r>
              <a:rPr lang="en-US" dirty="0"/>
              <a:t>Mobile application</a:t>
            </a:r>
          </a:p>
          <a:p>
            <a:r>
              <a:rPr lang="en-US" dirty="0"/>
              <a:t>“Stay safe” feature</a:t>
            </a:r>
          </a:p>
        </p:txBody>
      </p:sp>
      <p:sp>
        <p:nvSpPr>
          <p:cNvPr id="76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Segnaposto contenuto 4" descr="Immagine che contiene screenshot, frigorifero, computer, bianco&#10;&#10;Descrizione generata automaticamente">
            <a:extLst>
              <a:ext uri="{FF2B5EF4-FFF2-40B4-BE49-F238E27FC236}">
                <a16:creationId xmlns:a16="http://schemas.microsoft.com/office/drawing/2014/main" id="{0AA6957E-B8B4-43B2-8516-18B18FC7C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467"/>
          <a:stretch/>
        </p:blipFill>
        <p:spPr>
          <a:xfrm>
            <a:off x="5791258" y="1143000"/>
            <a:ext cx="6053632" cy="4929463"/>
          </a:xfrm>
          <a:prstGeom prst="rect">
            <a:avLst/>
          </a:prstGeom>
          <a:effectLst/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4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263F46-1288-4786-BA8C-600FA110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CheerApp Dataflow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01AA250-4207-4697-AA22-45F511CC7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1" y="853231"/>
            <a:ext cx="6895241" cy="4723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14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8B1126-A329-4120-9311-D22F640A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892347"/>
            <a:ext cx="3352375" cy="1500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System Architecture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575729D-6425-4CEF-8118-14902C698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7" y="1164839"/>
            <a:ext cx="7099129" cy="4259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03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876CF-6F2B-4330-ABB0-6535896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12" y="461440"/>
            <a:ext cx="3108626" cy="711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Database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52F7B2E-DCE1-4386-9D66-812266CD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647786"/>
            <a:ext cx="3108057" cy="2102965"/>
          </a:xfrm>
        </p:spPr>
        <p:txBody>
          <a:bodyPr>
            <a:normAutofit/>
          </a:bodyPr>
          <a:lstStyle/>
          <a:p>
            <a:r>
              <a:rPr lang="en-US" sz="1800" dirty="0"/>
              <a:t>Relational database</a:t>
            </a:r>
          </a:p>
          <a:p>
            <a:pPr lvl="1"/>
            <a:r>
              <a:rPr lang="en-US" sz="1600" dirty="0"/>
              <a:t>Easy to categorize data</a:t>
            </a:r>
          </a:p>
          <a:p>
            <a:pPr lvl="1"/>
            <a:r>
              <a:rPr lang="en-US" sz="1600" dirty="0"/>
              <a:t>Supports </a:t>
            </a:r>
            <a:r>
              <a:rPr lang="en-US" sz="1600" i="1" dirty="0"/>
              <a:t>distributed database</a:t>
            </a:r>
          </a:p>
          <a:p>
            <a:pPr lvl="1"/>
            <a:r>
              <a:rPr lang="en-US" sz="1600" dirty="0"/>
              <a:t>Eliminate redundancy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" name="Immagine 1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5913EE5-B900-43F4-9744-E181C166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24" y="1770742"/>
            <a:ext cx="7501159" cy="3900603"/>
          </a:xfrm>
          <a:prstGeom prst="rect">
            <a:avLst/>
          </a:prstGeom>
          <a:effectLst/>
        </p:spPr>
      </p:pic>
      <p:sp>
        <p:nvSpPr>
          <p:cNvPr id="31" name="Segnaposto contenuto 12">
            <a:extLst>
              <a:ext uri="{FF2B5EF4-FFF2-40B4-BE49-F238E27FC236}">
                <a16:creationId xmlns:a16="http://schemas.microsoft.com/office/drawing/2014/main" id="{40780F4D-0286-4EBA-93C0-8DEF797F5769}"/>
              </a:ext>
            </a:extLst>
          </p:cNvPr>
          <p:cNvSpPr txBox="1">
            <a:spLocks/>
          </p:cNvSpPr>
          <p:nvPr/>
        </p:nvSpPr>
        <p:spPr>
          <a:xfrm>
            <a:off x="600611" y="4096851"/>
            <a:ext cx="3560697" cy="237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/>
              <a:t>Deployed on </a:t>
            </a:r>
            <a:r>
              <a:rPr lang="en-US" sz="1800" b="1" dirty="0"/>
              <a:t>Amazon RDS</a:t>
            </a:r>
          </a:p>
          <a:p>
            <a:pPr lvl="1"/>
            <a:r>
              <a:rPr lang="en-US" sz="1600" dirty="0"/>
              <a:t>Uses an </a:t>
            </a:r>
            <a:r>
              <a:rPr lang="en-US" sz="1600" b="1" dirty="0"/>
              <a:t>EC2</a:t>
            </a:r>
            <a:r>
              <a:rPr lang="en-US" sz="1600" dirty="0"/>
              <a:t> instance</a:t>
            </a:r>
          </a:p>
          <a:p>
            <a:pPr lvl="2"/>
            <a:r>
              <a:rPr lang="en-US" sz="1400" dirty="0"/>
              <a:t>Easy to scale</a:t>
            </a:r>
          </a:p>
          <a:p>
            <a:pPr lvl="1"/>
            <a:r>
              <a:rPr lang="en-US" sz="1600" dirty="0"/>
              <a:t>MySQL 8 engine</a:t>
            </a:r>
          </a:p>
          <a:p>
            <a:pPr lvl="1"/>
            <a:r>
              <a:rPr lang="en-US" sz="1600" dirty="0"/>
              <a:t>Simple to setup</a:t>
            </a:r>
          </a:p>
          <a:p>
            <a:pPr lvl="1"/>
            <a:endParaRPr lang="en-US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1CBEC04-1EA2-4125-802E-2ECE1FD3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15" y="515553"/>
            <a:ext cx="745022" cy="7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52E8E-F561-4483-8402-7E868A07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16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B3FF6-E7FA-41CA-9760-3737EE4D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3" y="1783866"/>
            <a:ext cx="5297487" cy="2054625"/>
          </a:xfrm>
        </p:spPr>
        <p:txBody>
          <a:bodyPr/>
          <a:lstStyle/>
          <a:p>
            <a:r>
              <a:rPr lang="en-US" dirty="0"/>
              <a:t>Developed with </a:t>
            </a:r>
            <a:r>
              <a:rPr lang="en-US" b="1" dirty="0"/>
              <a:t>Python Flask</a:t>
            </a:r>
          </a:p>
          <a:p>
            <a:pPr lvl="1"/>
            <a:r>
              <a:rPr lang="en-US" dirty="0"/>
              <a:t>Large number of libraries</a:t>
            </a:r>
          </a:p>
          <a:p>
            <a:pPr lvl="1"/>
            <a:r>
              <a:rPr lang="en-US" dirty="0"/>
              <a:t>Light framework</a:t>
            </a:r>
          </a:p>
          <a:p>
            <a:pPr lvl="2"/>
            <a:r>
              <a:rPr lang="en-US" dirty="0"/>
              <a:t>Suits well CheerApp needs</a:t>
            </a:r>
          </a:p>
          <a:p>
            <a:pPr lvl="2"/>
            <a:r>
              <a:rPr lang="en-US" dirty="0"/>
              <a:t>Less configuration than the competition</a:t>
            </a:r>
          </a:p>
          <a:p>
            <a:pPr lvl="1"/>
            <a:endParaRPr lang="en-US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309698A-BFDB-49D0-9FBF-50285F0DF473}"/>
              </a:ext>
            </a:extLst>
          </p:cNvPr>
          <p:cNvSpPr txBox="1">
            <a:spLocks/>
          </p:cNvSpPr>
          <p:nvPr/>
        </p:nvSpPr>
        <p:spPr>
          <a:xfrm>
            <a:off x="6234113" y="1783866"/>
            <a:ext cx="5297487" cy="3077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Deployed on </a:t>
            </a:r>
            <a:r>
              <a:rPr lang="en-US" b="1" dirty="0"/>
              <a:t>Elastic Beanstalk</a:t>
            </a:r>
          </a:p>
          <a:p>
            <a:pPr lvl="1"/>
            <a:r>
              <a:rPr lang="en-US" dirty="0"/>
              <a:t>Uses EC2 instances</a:t>
            </a:r>
          </a:p>
          <a:p>
            <a:pPr lvl="1"/>
            <a:r>
              <a:rPr lang="en-US" dirty="0"/>
              <a:t>Native Python support</a:t>
            </a:r>
          </a:p>
          <a:p>
            <a:pPr lvl="1"/>
            <a:r>
              <a:rPr lang="en-US" dirty="0"/>
              <a:t>Elastic Load Balancer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Easy configuration and deployment</a:t>
            </a:r>
          </a:p>
          <a:p>
            <a:pPr lvl="1"/>
            <a:r>
              <a:rPr lang="en-US" dirty="0"/>
              <a:t>Dedicated S3 bucket for configuration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EF3F3E9-6826-4824-8C4F-59B54EFE87C2}"/>
              </a:ext>
            </a:extLst>
          </p:cNvPr>
          <p:cNvSpPr txBox="1">
            <a:spLocks/>
          </p:cNvSpPr>
          <p:nvPr/>
        </p:nvSpPr>
        <p:spPr>
          <a:xfrm>
            <a:off x="798512" y="4255993"/>
            <a:ext cx="6647317" cy="205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Key libraries</a:t>
            </a:r>
            <a:endParaRPr lang="en-US" b="1" dirty="0"/>
          </a:p>
          <a:p>
            <a:pPr lvl="1"/>
            <a:r>
              <a:rPr lang="en-US" b="1" dirty="0"/>
              <a:t>Jsonify</a:t>
            </a:r>
            <a:r>
              <a:rPr lang="en-US" dirty="0"/>
              <a:t> to send data to frontend </a:t>
            </a:r>
          </a:p>
          <a:p>
            <a:pPr lvl="1"/>
            <a:r>
              <a:rPr lang="en-US" b="1" dirty="0"/>
              <a:t>Boto3</a:t>
            </a:r>
            <a:r>
              <a:rPr lang="en-US" dirty="0"/>
              <a:t> to store images in the S3 storage</a:t>
            </a:r>
          </a:p>
          <a:p>
            <a:pPr lvl="1"/>
            <a:r>
              <a:rPr lang="en-US" b="1" dirty="0"/>
              <a:t>Mysql-connector-python</a:t>
            </a:r>
            <a:r>
              <a:rPr lang="en-US" dirty="0"/>
              <a:t> to interact with database</a:t>
            </a:r>
          </a:p>
          <a:p>
            <a:pPr lvl="1"/>
            <a:r>
              <a:rPr lang="en-US" b="1" dirty="0"/>
              <a:t>Stripe</a:t>
            </a:r>
            <a:r>
              <a:rPr lang="en-US" dirty="0"/>
              <a:t> to handle payments</a:t>
            </a:r>
          </a:p>
          <a:p>
            <a:pPr lvl="1"/>
            <a:endParaRPr lang="en-US" dirty="0"/>
          </a:p>
        </p:txBody>
      </p:sp>
      <p:pic>
        <p:nvPicPr>
          <p:cNvPr id="8" name="Immagine 7" descr="Immagine che contiene mattone&#10;&#10;Descrizione generata automaticamente">
            <a:extLst>
              <a:ext uri="{FF2B5EF4-FFF2-40B4-BE49-F238E27FC236}">
                <a16:creationId xmlns:a16="http://schemas.microsoft.com/office/drawing/2014/main" id="{8E459BF4-B1D6-4F45-936E-4123AE61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0" y="410724"/>
            <a:ext cx="769131" cy="7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8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A452A7-7D0B-4847-A360-56FA6B8D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502806"/>
            <a:ext cx="3637818" cy="1852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Class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 descr="Immagine che contiene screenshot, filo, pensile, tavolo&#10;&#10;Descrizione generata automaticamente">
            <a:extLst>
              <a:ext uri="{FF2B5EF4-FFF2-40B4-BE49-F238E27FC236}">
                <a16:creationId xmlns:a16="http://schemas.microsoft.com/office/drawing/2014/main" id="{8C523A8E-63BC-481F-86A5-7D47CC210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7" y="84483"/>
            <a:ext cx="7006695" cy="3513827"/>
          </a:xfrm>
          <a:prstGeom prst="rect">
            <a:avLst/>
          </a:prstGeom>
          <a:effectLst/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63E7949-77A9-4910-9125-BA380FEA68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0" y="3682793"/>
            <a:ext cx="7006695" cy="30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1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275F3-7873-4D62-944D-2C9609D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20C8C3-3A11-4B34-AEE3-38F2C4AD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68" y="1675344"/>
            <a:ext cx="4615361" cy="2572435"/>
          </a:xfrm>
        </p:spPr>
        <p:txBody>
          <a:bodyPr>
            <a:normAutofit/>
          </a:bodyPr>
          <a:lstStyle/>
          <a:p>
            <a:r>
              <a:rPr lang="en-US" sz="2400" dirty="0"/>
              <a:t>Developed using </a:t>
            </a:r>
            <a:r>
              <a:rPr lang="en-US" sz="2400" b="1" dirty="0"/>
              <a:t>React JS</a:t>
            </a:r>
          </a:p>
          <a:p>
            <a:pPr lvl="1"/>
            <a:r>
              <a:rPr lang="en-US" sz="2000" dirty="0"/>
              <a:t>Single page application</a:t>
            </a:r>
          </a:p>
          <a:p>
            <a:pPr lvl="1"/>
            <a:r>
              <a:rPr lang="en-US" sz="2000" dirty="0"/>
              <a:t>Faster page render</a:t>
            </a:r>
          </a:p>
          <a:p>
            <a:pPr lvl="1"/>
            <a:r>
              <a:rPr lang="en-US" sz="2000" dirty="0"/>
              <a:t>Focused library</a:t>
            </a:r>
          </a:p>
          <a:p>
            <a:pPr lvl="2"/>
            <a:r>
              <a:rPr lang="en-US" sz="1800" dirty="0"/>
              <a:t>Easy to learn</a:t>
            </a:r>
          </a:p>
          <a:p>
            <a:pPr lvl="1"/>
            <a:endParaRPr lang="en-US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764865C-06C3-4629-83B0-6D7CA7F02306}"/>
              </a:ext>
            </a:extLst>
          </p:cNvPr>
          <p:cNvSpPr txBox="1">
            <a:spLocks/>
          </p:cNvSpPr>
          <p:nvPr/>
        </p:nvSpPr>
        <p:spPr>
          <a:xfrm>
            <a:off x="6096000" y="1675344"/>
            <a:ext cx="4361008" cy="2330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Deployed on </a:t>
            </a:r>
            <a:r>
              <a:rPr lang="en-US" sz="2400" b="1" dirty="0"/>
              <a:t>AWS S3</a:t>
            </a:r>
          </a:p>
          <a:p>
            <a:pPr lvl="1"/>
            <a:r>
              <a:rPr lang="en-US" sz="2000" b="1" dirty="0"/>
              <a:t>Static Web Hosting</a:t>
            </a:r>
          </a:p>
          <a:p>
            <a:pPr lvl="1"/>
            <a:r>
              <a:rPr lang="en-US" sz="2000" dirty="0"/>
              <a:t>Scales automagically</a:t>
            </a:r>
          </a:p>
          <a:p>
            <a:pPr lvl="2"/>
            <a:r>
              <a:rPr lang="en-US" sz="1800" dirty="0"/>
              <a:t>No worry about load balancing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2674A22-4B92-492E-A479-5D10186BFD60}"/>
              </a:ext>
            </a:extLst>
          </p:cNvPr>
          <p:cNvSpPr txBox="1">
            <a:spLocks/>
          </p:cNvSpPr>
          <p:nvPr/>
        </p:nvSpPr>
        <p:spPr>
          <a:xfrm>
            <a:off x="3381919" y="4247779"/>
            <a:ext cx="5428161" cy="140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Communication with Backend </a:t>
            </a:r>
            <a:endParaRPr lang="en-US" sz="2400" b="1" dirty="0"/>
          </a:p>
          <a:p>
            <a:pPr lvl="1"/>
            <a:r>
              <a:rPr lang="en-US" sz="2000" dirty="0"/>
              <a:t>POST requests</a:t>
            </a:r>
          </a:p>
          <a:p>
            <a:pPr lvl="2"/>
            <a:r>
              <a:rPr lang="en-US" dirty="0"/>
              <a:t>Using </a:t>
            </a:r>
            <a:r>
              <a:rPr lang="en-US" b="1" dirty="0"/>
              <a:t>Axios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27683E9-1D3A-40BA-9812-31B08690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908" y="434326"/>
            <a:ext cx="667522" cy="7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4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88614-9328-4572-800E-61F2114D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1968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682B6-605C-4F74-AD49-008944A8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54" y="2205744"/>
            <a:ext cx="8946541" cy="2446511"/>
          </a:xfrm>
        </p:spPr>
        <p:txBody>
          <a:bodyPr>
            <a:normAutofit/>
          </a:bodyPr>
          <a:lstStyle/>
          <a:p>
            <a:r>
              <a:rPr lang="en-US" sz="2800" dirty="0"/>
              <a:t>Before the integration each function was tested</a:t>
            </a:r>
          </a:p>
          <a:p>
            <a:pPr lvl="1"/>
            <a:r>
              <a:rPr lang="en-US" sz="2400" dirty="0"/>
              <a:t>Using </a:t>
            </a:r>
            <a:r>
              <a:rPr lang="en-US" sz="2400" b="1" dirty="0" err="1"/>
              <a:t>unittest</a:t>
            </a:r>
            <a:endParaRPr lang="en-US" sz="2400" b="1" dirty="0"/>
          </a:p>
          <a:p>
            <a:pPr lvl="1"/>
            <a:r>
              <a:rPr lang="en-US" sz="2400" dirty="0"/>
              <a:t>Most of the operation involve the database</a:t>
            </a:r>
          </a:p>
          <a:p>
            <a:pPr lvl="2"/>
            <a:r>
              <a:rPr lang="en-US" sz="2000" dirty="0"/>
              <a:t>Test class for the insertions</a:t>
            </a:r>
          </a:p>
          <a:p>
            <a:pPr lvl="2"/>
            <a:r>
              <a:rPr lang="en-US" sz="2000" dirty="0"/>
              <a:t>Test class for the deletions </a:t>
            </a:r>
          </a:p>
        </p:txBody>
      </p:sp>
    </p:spTree>
    <p:extLst>
      <p:ext uri="{BB962C8B-B14F-4D97-AF65-F5344CB8AC3E}">
        <p14:creationId xmlns:p14="http://schemas.microsoft.com/office/powerpoint/2010/main" val="12963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EB47A-5F0C-4852-8430-0344B22D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2596"/>
          </a:xfrm>
        </p:spPr>
        <p:txBody>
          <a:bodyPr/>
          <a:lstStyle/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The Company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00DA52-E491-47D3-BB18-51D7D4E8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5314"/>
            <a:ext cx="8946541" cy="5069968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Mission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Organize all events that’s net to you in one place, freeing you from the need of social medias to find where to spend the night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Vision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Build a network of applications which aim is to simplify people’s everyday life</a:t>
            </a:r>
          </a:p>
          <a:p>
            <a:pPr lvl="2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Tiding up a world which is saturated with unorganized information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Value proposition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Collect events in one place: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Attendants will save time, avoiding searching events by consulting all the web pages of the clubs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Owners of less-known clubs can give more visibility to their events without paying large amount of money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0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57B6E82-2A3F-44EA-8EFB-337A84A8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300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57B6E82-2A3F-44EA-8EFB-337A84A8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162321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F6622-B670-454D-97ED-274F8A81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it-IT" sz="11000" dirty="0">
                <a:latin typeface="Garamond" panose="02020404030301010803" pitchFamily="18" charset="0"/>
              </a:rPr>
              <a:t>CheerApp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88C753-419F-4D7D-AD75-2F363F34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oudy Old Style" panose="02020502050305020303" pitchFamily="18" charset="0"/>
              </a:rPr>
              <a:t>All your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events</a:t>
            </a:r>
            <a:r>
              <a:rPr lang="en-US" sz="3200" dirty="0">
                <a:solidFill>
                  <a:schemeClr val="tx1"/>
                </a:solidFill>
                <a:latin typeface="Goudy Old Style" panose="02020502050305020303" pitchFamily="18" charset="0"/>
              </a:rPr>
              <a:t>, in one place</a:t>
            </a:r>
          </a:p>
        </p:txBody>
      </p:sp>
    </p:spTree>
    <p:extLst>
      <p:ext uri="{BB962C8B-B14F-4D97-AF65-F5344CB8AC3E}">
        <p14:creationId xmlns:p14="http://schemas.microsoft.com/office/powerpoint/2010/main" val="149855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EB47A-5F0C-4852-8430-0344B22D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2596"/>
          </a:xfrm>
        </p:spPr>
        <p:txBody>
          <a:bodyPr/>
          <a:lstStyle/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The Company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00DA52-E491-47D3-BB18-51D7D4E8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24100"/>
            <a:ext cx="8946541" cy="297628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The Strategy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Differentiation: we want users to say “That’s the application I’ve always needed!”</a:t>
            </a:r>
          </a:p>
          <a:p>
            <a:pPr lvl="1"/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Opportunity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large quantity of venues and events in Italy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High number of possible customers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 product does the same in such a complete way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CA215-B5F8-4504-81FB-56801310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CheerApp 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735E9D-D5EE-4826-9926-A5713E66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6" y="1324247"/>
            <a:ext cx="2231591" cy="23668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D3521B-A134-4A9F-8D5A-AF262E2E299E}"/>
              </a:ext>
            </a:extLst>
          </p:cNvPr>
          <p:cNvSpPr txBox="1"/>
          <p:nvPr/>
        </p:nvSpPr>
        <p:spPr>
          <a:xfrm>
            <a:off x="899442" y="3724240"/>
            <a:ext cx="184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Nikolas Sacchi</a:t>
            </a:r>
          </a:p>
          <a:p>
            <a:endParaRPr lang="en-US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50CC35-4552-4CAE-9F25-9721DF6A8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95" y="1324248"/>
            <a:ext cx="2231591" cy="23668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C19B91-BDD5-4E3F-B4E8-F6FE3DC59611}"/>
              </a:ext>
            </a:extLst>
          </p:cNvPr>
          <p:cNvSpPr txBox="1"/>
          <p:nvPr/>
        </p:nvSpPr>
        <p:spPr>
          <a:xfrm>
            <a:off x="4634066" y="3683469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Evangelia Vratsanou</a:t>
            </a:r>
            <a:endParaRPr lang="en-US" b="1" dirty="0"/>
          </a:p>
        </p:txBody>
      </p:sp>
      <p:pic>
        <p:nvPicPr>
          <p:cNvPr id="11" name="Immagine 10" descr="Immagine che contiene stanza&#10;&#10;Descrizione generata automaticamente">
            <a:extLst>
              <a:ext uri="{FF2B5EF4-FFF2-40B4-BE49-F238E27FC236}">
                <a16:creationId xmlns:a16="http://schemas.microsoft.com/office/drawing/2014/main" id="{24870ED6-FFE1-4E27-89B5-7B2D99E9F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53" y="1226873"/>
            <a:ext cx="2231591" cy="236683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BCD00EE-637D-4B00-B92E-91F39EBD6C61}"/>
              </a:ext>
            </a:extLst>
          </p:cNvPr>
          <p:cNvSpPr txBox="1"/>
          <p:nvPr/>
        </p:nvSpPr>
        <p:spPr>
          <a:xfrm>
            <a:off x="9188409" y="35937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Jesùs Suero</a:t>
            </a:r>
          </a:p>
        </p:txBody>
      </p:sp>
      <p:pic>
        <p:nvPicPr>
          <p:cNvPr id="15" name="Immagine 14" descr="Immagine che contiene cibo, stanza&#10;&#10;Descrizione generata automaticamente">
            <a:extLst>
              <a:ext uri="{FF2B5EF4-FFF2-40B4-BE49-F238E27FC236}">
                <a16:creationId xmlns:a16="http://schemas.microsoft.com/office/drawing/2014/main" id="{A2AFE10D-7DB7-48A2-A1D8-681EB6B87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69" y="3778378"/>
            <a:ext cx="2231590" cy="2366837"/>
          </a:xfrm>
          <a:prstGeom prst="rect">
            <a:avLst/>
          </a:prstGeom>
        </p:spPr>
      </p:pic>
      <p:pic>
        <p:nvPicPr>
          <p:cNvPr id="17" name="Immagine 1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44D9E046-14C3-436E-BCEF-8EA81CF2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43" y="3838973"/>
            <a:ext cx="2231590" cy="236683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26C94D-C58B-4907-B72A-504B717EE2A4}"/>
              </a:ext>
            </a:extLst>
          </p:cNvPr>
          <p:cNvSpPr txBox="1"/>
          <p:nvPr/>
        </p:nvSpPr>
        <p:spPr>
          <a:xfrm>
            <a:off x="2807733" y="616360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Julie Grauls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7F2F874-1C10-44CA-B42C-505BEDA915DA}"/>
              </a:ext>
            </a:extLst>
          </p:cNvPr>
          <p:cNvSpPr txBox="1"/>
          <p:nvPr/>
        </p:nvSpPr>
        <p:spPr>
          <a:xfrm>
            <a:off x="7387182" y="6173186"/>
            <a:ext cx="19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Pierre Numa</a:t>
            </a:r>
          </a:p>
        </p:txBody>
      </p:sp>
    </p:spTree>
    <p:extLst>
      <p:ext uri="{BB962C8B-B14F-4D97-AF65-F5344CB8AC3E}">
        <p14:creationId xmlns:p14="http://schemas.microsoft.com/office/powerpoint/2010/main" val="18750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F1976-02A8-4C0B-98B7-204DD046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The Business Model Canvas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F67E3D-AB54-4FBF-AC6D-F6A11FC7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94" y="1319108"/>
            <a:ext cx="9404723" cy="49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584BB-82FE-4167-9056-316380F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51" y="142930"/>
            <a:ext cx="2758271" cy="672697"/>
          </a:xfrm>
        </p:spPr>
        <p:txBody>
          <a:bodyPr/>
          <a:lstStyle/>
          <a:p>
            <a:r>
              <a:rPr lang="en-US" dirty="0"/>
              <a:t>Personas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magine 4" descr="Immagine che contiene screenshot, computer, portatile, monitor&#10;&#10;Descrizione generata automaticamente">
            <a:extLst>
              <a:ext uri="{FF2B5EF4-FFF2-40B4-BE49-F238E27FC236}">
                <a16:creationId xmlns:a16="http://schemas.microsoft.com/office/drawing/2014/main" id="{260AB5E5-22FD-4372-B818-74B070670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83" y="3765811"/>
            <a:ext cx="3996227" cy="2949258"/>
          </a:xfrm>
          <a:prstGeom prst="rect">
            <a:avLst/>
          </a:prstGeom>
        </p:spPr>
      </p:pic>
      <p:pic>
        <p:nvPicPr>
          <p:cNvPr id="9" name="Immagine 8" descr="Immagine che contiene screenshot, monitor, schermo, portatile&#10;&#10;Descrizione generata automaticamente">
            <a:extLst>
              <a:ext uri="{FF2B5EF4-FFF2-40B4-BE49-F238E27FC236}">
                <a16:creationId xmlns:a16="http://schemas.microsoft.com/office/drawing/2014/main" id="{B54D0708-7D33-491D-BDAE-09489A11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16" y="3765811"/>
            <a:ext cx="3996228" cy="2949259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9BF7191-2FDC-4199-8F68-D2FBBBB9D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6" y="3765811"/>
            <a:ext cx="3996227" cy="2949259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0A01B97-7BF5-410A-BC0C-CADFACB74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72" y="816552"/>
            <a:ext cx="3996227" cy="2949258"/>
          </a:xfrm>
          <a:prstGeom prst="rect">
            <a:avLst/>
          </a:prstGeom>
        </p:spPr>
      </p:pic>
      <p:pic>
        <p:nvPicPr>
          <p:cNvPr id="19" name="Immagine 18" descr="Immagine che contiene screenshot, monitor, schermo, portatile&#10;&#10;Descrizione generata automaticamente">
            <a:extLst>
              <a:ext uri="{FF2B5EF4-FFF2-40B4-BE49-F238E27FC236}">
                <a16:creationId xmlns:a16="http://schemas.microsoft.com/office/drawing/2014/main" id="{12CCEE2E-B305-43F4-8DE6-8EB540036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16553"/>
            <a:ext cx="4320190" cy="29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3031" y="179763"/>
            <a:ext cx="4389913" cy="898410"/>
          </a:xfrm>
        </p:spPr>
        <p:txBody>
          <a:bodyPr/>
          <a:lstStyle/>
          <a:p>
            <a:r>
              <a:rPr lang="en-US" dirty="0"/>
              <a:t>Key Features</a:t>
            </a:r>
            <a:endParaRPr lang="el-GR" dirty="0"/>
          </a:p>
        </p:txBody>
      </p:sp>
      <p:graphicFrame>
        <p:nvGraphicFramePr>
          <p:cNvPr id="7" name="6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310538" y="1288363"/>
          <a:ext cx="3646108" cy="459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8 - Διάγραμμα"/>
          <p:cNvGraphicFramePr/>
          <p:nvPr/>
        </p:nvGraphicFramePr>
        <p:xfrm>
          <a:off x="8322102" y="528596"/>
          <a:ext cx="32648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9 - Διάγραμμα"/>
          <p:cNvGraphicFramePr/>
          <p:nvPr>
            <p:extLst>
              <p:ext uri="{D42A27DB-BD31-4B8C-83A1-F6EECF244321}">
                <p14:modId xmlns:p14="http://schemas.microsoft.com/office/powerpoint/2010/main" val="253130286"/>
              </p:ext>
            </p:extLst>
          </p:nvPr>
        </p:nvGraphicFramePr>
        <p:xfrm>
          <a:off x="653576" y="1433015"/>
          <a:ext cx="3222388" cy="44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11 - TextBox"/>
          <p:cNvSpPr txBox="1"/>
          <p:nvPr/>
        </p:nvSpPr>
        <p:spPr>
          <a:xfrm>
            <a:off x="655093" y="2661311"/>
            <a:ext cx="32345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Search events: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in a city</a:t>
            </a:r>
            <a:endParaRPr lang="el-GR" sz="1600" dirty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hosted on a particular day</a:t>
            </a:r>
            <a:endParaRPr lang="el-GR" sz="1600" dirty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based on their music tastes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Register as user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Register as organiser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Log in as a user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Log in as an organizer</a:t>
            </a:r>
            <a:endParaRPr lang="el-GR" sz="16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13" name="12 - TextBox"/>
          <p:cNvSpPr txBox="1"/>
          <p:nvPr/>
        </p:nvSpPr>
        <p:spPr>
          <a:xfrm>
            <a:off x="4339988" y="2238231"/>
            <a:ext cx="31935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View their profile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 Add a profile picture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See their invitations to events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Accept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Refuse</a:t>
            </a:r>
            <a:endParaRPr lang="el-GR" sz="16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1600" dirty="0">
                <a:latin typeface="Calibri" pitchFamily="34" charset="0"/>
              </a:rPr>
              <a:t> </a:t>
            </a:r>
            <a:r>
              <a:rPr lang="it-IT" sz="1600" dirty="0" err="1">
                <a:latin typeface="Calibri" pitchFamily="34" charset="0"/>
              </a:rPr>
              <a:t>Search</a:t>
            </a:r>
            <a:r>
              <a:rPr lang="it-IT" sz="1600" dirty="0">
                <a:latin typeface="Calibri" pitchFamily="34" charset="0"/>
              </a:rPr>
              <a:t> events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>
                <a:latin typeface="Calibri" pitchFamily="34" charset="0"/>
              </a:rPr>
              <a:t> </a:t>
            </a:r>
            <a:r>
              <a:rPr lang="it-IT" sz="1600" dirty="0" err="1">
                <a:latin typeface="Calibri" pitchFamily="34" charset="0"/>
              </a:rPr>
              <a:t>Attend</a:t>
            </a:r>
            <a:r>
              <a:rPr lang="it-IT" sz="1600" dirty="0">
                <a:latin typeface="Calibri" pitchFamily="34" charset="0"/>
              </a:rPr>
              <a:t> events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>
                <a:latin typeface="Calibri" pitchFamily="34" charset="0"/>
              </a:rPr>
              <a:t> Rate events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>
                <a:latin typeface="Calibri" pitchFamily="34" charset="0"/>
              </a:rPr>
              <a:t> Buy tickets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>
                <a:latin typeface="Calibri" pitchFamily="34" charset="0"/>
              </a:rPr>
              <a:t> </a:t>
            </a:r>
            <a:r>
              <a:rPr lang="it-IT" sz="1600" dirty="0" err="1">
                <a:latin typeface="Calibri" pitchFamily="34" charset="0"/>
              </a:rPr>
              <a:t>Search</a:t>
            </a:r>
            <a:r>
              <a:rPr lang="it-IT" sz="1600" dirty="0">
                <a:latin typeface="Calibri" pitchFamily="34" charset="0"/>
              </a:rPr>
              <a:t> users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>
                <a:latin typeface="Calibri" pitchFamily="34" charset="0"/>
              </a:rPr>
              <a:t> </a:t>
            </a:r>
            <a:r>
              <a:rPr lang="it-IT" sz="1600" dirty="0" err="1">
                <a:latin typeface="Calibri" pitchFamily="34" charset="0"/>
              </a:rPr>
              <a:t>Add</a:t>
            </a:r>
            <a:r>
              <a:rPr lang="it-IT" sz="1600" dirty="0">
                <a:latin typeface="Calibri" pitchFamily="34" charset="0"/>
              </a:rPr>
              <a:t> users </a:t>
            </a:r>
            <a:r>
              <a:rPr lang="it-IT" sz="1600" dirty="0" err="1">
                <a:latin typeface="Calibri" pitchFamily="34" charset="0"/>
              </a:rPr>
              <a:t>as</a:t>
            </a:r>
            <a:r>
              <a:rPr lang="it-IT" sz="1600" dirty="0">
                <a:latin typeface="Calibri" pitchFamily="34" charset="0"/>
              </a:rPr>
              <a:t> friends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Invite friends to an event</a:t>
            </a: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Have suggestions about events that suit them most 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l-GR" sz="16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14" name="13 - TextBox"/>
          <p:cNvSpPr txBox="1"/>
          <p:nvPr/>
        </p:nvSpPr>
        <p:spPr>
          <a:xfrm>
            <a:off x="8352430" y="2552132"/>
            <a:ext cx="26749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 View their profile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 Add a profile picture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latin typeface="Calibri" pitchFamily="34" charset="0"/>
              </a:rPr>
              <a:t> Create events </a:t>
            </a:r>
            <a:endParaRPr lang="el-GR" sz="1600" dirty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 Add a photo to an event</a:t>
            </a:r>
            <a:endParaRPr lang="el-GR" sz="1600" dirty="0">
              <a:latin typeface="Calibri" pitchFamily="34" charset="0"/>
            </a:endParaRPr>
          </a:p>
          <a:p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59508" y="207058"/>
            <a:ext cx="9404723" cy="1400530"/>
          </a:xfrm>
        </p:spPr>
        <p:txBody>
          <a:bodyPr/>
          <a:lstStyle/>
          <a:p>
            <a:r>
              <a:rPr lang="en-US" dirty="0"/>
              <a:t>User Stories + Acceptance Criteria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210768"/>
              </p:ext>
            </p:extLst>
          </p:nvPr>
        </p:nvGraphicFramePr>
        <p:xfrm>
          <a:off x="232014" y="1460311"/>
          <a:ext cx="5622875" cy="2605300"/>
        </p:xfrm>
        <a:graphic>
          <a:graphicData uri="http://schemas.openxmlformats.org/drawingml/2006/table">
            <a:tbl>
              <a:tblPr/>
              <a:tblGrid>
                <a:gridCol w="109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Title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Date filter</a:t>
                      </a:r>
                      <a:endParaRPr lang="el-GR" sz="12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As a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Regular User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I want to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Filter events based on their date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So that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I know which events take place on a specific date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#2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Effort*  </a:t>
                      </a: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               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4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Persona: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Jack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4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12673"/>
              </p:ext>
            </p:extLst>
          </p:nvPr>
        </p:nvGraphicFramePr>
        <p:xfrm>
          <a:off x="221659" y="4457790"/>
          <a:ext cx="5728766" cy="1750632"/>
        </p:xfrm>
        <a:graphic>
          <a:graphicData uri="http://schemas.openxmlformats.org/drawingml/2006/table">
            <a:tbl>
              <a:tblPr/>
              <a:tblGrid>
                <a:gridCol w="111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0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Title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400" b="1" i="1" dirty="0">
                          <a:latin typeface="Calibri"/>
                          <a:ea typeface="Calibri"/>
                          <a:cs typeface="Times New Roman"/>
                        </a:rPr>
                        <a:t>Date filter</a:t>
                      </a:r>
                      <a:endParaRPr lang="el-GR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Search events based on  a date and there are events that are taking place on this date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can see a table with all the events that take place on the date I searched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Search events based on  a date and there aren’t events that are taking place on this date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can see an empty table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04713"/>
              </p:ext>
            </p:extLst>
          </p:nvPr>
        </p:nvGraphicFramePr>
        <p:xfrm>
          <a:off x="6150518" y="1446661"/>
          <a:ext cx="5600205" cy="2620370"/>
        </p:xfrm>
        <a:graphic>
          <a:graphicData uri="http://schemas.openxmlformats.org/drawingml/2006/table">
            <a:tbl>
              <a:tblPr/>
              <a:tblGrid>
                <a:gridCol w="1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Title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Registration User</a:t>
                      </a:r>
                      <a:endParaRPr lang="el-GR" sz="12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As a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Regular User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I want to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</a:rPr>
                        <a:t>Register in the app as user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So that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I can have my profile and find events easier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#4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Effort*   </a:t>
                      </a: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               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6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Persona: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Martina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6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0285"/>
              </p:ext>
            </p:extLst>
          </p:nvPr>
        </p:nvGraphicFramePr>
        <p:xfrm>
          <a:off x="6144785" y="4176617"/>
          <a:ext cx="5633233" cy="2408429"/>
        </p:xfrm>
        <a:graphic>
          <a:graphicData uri="http://schemas.openxmlformats.org/drawingml/2006/table">
            <a:tbl>
              <a:tblPr/>
              <a:tblGrid>
                <a:gridCol w="110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Title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400" b="1" i="1" dirty="0" err="1">
                          <a:latin typeface="Calibri"/>
                          <a:ea typeface="Calibri"/>
                          <a:cs typeface="Times New Roman"/>
                        </a:rPr>
                        <a:t>Registration</a:t>
                      </a:r>
                      <a:r>
                        <a:rPr lang="el-GR" sz="1400" b="1" i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l-GR" sz="1400" b="1" i="1" dirty="0" err="1">
                          <a:latin typeface="Calibri"/>
                          <a:ea typeface="Calibri"/>
                          <a:cs typeface="Times New Roman"/>
                        </a:rPr>
                        <a:t>User</a:t>
                      </a:r>
                      <a:endParaRPr lang="el-GR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 as a user and don’t complete all the fields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I’ m asked to fill the empty fields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  as a user and use an already existed username or email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can see a message that says that the username or the email already exist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  as a user but my age is under 18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 can’t register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  as a user doing everything right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see a message that the registration is done correctly and I see the log in page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- TextBox"/>
          <p:cNvSpPr txBox="1"/>
          <p:nvPr/>
        </p:nvSpPr>
        <p:spPr>
          <a:xfrm>
            <a:off x="232012" y="955343"/>
            <a:ext cx="279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Regular User (guest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75A53D-43A2-4BC5-A232-5F4750717CFF}"/>
              </a:ext>
            </a:extLst>
          </p:cNvPr>
          <p:cNvSpPr txBox="1"/>
          <p:nvPr/>
        </p:nvSpPr>
        <p:spPr>
          <a:xfrm>
            <a:off x="232012" y="6343165"/>
            <a:ext cx="499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*: expressed using a number of the Fibonacci sequence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TextBox"/>
          <p:cNvSpPr txBox="1"/>
          <p:nvPr/>
        </p:nvSpPr>
        <p:spPr>
          <a:xfrm>
            <a:off x="167067" y="1312310"/>
            <a:ext cx="22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Registered User</a:t>
            </a:r>
            <a:endParaRPr lang="el-GR" b="1" dirty="0"/>
          </a:p>
        </p:txBody>
      </p:sp>
      <p:graphicFrame>
        <p:nvGraphicFramePr>
          <p:cNvPr id="5" name="4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6531"/>
              </p:ext>
            </p:extLst>
          </p:nvPr>
        </p:nvGraphicFramePr>
        <p:xfrm>
          <a:off x="172801" y="2053596"/>
          <a:ext cx="5327248" cy="1904253"/>
        </p:xfrm>
        <a:graphic>
          <a:graphicData uri="http://schemas.openxmlformats.org/drawingml/2006/table">
            <a:tbl>
              <a:tblPr/>
              <a:tblGrid>
                <a:gridCol w="103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Title</a:t>
                      </a:r>
                      <a:endParaRPr lang="el-GR" sz="12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Auto suggestion</a:t>
                      </a:r>
                      <a:endParaRPr lang="el-GR" sz="12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As a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Registered User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I want to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</a:rPr>
                        <a:t>Be able to receive an auto suggestion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So that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</a:rPr>
                        <a:t>I can find fitted events with low effort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#19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Effort*    </a:t>
                      </a: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               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13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0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Persona: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Martina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5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19836"/>
              </p:ext>
            </p:extLst>
          </p:nvPr>
        </p:nvGraphicFramePr>
        <p:xfrm>
          <a:off x="167067" y="4641223"/>
          <a:ext cx="5360277" cy="904467"/>
        </p:xfrm>
        <a:graphic>
          <a:graphicData uri="http://schemas.openxmlformats.org/drawingml/2006/table">
            <a:tbl>
              <a:tblPr/>
              <a:tblGrid>
                <a:gridCol w="104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5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Title</a:t>
                      </a:r>
                      <a:endParaRPr lang="el-G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1200" b="1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600" b="1" i="1" dirty="0" err="1">
                          <a:latin typeface="Calibri"/>
                          <a:ea typeface="Calibri"/>
                          <a:cs typeface="Times New Roman"/>
                        </a:rPr>
                        <a:t>Auto</a:t>
                      </a:r>
                      <a:r>
                        <a:rPr lang="el-GR" sz="1600" b="1" i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l-GR" sz="1600" b="1" i="1" dirty="0" err="1">
                          <a:latin typeface="Calibri"/>
                          <a:ea typeface="Calibri"/>
                          <a:cs typeface="Times New Roman"/>
                        </a:rPr>
                        <a:t>suggestion</a:t>
                      </a:r>
                      <a:endParaRPr lang="el-GR" sz="1200" b="1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Press the button “Suggest me”</a:t>
                      </a:r>
                      <a:endParaRPr lang="el-G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 see the event that fits me better and I can enter its page</a:t>
                      </a:r>
                      <a:endParaRPr lang="el-G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6 - TextBox"/>
          <p:cNvSpPr txBox="1"/>
          <p:nvPr/>
        </p:nvSpPr>
        <p:spPr>
          <a:xfrm>
            <a:off x="6023071" y="1374394"/>
            <a:ext cx="22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</a:t>
            </a:r>
            <a:endParaRPr lang="el-GR" b="1" dirty="0"/>
          </a:p>
        </p:txBody>
      </p:sp>
      <p:graphicFrame>
        <p:nvGraphicFramePr>
          <p:cNvPr id="8" name="7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31660"/>
              </p:ext>
            </p:extLst>
          </p:nvPr>
        </p:nvGraphicFramePr>
        <p:xfrm>
          <a:off x="6023071" y="2053596"/>
          <a:ext cx="5727652" cy="1904254"/>
        </p:xfrm>
        <a:graphic>
          <a:graphicData uri="http://schemas.openxmlformats.org/drawingml/2006/table">
            <a:tbl>
              <a:tblPr/>
              <a:tblGrid>
                <a:gridCol w="111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Title</a:t>
                      </a:r>
                      <a:endParaRPr lang="el-GR" sz="12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Uploading events</a:t>
                      </a:r>
                      <a:endParaRPr lang="el-GR" sz="12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As a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</a:rPr>
                        <a:t>Event organizer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I want to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</a:rPr>
                        <a:t>Upload my event to the application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latin typeface="Calibri"/>
                          <a:ea typeface="Calibri"/>
                          <a:cs typeface="Calibri"/>
                        </a:rPr>
                        <a:t>So that</a:t>
                      </a:r>
                      <a:endParaRPr lang="el-GR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I can market my event to a broad audience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#20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Effort*    </a:t>
                      </a:r>
                      <a:r>
                        <a:rPr lang="en-GB" sz="1600" b="1" i="1" dirty="0">
                          <a:latin typeface="Calibri"/>
                          <a:ea typeface="Calibri"/>
                          <a:cs typeface="Calibri"/>
                        </a:rPr>
                        <a:t>               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0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latin typeface="Calibri"/>
                          <a:ea typeface="Calibri"/>
                          <a:cs typeface="Calibri"/>
                        </a:rPr>
                        <a:t>Persona: 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Calibri"/>
                        </a:rPr>
                        <a:t>Nikolas</a:t>
                      </a:r>
                      <a:endParaRPr lang="el-GR" sz="12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8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37909"/>
              </p:ext>
            </p:extLst>
          </p:nvPr>
        </p:nvGraphicFramePr>
        <p:xfrm>
          <a:off x="6049252" y="4242298"/>
          <a:ext cx="5727652" cy="1904253"/>
        </p:xfrm>
        <a:graphic>
          <a:graphicData uri="http://schemas.openxmlformats.org/drawingml/2006/table">
            <a:tbl>
              <a:tblPr/>
              <a:tblGrid>
                <a:gridCol w="111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0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2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Title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400" b="1" i="1" dirty="0">
                          <a:latin typeface="Calibri"/>
                          <a:ea typeface="Calibri"/>
                          <a:cs typeface="Times New Roman"/>
                        </a:rPr>
                        <a:t>Uploading events</a:t>
                      </a:r>
                      <a:endParaRPr lang="el-GR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Create an event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 see the form I have to fill with all the information of the event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Don’t fill all the information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see a message saying to fill the empty fields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When I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Fill all the information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This happens</a:t>
                      </a:r>
                      <a:endParaRPr lang="el-G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see a message saying that the event was created correctly and I see the page of the event</a:t>
                      </a:r>
                      <a:endParaRPr lang="el-G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1 - Τίτλος"/>
          <p:cNvSpPr>
            <a:spLocks noGrp="1"/>
          </p:cNvSpPr>
          <p:nvPr>
            <p:ph type="title"/>
          </p:nvPr>
        </p:nvSpPr>
        <p:spPr>
          <a:xfrm>
            <a:off x="345861" y="193410"/>
            <a:ext cx="9404723" cy="871115"/>
          </a:xfrm>
        </p:spPr>
        <p:txBody>
          <a:bodyPr/>
          <a:lstStyle/>
          <a:p>
            <a:r>
              <a:rPr lang="en-US" dirty="0"/>
              <a:t>User Stories + Acceptance Criteria</a:t>
            </a:r>
            <a:endParaRPr lang="el-GR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C3757A-143E-410B-A6E7-913A81861DE2}"/>
              </a:ext>
            </a:extLst>
          </p:cNvPr>
          <p:cNvSpPr txBox="1"/>
          <p:nvPr/>
        </p:nvSpPr>
        <p:spPr>
          <a:xfrm>
            <a:off x="337593" y="6146551"/>
            <a:ext cx="499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*: expressed using a number of the Fibonacci sequence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972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Garamond</vt:lpstr>
      <vt:lpstr>Goudy Old Style</vt:lpstr>
      <vt:lpstr>Verdana</vt:lpstr>
      <vt:lpstr>Wingdings 3</vt:lpstr>
      <vt:lpstr>Ione</vt:lpstr>
      <vt:lpstr>CheerApp</vt:lpstr>
      <vt:lpstr>The Company</vt:lpstr>
      <vt:lpstr>The Company</vt:lpstr>
      <vt:lpstr>CheerApp Team</vt:lpstr>
      <vt:lpstr>The Business Model Canvas</vt:lpstr>
      <vt:lpstr>Personas </vt:lpstr>
      <vt:lpstr>Key Features</vt:lpstr>
      <vt:lpstr>User Stories + Acceptance Criteria</vt:lpstr>
      <vt:lpstr>User Stories + Acceptance Criteria</vt:lpstr>
      <vt:lpstr>Requirements</vt:lpstr>
      <vt:lpstr>Roadmap</vt:lpstr>
      <vt:lpstr>Future of CheerApp</vt:lpstr>
      <vt:lpstr>CheerApp Dataflow</vt:lpstr>
      <vt:lpstr>System Architecture</vt:lpstr>
      <vt:lpstr>Database</vt:lpstr>
      <vt:lpstr>Backend</vt:lpstr>
      <vt:lpstr>Class Diagram</vt:lpstr>
      <vt:lpstr>Frontend</vt:lpstr>
      <vt:lpstr>Testing</vt:lpstr>
      <vt:lpstr>Demo</vt:lpstr>
      <vt:lpstr>Thank you for the attention!</vt:lpstr>
      <vt:lpstr>CheerApp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CheerApp</dc:title>
  <dc:creator>Nikolas Sacchi</dc:creator>
  <cp:lastModifiedBy>Nikolas Sacchi</cp:lastModifiedBy>
  <cp:revision>2</cp:revision>
  <dcterms:created xsi:type="dcterms:W3CDTF">2020-02-09T18:35:07Z</dcterms:created>
  <dcterms:modified xsi:type="dcterms:W3CDTF">2020-02-09T18:46:00Z</dcterms:modified>
</cp:coreProperties>
</file>