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6" r:id="rId3"/>
    <p:sldId id="28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91" r:id="rId23"/>
    <p:sldId id="292" r:id="rId24"/>
    <p:sldId id="343" r:id="rId25"/>
    <p:sldId id="344" r:id="rId26"/>
    <p:sldId id="345" r:id="rId27"/>
    <p:sldId id="346" r:id="rId28"/>
    <p:sldId id="347" r:id="rId29"/>
    <p:sldId id="348" r:id="rId30"/>
    <p:sldId id="296" r:id="rId31"/>
    <p:sldId id="297" r:id="rId32"/>
    <p:sldId id="323" r:id="rId33"/>
    <p:sldId id="298" r:id="rId34"/>
    <p:sldId id="321" r:id="rId35"/>
    <p:sldId id="322" r:id="rId36"/>
    <p:sldId id="324" r:id="rId37"/>
    <p:sldId id="325" r:id="rId38"/>
    <p:sldId id="330" r:id="rId39"/>
    <p:sldId id="331" r:id="rId40"/>
    <p:sldId id="332" r:id="rId41"/>
    <p:sldId id="333" r:id="rId42"/>
    <p:sldId id="338" r:id="rId43"/>
    <p:sldId id="339" r:id="rId44"/>
    <p:sldId id="34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43786-D6C3-4EA3-9990-B95E857C6DC1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1CA3-50D1-4E92-B16B-B0CB19577D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74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2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2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9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99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764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2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7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980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891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0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75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1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314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11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28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341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1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877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72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817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625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46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70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356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13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644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0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02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661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540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089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417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565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62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17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32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5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75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25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75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22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27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17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19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1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87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9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8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83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4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4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63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FFEF-D487-45EA-B775-83B4D7D9DBD5}" type="datetimeFigureOut">
              <a:rPr lang="en-IN" smtClean="0"/>
              <a:t>03-06-2019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9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9871/how-to-join-merge-data-frames-inner-outer-left-right?utm_medium=organic&amp;utm_source=google_rich_qa&amp;utm_campaign=google_rich_q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://www.r-bloggers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0160"/>
            <a:ext cx="9144000" cy="670560"/>
          </a:xfrm>
        </p:spPr>
        <p:txBody>
          <a:bodyPr/>
          <a:lstStyle/>
          <a:p>
            <a:pPr algn="r"/>
            <a:r>
              <a:rPr lang="en-US" i="1" dirty="0" smtClean="0"/>
              <a:t>-- Nikhil Vidhani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23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52" y="1597024"/>
            <a:ext cx="11466095" cy="4755649"/>
          </a:xfrm>
        </p:spPr>
        <p:txBody>
          <a:bodyPr>
            <a:normAutofit/>
          </a:bodyPr>
          <a:lstStyle/>
          <a:p>
            <a:r>
              <a:rPr lang="en-US" dirty="0" smtClean="0"/>
              <a:t>Can carry different types of data together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da-DK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list(1, FALSE, 3.14, "iimb", "c", 4-3i);</a:t>
            </a:r>
          </a:p>
          <a:p>
            <a:pPr lvl="1"/>
            <a:r>
              <a:rPr lang="da-DK" dirty="0" smtClean="0"/>
              <a:t>Print list: </a:t>
            </a:r>
            <a:r>
              <a:rPr lang="da-DK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L;</a:t>
            </a:r>
          </a:p>
          <a:p>
            <a:pPr lvl="1"/>
            <a:r>
              <a:rPr lang="en-US" dirty="0" smtClean="0"/>
              <a:t>L is in fact a list of lists. Check: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(L[4]);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(L[[4]]);</a:t>
            </a:r>
          </a:p>
          <a:p>
            <a:pPr lvl="1"/>
            <a:r>
              <a:rPr lang="en-US" dirty="0" smtClean="0"/>
              <a:t>Single square brackets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access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list embedded in the list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lvl="1"/>
            <a:r>
              <a:rPr lang="en-US" dirty="0" smtClean="0"/>
              <a:t>Double square brackets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 smtClean="0"/>
              <a:t> access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Can append elements in list: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append(L, "7th");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(L);</a:t>
            </a:r>
            <a:r>
              <a:rPr lang="en-US" dirty="0" smtClean="0"/>
              <a:t> will coerce all elements into a single type and </a:t>
            </a:r>
            <a:r>
              <a:rPr lang="en-US" dirty="0"/>
              <a:t>r</a:t>
            </a:r>
            <a:r>
              <a:rPr lang="en-US" dirty="0" smtClean="0"/>
              <a:t>eturn a vector</a:t>
            </a:r>
          </a:p>
          <a:p>
            <a:pPr lvl="1"/>
            <a:r>
              <a:rPr lang="en-US" dirty="0" smtClean="0"/>
              <a:t>Delete an element from a list:</a:t>
            </a:r>
          </a:p>
          <a:p>
            <a:pPr lvl="2"/>
            <a:r>
              <a:rPr lang="en-US" dirty="0" smtClean="0"/>
              <a:t>I don’t know how to do that!</a:t>
            </a:r>
          </a:p>
          <a:p>
            <a:pPr lvl="2"/>
            <a:r>
              <a:rPr lang="en-US" dirty="0" smtClean="0"/>
              <a:t>Let’s google: “delete element from list in R”</a:t>
            </a:r>
          </a:p>
          <a:p>
            <a:pPr lvl="2"/>
            <a:r>
              <a:rPr lang="en-US" dirty="0" smtClean="0"/>
              <a:t>Open the answer on </a:t>
            </a:r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3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 smtClean="0"/>
              <a:t>Generalization of vectors</a:t>
            </a:r>
          </a:p>
          <a:p>
            <a:pPr lvl="1"/>
            <a:r>
              <a:rPr lang="en-US" dirty="0" smtClean="0"/>
              <a:t>2 dimensions instead on one!</a:t>
            </a:r>
          </a:p>
          <a:p>
            <a:pPr lvl="1"/>
            <a:r>
              <a:rPr lang="en-US" dirty="0" smtClean="0"/>
              <a:t>N x K matrix means a matrix having N rows and K columns. Total of NK elements.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3);</a:t>
            </a:r>
          </a:p>
          <a:p>
            <a:pPr lvl="1"/>
            <a:r>
              <a:rPr lang="en-US" dirty="0" smtClean="0"/>
              <a:t>Dimensions: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dim(M);</a:t>
            </a:r>
          </a:p>
          <a:p>
            <a:pPr lvl="1"/>
            <a:r>
              <a:rPr lang="en-US" dirty="0" smtClean="0"/>
              <a:t>Can think of M as</a:t>
            </a:r>
          </a:p>
          <a:p>
            <a:pPr lvl="2"/>
            <a:r>
              <a:rPr lang="en-US" dirty="0" smtClean="0"/>
              <a:t>3 columns vectors each of length 2, </a:t>
            </a:r>
            <a:r>
              <a:rPr lang="en-US" i="1" dirty="0" smtClean="0"/>
              <a:t>or</a:t>
            </a:r>
          </a:p>
          <a:p>
            <a:pPr lvl="2"/>
            <a:r>
              <a:rPr lang="en-US" dirty="0" smtClean="0"/>
              <a:t>2 row vectors each of length 3</a:t>
            </a:r>
          </a:p>
          <a:p>
            <a:pPr lvl="1"/>
            <a:r>
              <a:rPr lang="en-US" dirty="0" smtClean="0"/>
              <a:t>Populate matrix: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(1:3, 4:6);</a:t>
            </a:r>
          </a:p>
          <a:p>
            <a:pPr lvl="1"/>
            <a:r>
              <a:rPr lang="en-US" dirty="0" smtClean="0"/>
              <a:t>Alternatively populate as: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(1:2, 3:4, 5:6);</a:t>
            </a:r>
          </a:p>
        </p:txBody>
      </p:sp>
    </p:spTree>
    <p:extLst>
      <p:ext uri="{BB962C8B-B14F-4D97-AF65-F5344CB8AC3E}">
        <p14:creationId xmlns:p14="http://schemas.microsoft.com/office/powerpoint/2010/main" val="28386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(cont.)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71428"/>
              </a:xfrm>
            </p:spPr>
            <p:txBody>
              <a:bodyPr/>
              <a:lstStyle/>
              <a:p>
                <a:r>
                  <a:rPr lang="en-US" dirty="0" smtClean="0"/>
                  <a:t>Indexing a matrix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M[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r>
                  <a:rPr lang="en-US" dirty="0" smtClean="0"/>
                  <a:t> gives the element at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row and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column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M[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,]</a:t>
                </a:r>
                <a:r>
                  <a:rPr lang="en-US" dirty="0" smtClean="0"/>
                  <a:t> gives the entire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row (a vector)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M[,j]</a:t>
                </a:r>
                <a:r>
                  <a:rPr lang="en-US" dirty="0" smtClean="0"/>
                  <a:t> gives the entire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column (a vector)</a:t>
                </a:r>
              </a:p>
              <a:p>
                <a:endParaRPr lang="en-US" dirty="0"/>
              </a:p>
              <a:p>
                <a:r>
                  <a:rPr lang="en-US" dirty="0" smtClean="0"/>
                  <a:t>Matrix multiplication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 smtClean="0"/>
                  <a:t> just does an element wise multiplication,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%*%</a:t>
                </a:r>
                <a:r>
                  <a:rPr lang="en-US" dirty="0" smtClean="0"/>
                  <a:t> performs the usual matrix multiplication. Try: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 %*% </a:t>
                </a:r>
                <a:r>
                  <a:rPr lang="en-US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r>
                  <a:rPr lang="en-US" dirty="0" smtClean="0"/>
                  <a:t>Dimensions must match</a:t>
                </a:r>
              </a:p>
              <a:p>
                <a:pPr lvl="2"/>
                <a:r>
                  <a:rPr lang="en-US" dirty="0" smtClean="0"/>
                  <a:t>Try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t(M) %*% </a:t>
                </a:r>
                <a:r>
                  <a:rPr lang="en-US" sz="24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M;</a:t>
                </a:r>
              </a:p>
              <a:p>
                <a:pPr lvl="2"/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t(M)</a:t>
                </a:r>
                <a:r>
                  <a:rPr lang="en-US" dirty="0" smtClean="0"/>
                  <a:t> takes transpose of a matrix!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71428"/>
              </a:xfrm>
              <a:blipFill>
                <a:blip r:embed="rId3"/>
                <a:stretch>
                  <a:fillRect l="-1043" t="-2086" b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>
            <a:normAutofit/>
          </a:bodyPr>
          <a:lstStyle/>
          <a:p>
            <a:r>
              <a:rPr lang="en-US" dirty="0" smtClean="0"/>
              <a:t>Identity matrix: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Diagonal Matrix: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(c(1,5,7)); 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(1:7);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Diagonal of a matrix: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Trace of a matrix: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(M))</a:t>
            </a:r>
            <a:endParaRPr lang="en-US" dirty="0" smtClean="0"/>
          </a:p>
          <a:p>
            <a:r>
              <a:rPr lang="en-US" dirty="0" smtClean="0"/>
              <a:t>Inverse of a matrix:</a:t>
            </a:r>
          </a:p>
          <a:p>
            <a:pPr lvl="1"/>
            <a:r>
              <a:rPr lang="en-US" dirty="0" smtClean="0"/>
              <a:t>Must be a square matrix: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matrix(1:9,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3);</a:t>
            </a:r>
          </a:p>
          <a:p>
            <a:pPr lvl="2"/>
            <a:r>
              <a:rPr lang="en-US" dirty="0" smtClean="0"/>
              <a:t>Another way to create a matrix. Data is entered column-wise.</a:t>
            </a:r>
          </a:p>
          <a:p>
            <a:pPr lvl="1"/>
            <a:r>
              <a:rPr lang="en-US" dirty="0" smtClean="0"/>
              <a:t>Determinant must be non-zero: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 M[3,3] = 19;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</a:t>
            </a:r>
          </a:p>
          <a:p>
            <a:pPr lvl="1"/>
            <a:r>
              <a:rPr lang="en-US" dirty="0" smtClean="0"/>
              <a:t>Inverse: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solve(M);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/>
          </a:bodyPr>
          <a:lstStyle/>
          <a:p>
            <a:r>
              <a:rPr lang="en-US" dirty="0" smtClean="0"/>
              <a:t>Download some stock data from NSE</a:t>
            </a:r>
          </a:p>
          <a:p>
            <a:pPr lvl="1"/>
            <a:r>
              <a:rPr lang="en-US" sz="2000" dirty="0" smtClean="0">
                <a:hlinkClick r:id="rId3"/>
              </a:rPr>
              <a:t>https://www.nseindia.com/products/content/equities/indices/historical_index_data.htm</a:t>
            </a:r>
            <a:endParaRPr lang="en-US" dirty="0" smtClean="0"/>
          </a:p>
          <a:p>
            <a:pPr lvl="1"/>
            <a:r>
              <a:rPr lang="en-US" dirty="0" smtClean="0"/>
              <a:t>Save the CSV file as data.csv</a:t>
            </a:r>
          </a:p>
          <a:p>
            <a:r>
              <a:rPr lang="en-US" dirty="0" smtClean="0"/>
              <a:t>From CSV (most common)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(“C:/Users/nikhil/data.csv"); nifty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read.csv("data.csv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Alternatively: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 = read.csv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C:/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Users/nikhil/data.csv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From Excel</a:t>
            </a:r>
          </a:p>
          <a:p>
            <a:pPr lvl="1"/>
            <a:r>
              <a:rPr lang="en-US" dirty="0" smtClean="0"/>
              <a:t>Search it yourself! It is not recommended btw.</a:t>
            </a:r>
          </a:p>
          <a:p>
            <a:r>
              <a:rPr lang="en-US" dirty="0" smtClean="0"/>
              <a:t>From clipboard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("clipboard");</a:t>
            </a:r>
          </a:p>
          <a:p>
            <a:pPr lvl="1"/>
            <a:r>
              <a:rPr lang="en-US" dirty="0" smtClean="0"/>
              <a:t>This is quick fix for small data transfer between R and excel. Use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 smtClean="0"/>
              <a:t> as your primary method for data reading!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862096"/>
          </a:xfrm>
        </p:spPr>
        <p:txBody>
          <a:bodyPr/>
          <a:lstStyle/>
          <a:p>
            <a:r>
              <a:rPr lang="en-US" dirty="0" smtClean="0"/>
              <a:t>Reading Data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41232"/>
          </a:xfrm>
        </p:spPr>
        <p:txBody>
          <a:bodyPr>
            <a:normAutofit/>
          </a:bodyPr>
          <a:lstStyle/>
          <a:p>
            <a:r>
              <a:rPr lang="en-US" dirty="0" smtClean="0"/>
              <a:t>Viewing data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View(nifty);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 = "%d-%b-%Y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(nifty);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"%D"); 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04/02/18</a:t>
            </a:r>
          </a:p>
          <a:p>
            <a:pPr lvl="1"/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"%d-%m-%y");  #  02-04-18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d.%b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 # 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02.Apr.2018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d_%B_%Y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 # 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02_April_2018</a:t>
            </a:r>
          </a:p>
          <a:p>
            <a:r>
              <a:rPr lang="en-US" dirty="0" smtClean="0"/>
              <a:t>Alternatively,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("data.csv", header = T,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",",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77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96"/>
            <a:ext cx="10515600" cy="806116"/>
          </a:xfrm>
        </p:spPr>
        <p:txBody>
          <a:bodyPr/>
          <a:lstStyle/>
          <a:p>
            <a:r>
              <a:rPr lang="en-US" dirty="0" smtClean="0"/>
              <a:t>if-else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77923"/>
            <a:ext cx="12011525" cy="269908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&gt;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paste("Stock market closed green on",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if(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&gt;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nifty$Open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paste("Stock market closed above opening on",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paste("Stock market was red and closed below opening on",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4849" y="1070812"/>
            <a:ext cx="11686676" cy="2430384"/>
            <a:chOff x="296777" y="1311437"/>
            <a:chExt cx="11686676" cy="2430384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471611" y="1311440"/>
              <a:ext cx="4511842" cy="24303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if(&lt;COND_2&gt;)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 smtClean="0"/>
            </a:p>
            <a:p>
              <a:pPr lvl="1"/>
              <a:endParaRPr lang="en-IN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834062" y="1311437"/>
              <a:ext cx="3637549" cy="19009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 smtClean="0"/>
            </a:p>
            <a:p>
              <a:pPr lvl="1"/>
              <a:endParaRPr lang="en-IN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96777" y="1463839"/>
              <a:ext cx="3689685" cy="1191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3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777875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6747"/>
                <a:ext cx="10515600" cy="574091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Looping is used to perform similar set of tasks repetitively</a:t>
                </a:r>
              </a:p>
              <a:p>
                <a:pPr lvl="1"/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for(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n:1) {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print(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]);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1"/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n:1;</a:t>
                </a:r>
                <a:r>
                  <a:rPr lang="en-US" dirty="0" smtClean="0"/>
                  <a:t> is same as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seq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(n,1,1);</a:t>
                </a:r>
                <a:r>
                  <a:rPr lang="en-US" dirty="0" smtClean="0"/>
                  <a:t> i.e. backwards counting!</a:t>
                </a:r>
              </a:p>
              <a:p>
                <a:pPr lvl="1"/>
                <a:r>
                  <a:rPr lang="en-US" dirty="0" smtClean="0"/>
                  <a:t>Alternatively, you can execute: 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rev(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  <a:r>
                  <a:rPr lang="en-US" dirty="0" smtClean="0"/>
                  <a:t>  or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[n:1];</a:t>
                </a:r>
              </a:p>
              <a:p>
                <a:r>
                  <a:rPr lang="en-US" dirty="0" smtClean="0"/>
                  <a:t>Try avoiding loops if you can!</a:t>
                </a:r>
              </a:p>
              <a:p>
                <a:pPr lvl="1"/>
                <a:r>
                  <a:rPr lang="en-US" dirty="0" smtClean="0"/>
                  <a:t>Increasing all dates by a week: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+ 7</a:t>
                </a:r>
              </a:p>
              <a:p>
                <a:pPr lvl="1"/>
                <a:r>
                  <a:rPr lang="en-US" dirty="0" smtClean="0"/>
                  <a:t>Finding Daily growth: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nifty$Close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[-1] /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nifty$Close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[-n]</a:t>
                </a:r>
              </a:p>
              <a:p>
                <a:pPr lvl="1"/>
                <a:r>
                  <a:rPr lang="en-US" dirty="0" smtClean="0"/>
                  <a:t>Daily diff. b/w high and low prices: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nifty$High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-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nifty$Low</a:t>
                </a:r>
                <a:endParaRPr lang="en-US" sz="22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 smtClean="0"/>
                  <a:t>Question: find % growth in daily volatility</a:t>
                </a:r>
              </a:p>
              <a:p>
                <a:pPr lvl="2"/>
                <a:r>
                  <a:rPr lang="en-US" dirty="0" smtClean="0"/>
                  <a:t>Volatility is defined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Percentage Growth is defined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Loops and if-else can be used in conjunction!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6747"/>
                <a:ext cx="10515600" cy="5740915"/>
              </a:xfrm>
              <a:blipFill>
                <a:blip r:embed="rId3"/>
                <a:stretch>
                  <a:fillRect l="-1043" t="-1807" b="-1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898191"/>
          </a:xfrm>
        </p:spPr>
        <p:txBody>
          <a:bodyPr/>
          <a:lstStyle/>
          <a:p>
            <a:r>
              <a:rPr lang="en-US" dirty="0" smtClean="0"/>
              <a:t>Jumping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/>
          </a:bodyPr>
          <a:lstStyle/>
          <a:p>
            <a:r>
              <a:rPr lang="en-US" dirty="0" smtClean="0"/>
              <a:t>Till now all our commands executed sequentially</a:t>
            </a:r>
          </a:p>
          <a:p>
            <a:r>
              <a:rPr lang="en-US" dirty="0" smtClean="0"/>
              <a:t>There may be circumstances when we need to jump</a:t>
            </a:r>
          </a:p>
          <a:p>
            <a:r>
              <a:rPr lang="en-US" dirty="0"/>
              <a:t>N</a:t>
            </a:r>
            <a:r>
              <a:rPr lang="en-US" dirty="0" smtClean="0"/>
              <a:t>ext and Break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dirty="0" smtClean="0"/>
              <a:t> is used to skip an iteration, while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exits the loop entirely.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1:10) {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3) {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next;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6) {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return()</a:t>
            </a:r>
            <a:r>
              <a:rPr lang="en-US" sz="2400" dirty="0" smtClean="0"/>
              <a:t> is used to exit a function with a value.</a:t>
            </a:r>
            <a:endParaRPr lang="en-US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2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287379"/>
            <a:ext cx="11261558" cy="5185610"/>
          </a:xfrm>
        </p:spPr>
        <p:txBody>
          <a:bodyPr/>
          <a:lstStyle/>
          <a:p>
            <a:r>
              <a:rPr lang="en-US" dirty="0" smtClean="0"/>
              <a:t>Organize often-used set of instructions separately in a “function”</a:t>
            </a:r>
          </a:p>
          <a:p>
            <a:r>
              <a:rPr lang="en-US" dirty="0" smtClean="0"/>
              <a:t>Calling a function will execute all the commands in the body of function</a:t>
            </a:r>
          </a:p>
          <a:p>
            <a:r>
              <a:rPr lang="en-US" dirty="0" smtClean="0"/>
              <a:t>We have used many functions till now</a:t>
            </a:r>
          </a:p>
          <a:p>
            <a:pPr lvl="1"/>
            <a:r>
              <a:rPr lang="en-US" dirty="0" smtClean="0"/>
              <a:t>They end with parenthesis: 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E.g. 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sum();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vector(); format(); read.csv();</a:t>
            </a:r>
            <a:r>
              <a:rPr lang="en-US" dirty="0" smtClean="0"/>
              <a:t>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Note that curly braces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 smtClean="0"/>
              <a:t> are used for if-else and for loops, square braces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for vector/matrix indexing and parenthesis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for grouping, if-else &amp; for conditions and functions.</a:t>
            </a:r>
          </a:p>
          <a:p>
            <a:r>
              <a:rPr lang="en-US" dirty="0" smtClean="0"/>
              <a:t>A function has</a:t>
            </a:r>
          </a:p>
          <a:p>
            <a:pPr lvl="1"/>
            <a:r>
              <a:rPr lang="en-US" dirty="0" smtClean="0"/>
              <a:t>A name by which we call them, e.g.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lvl="1"/>
            <a:r>
              <a:rPr lang="en-US" dirty="0" smtClean="0"/>
              <a:t>A set of inputs to be put within parenthesis like numbers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dirty="0" smtClean="0"/>
              <a:t> in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pPr lvl="1"/>
            <a:r>
              <a:rPr lang="en-US" dirty="0" smtClean="0"/>
              <a:t>Return value which is the output of the function like the sum of numbers in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 smtClean="0"/>
              <a:t>What is a program?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Translation of an algorithm into a language that computer understands</a:t>
            </a:r>
          </a:p>
          <a:p>
            <a:r>
              <a:rPr lang="en-US" dirty="0" smtClean="0"/>
              <a:t>An algorithm takes input, perform some operations and gives output</a:t>
            </a:r>
          </a:p>
          <a:p>
            <a:pPr lvl="1"/>
            <a:r>
              <a:rPr lang="en-US" dirty="0" smtClean="0"/>
              <a:t>Executes in finite time</a:t>
            </a:r>
          </a:p>
          <a:p>
            <a:pPr lvl="1"/>
            <a:r>
              <a:rPr lang="en-US" dirty="0" smtClean="0"/>
              <a:t>E.g. sorting, searching, reading, copying!</a:t>
            </a:r>
          </a:p>
          <a:p>
            <a:endParaRPr lang="en-US" dirty="0" smtClean="0"/>
          </a:p>
          <a:p>
            <a:r>
              <a:rPr lang="en-US" dirty="0" smtClean="0"/>
              <a:t>Complexity of a Program</a:t>
            </a:r>
          </a:p>
          <a:p>
            <a:pPr lvl="1"/>
            <a:r>
              <a:rPr lang="en-US" dirty="0" smtClean="0"/>
              <a:t>Time and space!</a:t>
            </a:r>
          </a:p>
          <a:p>
            <a:pPr lvl="1"/>
            <a:r>
              <a:rPr lang="en-US" dirty="0" smtClean="0"/>
              <a:t>E.g. Fibonacci series!</a:t>
            </a:r>
          </a:p>
          <a:p>
            <a:endParaRPr lang="en-US" dirty="0"/>
          </a:p>
          <a:p>
            <a:r>
              <a:rPr lang="en-US" dirty="0" smtClean="0"/>
              <a:t>Programming Paradigms</a:t>
            </a:r>
          </a:p>
          <a:p>
            <a:pPr lvl="1"/>
            <a:r>
              <a:rPr lang="en-US" dirty="0" smtClean="0"/>
              <a:t>Iterative vs Recursive</a:t>
            </a:r>
          </a:p>
          <a:p>
            <a:pPr lvl="1"/>
            <a:r>
              <a:rPr lang="en-US" dirty="0" smtClean="0"/>
              <a:t>Procedural vs Object Oriented</a:t>
            </a:r>
          </a:p>
          <a:p>
            <a:endParaRPr lang="en-US" dirty="0"/>
          </a:p>
          <a:p>
            <a:r>
              <a:rPr lang="en-US" dirty="0" smtClean="0"/>
              <a:t>Good Program</a:t>
            </a:r>
          </a:p>
          <a:p>
            <a:pPr lvl="1"/>
            <a:r>
              <a:rPr lang="en-US" dirty="0" smtClean="0"/>
              <a:t>Re-readable, organized and modular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8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smtClean="0"/>
              <a:t>Function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311442"/>
            <a:ext cx="11357811" cy="511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 = length(x);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mean = sum(x) / n;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return(mean);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Name of the function is: 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Input is: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dirty="0" smtClean="0"/>
              <a:t>Output is: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</a:p>
          <a:p>
            <a:pPr lvl="1"/>
            <a:r>
              <a:rPr lang="en-US" dirty="0" smtClean="0"/>
              <a:t>Note that the mean here is just a name, we could well have used any other name without changing anything about our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7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813970"/>
          </a:xfrm>
        </p:spPr>
        <p:txBody>
          <a:bodyPr/>
          <a:lstStyle/>
          <a:p>
            <a:r>
              <a:rPr lang="en-US" dirty="0" smtClean="0"/>
              <a:t>Function (Example) Cont.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253"/>
                <a:ext cx="11036968" cy="53749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Alternate ways to write the same function</a:t>
                </a:r>
              </a:p>
              <a:p>
                <a:pPr lvl="1"/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function(x) {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return( sum(x) / length(x) );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2"/>
                <a:r>
                  <a:rPr lang="en-US" dirty="0" smtClean="0"/>
                  <a:t>No need to store sum and length. We can directly divide them!</a:t>
                </a:r>
              </a:p>
              <a:p>
                <a:pPr lvl="1"/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function(x) {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sum(x) / length(x);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2"/>
                <a:r>
                  <a:rPr lang="en-US" dirty="0" smtClean="0"/>
                  <a:t>No need for an explicit return. The last statement is returned by default.</a:t>
                </a:r>
              </a:p>
              <a:p>
                <a:endParaRPr lang="en-US" dirty="0"/>
              </a:p>
              <a:p>
                <a:r>
                  <a:rPr lang="en-US" dirty="0" smtClean="0"/>
                  <a:t>Try various value with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r>
                  <a:rPr lang="en-US" dirty="0" smtClean="0"/>
                  <a:t>and the inbuilt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mean()</a:t>
                </a:r>
                <a:r>
                  <a:rPr lang="en-US" dirty="0" smtClean="0"/>
                  <a:t>. See that the answers are exactly the same.</a:t>
                </a:r>
              </a:p>
              <a:p>
                <a:endParaRPr lang="en-US" dirty="0"/>
              </a:p>
              <a:p>
                <a:r>
                  <a:rPr lang="en-US" dirty="0" smtClean="0"/>
                  <a:t>Write a function for variance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US" dirty="0" smtClean="0"/>
                  <a:t>Compare it with the inbuilt 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en-US" dirty="0" smtClean="0"/>
                  <a:t> function?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253"/>
                <a:ext cx="11036968" cy="5374908"/>
              </a:xfrm>
              <a:blipFill>
                <a:blip r:embed="rId3"/>
                <a:stretch>
                  <a:fillRect l="-884" t="-22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0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Multiple conditions &amp; which()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</p:spPr>
            <p:txBody>
              <a:bodyPr/>
              <a:lstStyle/>
              <a:p>
                <a:r>
                  <a:rPr lang="en-US" dirty="0" smtClean="0"/>
                  <a:t>The arguments to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if() </a:t>
                </a:r>
                <a:r>
                  <a:rPr lang="en-US" dirty="0" smtClean="0"/>
                  <a:t>and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which() </a:t>
                </a:r>
                <a:r>
                  <a:rPr lang="en-US" dirty="0" smtClean="0"/>
                  <a:t>and the output of </a:t>
                </a:r>
                <a:r>
                  <a:rPr lang="en-U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is.xx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r>
                  <a:rPr lang="en-US" dirty="0" smtClean="0"/>
                  <a:t>family of functions is a logical object, i.e. either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dirty="0" smtClean="0"/>
                  <a:t> or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 valid combination of logical objects is also a logical object. E.g.</a:t>
                </a:r>
              </a:p>
              <a:p>
                <a:pPr lvl="1"/>
                <a:r>
                  <a:rPr lang="en-US" dirty="0" smtClean="0"/>
                  <a:t>Logical AND: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&amp; FALSE </a:t>
                </a:r>
                <a:r>
                  <a:rPr lang="en-US" dirty="0" smtClean="0"/>
                  <a:t>is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</a:p>
              <a:p>
                <a:pPr lvl="1"/>
                <a:r>
                  <a:rPr lang="en-US" dirty="0" smtClean="0"/>
                  <a:t>Logical OR: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| FALSE</a:t>
                </a:r>
                <a:r>
                  <a:rPr lang="en-US" dirty="0" smtClean="0"/>
                  <a:t> is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pPr lvl="1"/>
                <a:r>
                  <a:rPr lang="en-US" dirty="0" smtClean="0"/>
                  <a:t>Logical NOT: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 FALSE </a:t>
                </a:r>
                <a:r>
                  <a:rPr lang="en-US" dirty="0" smtClean="0"/>
                  <a:t>is </a:t>
                </a:r>
                <a:r>
                  <a:rPr lang="en-US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 Morgan’s Law</a:t>
                </a:r>
                <a:endParaRPr lang="en-IN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&amp; 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| 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  <a:blipFill>
                <a:blip r:embed="rId3"/>
                <a:stretch>
                  <a:fillRect l="-983" t="-2086" r="-1147" b="-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9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5" y="457200"/>
            <a:ext cx="11117179" cy="6111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below two indexes are one and same (by De Morgan Law),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9, 10)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format(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[,1], format = "%d")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nifty$Open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(day &lt; 5));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 !(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nifty$Open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(day &gt;= 5)) );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which() </a:t>
            </a:r>
            <a:r>
              <a:rPr lang="en-US" dirty="0" smtClean="0"/>
              <a:t>gives the indexes matching the criterion. E.g. out of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101:200</a:t>
            </a:r>
            <a:r>
              <a:rPr lang="en-US" dirty="0" smtClean="0"/>
              <a:t> which numbers are multiples of 2,3 and 5 ?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101:200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 count %% 2 == 0 &amp; count %% 3 == 0 &amp; count %% 5 == 0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count[count %% 2 == 0 &amp; count %% 3 == 0 &amp; count %% 5 == 0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We can do multi-way match using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%in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mult_17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(17,300,17);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which(count %in% mult_17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which(mult_17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%in% count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(!(count %in% mult_17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(!(mult_17 %in% count));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93115"/>
          </a:xfrm>
        </p:spPr>
        <p:txBody>
          <a:bodyPr/>
          <a:lstStyle/>
          <a:p>
            <a:r>
              <a:rPr lang="en-US" dirty="0" smtClean="0"/>
              <a:t>Correlation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7760"/>
                <a:ext cx="10942320" cy="5410200"/>
              </a:xfrm>
            </p:spPr>
            <p:txBody>
              <a:bodyPr/>
              <a:lstStyle/>
              <a:p>
                <a:r>
                  <a:rPr lang="en-US" dirty="0" smtClean="0"/>
                  <a:t>Difference between Independence and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correlated?</a:t>
                </a:r>
              </a:p>
              <a:p>
                <a:pPr lvl="1"/>
                <a:r>
                  <a:rPr lang="en-US" dirty="0" smtClean="0"/>
                  <a:t>Let’s check in R</a:t>
                </a:r>
              </a:p>
              <a:p>
                <a:pPr lvl="2"/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s-E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(1000, 0, 1);</a:t>
                </a:r>
                <a:b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X^2;</a:t>
                </a:r>
                <a:b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s-E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(X,Y);</a:t>
                </a:r>
              </a:p>
              <a:p>
                <a:pPr lvl="2"/>
                <a:r>
                  <a:rPr lang="es-ES" dirty="0" err="1" smtClean="0"/>
                  <a:t>However</a:t>
                </a:r>
                <a:r>
                  <a:rPr lang="es-ES" dirty="0" smtClean="0"/>
                  <a:t>, </a:t>
                </a:r>
                <a:r>
                  <a:rPr lang="es-E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s-E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(X,X^3</a:t>
                </a: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dirty="0" smtClean="0"/>
                  <a:t> != 0.</a:t>
                </a:r>
              </a:p>
              <a:p>
                <a:pPr lvl="1"/>
                <a:r>
                  <a:rPr lang="es-ES" dirty="0" err="1" smtClean="0"/>
                  <a:t>Let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s-ES" dirty="0" smtClean="0"/>
                  <a:t>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. </a:t>
                </a:r>
                <a:r>
                  <a:rPr lang="es-ES" dirty="0" err="1" smtClean="0"/>
                  <a:t>Then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is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cor</a:t>
                </a:r>
                <a:r>
                  <a:rPr lang="es-ES" dirty="0" smtClean="0"/>
                  <a:t>(X,Y) = 0? </a:t>
                </a:r>
                <a:r>
                  <a:rPr lang="es-ES" dirty="0" err="1" smtClean="0"/>
                  <a:t>What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about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cor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(1000,0,1);</a:t>
                </a:r>
              </a:p>
              <a:p>
                <a:pPr lvl="2"/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cor_q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rep(NA,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10);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for(q in 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1:10)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cor_q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[q] = </a:t>
                </a:r>
                <a:r>
                  <a:rPr lang="en-U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X^q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Y);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b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cor_q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1"/>
                <a:r>
                  <a:rPr lang="en-US" sz="2800" dirty="0" smtClean="0"/>
                  <a:t>Independence implies NO correlation of any functional form.</a:t>
                </a:r>
                <a:endParaRPr lang="en-US" sz="2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7760"/>
                <a:ext cx="10942320" cy="5410200"/>
              </a:xfrm>
              <a:blipFill>
                <a:blip r:embed="rId3"/>
                <a:stretch>
                  <a:fillRect l="-1003" t="-1802" b="-2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52195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</p:spPr>
            <p:txBody>
              <a:bodyPr/>
              <a:lstStyle/>
              <a:p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 smtClean="0"/>
                  <a:t> be the true model. By regressing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, we hope to recover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see how much of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is explained by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unrelated to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 = 1000;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0.1);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u + x;</a:t>
                </a:r>
              </a:p>
              <a:p>
                <a:pPr marL="0" indent="0">
                  <a:buNone/>
                </a:pP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plot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x,y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  <a:blipFill>
                <a:blip r:embed="rId3"/>
                <a:stretch>
                  <a:fillRect l="-1014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17" y="2848220"/>
            <a:ext cx="6161723" cy="35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411480"/>
            <a:ext cx="10820400" cy="58978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stargazer(fit, type = "html", out = "fit.html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3" y="2638615"/>
            <a:ext cx="7032308" cy="42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457" y="190500"/>
            <a:ext cx="8047544" cy="43510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3657600"/>
            <a:ext cx="11689080" cy="3002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0.5);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0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131445"/>
            <a:ext cx="8210550" cy="47053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3352800"/>
            <a:ext cx="11780520" cy="32766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2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 smtClean="0"/>
              <a:t>Some Useful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duplicated()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list.files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Pattern matching using regex</a:t>
            </a:r>
          </a:p>
          <a:p>
            <a:pPr lvl="1"/>
            <a:r>
              <a:rPr lang="en-US" dirty="0" smtClean="0"/>
              <a:t>All files starting from “s”: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files starting with “b” or “d</a:t>
            </a:r>
            <a:r>
              <a:rPr lang="en-US" dirty="0" smtClean="0"/>
              <a:t>”: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"^(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b|d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)“</a:t>
            </a:r>
          </a:p>
          <a:p>
            <a:pPr lvl="1"/>
            <a:r>
              <a:rPr lang="en-US" dirty="0" smtClean="0"/>
              <a:t>All CSV files: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".*.csv"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order()</a:t>
            </a:r>
          </a:p>
          <a:p>
            <a:pPr lvl="1"/>
            <a:r>
              <a:rPr lang="en-US" dirty="0" smtClean="0"/>
              <a:t>Sort data/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It gives the sequence of ordered indexes NOT the ordered numbers</a:t>
            </a:r>
          </a:p>
          <a:p>
            <a:pPr lvl="1"/>
            <a:r>
              <a:rPr lang="en-US" dirty="0" smtClean="0"/>
              <a:t>Can do 2-way and 3-way sorts</a:t>
            </a:r>
            <a:endParaRPr lang="en-US" dirty="0"/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union(), intersect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cumprod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cumprod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using only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/>
              <a:t>?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930275"/>
          </a:xfrm>
        </p:spPr>
        <p:txBody>
          <a:bodyPr/>
          <a:lstStyle/>
          <a:p>
            <a:r>
              <a:rPr lang="en-US" dirty="0" smtClean="0"/>
              <a:t>Typical Programing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105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Syntactical (spelling mistake)</a:t>
            </a:r>
          </a:p>
          <a:p>
            <a:pPr lvl="1"/>
            <a:r>
              <a:rPr lang="en-US" dirty="0" smtClean="0"/>
              <a:t>Will get caught very easily! Just run the program.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Semantic Errors (meaningless operations)</a:t>
            </a:r>
          </a:p>
          <a:p>
            <a:pPr lvl="1"/>
            <a:r>
              <a:rPr lang="en-US" dirty="0" smtClean="0"/>
              <a:t>For e.g. “nikhil”+32</a:t>
            </a:r>
          </a:p>
          <a:p>
            <a:pPr lvl="1"/>
            <a:r>
              <a:rPr lang="en-US" dirty="0" smtClean="0"/>
              <a:t>Exceptions: like divide by 0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Note that R catches this exception and returns </a:t>
            </a:r>
            <a:r>
              <a:rPr lang="en-US" dirty="0" err="1" smtClean="0"/>
              <a:t>Inf</a:t>
            </a:r>
            <a:endParaRPr lang="en-US" dirty="0" smtClean="0"/>
          </a:p>
          <a:p>
            <a:pPr lvl="1"/>
            <a:r>
              <a:rPr lang="en-US" dirty="0" smtClean="0"/>
              <a:t>May get caught. A warning will be thrown nonetheless.</a:t>
            </a:r>
          </a:p>
          <a:p>
            <a:endParaRPr lang="en-US" dirty="0" smtClean="0"/>
          </a:p>
          <a:p>
            <a:r>
              <a:rPr lang="en-US" dirty="0" smtClean="0"/>
              <a:t>Logical Errors (Unintentional)</a:t>
            </a:r>
          </a:p>
          <a:p>
            <a:pPr lvl="1"/>
            <a:r>
              <a:rPr lang="en-US" dirty="0" smtClean="0"/>
              <a:t>Program will crash, run forever or give a wrong answer!</a:t>
            </a:r>
          </a:p>
          <a:p>
            <a:pPr lvl="1"/>
            <a:r>
              <a:rPr lang="en-US" dirty="0" smtClean="0"/>
              <a:t>Debugging requires some skill and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854075"/>
          </a:xfrm>
        </p:spPr>
        <p:txBody>
          <a:bodyPr/>
          <a:lstStyle/>
          <a:p>
            <a:r>
              <a:rPr lang="en-US" dirty="0" smtClean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732421"/>
          </a:xfrm>
        </p:spPr>
        <p:txBody>
          <a:bodyPr/>
          <a:lstStyle/>
          <a:p>
            <a:r>
              <a:rPr lang="en-US" dirty="0" smtClean="0"/>
              <a:t>Combining two datasets is a very routine and important task</a:t>
            </a:r>
          </a:p>
          <a:p>
            <a:r>
              <a:rPr lang="en-US" dirty="0" smtClean="0"/>
              <a:t>Merging is akin to Joining (in relational database, SQL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42" y="2704881"/>
            <a:ext cx="9070658" cy="38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 smtClean="0"/>
              <a:t>Merging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44440"/>
          </a:xfrm>
        </p:spPr>
        <p:txBody>
          <a:bodyPr/>
          <a:lstStyle/>
          <a:p>
            <a:r>
              <a:rPr lang="en-US" dirty="0" smtClean="0"/>
              <a:t>Taken from </a:t>
            </a:r>
            <a:r>
              <a:rPr lang="en-US" dirty="0" smtClean="0">
                <a:hlinkClick r:id="rId3"/>
              </a:rPr>
              <a:t>Stackoverflow webpage</a:t>
            </a:r>
            <a:endParaRPr lang="en-US" dirty="0"/>
          </a:p>
          <a:p>
            <a:r>
              <a:rPr lang="en-US" dirty="0" smtClean="0"/>
              <a:t>Create two datasets: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c(1:6), Product = c(rep("Toaster", 3), rep("Radio", 3)));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c(2, 4, 6), State = c(rep("Alabama", 2), rep("Ohio", 1)));</a:t>
            </a:r>
          </a:p>
          <a:p>
            <a:pPr lvl="1"/>
            <a:r>
              <a:rPr lang="en-US" dirty="0" smtClean="0"/>
              <a:t>The data looks like:</a:t>
            </a:r>
          </a:p>
          <a:p>
            <a:r>
              <a:rPr lang="en-US" dirty="0" smtClean="0"/>
              <a:t>We will need to use a new package</a:t>
            </a:r>
            <a:br>
              <a:rPr lang="en-US" dirty="0" smtClean="0"/>
            </a:b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1" y="3935729"/>
            <a:ext cx="368808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752600"/>
            <a:ext cx="5181600" cy="463296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0" y="36512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486"/>
            <a:ext cx="4254104" cy="1890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54" y="2513647"/>
            <a:ext cx="4451985" cy="33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752600"/>
            <a:ext cx="5181600" cy="463296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sz="2000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+mj-lt"/>
                <a:cs typeface="Consolas" panose="020B0609020204030204" pitchFamily="49" charset="0"/>
              </a:rPr>
              <a:t>The above is identical to,</a:t>
            </a:r>
            <a:br>
              <a:rPr lang="en-US" sz="2000" dirty="0" smtClean="0">
                <a:latin typeface="+mj-lt"/>
                <a:cs typeface="Consolas" panose="020B0609020204030204" pitchFamily="49" charset="0"/>
              </a:rPr>
            </a:b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(df2, df1);</a:t>
            </a:r>
            <a:endParaRPr lang="en-IN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0" y="36512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Right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52600"/>
            <a:ext cx="498348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33" y="2666047"/>
            <a:ext cx="4319413" cy="315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824286"/>
            <a:ext cx="4254104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73685"/>
            <a:ext cx="10515600" cy="991235"/>
          </a:xfrm>
        </p:spPr>
        <p:txBody>
          <a:bodyPr/>
          <a:lstStyle/>
          <a:p>
            <a:r>
              <a:rPr lang="en-US" dirty="0" smtClean="0"/>
              <a:t>Cartesian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264920"/>
            <a:ext cx="10835640" cy="5166360"/>
          </a:xfrm>
        </p:spPr>
        <p:txBody>
          <a:bodyPr/>
          <a:lstStyle/>
          <a:p>
            <a:r>
              <a:rPr lang="en-US" dirty="0" smtClean="0"/>
              <a:t>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US" dirty="0" smtClean="0"/>
              <a:t> multiplied with 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merge(df1, df2, by = NULL);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" y="2614611"/>
            <a:ext cx="5127074" cy="328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7" y="2614611"/>
            <a:ext cx="5176893" cy="32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365760"/>
            <a:ext cx="11247120" cy="6172200"/>
          </a:xfrm>
        </p:spPr>
        <p:txBody>
          <a:bodyPr/>
          <a:lstStyle/>
          <a:p>
            <a:r>
              <a:rPr lang="en-US" dirty="0" smtClean="0"/>
              <a:t>Cartesian products are extremely slow. Never do that even on a decent sized (&gt; 1000 rows) dataset. Your computer will probably hang.</a:t>
            </a:r>
          </a:p>
          <a:p>
            <a:r>
              <a:rPr lang="en-US" dirty="0" smtClean="0"/>
              <a:t>Although there is no use of Cartesian products, it encapsulates all types of merges. Meaning we can extract any type of merge from a Cartesian product.</a:t>
            </a:r>
          </a:p>
          <a:p>
            <a:r>
              <a:rPr lang="en-US" dirty="0" smtClean="0"/>
              <a:t>Inner join can be extracted via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cart_prd$cust_id.x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cart_prd$cust_id.y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2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58445"/>
            <a:ext cx="10515600" cy="808355"/>
          </a:xfrm>
        </p:spPr>
        <p:txBody>
          <a:bodyPr/>
          <a:lstStyle/>
          <a:p>
            <a:r>
              <a:rPr lang="en-US" dirty="0" smtClean="0"/>
              <a:t>Merging with more than one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34440"/>
            <a:ext cx="11338560" cy="54406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of the merging usage is with two variables: date and company name. Generate data using below: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= </a:t>
            </a:r>
            <a:r>
              <a:rPr lang="en-IN" sz="2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seq.Date</a:t>
            </a:r>
            <a:r>
              <a:rPr lang="en-IN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IN" sz="2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("2018-01-01</a:t>
            </a:r>
            <a:r>
              <a:rPr lang="en-IN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= 1,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 = c("A", "B", "C", "D", "E");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merge(comp, date, by = NULL);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sales data - 15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sample(1:nrow(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15, replace =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all_pairs$y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sales = round(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(15, min = 1e3, max = 1e5)));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advertising data - 12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sample(1:nrow(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12, replace =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all_pairs$y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round(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(12, min = 1e2, max = 1e4)));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3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397" y="238442"/>
            <a:ext cx="8432483" cy="60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082040"/>
            <a:ext cx="5227320" cy="553212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12280" y="89852"/>
            <a:ext cx="448056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8" y="2711767"/>
            <a:ext cx="4663704" cy="2500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0" y="1752600"/>
            <a:ext cx="4480560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27"/>
            <a:ext cx="4983480" cy="975995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463040"/>
            <a:ext cx="5181600" cy="492252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sz="2000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+mj-lt"/>
                <a:cs typeface="Consolas" panose="020B0609020204030204" pitchFamily="49" charset="0"/>
              </a:rPr>
              <a:t>The above is identical to,</a:t>
            </a:r>
            <a:br>
              <a:rPr lang="en-US" sz="2000" dirty="0" smtClean="0">
                <a:latin typeface="+mj-lt"/>
                <a:cs typeface="Consolas" panose="020B0609020204030204" pitchFamily="49" charset="0"/>
              </a:rPr>
            </a:b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(df2, df1);</a:t>
            </a:r>
            <a:endParaRPr lang="en-IN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73240" y="15176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Right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4983480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82" y="2094275"/>
            <a:ext cx="4041458" cy="4462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410" y="3051810"/>
            <a:ext cx="437007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51765"/>
            <a:ext cx="10515600" cy="899795"/>
          </a:xfrm>
        </p:spPr>
        <p:txBody>
          <a:bodyPr/>
          <a:lstStyle/>
          <a:p>
            <a:r>
              <a:rPr lang="en-US" dirty="0" smtClean="0"/>
              <a:t>Getting Help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158240"/>
            <a:ext cx="11201400" cy="55930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Console</a:t>
            </a:r>
          </a:p>
          <a:p>
            <a:pPr lvl="1"/>
            <a:r>
              <a:rPr lang="en-US" dirty="0" smtClean="0"/>
              <a:t>Just type: ? followed by function name without parenthesis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?mean; ?sum; ?length;</a:t>
            </a:r>
          </a:p>
          <a:p>
            <a:pPr lvl="1"/>
            <a:r>
              <a:rPr lang="en-US" dirty="0" smtClean="0"/>
              <a:t>Clarify:</a:t>
            </a:r>
          </a:p>
          <a:p>
            <a:pPr lvl="2"/>
            <a:r>
              <a:rPr lang="en-US" b="1" dirty="0" smtClean="0"/>
              <a:t>?mean</a:t>
            </a:r>
            <a:r>
              <a:rPr lang="en-US" dirty="0" smtClean="0"/>
              <a:t>   - help for the function “mean</a:t>
            </a:r>
            <a:r>
              <a:rPr lang="en-US" dirty="0" smtClean="0"/>
              <a:t>” in the available libraries</a:t>
            </a:r>
          </a:p>
          <a:p>
            <a:pPr lvl="3"/>
            <a:r>
              <a:rPr lang="en-US" dirty="0" smtClean="0"/>
              <a:t>Same as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help(mean)</a:t>
            </a:r>
            <a:endParaRPr lang="en-US" dirty="0" smtClean="0"/>
          </a:p>
          <a:p>
            <a:pPr lvl="2"/>
            <a:r>
              <a:rPr lang="en-US" b="1" dirty="0" smtClean="0"/>
              <a:t>??mean</a:t>
            </a:r>
            <a:r>
              <a:rPr lang="en-US" dirty="0" smtClean="0"/>
              <a:t> - will perform </a:t>
            </a:r>
            <a:r>
              <a:rPr lang="en-US" dirty="0" smtClean="0"/>
              <a:t>a keyword</a:t>
            </a:r>
            <a:r>
              <a:rPr lang="en-US" dirty="0" smtClean="0"/>
              <a:t> </a:t>
            </a:r>
            <a:r>
              <a:rPr lang="en-US" dirty="0" smtClean="0"/>
              <a:t>search over the </a:t>
            </a:r>
            <a:r>
              <a:rPr lang="en-US" dirty="0" smtClean="0"/>
              <a:t>entire database</a:t>
            </a:r>
            <a:endParaRPr lang="en-US" dirty="0" smtClean="0"/>
          </a:p>
          <a:p>
            <a:pPr lvl="3"/>
            <a:r>
              <a:rPr lang="en-US" dirty="0"/>
              <a:t>Same as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help.search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("mean")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 smtClean="0"/>
              <a:t>mean()</a:t>
            </a:r>
            <a:r>
              <a:rPr lang="en-US" dirty="0" smtClean="0"/>
              <a:t>  - call the function mean</a:t>
            </a:r>
          </a:p>
          <a:p>
            <a:pPr lvl="2"/>
            <a:r>
              <a:rPr lang="en-US" b="1" dirty="0" smtClean="0"/>
              <a:t>mean</a:t>
            </a:r>
            <a:r>
              <a:rPr lang="en-US" dirty="0" smtClean="0"/>
              <a:t>     - print the definition of the function “mean”</a:t>
            </a:r>
          </a:p>
          <a:p>
            <a:endParaRPr lang="en-US" dirty="0" smtClean="0"/>
          </a:p>
          <a:p>
            <a:r>
              <a:rPr lang="en-US" dirty="0" smtClean="0"/>
              <a:t>From Web sources</a:t>
            </a:r>
          </a:p>
          <a:p>
            <a:pPr lvl="1"/>
            <a:r>
              <a:rPr lang="en-US" dirty="0" smtClean="0"/>
              <a:t>Most reliable and easy to incorporate is </a:t>
            </a:r>
            <a:r>
              <a:rPr lang="en-US" dirty="0" smtClean="0">
                <a:hlinkClick r:id="rId3"/>
              </a:rPr>
              <a:t>www.stackoverflow.com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4"/>
              </a:rPr>
              <a:t>www.r-bloggers.com</a:t>
            </a:r>
            <a:r>
              <a:rPr lang="en-US" dirty="0" smtClean="0"/>
              <a:t> is also quite helpful.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smtClean="0">
                <a:hlinkClick r:id="rId5"/>
              </a:rPr>
              <a:t>https://cran.r-project.org</a:t>
            </a:r>
            <a:r>
              <a:rPr lang="en-US" dirty="0" smtClean="0"/>
              <a:t> for any resource on R</a:t>
            </a:r>
          </a:p>
          <a:p>
            <a:pPr lvl="1"/>
            <a:r>
              <a:rPr lang="en-US" dirty="0" smtClean="0"/>
              <a:t>Even typing your question in google will get you good results!</a:t>
            </a:r>
          </a:p>
          <a:p>
            <a:pPr lvl="2"/>
            <a:r>
              <a:rPr lang="en-US" dirty="0" smtClean="0"/>
              <a:t>99% of your questions are already answered! You just need to find them!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8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 smtClean="0"/>
              <a:t>Loop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/>
          </a:bodyPr>
          <a:lstStyle/>
          <a:p>
            <a:r>
              <a:rPr lang="en-US" dirty="0" smtClean="0"/>
              <a:t>Writing loops in a single command. Can come very handy and compact. The function name ends with “apply”.</a:t>
            </a:r>
          </a:p>
          <a:p>
            <a:r>
              <a:rPr lang="en-US" dirty="0" smtClean="0"/>
              <a:t>List of functions: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apply(),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These functions work on a list of inputs, not just one input!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list(a = 1:10, b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0, 1), c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(1e3, 9, 91));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mean); # returns a list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mean); # returns a vector</a:t>
            </a:r>
          </a:p>
          <a:p>
            <a:r>
              <a:rPr lang="en-US" dirty="0" smtClean="0"/>
              <a:t>Let’s say we want to find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X,X^i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for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1:10 </a:t>
            </a:r>
            <a:r>
              <a:rPr lang="en-US" dirty="0" smtClean="0"/>
              <a:t>w/o writing a loop?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0, 1);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(1:10, function(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X,X^i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r>
              <a:rPr lang="en-US" dirty="0" smtClean="0"/>
              <a:t>Here we have used anonymous function, i.e. a function w/o a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45" y="335902"/>
            <a:ext cx="11224726" cy="633548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is mostly used for applying functions on rows or cols of a matrix</a:t>
            </a:r>
          </a:p>
          <a:p>
            <a:pPr lvl="1"/>
            <a:r>
              <a:rPr lang="en-US" dirty="0" smtClean="0"/>
              <a:t>Like taking means by rows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matrix(1:50,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5);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apply(M, 1, mean); # mean of each row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apply(M, 2, mean); # mean of each col</a:t>
            </a:r>
          </a:p>
          <a:p>
            <a:pPr lvl="1"/>
            <a:r>
              <a:rPr lang="en-US" dirty="0" smtClean="0"/>
              <a:t>You can do the above using a loop also, but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</a:t>
            </a:r>
            <a:r>
              <a:rPr lang="en-US" dirty="0" smtClean="0"/>
              <a:t>is more compact.</a:t>
            </a:r>
          </a:p>
          <a:p>
            <a:pPr lvl="1"/>
            <a:r>
              <a:rPr lang="en-US" dirty="0" smtClean="0"/>
              <a:t>The faster version of above are also available: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rowSums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 smtClean="0"/>
              <a:t> is equivalent to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apply(x, 1, sum)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colMeans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 smtClean="0"/>
              <a:t> is equivalent to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apply(x, 2, mean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used to apply a function over a subset of vector. Lets say,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c(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rep(1:2, each = 100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273685"/>
            <a:ext cx="10515600" cy="899795"/>
          </a:xfrm>
        </p:spPr>
        <p:txBody>
          <a:bodyPr/>
          <a:lstStyle/>
          <a:p>
            <a:r>
              <a:rPr lang="en-US" dirty="0" smtClean="0"/>
              <a:t>Pipe and the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dplyr</a:t>
            </a:r>
            <a:r>
              <a:rPr lang="en-US" dirty="0" smtClean="0"/>
              <a:t>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1447164"/>
            <a:ext cx="10924674" cy="5166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r>
              <a:rPr lang="en-US" dirty="0" smtClean="0"/>
              <a:t> package and load it: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/>
              <a:t>Also load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library(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We will use the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US" dirty="0" smtClean="0"/>
              <a:t> dataset.</a:t>
            </a:r>
          </a:p>
          <a:p>
            <a:pPr lvl="1"/>
            <a:r>
              <a:rPr lang="en-US" dirty="0" smtClean="0"/>
              <a:t>Install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US" dirty="0" smtClean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IN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sz="2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dirty="0"/>
          </a:p>
          <a:p>
            <a:r>
              <a:rPr lang="en-US" dirty="0" smtClean="0"/>
              <a:t>Selecting a particular column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/>
              <a:t>Performing operation on data</a:t>
            </a:r>
          </a:p>
          <a:p>
            <a:pPr lvl="2">
              <a:lnSpc>
                <a:spcPct val="100000"/>
              </a:lnSpc>
            </a:pPr>
            <a:r>
              <a:rPr lang="en-IN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</a:t>
            </a:r>
            <a:r>
              <a:rPr lang="en-IN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IN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IN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</a:p>
          <a:p>
            <a:endParaRPr lang="en-US" dirty="0" smtClean="0"/>
          </a:p>
          <a:p>
            <a:r>
              <a:rPr lang="en-US" dirty="0" smtClean="0"/>
              <a:t>Selecting </a:t>
            </a:r>
            <a:r>
              <a:rPr lang="en-US" dirty="0"/>
              <a:t>some rows (based on a filtering criterion):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 &amp; country == "India")</a:t>
            </a:r>
          </a:p>
          <a:p>
            <a:pPr lvl="1">
              <a:lnSpc>
                <a:spcPct val="100000"/>
              </a:lnSpc>
            </a:pP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1"/>
            <a:ext cx="11704319" cy="6416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Selecting some rows (based on a filtering criterion):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 &amp; country == "India")</a:t>
            </a:r>
          </a:p>
          <a:p>
            <a:pPr lvl="1"/>
            <a:endParaRPr lang="en-US" dirty="0"/>
          </a:p>
          <a:p>
            <a:r>
              <a:rPr lang="en-US" dirty="0" smtClean="0"/>
              <a:t>Selecting and filtering together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year,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filter(year &gt; 2000)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year,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filter(country == "India")</a:t>
            </a:r>
          </a:p>
          <a:p>
            <a:pPr lvl="1"/>
            <a:endParaRPr lang="en-US" dirty="0"/>
          </a:p>
          <a:p>
            <a:r>
              <a:rPr lang="en-US" dirty="0" smtClean="0"/>
              <a:t>Grouping data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year,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head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head</a:t>
            </a:r>
          </a:p>
          <a:p>
            <a:endParaRPr lang="en-US" dirty="0" smtClean="0"/>
          </a:p>
          <a:p>
            <a:r>
              <a:rPr lang="en-US" dirty="0" smtClean="0"/>
              <a:t>Create new columns (mutate)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mutate(decade = 10*(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(year/10))) %&gt;% head</a:t>
            </a:r>
          </a:p>
          <a:p>
            <a:endParaRPr lang="en-US" dirty="0" smtClean="0"/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arrange(-pop) %&gt;% head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6" y="216569"/>
            <a:ext cx="11562347" cy="65211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Performing aggregation on grouped data is the most important usage of </a:t>
            </a:r>
            <a:r>
              <a:rPr lang="en-US" dirty="0" err="1" smtClean="0"/>
              <a:t>dplyr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Aggregation:</a:t>
            </a:r>
          </a:p>
          <a:p>
            <a:pPr lvl="1"/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select(-c(continent))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</a:p>
          <a:p>
            <a:pPr lvl="1">
              <a:lnSpc>
                <a:spcPct val="10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select(-c(continent))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</a:p>
          <a:p>
            <a:pPr lvl="1">
              <a:lnSpc>
                <a:spcPct val="100000"/>
              </a:lnSpc>
            </a:pP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(continent)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</a:p>
          <a:p>
            <a:pPr lvl="1">
              <a:lnSpc>
                <a:spcPct val="10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(continent, year)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 %&gt;% filter(continent == "Asia")</a:t>
            </a:r>
          </a:p>
          <a:p>
            <a:r>
              <a:rPr lang="en-US" dirty="0" smtClean="0"/>
              <a:t>Counting and ordering in Aggregation: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(continent, year)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(n()) %&gt;% filter(continent == "Asia")</a:t>
            </a:r>
          </a:p>
          <a:p>
            <a:pPr lvl="1">
              <a:lnSpc>
                <a:spcPct val="110000"/>
              </a:lnSpc>
            </a:pP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(continent) %&gt;% summarise(n())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== 2007)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(pop) %&gt;% arrange(-pop)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== 2007)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(pop) %&gt;% arrange(-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== 2007)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(pop) %&gt;% mutate(GDP =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*pop) %&gt;% arrange(-GDP)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GDP) %&gt;% head(15)</a:t>
            </a:r>
          </a:p>
        </p:txBody>
      </p:sp>
    </p:spTree>
    <p:extLst>
      <p:ext uri="{BB962C8B-B14F-4D97-AF65-F5344CB8AC3E}">
        <p14:creationId xmlns:p14="http://schemas.microsoft.com/office/powerpoint/2010/main" val="1434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Input and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5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assignment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  <a:r>
              <a:rPr lang="en-US" dirty="0" smtClean="0"/>
              <a:t> (</a:t>
            </a:r>
            <a:r>
              <a:rPr lang="en-US" i="1" dirty="0" smtClean="0"/>
              <a:t>or 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&lt;- 1;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Assignment is always right to left</a:t>
            </a:r>
          </a:p>
          <a:p>
            <a:pPr lvl="2"/>
            <a:r>
              <a:rPr lang="en-US" dirty="0" smtClean="0"/>
              <a:t>Read 1 goes into X</a:t>
            </a:r>
          </a:p>
          <a:p>
            <a:pPr lvl="2"/>
            <a:r>
              <a:rPr lang="en-US" dirty="0" smtClean="0"/>
              <a:t>We aren’t comparing X with 1 here</a:t>
            </a:r>
          </a:p>
          <a:p>
            <a:pPr lvl="1"/>
            <a:r>
              <a:rPr lang="en-US" dirty="0" smtClean="0"/>
              <a:t>The semi-colon isn’t necessary in R, but it’s a good practice to use it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;</a:t>
            </a:r>
            <a:r>
              <a:rPr lang="en-US" dirty="0" smtClean="0"/>
              <a:t> is incomplete</a:t>
            </a:r>
          </a:p>
          <a:p>
            <a:pPr lvl="1"/>
            <a:r>
              <a:rPr lang="en-US" dirty="0" smtClean="0"/>
              <a:t># (prefix) is used as a comment. Use it for helpful comments.</a:t>
            </a:r>
          </a:p>
          <a:p>
            <a:pPr lvl="1"/>
            <a:r>
              <a:rPr lang="en-US" dirty="0" smtClean="0"/>
              <a:t>Use Ctrl-Shift-C for multi-line comments</a:t>
            </a:r>
          </a:p>
          <a:p>
            <a:endParaRPr lang="en-US" dirty="0"/>
          </a:p>
          <a:p>
            <a:r>
              <a:rPr lang="en-US" dirty="0" smtClean="0"/>
              <a:t>Value of X can be seen by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</p:txBody>
      </p:sp>
    </p:spTree>
    <p:extLst>
      <p:ext uri="{BB962C8B-B14F-4D97-AF65-F5344CB8AC3E}">
        <p14:creationId xmlns:p14="http://schemas.microsoft.com/office/powerpoint/2010/main" val="30463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159"/>
          </a:xfrm>
        </p:spPr>
        <p:txBody>
          <a:bodyPr/>
          <a:lstStyle/>
          <a:p>
            <a:r>
              <a:rPr lang="en-US" dirty="0" smtClean="0"/>
              <a:t>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189"/>
            <a:ext cx="10515600" cy="54743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sequence of numbers. Many ways to input!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c(1,7,-3,41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concatenate arbitrary numbers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1:10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# natural numbers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(1,100,9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skip by 9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rep(2, 3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repeat 3 times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3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repeat the vector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each = 3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repeat each element 3 times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c(); # empty vector</a:t>
            </a:r>
          </a:p>
          <a:p>
            <a:pPr lvl="1"/>
            <a:r>
              <a:rPr lang="en-US" sz="2800" dirty="0"/>
              <a:t>Execute </a:t>
            </a:r>
            <a:r>
              <a:rPr lang="en-US" sz="2800" dirty="0" smtClean="0"/>
              <a:t>this: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c(1:3, rep(c(5,7), each = 2), rep(9, 4), 7);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Length of vector: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Accessing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of vector: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# square brackets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should be between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length(Y)</a:t>
            </a:r>
          </a:p>
          <a:p>
            <a:pPr lvl="1"/>
            <a:r>
              <a:rPr lang="en-US" dirty="0" smtClean="0"/>
              <a:t>Printing the entire vector is as before: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283"/>
            <a:ext cx="10515600" cy="854243"/>
          </a:xfrm>
        </p:spPr>
        <p:txBody>
          <a:bodyPr/>
          <a:lstStyle/>
          <a:p>
            <a:r>
              <a:rPr lang="en-US" dirty="0" smtClean="0"/>
              <a:t>Objects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95"/>
            <a:ext cx="10515600" cy="54021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basic (atomic) types of objects</a:t>
            </a:r>
          </a:p>
          <a:p>
            <a:pPr lvl="1"/>
            <a:r>
              <a:rPr lang="en-US" dirty="0" smtClean="0"/>
              <a:t>character – strings</a:t>
            </a:r>
          </a:p>
          <a:p>
            <a:pPr lvl="1"/>
            <a:r>
              <a:rPr lang="en-US" dirty="0" smtClean="0"/>
              <a:t>numeric – real numbers. Also called double.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nteger – natural numbers. Default data type for numeric vectors.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(1:10)</a:t>
            </a:r>
          </a:p>
          <a:p>
            <a:pPr lvl="1"/>
            <a:r>
              <a:rPr lang="en-US" dirty="0" smtClean="0"/>
              <a:t>complex – complex numbers. We won’t use them now!</a:t>
            </a:r>
          </a:p>
          <a:p>
            <a:pPr lvl="1"/>
            <a:r>
              <a:rPr lang="en-US" dirty="0" smtClean="0"/>
              <a:t>logical – True/False (binary)</a:t>
            </a:r>
          </a:p>
          <a:p>
            <a:endParaRPr lang="en-US" dirty="0"/>
          </a:p>
          <a:p>
            <a:r>
              <a:rPr lang="en-US" dirty="0" smtClean="0"/>
              <a:t>Most basic collection of objects is a vector (also called an array)</a:t>
            </a:r>
          </a:p>
          <a:p>
            <a:pPr lvl="1"/>
            <a:r>
              <a:rPr lang="en-US" dirty="0" smtClean="0"/>
              <a:t>Can only contain objects of same class (i.e. character or integer; not both)</a:t>
            </a:r>
          </a:p>
          <a:p>
            <a:pPr lvl="1"/>
            <a:r>
              <a:rPr lang="en-US" dirty="0" smtClean="0"/>
              <a:t>“list” is a special type of object and can contain heterogeneous objects</a:t>
            </a:r>
          </a:p>
          <a:p>
            <a:pPr lvl="2"/>
            <a:r>
              <a:rPr lang="en-US" dirty="0" smtClean="0"/>
              <a:t>Any Combination of vector, matrix, atomic types etc.</a:t>
            </a:r>
          </a:p>
          <a:p>
            <a:pPr lvl="2"/>
            <a:r>
              <a:rPr lang="en-US" dirty="0" smtClean="0"/>
              <a:t>It can even contain another list as an object. E.g. linked-lists!</a:t>
            </a:r>
          </a:p>
          <a:p>
            <a:pPr lvl="2"/>
            <a:r>
              <a:rPr lang="en-US" dirty="0" smtClean="0"/>
              <a:t>Due to its generality its very slow and hence rarely used with large datasets unless situation demands it</a:t>
            </a:r>
          </a:p>
        </p:txBody>
      </p:sp>
    </p:spTree>
    <p:extLst>
      <p:ext uri="{BB962C8B-B14F-4D97-AF65-F5344CB8AC3E}">
        <p14:creationId xmlns:p14="http://schemas.microsoft.com/office/powerpoint/2010/main" val="20816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Default type of any number is numeric (i.e. real).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US" dirty="0" smtClean="0"/>
              <a:t>R can differentiate between corner cases: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1/0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dirty="0" smtClean="0"/>
              <a:t> --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is.infinite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0/0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/>
              <a:t> --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Missing data is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dirty="0" smtClean="0"/>
              <a:t> --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Check what’s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Inf-Inf</a:t>
            </a:r>
            <a:r>
              <a:rPr lang="en-US" dirty="0" smtClean="0"/>
              <a:t> ?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multiplies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/>
              <a:t> divides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 smtClean="0"/>
              <a:t> takes exponent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%%</a:t>
            </a:r>
            <a:r>
              <a:rPr lang="en-US" dirty="0" smtClean="0"/>
              <a:t> is the modulo (remainder) operator. Try: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7 %%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/>
          <a:lstStyle/>
          <a:p>
            <a:r>
              <a:rPr lang="en-US" dirty="0" smtClean="0"/>
              <a:t>Mixing Objects</a:t>
            </a:r>
          </a:p>
          <a:p>
            <a:pPr lvl="1"/>
            <a:r>
              <a:rPr lang="en-US" dirty="0" smtClean="0"/>
              <a:t>Automatically coerced to the same class.</a:t>
            </a:r>
          </a:p>
          <a:p>
            <a:pPr lvl="1"/>
            <a:r>
              <a:rPr lang="en-US" dirty="0" smtClean="0"/>
              <a:t>Try: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c(1:7,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c(T, 2); c(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endParaRPr lang="en-US" dirty="0" smtClean="0"/>
          </a:p>
          <a:p>
            <a:pPr lvl="1"/>
            <a:r>
              <a:rPr lang="en-US" dirty="0" smtClean="0"/>
              <a:t>Implicit coercion!</a:t>
            </a:r>
          </a:p>
          <a:p>
            <a:pPr lvl="1"/>
            <a:r>
              <a:rPr lang="en-US" dirty="0" smtClean="0"/>
              <a:t>Never use unless you know what you’re doing!</a:t>
            </a:r>
          </a:p>
          <a:p>
            <a:endParaRPr lang="en-US" dirty="0"/>
          </a:p>
          <a:p>
            <a:r>
              <a:rPr lang="en-US" dirty="0" smtClean="0"/>
              <a:t>Explicit Coercion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(1:5);</a:t>
            </a:r>
          </a:p>
          <a:p>
            <a:pPr lvl="1"/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iimb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warning!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as.logical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(-2,2,1));</a:t>
            </a:r>
          </a:p>
        </p:txBody>
      </p:sp>
    </p:spTree>
    <p:extLst>
      <p:ext uri="{BB962C8B-B14F-4D97-AF65-F5344CB8AC3E}">
        <p14:creationId xmlns:p14="http://schemas.microsoft.com/office/powerpoint/2010/main" val="16967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</TotalTime>
  <Words>3186</Words>
  <Application>Microsoft Office PowerPoint</Application>
  <PresentationFormat>Widescreen</PresentationFormat>
  <Paragraphs>501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Office Theme</vt:lpstr>
      <vt:lpstr>Intro to R Programming</vt:lpstr>
      <vt:lpstr>What is a program?</vt:lpstr>
      <vt:lpstr>Typical Programing Errors</vt:lpstr>
      <vt:lpstr>Getting Help in R</vt:lpstr>
      <vt:lpstr>R Input and Output</vt:lpstr>
      <vt:lpstr>Vectors</vt:lpstr>
      <vt:lpstr>Objects in R</vt:lpstr>
      <vt:lpstr>Numbers</vt:lpstr>
      <vt:lpstr>Coercion</vt:lpstr>
      <vt:lpstr>List</vt:lpstr>
      <vt:lpstr>Matrices</vt:lpstr>
      <vt:lpstr>Matrices (cont.)</vt:lpstr>
      <vt:lpstr>Matrices (cont.)</vt:lpstr>
      <vt:lpstr>Reading Data</vt:lpstr>
      <vt:lpstr>Reading Data (cont.)</vt:lpstr>
      <vt:lpstr>if-else</vt:lpstr>
      <vt:lpstr>for loop</vt:lpstr>
      <vt:lpstr>Jumping</vt:lpstr>
      <vt:lpstr>Function</vt:lpstr>
      <vt:lpstr>Function Example</vt:lpstr>
      <vt:lpstr>Function (Example) Cont.</vt:lpstr>
      <vt:lpstr>Multiple conditions &amp; which() function</vt:lpstr>
      <vt:lpstr>PowerPoint Presentation</vt:lpstr>
      <vt:lpstr>Correlation</vt:lpstr>
      <vt:lpstr>Regression</vt:lpstr>
      <vt:lpstr>PowerPoint Presentation</vt:lpstr>
      <vt:lpstr>PowerPoint Presentation</vt:lpstr>
      <vt:lpstr>PowerPoint Presentation</vt:lpstr>
      <vt:lpstr>Some Useful functions</vt:lpstr>
      <vt:lpstr>Merging</vt:lpstr>
      <vt:lpstr>Merging Example</vt:lpstr>
      <vt:lpstr>Inner Join</vt:lpstr>
      <vt:lpstr>Left Join</vt:lpstr>
      <vt:lpstr>Cartesian Product</vt:lpstr>
      <vt:lpstr>PowerPoint Presentation</vt:lpstr>
      <vt:lpstr>Merging with more than one variable</vt:lpstr>
      <vt:lpstr>PowerPoint Presentation</vt:lpstr>
      <vt:lpstr>Inner Join</vt:lpstr>
      <vt:lpstr>Left Join</vt:lpstr>
      <vt:lpstr>Loop Functions</vt:lpstr>
      <vt:lpstr>PowerPoint Presentation</vt:lpstr>
      <vt:lpstr>Pipe and the dplyr package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Programming</dc:title>
  <dc:creator>Nikhil Vidhani</dc:creator>
  <cp:lastModifiedBy>Nikhil Vidhani</cp:lastModifiedBy>
  <cp:revision>152</cp:revision>
  <dcterms:created xsi:type="dcterms:W3CDTF">2018-06-04T04:19:06Z</dcterms:created>
  <dcterms:modified xsi:type="dcterms:W3CDTF">2019-06-03T06:32:28Z</dcterms:modified>
</cp:coreProperties>
</file>