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1"/>
  </p:notesMasterIdLst>
  <p:sldIdLst>
    <p:sldId id="256" r:id="rId2"/>
    <p:sldId id="390" r:id="rId3"/>
    <p:sldId id="400" r:id="rId4"/>
    <p:sldId id="401" r:id="rId5"/>
    <p:sldId id="403" r:id="rId6"/>
    <p:sldId id="404" r:id="rId7"/>
    <p:sldId id="406" r:id="rId8"/>
    <p:sldId id="408" r:id="rId9"/>
    <p:sldId id="586" r:id="rId10"/>
    <p:sldId id="371" r:id="rId11"/>
    <p:sldId id="259" r:id="rId12"/>
    <p:sldId id="260" r:id="rId13"/>
    <p:sldId id="410" r:id="rId14"/>
    <p:sldId id="411" r:id="rId15"/>
    <p:sldId id="412" r:id="rId16"/>
    <p:sldId id="261" r:id="rId17"/>
    <p:sldId id="414" r:id="rId18"/>
    <p:sldId id="415" r:id="rId19"/>
    <p:sldId id="416" r:id="rId20"/>
    <p:sldId id="417" r:id="rId21"/>
    <p:sldId id="263" r:id="rId22"/>
    <p:sldId id="419" r:id="rId23"/>
    <p:sldId id="420" r:id="rId24"/>
    <p:sldId id="421" r:id="rId25"/>
    <p:sldId id="360" r:id="rId26"/>
    <p:sldId id="423" r:id="rId27"/>
    <p:sldId id="424" r:id="rId28"/>
    <p:sldId id="425" r:id="rId29"/>
    <p:sldId id="427" r:id="rId30"/>
    <p:sldId id="428" r:id="rId31"/>
    <p:sldId id="429" r:id="rId32"/>
    <p:sldId id="391" r:id="rId33"/>
    <p:sldId id="431" r:id="rId34"/>
    <p:sldId id="432" r:id="rId35"/>
    <p:sldId id="433" r:id="rId36"/>
    <p:sldId id="434" r:id="rId37"/>
    <p:sldId id="393" r:id="rId38"/>
    <p:sldId id="394" r:id="rId39"/>
    <p:sldId id="436" r:id="rId40"/>
    <p:sldId id="437" r:id="rId41"/>
    <p:sldId id="438" r:id="rId42"/>
    <p:sldId id="439" r:id="rId43"/>
    <p:sldId id="262" r:id="rId44"/>
    <p:sldId id="441" r:id="rId45"/>
    <p:sldId id="442" r:id="rId46"/>
    <p:sldId id="443" r:id="rId47"/>
    <p:sldId id="264" r:id="rId48"/>
    <p:sldId id="445" r:id="rId49"/>
    <p:sldId id="446" r:id="rId50"/>
    <p:sldId id="265" r:id="rId51"/>
    <p:sldId id="448" r:id="rId52"/>
    <p:sldId id="449" r:id="rId53"/>
    <p:sldId id="266" r:id="rId54"/>
    <p:sldId id="451" r:id="rId55"/>
    <p:sldId id="452" r:id="rId56"/>
    <p:sldId id="267" r:id="rId57"/>
    <p:sldId id="454" r:id="rId58"/>
    <p:sldId id="455" r:id="rId59"/>
    <p:sldId id="268" r:id="rId60"/>
    <p:sldId id="457" r:id="rId61"/>
    <p:sldId id="458" r:id="rId62"/>
    <p:sldId id="269" r:id="rId63"/>
    <p:sldId id="460" r:id="rId64"/>
    <p:sldId id="461" r:id="rId65"/>
    <p:sldId id="270" r:id="rId66"/>
    <p:sldId id="463" r:id="rId67"/>
    <p:sldId id="464" r:id="rId68"/>
    <p:sldId id="465" r:id="rId69"/>
    <p:sldId id="271" r:id="rId70"/>
    <p:sldId id="467" r:id="rId71"/>
    <p:sldId id="468" r:id="rId72"/>
    <p:sldId id="272" r:id="rId73"/>
    <p:sldId id="470" r:id="rId74"/>
    <p:sldId id="471" r:id="rId75"/>
    <p:sldId id="472" r:id="rId76"/>
    <p:sldId id="273" r:id="rId77"/>
    <p:sldId id="474" r:id="rId78"/>
    <p:sldId id="475" r:id="rId79"/>
    <p:sldId id="274" r:id="rId80"/>
    <p:sldId id="477" r:id="rId81"/>
    <p:sldId id="275" r:id="rId82"/>
    <p:sldId id="479" r:id="rId83"/>
    <p:sldId id="478" r:id="rId84"/>
    <p:sldId id="482" r:id="rId85"/>
    <p:sldId id="573" r:id="rId86"/>
    <p:sldId id="488" r:id="rId87"/>
    <p:sldId id="495" r:id="rId88"/>
    <p:sldId id="529" r:id="rId89"/>
    <p:sldId id="530" r:id="rId90"/>
    <p:sldId id="497" r:id="rId91"/>
    <p:sldId id="532" r:id="rId92"/>
    <p:sldId id="533" r:id="rId93"/>
    <p:sldId id="534" r:id="rId94"/>
    <p:sldId id="395" r:id="rId95"/>
    <p:sldId id="396" r:id="rId96"/>
    <p:sldId id="279" r:id="rId97"/>
    <p:sldId id="499" r:id="rId98"/>
    <p:sldId id="280" r:id="rId99"/>
    <p:sldId id="501" r:id="rId100"/>
    <p:sldId id="502" r:id="rId101"/>
    <p:sldId id="503" r:id="rId102"/>
    <p:sldId id="504" r:id="rId103"/>
    <p:sldId id="281" r:id="rId104"/>
    <p:sldId id="506" r:id="rId105"/>
    <p:sldId id="507" r:id="rId106"/>
    <p:sldId id="508" r:id="rId107"/>
    <p:sldId id="282" r:id="rId108"/>
    <p:sldId id="510" r:id="rId109"/>
    <p:sldId id="511" r:id="rId110"/>
    <p:sldId id="536" r:id="rId111"/>
    <p:sldId id="567" r:id="rId112"/>
    <p:sldId id="566" r:id="rId113"/>
    <p:sldId id="284" r:id="rId114"/>
    <p:sldId id="516" r:id="rId115"/>
    <p:sldId id="285" r:id="rId116"/>
    <p:sldId id="518" r:id="rId117"/>
    <p:sldId id="519" r:id="rId118"/>
    <p:sldId id="520" r:id="rId119"/>
    <p:sldId id="286" r:id="rId120"/>
    <p:sldId id="525" r:id="rId121"/>
    <p:sldId id="569" r:id="rId122"/>
    <p:sldId id="568" r:id="rId123"/>
    <p:sldId id="526" r:id="rId124"/>
    <p:sldId id="539" r:id="rId125"/>
    <p:sldId id="570" r:id="rId126"/>
    <p:sldId id="541" r:id="rId127"/>
    <p:sldId id="571" r:id="rId128"/>
    <p:sldId id="289" r:id="rId129"/>
    <p:sldId id="545" r:id="rId130"/>
    <p:sldId id="546" r:id="rId131"/>
    <p:sldId id="565" r:id="rId132"/>
    <p:sldId id="549" r:id="rId133"/>
    <p:sldId id="550" r:id="rId134"/>
    <p:sldId id="551" r:id="rId135"/>
    <p:sldId id="337" r:id="rId136"/>
    <p:sldId id="553" r:id="rId137"/>
    <p:sldId id="554" r:id="rId138"/>
    <p:sldId id="555" r:id="rId139"/>
    <p:sldId id="556" r:id="rId140"/>
    <p:sldId id="557" r:id="rId141"/>
    <p:sldId id="335" r:id="rId142"/>
    <p:sldId id="559" r:id="rId143"/>
    <p:sldId id="560" r:id="rId144"/>
    <p:sldId id="561" r:id="rId145"/>
    <p:sldId id="562" r:id="rId146"/>
    <p:sldId id="563" r:id="rId147"/>
    <p:sldId id="572" r:id="rId148"/>
    <p:sldId id="397" r:id="rId149"/>
    <p:sldId id="398" r:id="rId150"/>
    <p:sldId id="372" r:id="rId151"/>
    <p:sldId id="291" r:id="rId152"/>
    <p:sldId id="665" r:id="rId153"/>
    <p:sldId id="666" r:id="rId154"/>
    <p:sldId id="667" r:id="rId155"/>
    <p:sldId id="292" r:id="rId156"/>
    <p:sldId id="306" r:id="rId157"/>
    <p:sldId id="668" r:id="rId158"/>
    <p:sldId id="307" r:id="rId159"/>
    <p:sldId id="308" r:id="rId160"/>
    <p:sldId id="669" r:id="rId161"/>
    <p:sldId id="309" r:id="rId162"/>
    <p:sldId id="310" r:id="rId163"/>
    <p:sldId id="311" r:id="rId164"/>
    <p:sldId id="312" r:id="rId165"/>
    <p:sldId id="313" r:id="rId166"/>
    <p:sldId id="314" r:id="rId167"/>
    <p:sldId id="671" r:id="rId168"/>
    <p:sldId id="315" r:id="rId169"/>
    <p:sldId id="670" r:id="rId170"/>
    <p:sldId id="316" r:id="rId171"/>
    <p:sldId id="317" r:id="rId172"/>
    <p:sldId id="318" r:id="rId173"/>
    <p:sldId id="319" r:id="rId174"/>
    <p:sldId id="320" r:id="rId175"/>
    <p:sldId id="321" r:id="rId176"/>
    <p:sldId id="300" r:id="rId177"/>
    <p:sldId id="672" r:id="rId178"/>
    <p:sldId id="673" r:id="rId179"/>
    <p:sldId id="674" r:id="rId180"/>
    <p:sldId id="322" r:id="rId181"/>
    <p:sldId id="657" r:id="rId182"/>
    <p:sldId id="658" r:id="rId183"/>
    <p:sldId id="323" r:id="rId184"/>
    <p:sldId id="659" r:id="rId185"/>
    <p:sldId id="660" r:id="rId186"/>
    <p:sldId id="661" r:id="rId187"/>
    <p:sldId id="324" r:id="rId188"/>
    <p:sldId id="662" r:id="rId189"/>
    <p:sldId id="325" r:id="rId190"/>
    <p:sldId id="663" r:id="rId191"/>
    <p:sldId id="326" r:id="rId192"/>
    <p:sldId id="664" r:id="rId193"/>
    <p:sldId id="327" r:id="rId194"/>
    <p:sldId id="574" r:id="rId195"/>
    <p:sldId id="575" r:id="rId196"/>
    <p:sldId id="328" r:id="rId197"/>
    <p:sldId id="676" r:id="rId198"/>
    <p:sldId id="329" r:id="rId199"/>
    <p:sldId id="330" r:id="rId200"/>
    <p:sldId id="331" r:id="rId201"/>
    <p:sldId id="332" r:id="rId202"/>
    <p:sldId id="379" r:id="rId203"/>
    <p:sldId id="380" r:id="rId204"/>
    <p:sldId id="381" r:id="rId205"/>
    <p:sldId id="382" r:id="rId206"/>
    <p:sldId id="383" r:id="rId207"/>
    <p:sldId id="576" r:id="rId208"/>
    <p:sldId id="577" r:id="rId209"/>
    <p:sldId id="373" r:id="rId210"/>
    <p:sldId id="578" r:id="rId211"/>
    <p:sldId id="579" r:id="rId212"/>
    <p:sldId id="304" r:id="rId213"/>
    <p:sldId id="619" r:id="rId214"/>
    <p:sldId id="620" r:id="rId215"/>
    <p:sldId id="305" r:id="rId216"/>
    <p:sldId id="621" r:id="rId217"/>
    <p:sldId id="622" r:id="rId218"/>
    <p:sldId id="623" r:id="rId219"/>
    <p:sldId id="624" r:id="rId220"/>
    <p:sldId id="625" r:id="rId221"/>
    <p:sldId id="626" r:id="rId222"/>
    <p:sldId id="627" r:id="rId223"/>
    <p:sldId id="628" r:id="rId224"/>
    <p:sldId id="629" r:id="rId225"/>
    <p:sldId id="339" r:id="rId226"/>
    <p:sldId id="630" r:id="rId227"/>
    <p:sldId id="631" r:id="rId228"/>
    <p:sldId id="632" r:id="rId229"/>
    <p:sldId id="340" r:id="rId230"/>
    <p:sldId id="633" r:id="rId231"/>
    <p:sldId id="634" r:id="rId232"/>
    <p:sldId id="341" r:id="rId233"/>
    <p:sldId id="635" r:id="rId234"/>
    <p:sldId id="636" r:id="rId235"/>
    <p:sldId id="637" r:id="rId236"/>
    <p:sldId id="342" r:id="rId237"/>
    <p:sldId id="638" r:id="rId238"/>
    <p:sldId id="639" r:id="rId239"/>
    <p:sldId id="343" r:id="rId240"/>
    <p:sldId id="345" r:id="rId241"/>
    <p:sldId id="640" r:id="rId242"/>
    <p:sldId id="641" r:id="rId243"/>
    <p:sldId id="346" r:id="rId244"/>
    <p:sldId id="642" r:id="rId245"/>
    <p:sldId id="347" r:id="rId246"/>
    <p:sldId id="643" r:id="rId247"/>
    <p:sldId id="644" r:id="rId248"/>
    <p:sldId id="348" r:id="rId249"/>
    <p:sldId id="645" r:id="rId250"/>
    <p:sldId id="646" r:id="rId251"/>
    <p:sldId id="349" r:id="rId252"/>
    <p:sldId id="647" r:id="rId253"/>
    <p:sldId id="350" r:id="rId254"/>
    <p:sldId id="648" r:id="rId255"/>
    <p:sldId id="649" r:id="rId256"/>
    <p:sldId id="351" r:id="rId257"/>
    <p:sldId id="650" r:id="rId258"/>
    <p:sldId id="352" r:id="rId259"/>
    <p:sldId id="353" r:id="rId260"/>
    <p:sldId id="651" r:id="rId261"/>
    <p:sldId id="652" r:id="rId262"/>
    <p:sldId id="653" r:id="rId263"/>
    <p:sldId id="354" r:id="rId264"/>
    <p:sldId id="654" r:id="rId265"/>
    <p:sldId id="655" r:id="rId266"/>
    <p:sldId id="656" r:id="rId267"/>
    <p:sldId id="580" r:id="rId268"/>
    <p:sldId id="581" r:id="rId269"/>
    <p:sldId id="362" r:id="rId270"/>
    <p:sldId id="613" r:id="rId271"/>
    <p:sldId id="614" r:id="rId272"/>
    <p:sldId id="615" r:id="rId273"/>
    <p:sldId id="616" r:id="rId274"/>
    <p:sldId id="617" r:id="rId275"/>
    <p:sldId id="618" r:id="rId276"/>
    <p:sldId id="357" r:id="rId277"/>
    <p:sldId id="374" r:id="rId278"/>
    <p:sldId id="367" r:id="rId279"/>
    <p:sldId id="612" r:id="rId280"/>
    <p:sldId id="607" r:id="rId281"/>
    <p:sldId id="608" r:id="rId282"/>
    <p:sldId id="368" r:id="rId283"/>
    <p:sldId id="609" r:id="rId284"/>
    <p:sldId id="369" r:id="rId285"/>
    <p:sldId id="610" r:id="rId286"/>
    <p:sldId id="370" r:id="rId287"/>
    <p:sldId id="611" r:id="rId288"/>
    <p:sldId id="358" r:id="rId289"/>
    <p:sldId id="604" r:id="rId290"/>
    <p:sldId id="386" r:id="rId291"/>
    <p:sldId id="605" r:id="rId292"/>
    <p:sldId id="606" r:id="rId293"/>
    <p:sldId id="387" r:id="rId294"/>
    <p:sldId id="603" r:id="rId295"/>
    <p:sldId id="582" r:id="rId296"/>
    <p:sldId id="583" r:id="rId297"/>
    <p:sldId id="375" r:id="rId298"/>
    <p:sldId id="584" r:id="rId299"/>
    <p:sldId id="585" r:id="rId300"/>
    <p:sldId id="376" r:id="rId301"/>
    <p:sldId id="598" r:id="rId302"/>
    <p:sldId id="599" r:id="rId303"/>
    <p:sldId id="600" r:id="rId304"/>
    <p:sldId id="388" r:id="rId305"/>
    <p:sldId id="601" r:id="rId306"/>
    <p:sldId id="602" r:id="rId307"/>
    <p:sldId id="389" r:id="rId308"/>
    <p:sldId id="597" r:id="rId309"/>
    <p:sldId id="377" r:id="rId310"/>
    <p:sldId id="595" r:id="rId311"/>
    <p:sldId id="596" r:id="rId312"/>
    <p:sldId id="587" r:id="rId313"/>
    <p:sldId id="594" r:id="rId314"/>
    <p:sldId id="588" r:id="rId315"/>
    <p:sldId id="589" r:id="rId316"/>
    <p:sldId id="590" r:id="rId317"/>
    <p:sldId id="591" r:id="rId318"/>
    <p:sldId id="592" r:id="rId319"/>
    <p:sldId id="593" r:id="rId3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Outline" id="{F926B443-8D94-4DA1-B9C9-D28E2F782630}">
          <p14:sldIdLst>
            <p14:sldId id="256"/>
            <p14:sldId id="390"/>
            <p14:sldId id="400"/>
            <p14:sldId id="401"/>
            <p14:sldId id="403"/>
            <p14:sldId id="404"/>
            <p14:sldId id="406"/>
            <p14:sldId id="408"/>
          </p14:sldIdLst>
        </p14:section>
        <p14:section name="Session - 1" id="{9DD2DE59-9E4E-4BD6-84CB-B1382686E5F1}">
          <p14:sldIdLst>
            <p14:sldId id="586"/>
            <p14:sldId id="371"/>
            <p14:sldId id="259"/>
            <p14:sldId id="260"/>
            <p14:sldId id="410"/>
            <p14:sldId id="411"/>
            <p14:sldId id="412"/>
            <p14:sldId id="261"/>
            <p14:sldId id="414"/>
            <p14:sldId id="415"/>
            <p14:sldId id="416"/>
            <p14:sldId id="417"/>
            <p14:sldId id="263"/>
            <p14:sldId id="419"/>
            <p14:sldId id="420"/>
            <p14:sldId id="421"/>
            <p14:sldId id="360"/>
            <p14:sldId id="423"/>
            <p14:sldId id="424"/>
            <p14:sldId id="425"/>
            <p14:sldId id="427"/>
            <p14:sldId id="428"/>
            <p14:sldId id="429"/>
            <p14:sldId id="391"/>
            <p14:sldId id="431"/>
            <p14:sldId id="432"/>
            <p14:sldId id="433"/>
            <p14:sldId id="434"/>
          </p14:sldIdLst>
        </p14:section>
        <p14:section name="Session - 2" id="{52DDDC19-F6AB-4EA9-ADFD-F8C5B4BB994A}">
          <p14:sldIdLst>
            <p14:sldId id="393"/>
            <p14:sldId id="394"/>
            <p14:sldId id="436"/>
            <p14:sldId id="437"/>
            <p14:sldId id="438"/>
            <p14:sldId id="439"/>
            <p14:sldId id="262"/>
            <p14:sldId id="441"/>
            <p14:sldId id="442"/>
            <p14:sldId id="443"/>
            <p14:sldId id="264"/>
            <p14:sldId id="445"/>
            <p14:sldId id="446"/>
            <p14:sldId id="265"/>
            <p14:sldId id="448"/>
            <p14:sldId id="449"/>
            <p14:sldId id="266"/>
            <p14:sldId id="451"/>
            <p14:sldId id="452"/>
            <p14:sldId id="267"/>
            <p14:sldId id="454"/>
            <p14:sldId id="455"/>
            <p14:sldId id="268"/>
            <p14:sldId id="457"/>
            <p14:sldId id="458"/>
            <p14:sldId id="269"/>
            <p14:sldId id="460"/>
            <p14:sldId id="461"/>
            <p14:sldId id="270"/>
            <p14:sldId id="463"/>
            <p14:sldId id="464"/>
            <p14:sldId id="465"/>
            <p14:sldId id="271"/>
            <p14:sldId id="467"/>
            <p14:sldId id="468"/>
            <p14:sldId id="272"/>
            <p14:sldId id="470"/>
            <p14:sldId id="471"/>
            <p14:sldId id="472"/>
            <p14:sldId id="273"/>
            <p14:sldId id="474"/>
            <p14:sldId id="475"/>
            <p14:sldId id="274"/>
            <p14:sldId id="477"/>
            <p14:sldId id="275"/>
            <p14:sldId id="479"/>
            <p14:sldId id="478"/>
            <p14:sldId id="482"/>
            <p14:sldId id="573"/>
            <p14:sldId id="488"/>
            <p14:sldId id="495"/>
            <p14:sldId id="529"/>
            <p14:sldId id="530"/>
            <p14:sldId id="497"/>
            <p14:sldId id="532"/>
            <p14:sldId id="533"/>
            <p14:sldId id="534"/>
          </p14:sldIdLst>
        </p14:section>
        <p14:section name="Session - 3" id="{D378DA09-9F87-44A2-9823-09550117EB6C}">
          <p14:sldIdLst>
            <p14:sldId id="395"/>
            <p14:sldId id="396"/>
            <p14:sldId id="279"/>
            <p14:sldId id="499"/>
            <p14:sldId id="280"/>
            <p14:sldId id="501"/>
            <p14:sldId id="502"/>
            <p14:sldId id="503"/>
            <p14:sldId id="504"/>
            <p14:sldId id="281"/>
            <p14:sldId id="506"/>
            <p14:sldId id="507"/>
            <p14:sldId id="508"/>
            <p14:sldId id="282"/>
            <p14:sldId id="510"/>
            <p14:sldId id="511"/>
            <p14:sldId id="536"/>
            <p14:sldId id="567"/>
            <p14:sldId id="566"/>
            <p14:sldId id="284"/>
            <p14:sldId id="516"/>
            <p14:sldId id="285"/>
            <p14:sldId id="518"/>
            <p14:sldId id="519"/>
            <p14:sldId id="520"/>
            <p14:sldId id="286"/>
            <p14:sldId id="525"/>
            <p14:sldId id="569"/>
            <p14:sldId id="568"/>
            <p14:sldId id="526"/>
            <p14:sldId id="539"/>
            <p14:sldId id="570"/>
            <p14:sldId id="541"/>
            <p14:sldId id="571"/>
            <p14:sldId id="289"/>
            <p14:sldId id="545"/>
            <p14:sldId id="546"/>
            <p14:sldId id="565"/>
            <p14:sldId id="549"/>
            <p14:sldId id="550"/>
            <p14:sldId id="551"/>
            <p14:sldId id="337"/>
            <p14:sldId id="553"/>
            <p14:sldId id="554"/>
            <p14:sldId id="555"/>
            <p14:sldId id="556"/>
            <p14:sldId id="557"/>
            <p14:sldId id="335"/>
            <p14:sldId id="559"/>
            <p14:sldId id="560"/>
            <p14:sldId id="561"/>
            <p14:sldId id="562"/>
            <p14:sldId id="563"/>
            <p14:sldId id="572"/>
          </p14:sldIdLst>
        </p14:section>
        <p14:section name="Session - 4" id="{514F52DF-418E-4B7D-9A54-C3860EE603AC}">
          <p14:sldIdLst>
            <p14:sldId id="397"/>
            <p14:sldId id="398"/>
            <p14:sldId id="372"/>
            <p14:sldId id="291"/>
            <p14:sldId id="665"/>
            <p14:sldId id="666"/>
            <p14:sldId id="667"/>
            <p14:sldId id="292"/>
            <p14:sldId id="306"/>
            <p14:sldId id="668"/>
            <p14:sldId id="307"/>
            <p14:sldId id="308"/>
            <p14:sldId id="669"/>
            <p14:sldId id="309"/>
            <p14:sldId id="310"/>
            <p14:sldId id="311"/>
            <p14:sldId id="312"/>
            <p14:sldId id="313"/>
            <p14:sldId id="314"/>
            <p14:sldId id="671"/>
            <p14:sldId id="315"/>
            <p14:sldId id="670"/>
            <p14:sldId id="316"/>
            <p14:sldId id="317"/>
            <p14:sldId id="318"/>
            <p14:sldId id="319"/>
            <p14:sldId id="320"/>
            <p14:sldId id="321"/>
            <p14:sldId id="300"/>
            <p14:sldId id="672"/>
            <p14:sldId id="673"/>
            <p14:sldId id="674"/>
          </p14:sldIdLst>
        </p14:section>
        <p14:section name="Session - 5" id="{3EFDF879-F0AF-45C7-9724-08B019589062}">
          <p14:sldIdLst>
            <p14:sldId id="322"/>
            <p14:sldId id="657"/>
            <p14:sldId id="658"/>
            <p14:sldId id="323"/>
            <p14:sldId id="659"/>
            <p14:sldId id="660"/>
            <p14:sldId id="661"/>
            <p14:sldId id="324"/>
            <p14:sldId id="662"/>
            <p14:sldId id="325"/>
            <p14:sldId id="663"/>
            <p14:sldId id="326"/>
            <p14:sldId id="664"/>
            <p14:sldId id="327"/>
            <p14:sldId id="574"/>
            <p14:sldId id="575"/>
            <p14:sldId id="328"/>
            <p14:sldId id="676"/>
            <p14:sldId id="329"/>
            <p14:sldId id="330"/>
            <p14:sldId id="331"/>
            <p14:sldId id="332"/>
            <p14:sldId id="379"/>
            <p14:sldId id="380"/>
            <p14:sldId id="381"/>
            <p14:sldId id="382"/>
            <p14:sldId id="383"/>
          </p14:sldIdLst>
        </p14:section>
        <p14:section name="Session - 6" id="{EF9F0A2F-5DFA-40B6-AEAA-E2B8EE95BF50}">
          <p14:sldIdLst>
            <p14:sldId id="576"/>
            <p14:sldId id="577"/>
            <p14:sldId id="373"/>
          </p14:sldIdLst>
        </p14:section>
        <p14:section name="Session - 7" id="{7DC7BD70-2CC8-43DA-A1D9-17AF93FCCB36}">
          <p14:sldIdLst>
            <p14:sldId id="578"/>
            <p14:sldId id="579"/>
            <p14:sldId id="304"/>
            <p14:sldId id="619"/>
            <p14:sldId id="620"/>
            <p14:sldId id="305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339"/>
            <p14:sldId id="630"/>
            <p14:sldId id="631"/>
            <p14:sldId id="632"/>
            <p14:sldId id="340"/>
            <p14:sldId id="633"/>
            <p14:sldId id="634"/>
            <p14:sldId id="341"/>
            <p14:sldId id="635"/>
            <p14:sldId id="636"/>
            <p14:sldId id="637"/>
            <p14:sldId id="342"/>
            <p14:sldId id="638"/>
            <p14:sldId id="639"/>
            <p14:sldId id="343"/>
            <p14:sldId id="345"/>
            <p14:sldId id="640"/>
            <p14:sldId id="641"/>
            <p14:sldId id="346"/>
            <p14:sldId id="642"/>
            <p14:sldId id="347"/>
            <p14:sldId id="643"/>
            <p14:sldId id="644"/>
            <p14:sldId id="348"/>
            <p14:sldId id="645"/>
            <p14:sldId id="646"/>
            <p14:sldId id="349"/>
            <p14:sldId id="647"/>
            <p14:sldId id="350"/>
            <p14:sldId id="648"/>
            <p14:sldId id="649"/>
            <p14:sldId id="351"/>
            <p14:sldId id="650"/>
            <p14:sldId id="352"/>
            <p14:sldId id="353"/>
            <p14:sldId id="651"/>
            <p14:sldId id="652"/>
            <p14:sldId id="653"/>
            <p14:sldId id="354"/>
            <p14:sldId id="654"/>
            <p14:sldId id="655"/>
            <p14:sldId id="656"/>
          </p14:sldIdLst>
        </p14:section>
        <p14:section name="Session - 8" id="{C0F23E7F-8FF9-4C58-B12F-28AA855424DF}">
          <p14:sldIdLst>
            <p14:sldId id="580"/>
            <p14:sldId id="581"/>
            <p14:sldId id="362"/>
            <p14:sldId id="613"/>
            <p14:sldId id="614"/>
            <p14:sldId id="615"/>
            <p14:sldId id="616"/>
            <p14:sldId id="617"/>
            <p14:sldId id="618"/>
            <p14:sldId id="357"/>
            <p14:sldId id="374"/>
            <p14:sldId id="367"/>
            <p14:sldId id="612"/>
            <p14:sldId id="607"/>
            <p14:sldId id="608"/>
            <p14:sldId id="368"/>
            <p14:sldId id="609"/>
            <p14:sldId id="369"/>
            <p14:sldId id="610"/>
            <p14:sldId id="370"/>
            <p14:sldId id="611"/>
            <p14:sldId id="358"/>
            <p14:sldId id="604"/>
            <p14:sldId id="386"/>
            <p14:sldId id="605"/>
            <p14:sldId id="606"/>
            <p14:sldId id="387"/>
            <p14:sldId id="603"/>
          </p14:sldIdLst>
        </p14:section>
        <p14:section name="Session - 9" id="{DAF6C2DA-3A56-4D23-A9CF-38BF4C541580}">
          <p14:sldIdLst>
            <p14:sldId id="582"/>
            <p14:sldId id="583"/>
            <p14:sldId id="375"/>
          </p14:sldIdLst>
        </p14:section>
        <p14:section name="Session - 10" id="{FF12CA16-0C32-4C5E-9194-F0EDFA098885}">
          <p14:sldIdLst>
            <p14:sldId id="584"/>
            <p14:sldId id="585"/>
            <p14:sldId id="376"/>
            <p14:sldId id="598"/>
            <p14:sldId id="599"/>
            <p14:sldId id="600"/>
            <p14:sldId id="388"/>
            <p14:sldId id="601"/>
            <p14:sldId id="602"/>
            <p14:sldId id="389"/>
            <p14:sldId id="597"/>
            <p14:sldId id="377"/>
            <p14:sldId id="595"/>
            <p14:sldId id="596"/>
            <p14:sldId id="587"/>
            <p14:sldId id="594"/>
            <p14:sldId id="588"/>
            <p14:sldId id="589"/>
            <p14:sldId id="590"/>
            <p14:sldId id="591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theme" Target="theme/theme1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tableStyles" Target="tableStyle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30B4F-846F-4368-9199-0F6FD8ED3C3A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CA126-5D75-4760-952F-5E7B3A52B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4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5143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00115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53730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0394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0540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055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0204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2075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38513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34548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77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4754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2367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6471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74140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40927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2841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05280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12362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54920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74445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63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63571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254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3163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33907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5332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48807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8628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83567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21616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193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11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0130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50959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73417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25935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200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88802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269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15042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2192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95415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574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61998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42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74990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84693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4584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79717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4931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58908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7152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3090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4101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7509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6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611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965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1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013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922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6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56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670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88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759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0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2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443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50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305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25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84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07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278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63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059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251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589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060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246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602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111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4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8193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504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843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125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9527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714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8366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186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85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4537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74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9849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524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2963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8104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118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3729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1001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736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733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425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01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6683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56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9803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9369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0804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037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597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2248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8537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1355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66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1475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6523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461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914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6121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5492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9919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9874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643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6387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18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6731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7338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9190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791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19801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5870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057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140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9424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3843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82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6594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18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3132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1288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481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5321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1432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8997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0158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362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3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7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7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1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1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C4FC-9518-4F89-8E06-256C46A94C55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ACB9-4163-4D7B-9DE0-4FF1717E5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eindia.com/products/content/equities/indices/historical_index_data.ht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eindia.com/products/content/equities/indices/historical_index_data.ht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eindia.com/products/content/equities/indices/historical_index_data.htm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atatable/data.table" TargetMode="External"/><Relationship Id="rId2" Type="http://schemas.openxmlformats.org/officeDocument/2006/relationships/hyperlink" Target="https://cran.r-project.org/web/packages/data.table/index.html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atatable/data.table" TargetMode="External"/><Relationship Id="rId2" Type="http://schemas.openxmlformats.org/officeDocument/2006/relationships/hyperlink" Target="https://cran.r-project.org/web/packages/data.table/index.html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99871/how-to-join-merge-data-frames-inner-outer-left-right?utm_medium=organic&amp;utm_source=google_rich_qa&amp;utm_campaign=google_rich_qa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99871/how-to-join-merge-data-frames-inner-outer-left-right?utm_medium=organic&amp;utm_source=google_rich_qa&amp;utm_campaign=google_rich_qa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99871/how-to-join-merge-data-frames-inner-outer-left-right?utm_medium=organic&amp;utm_source=google_rich_qa&amp;utm_campaign=google_rich_qa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oregressive%E2%80%93moving-average_model" TargetMode="Externa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ct.bell-labs.com/sl/S/histo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ct.bell-labs.com/sl/S/histor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ct.bell-labs.com/sl/S/histor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f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f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f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octave-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octave-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octave-r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#download" TargetMode="External"/><Relationship Id="rId5" Type="http://schemas.openxmlformats.org/officeDocument/2006/relationships/hyperlink" Target="https://cran.r-project.org/bin/macosx/R-4.0.3.pkg" TargetMode="External"/><Relationship Id="rId4" Type="http://schemas.openxmlformats.org/officeDocument/2006/relationships/hyperlink" Target="https://cran.r-project.org/bin/windows/base/R-4.0.3-win.exe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#download" TargetMode="External"/><Relationship Id="rId5" Type="http://schemas.openxmlformats.org/officeDocument/2006/relationships/hyperlink" Target="https://cran.r-project.org/bin/macosx/R-4.0.3.pkg" TargetMode="External"/><Relationship Id="rId4" Type="http://schemas.openxmlformats.org/officeDocument/2006/relationships/hyperlink" Target="https://cran.r-project.org/bin/windows/base/R-4.0.3-win.ex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#download" TargetMode="External"/><Relationship Id="rId5" Type="http://schemas.openxmlformats.org/officeDocument/2006/relationships/hyperlink" Target="https://cran.r-project.org/bin/macosx/R-4.0.3.pkg" TargetMode="External"/><Relationship Id="rId4" Type="http://schemas.openxmlformats.org/officeDocument/2006/relationships/hyperlink" Target="https://cran.r-project.org/bin/windows/base/R-4.0.3-win.exe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ata.table/data.table.pdf" TargetMode="External"/><Relationship Id="rId3" Type="http://schemas.openxmlformats.org/officeDocument/2006/relationships/hyperlink" Target="http://www.stackoverflow.com/" TargetMode="External"/><Relationship Id="rId7" Type="http://schemas.openxmlformats.org/officeDocument/2006/relationships/hyperlink" Target="https://cran.r-project.org/web/packages/data.table/vignettes/datatable-intro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index.html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://www.r-blogger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ata.table/data.table.pdf" TargetMode="External"/><Relationship Id="rId3" Type="http://schemas.openxmlformats.org/officeDocument/2006/relationships/hyperlink" Target="http://www.stackoverflow.com/" TargetMode="External"/><Relationship Id="rId7" Type="http://schemas.openxmlformats.org/officeDocument/2006/relationships/hyperlink" Target="https://cran.r-project.org/web/packages/data.table/vignettes/datatable-intro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index.html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://www.r-bloggers.com/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ata.table/data.table.pdf" TargetMode="External"/><Relationship Id="rId3" Type="http://schemas.openxmlformats.org/officeDocument/2006/relationships/hyperlink" Target="http://www.stackoverflow.com/" TargetMode="External"/><Relationship Id="rId7" Type="http://schemas.openxmlformats.org/officeDocument/2006/relationships/hyperlink" Target="https://cran.r-project.org/web/packages/data.table/vignettes/datatable-intro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index.html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://www.r-bloggers.com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eindia.com/products/content/equities/indices/historical_index_data.htm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eindia.com/products/content/equities/indices/historical_index_data.htm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3782"/>
            <a:ext cx="9144000" cy="1995199"/>
          </a:xfrm>
        </p:spPr>
        <p:txBody>
          <a:bodyPr>
            <a:normAutofit/>
          </a:bodyPr>
          <a:lstStyle/>
          <a:p>
            <a:r>
              <a:rPr lang="en-US" dirty="0"/>
              <a:t>Applied R Programming</a:t>
            </a:r>
            <a:br>
              <a:rPr lang="en-US" dirty="0"/>
            </a:br>
            <a:r>
              <a:rPr lang="en-US" dirty="0"/>
              <a:t>2021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7491"/>
            <a:ext cx="9144000" cy="101322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i="1" dirty="0"/>
              <a:t>-- Nikhil Vidhani</a:t>
            </a:r>
          </a:p>
          <a:p>
            <a:pPr algn="r"/>
            <a:r>
              <a:rPr lang="en-US" i="1" dirty="0" smtClean="0"/>
              <a:t>PhD </a:t>
            </a:r>
            <a:r>
              <a:rPr lang="en-US" i="1" dirty="0"/>
              <a:t>Student,</a:t>
            </a:r>
          </a:p>
          <a:p>
            <a:pPr algn="r"/>
            <a:r>
              <a:rPr lang="en-US" i="1" dirty="0"/>
              <a:t>Finance and Accounting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8634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89159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Module - 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00073" y="4202546"/>
            <a:ext cx="6800273" cy="2521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Basics of Computer Architecture and Programming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Intro to Programming through 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Introduction to </a:t>
            </a:r>
            <a:r>
              <a:rPr lang="en-US" sz="2200" dirty="0" err="1">
                <a:solidFill>
                  <a:prstClr val="black"/>
                </a:solidFill>
              </a:rPr>
              <a:t>data.frame</a:t>
            </a:r>
            <a:endParaRPr lang="en-US" sz="22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useful R methods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Loop Functions</a:t>
            </a:r>
          </a:p>
        </p:txBody>
      </p:sp>
    </p:spTree>
    <p:extLst>
      <p:ext uri="{BB962C8B-B14F-4D97-AF65-F5344CB8AC3E}">
        <p14:creationId xmlns:p14="http://schemas.microsoft.com/office/powerpoint/2010/main" val="9837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en-US" dirty="0"/>
              <a:t>Reading Data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2545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Download some stock data from NSE</a:t>
            </a:r>
          </a:p>
          <a:p>
            <a:pPr lvl="1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https://www.nseindia.com/products/content/equities/indices/historical_index_data.ht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Save the CSV file as data.csv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CSV (most common)</a:t>
            </a:r>
          </a:p>
          <a:p>
            <a:pPr lvl="1">
              <a:lnSpc>
                <a:spcPct val="110000"/>
              </a:lnSpc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setwd("C:/Users/nikhi/Downloads/");</a:t>
            </a:r>
          </a:p>
          <a:p>
            <a:pPr lvl="1">
              <a:lnSpc>
                <a:spcPct val="130000"/>
              </a:lnSpc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nifty = read.csv("data.csv");</a:t>
            </a:r>
          </a:p>
          <a:p>
            <a:pPr lvl="1">
              <a:lnSpc>
                <a:spcPct val="110000"/>
              </a:lnSpc>
            </a:pPr>
            <a:r>
              <a:rPr lang="en-US" sz="22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Alternatively: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 = read.csv("C:/Users/nikhi/Downloads/data.csv");</a:t>
            </a:r>
          </a:p>
          <a:p>
            <a:pPr>
              <a:buChar char=" "/>
            </a:pPr>
            <a:r>
              <a:rPr lang="en-US" smtClean="0"/>
              <a:t>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</a:t>
            </a:r>
            <a:br>
              <a:rPr lang="en-US" smtClean="0"/>
            </a:br>
            <a:r>
              <a:rPr lang="en-US" smtClean="0"/>
              <a:t>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en-US" dirty="0"/>
              <a:t>Reading Data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2545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Download some stock data from NSE</a:t>
            </a:r>
          </a:p>
          <a:p>
            <a:pPr lvl="1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https://www.nseindia.com/products/content/equities/indices/historical_index_data.ht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Save the CSV file as data.csv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CSV (most common)</a:t>
            </a:r>
          </a:p>
          <a:p>
            <a:pPr lvl="1">
              <a:lnSpc>
                <a:spcPct val="110000"/>
              </a:lnSpc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setwd("C:/Users/nikhi/Downloads/");</a:t>
            </a:r>
          </a:p>
          <a:p>
            <a:pPr lvl="1">
              <a:lnSpc>
                <a:spcPct val="130000"/>
              </a:lnSpc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nifty = read.csv("data.csv");</a:t>
            </a:r>
          </a:p>
          <a:p>
            <a:pPr lvl="1">
              <a:lnSpc>
                <a:spcPct val="110000"/>
              </a:lnSpc>
            </a:pPr>
            <a:r>
              <a:rPr lang="en-US" sz="22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Alternatively: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 = read.csv("C:/Users/nikhi/Downloads/data.csv");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Excel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Search it yourself! It is not recommended btw.</a:t>
            </a:r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</a:t>
            </a:r>
            <a:br>
              <a:rPr lang="en-US" smtClean="0"/>
            </a:br>
            <a:r>
              <a:rPr lang="en-US" smtClean="0"/>
              <a:t>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en-US" dirty="0"/>
              <a:t>Reading Data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2545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Download some stock data from NSE</a:t>
            </a:r>
          </a:p>
          <a:p>
            <a:pPr lvl="1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https://www.nseindia.com/products/content/equities/indices/historical_index_data.ht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Save the CSV file as data.csv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CSV (most common)</a:t>
            </a:r>
          </a:p>
          <a:p>
            <a:pPr lvl="1">
              <a:lnSpc>
                <a:spcPct val="110000"/>
              </a:lnSpc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setwd("C:/Users/nikhi/Downloads/");</a:t>
            </a:r>
          </a:p>
          <a:p>
            <a:pPr lvl="1">
              <a:lnSpc>
                <a:spcPct val="130000"/>
              </a:lnSpc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nifty = read.csv("data.csv");</a:t>
            </a:r>
          </a:p>
          <a:p>
            <a:pPr lvl="1">
              <a:lnSpc>
                <a:spcPct val="110000"/>
              </a:lnSpc>
            </a:pPr>
            <a:r>
              <a:rPr lang="en-US" sz="22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Alternatively: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 = read.csv("C:/Users/nikhi/Downloads/data.csv");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Excel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Search it yourself! It is not recommended btw.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clipboard</a:t>
            </a:r>
          </a:p>
          <a:p>
            <a:pPr lvl="1"/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read.table("clipboard");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This is quick fix for small data transfer between R and excel. Use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as your primary method for data reading!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8874"/>
            <a:ext cx="10515600" cy="862096"/>
          </a:xfrm>
        </p:spPr>
        <p:txBody>
          <a:bodyPr/>
          <a:lstStyle/>
          <a:p>
            <a:r>
              <a:rPr lang="en-US" dirty="0"/>
              <a:t>Reading Data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041232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US" smtClean="0"/>
              <a:t>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mtClean="0"/>
              <a:t> </a:t>
            </a:r>
            <a:endParaRPr lang="en-US" dirty="0"/>
          </a:p>
          <a:p>
            <a:pPr>
              <a:buChar char=" "/>
            </a:pPr>
            <a:r>
              <a:rPr lang="en-US" smtClean="0"/>
              <a:t>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fr-FR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</a:t>
            </a:r>
            <a:endParaRPr lang="fr-FR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8874"/>
            <a:ext cx="10515600" cy="862096"/>
          </a:xfrm>
        </p:spPr>
        <p:txBody>
          <a:bodyPr/>
          <a:lstStyle/>
          <a:p>
            <a:r>
              <a:rPr lang="en-US" dirty="0"/>
              <a:t>Reading Data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04123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Viewing data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View(nifty);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pPr>
              <a:buChar char=" "/>
            </a:pPr>
            <a:r>
              <a:rPr lang="en-US" smtClean="0"/>
              <a:t>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fr-FR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</a:t>
            </a:r>
            <a:endParaRPr lang="fr-FR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IN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8874"/>
            <a:ext cx="10515600" cy="862096"/>
          </a:xfrm>
        </p:spPr>
        <p:txBody>
          <a:bodyPr/>
          <a:lstStyle/>
          <a:p>
            <a:r>
              <a:rPr lang="en-US" dirty="0"/>
              <a:t>Reading Data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04123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Viewing data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View(nifty);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Date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nifty$Date = as.Date(nifty$Date, format = "%d-%b-%Y");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 = nrow(nifty);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 = nifty$Date[1];</a:t>
            </a:r>
          </a:p>
          <a:p>
            <a:pPr marL="457200" lvl="1" indent="0">
              <a:buNone/>
            </a:pP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"%D");           #  10/01/20</a:t>
            </a:r>
          </a:p>
          <a:p>
            <a:pPr marL="457200" lvl="1" indent="0">
              <a:buNone/>
            </a:pPr>
            <a:r>
              <a:rPr lang="fr-F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format(d, format = "%d-%m-%y");     #  01-10-20</a:t>
            </a:r>
          </a:p>
          <a:p>
            <a:pPr marL="457200" lvl="1" indent="0">
              <a:buNone/>
            </a:pP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format(d, format = "%d.%b.%Y");     #  01.Oct.2020</a:t>
            </a:r>
          </a:p>
          <a:p>
            <a:pPr marL="457200" lvl="1" indent="0">
              <a:buNone/>
            </a:pP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"%A, %B %d, %Y") </a:t>
            </a: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Thursday, October 01, 2020</a:t>
            </a:r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8874"/>
            <a:ext cx="10515600" cy="862096"/>
          </a:xfrm>
        </p:spPr>
        <p:txBody>
          <a:bodyPr/>
          <a:lstStyle/>
          <a:p>
            <a:r>
              <a:rPr lang="en-US" dirty="0"/>
              <a:t>Reading Data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04123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Viewing data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View(nifty);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Date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nifty$Date = as.Date(nifty$Date, format = "%d-%b-%Y");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 = nrow(nifty);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 = nifty$Date[1];</a:t>
            </a:r>
          </a:p>
          <a:p>
            <a:pPr marL="457200" lvl="1" indent="0">
              <a:buNone/>
            </a:pP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"%D");           #  10/01/20</a:t>
            </a:r>
          </a:p>
          <a:p>
            <a:pPr marL="457200" lvl="1" indent="0">
              <a:buNone/>
            </a:pPr>
            <a:r>
              <a:rPr lang="fr-F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format(d, format = "%d-%m-%y");     #  01-10-20</a:t>
            </a:r>
          </a:p>
          <a:p>
            <a:pPr marL="457200" lvl="1" indent="0">
              <a:buNone/>
            </a:pP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format(d, format = "%d.%b.%Y");     #  01.Oct.2020</a:t>
            </a:r>
          </a:p>
          <a:p>
            <a:pPr marL="457200" lvl="1" indent="0">
              <a:buNone/>
            </a:pP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"%A, %B %d, %Y") </a:t>
            </a:r>
            <a:r>
              <a:rPr lang="en-IN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Thursday, October 01, 2020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Alternatively,</a:t>
            </a:r>
          </a:p>
          <a:p>
            <a:pPr lvl="1"/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read.table("data.csv", header = T, sep = ",", nrows = 5);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 1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4696"/>
            <a:ext cx="10515600" cy="806116"/>
          </a:xfrm>
        </p:spPr>
        <p:txBody>
          <a:bodyPr/>
          <a:lstStyle/>
          <a:p>
            <a:r>
              <a:rPr lang="en-US" dirty="0"/>
              <a:t>if-else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0" y="3777923"/>
            <a:ext cx="12011525" cy="2699082"/>
          </a:xfrm>
        </p:spPr>
        <p:txBody>
          <a:bodyPr>
            <a:noAutofit/>
          </a:bodyPr>
          <a:lstStyle/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 1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4696"/>
            <a:ext cx="10515600" cy="806116"/>
          </a:xfrm>
        </p:spPr>
        <p:txBody>
          <a:bodyPr/>
          <a:lstStyle/>
          <a:p>
            <a:r>
              <a:rPr lang="en-US" dirty="0"/>
              <a:t>if-else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0" y="3777923"/>
            <a:ext cx="12011525" cy="2699082"/>
          </a:xfrm>
        </p:spPr>
        <p:txBody>
          <a:bodyPr>
            <a:noAutofit/>
          </a:bodyPr>
          <a:lstStyle/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 descr=" 7"/>
          <p:cNvGrpSpPr/>
          <p:nvPr/>
        </p:nvGrpSpPr>
        <p:grpSpPr>
          <a:xfrm>
            <a:off x="324849" y="1070812"/>
            <a:ext cx="11686676" cy="2430384"/>
            <a:chOff x="296777" y="1311437"/>
            <a:chExt cx="11686676" cy="2430384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71611" y="1311440"/>
              <a:ext cx="4511842" cy="24303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if(&lt;COND_2&gt;)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/>
            </a:p>
            <a:p>
              <a:pPr lvl="1"/>
              <a:endParaRPr lang="en-IN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834062" y="1311437"/>
              <a:ext cx="3637549" cy="19009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/>
            </a:p>
            <a:p>
              <a:pPr lvl="1"/>
              <a:endParaRPr lang="en-IN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96777" y="1463839"/>
              <a:ext cx="3689685" cy="1191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3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 1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4696"/>
            <a:ext cx="10515600" cy="806116"/>
          </a:xfrm>
        </p:spPr>
        <p:txBody>
          <a:bodyPr/>
          <a:lstStyle/>
          <a:p>
            <a:r>
              <a:rPr lang="en-US" dirty="0"/>
              <a:t>if-else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0" y="3777923"/>
            <a:ext cx="12011525" cy="269908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if(nifty$Close[2] &gt; nifty$Close[1]) {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= paste("Stock market closed green on", nifty$Date[2]);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if(nifty$Close[2] &gt; nifty$Open[2]) {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= paste("Stock market closed above opening on", nifty$Date[2]);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= paste("Stock market was red and closed below opening on", nifty$Date[2]);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print(str);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 descr=" 7"/>
          <p:cNvGrpSpPr/>
          <p:nvPr/>
        </p:nvGrpSpPr>
        <p:grpSpPr>
          <a:xfrm>
            <a:off x="324849" y="1070812"/>
            <a:ext cx="11686676" cy="2430384"/>
            <a:chOff x="296777" y="1311437"/>
            <a:chExt cx="11686676" cy="2430384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71611" y="1311440"/>
              <a:ext cx="4511842" cy="24303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if(&lt;COND_2&gt;)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/>
            </a:p>
            <a:p>
              <a:pPr lvl="1"/>
              <a:endParaRPr lang="en-IN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834062" y="1311437"/>
              <a:ext cx="3637549" cy="19009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/>
            </a:p>
            <a:p>
              <a:pPr lvl="1"/>
              <a:endParaRPr lang="en-IN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96777" y="1463839"/>
              <a:ext cx="3689685" cy="1191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97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27965"/>
            <a:ext cx="10515600" cy="777875"/>
          </a:xfrm>
        </p:spPr>
        <p:txBody>
          <a:bodyPr/>
          <a:lstStyle/>
          <a:p>
            <a:r>
              <a:rPr lang="en-US" dirty="0"/>
              <a:t>What’s a computer look like?</a:t>
            </a:r>
            <a:endParaRPr lang="en-IN" dirty="0"/>
          </a:p>
        </p:txBody>
      </p:sp>
      <p:pic>
        <p:nvPicPr>
          <p:cNvPr id="1026" name="Picture 2" descr="Image result for OS architectur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5"/>
          <a:stretch/>
        </p:blipFill>
        <p:spPr bwMode="auto">
          <a:xfrm>
            <a:off x="2335246" y="1353184"/>
            <a:ext cx="8119394" cy="50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8872"/>
            <a:ext cx="10515600" cy="777875"/>
          </a:xfrm>
        </p:spPr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9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8872"/>
            <a:ext cx="10515600" cy="777875"/>
          </a:xfrm>
        </p:spPr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15190"/>
            <a:ext cx="10515600" cy="539014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Looping is used to perform similar set of tasks repetitively</a:t>
            </a:r>
          </a:p>
          <a:p>
            <a:pPr lvl="1"/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200" dirty="0" err="1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n:1) {</a:t>
            </a:r>
            <a:b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n:1;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same as </a:t>
            </a:r>
            <a:r>
              <a:rPr lang="en-US" sz="2200" dirty="0" err="1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(n,1,1);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i.e. backwards counting!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Alternatively, you can execute:  </a:t>
            </a: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rev(</a:t>
            </a:r>
            <a:r>
              <a:rPr lang="en-US" sz="2200" dirty="0" err="1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or  </a:t>
            </a:r>
            <a:r>
              <a:rPr lang="en-US" sz="2200" dirty="0" err="1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200" dirty="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[n:1];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9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68872"/>
            <a:ext cx="10515600" cy="777875"/>
          </a:xfrm>
        </p:spPr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190"/>
                <a:ext cx="10515600" cy="53901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Looping is used to perform similar set of tasks repetitively</a:t>
                </a:r>
              </a:p>
              <a:p>
                <a:pPr lvl="1"/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for(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n:1) {</a:t>
                </a:r>
                <a:b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print(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]);</a:t>
                </a:r>
                <a:b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1"/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n:1;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is same as 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seq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(n,1,1);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i.e. backwards counting!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Alternatively, you can execute:  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rev(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 or  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[n:1];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Try avoiding loops if you can!</a:t>
                </a:r>
                <a:endParaRPr lang="en-US" dirty="0">
                  <a:solidFill>
                    <a:schemeClr val="tx1">
                      <a:lumMod val="100000"/>
                    </a:schemeClr>
                  </a:solidFill>
                  <a:latin typeface="Calibri" panose="020F0502020204030204" pitchFamily="34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Increasing all dates by a week:  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+ 7</a:t>
                </a:r>
                <a:endParaRPr lang="en-US" sz="2200" dirty="0">
                  <a:solidFill>
                    <a:srgbClr val="70AD47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Finding Daily growth:  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nifty$Close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[-1] / 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nifty$Close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[-n]</a:t>
                </a:r>
                <a:endParaRPr lang="en-US" sz="2200" dirty="0">
                  <a:solidFill>
                    <a:srgbClr val="70AD47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Daily diff. b/w high and low prices:  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nifty$High</a:t>
                </a:r>
                <a:r>
                  <a:rPr lang="en-US" sz="2200" dirty="0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- </a:t>
                </a:r>
                <a:r>
                  <a:rPr lang="en-US" sz="2200" dirty="0" err="1" smtClean="0">
                    <a:solidFill>
                      <a:srgbClr val="70AD47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nifty$Low</a:t>
                </a:r>
                <a:endParaRPr lang="en-US" sz="2200" dirty="0">
                  <a:solidFill>
                    <a:srgbClr val="70AD47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Question: find % growth in daily volatility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190"/>
                <a:ext cx="10515600" cy="5390148"/>
              </a:xfrm>
              <a:blipFill>
                <a:blip r:embed="rId3"/>
                <a:stretch>
                  <a:fillRect l="-1043" t="-18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2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633663" y="184653"/>
            <a:ext cx="10515600" cy="753810"/>
          </a:xfrm>
        </p:spPr>
        <p:txBody>
          <a:bodyPr/>
          <a:lstStyle/>
          <a:p>
            <a:r>
              <a:rPr lang="en-US" dirty="0"/>
              <a:t>Nested if-else and for loop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93295" y="1046748"/>
            <a:ext cx="11321716" cy="5702968"/>
          </a:xfrm>
        </p:spPr>
        <p:txBody>
          <a:bodyPr>
            <a:noAutofit/>
          </a:bodyPr>
          <a:lstStyle/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19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633663" y="184653"/>
            <a:ext cx="10515600" cy="753810"/>
          </a:xfrm>
        </p:spPr>
        <p:txBody>
          <a:bodyPr/>
          <a:lstStyle/>
          <a:p>
            <a:r>
              <a:rPr lang="en-US" dirty="0"/>
              <a:t>Nested if-else and for loop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93295" y="1046748"/>
            <a:ext cx="11321716" cy="5702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 in 2:n) {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if(nifty$Close[i] &gt; 1.01 * nifty$Close[i-1]) {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market gained more than 1%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for(j in 1:ncol(nifty)) {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print( paste("Gain", i, colnames(nifty)[j], nifty[i,j], sep =":") );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# end for(j)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else if(nifty$Close[i] &lt; 0.99 * nifty$Close[i-1]) {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market lost more than 1%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for(j in 1:ncol(nifty)) {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print( paste("Loss", i, colnames(nifty)[j], nifty[i,j], sep =":") );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print(paste("Market movement was within 1% for i =", i));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# end if()</a:t>
            </a:r>
          </a:p>
          <a:p>
            <a:pPr marL="0" indent="0">
              <a:buNone/>
            </a:pPr>
            <a:r>
              <a:rPr lang="en-IN" sz="19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# end for(i)</a:t>
            </a:r>
          </a:p>
          <a:p>
            <a:pPr marL="0" indent="0">
              <a:buNone/>
            </a:pP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898191"/>
          </a:xfrm>
        </p:spPr>
        <p:txBody>
          <a:bodyPr/>
          <a:lstStyle/>
          <a:p>
            <a:r>
              <a:rPr lang="en-US" dirty="0"/>
              <a:t>Jumping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502442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US" smtClean="0"/>
              <a:t>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/>
              <a:t>         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mtClean="0"/>
              <a:t>                         </a:t>
            </a:r>
            <a:endParaRPr lang="en-US" dirty="0"/>
          </a:p>
          <a:p>
            <a:pPr lvl="1"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smtClean="0"/>
              <a:t>                                        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5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898191"/>
          </a:xfrm>
        </p:spPr>
        <p:txBody>
          <a:bodyPr/>
          <a:lstStyle/>
          <a:p>
            <a:r>
              <a:rPr lang="en-US" dirty="0"/>
              <a:t>Jumping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50244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Till now all our commands executed sequentially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There may be circumstances when we need to jump</a:t>
            </a:r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/>
              <a:t>         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mtClean="0"/>
              <a:t>                         </a:t>
            </a:r>
            <a:endParaRPr lang="en-US" dirty="0"/>
          </a:p>
          <a:p>
            <a:pPr lvl="1"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smtClean="0"/>
              <a:t>                                        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898191"/>
          </a:xfrm>
        </p:spPr>
        <p:txBody>
          <a:bodyPr/>
          <a:lstStyle/>
          <a:p>
            <a:r>
              <a:rPr lang="en-US" dirty="0"/>
              <a:t>Jumping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50244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Till now all our commands executed sequentially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There may be circumstances when we need to jump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Next and Break</a:t>
            </a:r>
          </a:p>
          <a:p>
            <a:pPr lvl="1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used to skip an iteration, while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exits the loop entirely.</a:t>
            </a:r>
          </a:p>
          <a:p>
            <a:pPr lvl="1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 in 1:10) {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if(i &lt;= 3) {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next;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if(i &gt; 6) {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print(i);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pPr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smtClean="0"/>
              <a:t>                                        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898191"/>
          </a:xfrm>
        </p:spPr>
        <p:txBody>
          <a:bodyPr/>
          <a:lstStyle/>
          <a:p>
            <a:r>
              <a:rPr lang="en-US" dirty="0"/>
              <a:t>Jumping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50244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Till now all our commands executed sequentially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There may be circumstances when we need to jump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Next and Break</a:t>
            </a:r>
          </a:p>
          <a:p>
            <a:pPr lvl="1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used to skip an iteration, while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exits the loop entirely.</a:t>
            </a:r>
          </a:p>
          <a:p>
            <a:pPr lvl="1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 in 1:10) {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if(i &lt;= 3) {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next;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if(i &gt; 6) {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print(i);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return()</a:t>
            </a:r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used to exit a function with a value</a:t>
            </a:r>
            <a:endParaRPr lang="en-US" sz="1800" smtClean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7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45168" y="1287379"/>
            <a:ext cx="11261558" cy="5251966"/>
          </a:xfrm>
        </p:spPr>
        <p:txBody>
          <a:bodyPr>
            <a:normAutofit fontScale="92500" lnSpcReduction="10000"/>
          </a:bodyPr>
          <a:lstStyle/>
          <a:p>
            <a:pPr>
              <a:buChar char=" "/>
            </a:pPr>
            <a:r>
              <a:rPr lang="en-US" smtClean="0"/>
              <a:t>                    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1800" smtClean="0"/>
              <a:t>                          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</a:t>
            </a:r>
            <a:r>
              <a:rPr lang="en-US" smtClean="0"/>
              <a:t>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                            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 </a:t>
            </a:r>
            <a:br>
              <a:rPr lang="en-US" smtClean="0"/>
            </a:br>
            <a:r>
              <a:rPr lang="en-US" smtClean="0"/>
              <a:t>           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                                                </a:t>
            </a:r>
            <a:br>
              <a:rPr lang="en-US" smtClean="0"/>
            </a:br>
            <a:r>
              <a:rPr lang="en-US" smtClean="0"/>
              <a:t>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/>
              <a:t>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1800" smtClean="0"/>
              <a:t>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IN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Computer do?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lnSpcReduction="10000"/>
          </a:bodyPr>
          <a:lstStyle/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45168" y="1287379"/>
            <a:ext cx="11261558" cy="52519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Organize often-used set of instructions separately in a “function”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Calling a function will execute all the commands in the body of function</a:t>
            </a:r>
          </a:p>
        </p:txBody>
      </p:sp>
    </p:spTree>
    <p:extLst>
      <p:ext uri="{BB962C8B-B14F-4D97-AF65-F5344CB8AC3E}">
        <p14:creationId xmlns:p14="http://schemas.microsoft.com/office/powerpoint/2010/main" val="32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45168" y="1287379"/>
            <a:ext cx="11261558" cy="52519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Organize often-used set of instructions separately in a “function”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Calling a function will execute all the commands in the body of function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We have used many functions till now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They end with parenthesis:  </a:t>
            </a:r>
            <a:r>
              <a:rPr lang="en-US" sz="22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Not square or curly braces</a:t>
            </a:r>
            <a:endParaRPr lang="en-US" sz="1800" dirty="0" smtClean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 </a:t>
            </a:r>
            <a:r>
              <a:rPr lang="en-US" sz="22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sum(); </a:t>
            </a:r>
            <a:r>
              <a:rPr lang="en-US" sz="2200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sz="22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vector(); format(); read.csv();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etc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Note that curly braces </a:t>
            </a:r>
            <a:r>
              <a:rPr lang="en-US" sz="22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are used for if-else, for and function body, square braces </a:t>
            </a:r>
            <a:r>
              <a:rPr lang="en-US" sz="22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for vector/matrix indexing and parenthesis </a:t>
            </a:r>
            <a:r>
              <a:rPr lang="en-US" sz="22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for grouping, if-else condition, for condition and functions arguments.</a:t>
            </a:r>
          </a:p>
        </p:txBody>
      </p:sp>
    </p:spTree>
    <p:extLst>
      <p:ext uri="{BB962C8B-B14F-4D97-AF65-F5344CB8AC3E}">
        <p14:creationId xmlns:p14="http://schemas.microsoft.com/office/powerpoint/2010/main" val="3363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45168" y="1287379"/>
            <a:ext cx="11261558" cy="5251966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Organize often-used set of instructions separately in a “function”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Calling a function will execute all the commands in the body of function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We have used many functions till now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They end with parenthesis: 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sz="1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Not square or curly braces</a:t>
            </a:r>
            <a:endParaRPr lang="en-US" sz="1800" smtClean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sum(); rbind(); vector(); format(); read.csv();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etc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Note that curly braces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are used for if-else, for and function body, square braces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for vector/matrix indexing and parenthesis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for grouping, if-else condition, for condition and functions arguments.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function has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name by which we call them, e.g.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set of inputs to be put within parenthesis like numbers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in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pPr lvl="2"/>
            <a:r>
              <a:rPr lang="en-US" sz="1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function can have no input: </a:t>
            </a:r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getwd()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Return value which is the output of the function like the sum of numbers in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endParaRPr lang="en-IN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/>
              <a:t>Function Example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49705" y="1311442"/>
            <a:ext cx="11357811" cy="511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 = length(x);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mean = sum(x) / n;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return(mean);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>
              <a:buChar char=" "/>
            </a:pPr>
            <a:r>
              <a:rPr lang="en-US" smtClean="0"/>
              <a:t>      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</a:t>
            </a:r>
            <a:br>
              <a:rPr lang="en-US" smtClean="0"/>
            </a:br>
            <a:r>
              <a:rPr lang="en-US" smtClean="0"/>
              <a:t>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7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/>
              <a:t>Function Example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49705" y="1311442"/>
            <a:ext cx="11357811" cy="511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 = length(x);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mean = sum(x) / n;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return(mean);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Name of the function is: 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Input is: 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Output is: 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Note that the mean here is just a name, we could well have used any other name without changing anything about our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813970"/>
          </a:xfrm>
        </p:spPr>
        <p:txBody>
          <a:bodyPr/>
          <a:lstStyle/>
          <a:p>
            <a:r>
              <a:rPr lang="en-US" dirty="0"/>
              <a:t>Function (Example) Cont.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39253"/>
            <a:ext cx="11036968" cy="53749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Alternate ways to write the same function</a:t>
            </a:r>
          </a:p>
          <a:p>
            <a:pPr lvl="1"/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return( sum(x) / length(x) );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 need to store sum and length. We can directly divide them!</a:t>
            </a:r>
          </a:p>
          <a:p>
            <a:pPr lvl="1"/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sum(x) / length(x);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 need for an explicit return. The last statement is returned by default.</a:t>
            </a:r>
          </a:p>
          <a:p>
            <a:endParaRPr lang="en-US" sz="2900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813970"/>
          </a:xfrm>
        </p:spPr>
        <p:txBody>
          <a:bodyPr/>
          <a:lstStyle/>
          <a:p>
            <a:r>
              <a:rPr lang="en-US" dirty="0"/>
              <a:t>Function (Example) Cont.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39253"/>
            <a:ext cx="11036968" cy="53749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Alternate ways to write the same function</a:t>
            </a:r>
          </a:p>
          <a:p>
            <a:pPr lvl="1"/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return( sum(x) / length(x) );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 need to store sum and length. We can directly divide them!</a:t>
            </a:r>
          </a:p>
          <a:p>
            <a:pPr lvl="1"/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sum(x) / length(x);</a:t>
            </a:r>
            <a:b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21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 need for an explicit return. The last statement is returned by default.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Try various value with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and the inbuilt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mean()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. See that the answers are exactly the same.</a:t>
            </a:r>
          </a:p>
          <a:p>
            <a:endParaRPr lang="en-US" sz="2900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813970"/>
          </a:xfrm>
        </p:spPr>
        <p:txBody>
          <a:bodyPr/>
          <a:lstStyle/>
          <a:p>
            <a:r>
              <a:rPr lang="en-US" dirty="0"/>
              <a:t>Function (Example) Cont.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253"/>
                <a:ext cx="11036968" cy="53749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Alternate ways to write the same function</a:t>
                </a:r>
              </a:p>
              <a:p>
                <a:pPr lvl="1"/>
                <a:r>
                  <a:rPr lang="en-US" dirty="0" err="1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function(x) {</a:t>
                </a:r>
                <a:b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return( sum(x) / length(x) );</a:t>
                </a:r>
                <a:b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2"/>
                <a:r>
                  <a:rPr lang="en-US" sz="21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No need to store sum and length. We can directly divide them!</a:t>
                </a:r>
              </a:p>
              <a:p>
                <a:pPr lvl="1"/>
                <a:r>
                  <a:rPr lang="en-US" dirty="0" err="1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function(x) {</a:t>
                </a:r>
                <a:b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sum(x) / length(x);</a:t>
                </a:r>
                <a:b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2"/>
                <a:r>
                  <a:rPr lang="en-US" sz="21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No need for an explicit return. The last statement is returned by default.</a:t>
                </a:r>
              </a:p>
              <a:p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Try various value with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err="1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sz="2400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and the inbuilt</a:t>
                </a:r>
                <a:r>
                  <a:rPr lang="en-US" sz="2400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mean()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. See that the answers are exactly the same.</a:t>
                </a:r>
              </a:p>
              <a:p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Exercise: Write your own version of variance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solidFill>
                    <a:schemeClr val="tx1">
                      <a:lumMod val="100000"/>
                    </a:schemeClr>
                  </a:solidFill>
                  <a:latin typeface="Calibri" panose="020F0502020204030204" pitchFamily="34" charset="0"/>
                </a:endParaRPr>
              </a:p>
              <a:p>
                <a:pPr lvl="1"/>
                <a:r>
                  <a:rPr lang="en-US" sz="28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Compare it with the inbuilt </a:t>
                </a:r>
                <a:r>
                  <a:rPr lang="en-US" dirty="0" err="1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en-US" sz="28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function in R</a:t>
                </a:r>
              </a:p>
              <a:p>
                <a:endParaRPr lang="en-US" sz="2900" dirty="0" smtClean="0">
                  <a:solidFill>
                    <a:schemeClr val="tx1">
                      <a:lumMod val="10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253"/>
                <a:ext cx="11036968" cy="5374908"/>
              </a:xfrm>
              <a:blipFill>
                <a:blip r:embed="rId3"/>
                <a:stretch>
                  <a:fillRect l="-994" t="-2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Multiple conditions &amp; which()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</p:spPr>
            <p:txBody>
              <a:bodyPr/>
              <a:lstStyle/>
              <a:p>
                <a:pPr>
                  <a:buChar char=" "/>
                </a:pPr>
                <a:r>
                  <a:rPr lang="en-US" smtClean="0"/>
                  <a:t>                 </a:t>
                </a:r>
                <a:r>
                  <a:rPr lang="en-US" sz="240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smtClean="0"/>
                  <a:t>    </a:t>
                </a:r>
                <a:r>
                  <a:rPr lang="en-US" sz="240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en-US" smtClean="0"/>
                  <a:t>                  </a:t>
                </a:r>
                <a:r>
                  <a:rPr lang="en-US" sz="240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en-US" smtClean="0"/>
                  <a:t>          </a:t>
                </a:r>
                <a:br>
                  <a:rPr lang="en-US" smtClean="0"/>
                </a:br>
                <a:r>
                  <a:rPr lang="en-US" smtClean="0"/>
                  <a:t>                                           </a:t>
                </a:r>
                <a:r>
                  <a:rPr lang="en-US" sz="240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mtClean="0"/>
                  <a:t>    </a:t>
                </a:r>
                <a:r>
                  <a:rPr lang="en-US" sz="240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smtClean="0"/>
                  <a:t> </a:t>
                </a:r>
                <a:endParaRPr lang="en-US" dirty="0"/>
              </a:p>
              <a:p>
                <a:pPr>
                  <a:buChar char=" "/>
                </a:pPr>
                <a:endParaRPr lang="en-US" dirty="0"/>
              </a:p>
              <a:p>
                <a:pPr>
                  <a:buChar char=" "/>
                </a:pPr>
                <a:r>
                  <a:rPr lang="en-US" smtClean="0"/>
                  <a:t>                                                                     </a:t>
                </a:r>
                <a:endParaRPr lang="en-US" dirty="0"/>
              </a:p>
              <a:p>
                <a:pPr lvl="1">
                  <a:buChar char=" "/>
                </a:pPr>
                <a:r>
                  <a:rPr lang="en-US" smtClean="0"/>
                  <a:t>     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</a:t>
                </a:r>
                <a:r>
                  <a:rPr lang="en-US" smtClean="0"/>
                  <a:t>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endPara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buChar char=" "/>
                </a:pPr>
                <a:r>
                  <a:rPr lang="en-US" smtClean="0"/>
                  <a:t>       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en-US" smtClean="0"/>
                  <a:t>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endPara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buChar char=" "/>
                </a:pPr>
                <a:r>
                  <a:rPr lang="en-US" smtClean="0"/>
                  <a:t>      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</a:t>
                </a:r>
                <a:r>
                  <a:rPr lang="en-US" smtClean="0"/>
                  <a:t>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endPara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buChar char=" "/>
                </a:pPr>
                <a:endParaRPr lang="en-US" dirty="0"/>
              </a:p>
              <a:p>
                <a:pPr>
                  <a:buChar char=" "/>
                </a:pPr>
                <a:r>
                  <a:rPr lang="en-US" smtClean="0"/>
                  <a:t>               </a:t>
                </a:r>
                <a:endParaRPr lang="en-I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buChar char=" 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/>
              </a:p>
              <a:p>
                <a:pPr lvl="1">
                  <a:buChar char=" 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  <a:blipFill>
                <a:blip r:embed="rId3"/>
                <a:stretch>
                  <a:fillRect b="-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Multiple conditions &amp; which()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</p:spPr>
            <p:txBody>
              <a:bodyPr/>
              <a:lstStyle/>
              <a:p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The arguments to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if()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and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which()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and the output of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is.xx()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family of functions is a logical object, i.e. either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or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Char char=" "/>
                </a:pPr>
                <a:endParaRPr lang="en-US" dirty="0"/>
              </a:p>
              <a:p>
                <a:pPr>
                  <a:buChar char=" "/>
                </a:pPr>
                <a:r>
                  <a:rPr lang="en-US" smtClean="0"/>
                  <a:t>                                                                     </a:t>
                </a:r>
                <a:endParaRPr lang="en-US" dirty="0"/>
              </a:p>
              <a:p>
                <a:pPr lvl="1">
                  <a:buChar char=" "/>
                </a:pPr>
                <a:r>
                  <a:rPr lang="en-US" smtClean="0"/>
                  <a:t>     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</a:t>
                </a:r>
                <a:r>
                  <a:rPr lang="en-US" smtClean="0"/>
                  <a:t>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endPara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buChar char=" "/>
                </a:pPr>
                <a:r>
                  <a:rPr lang="en-US" smtClean="0"/>
                  <a:t>       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en-US" smtClean="0"/>
                  <a:t>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endPara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buChar char=" "/>
                </a:pPr>
                <a:r>
                  <a:rPr lang="en-US" smtClean="0"/>
                  <a:t>           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</a:t>
                </a:r>
                <a:r>
                  <a:rPr lang="en-US" smtClean="0"/>
                  <a:t>      </a:t>
                </a:r>
                <a:r>
                  <a:rPr lang="en-US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endPara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buChar char=" "/>
                </a:pPr>
                <a:endParaRPr lang="en-US" dirty="0"/>
              </a:p>
              <a:p>
                <a:pPr>
                  <a:buChar char=" "/>
                </a:pPr>
                <a:r>
                  <a:rPr lang="en-US" smtClean="0"/>
                  <a:t>               </a:t>
                </a:r>
                <a:endParaRPr lang="en-I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buChar char=" 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/>
              </a:p>
              <a:p>
                <a:pPr lvl="1">
                  <a:buChar char=" 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  <a:blipFill>
                <a:blip r:embed="rId3"/>
                <a:stretch>
                  <a:fillRect l="-983" t="-2086" r="-1147" b="-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9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Computer do?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Perform Calculations!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Billions of them every second.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Cores, threads, clock speed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90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Multiple conditions &amp; which()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</p:spPr>
            <p:txBody>
              <a:bodyPr/>
              <a:lstStyle/>
              <a:p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The arguments to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if()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and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which()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and the output of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is.xx()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family of functions is a logical object, i.e. either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or </a:t>
                </a:r>
                <a:r>
                  <a:rPr lang="en-US" sz="240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Char char=" "/>
                </a:pPr>
                <a:endParaRPr lang="en-US" dirty="0"/>
              </a:p>
              <a:p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 valid combination of logical objects is also a logical object. E.g.</a:t>
                </a:r>
              </a:p>
              <a:p>
                <a:pPr lvl="1"/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Logical AND:    </a:t>
                </a:r>
                <a:r>
                  <a:rPr lang="en-US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&amp; FALSE 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is    </a:t>
                </a:r>
                <a:r>
                  <a:rPr lang="en-US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</a:p>
              <a:p>
                <a:pPr lvl="1"/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Logical OR:       </a:t>
                </a:r>
                <a:r>
                  <a:rPr lang="en-US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| FALSE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    is    </a:t>
                </a:r>
                <a:r>
                  <a:rPr lang="en-US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pPr lvl="1"/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Logical NOT:     </a:t>
                </a:r>
                <a:r>
                  <a:rPr lang="en-US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 FALSE       </a:t>
                </a:r>
                <a:r>
                  <a:rPr lang="en-US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is    </a:t>
                </a:r>
                <a:r>
                  <a:rPr lang="en-US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pPr>
                  <a:buChar char=" "/>
                </a:pPr>
                <a:endParaRPr lang="en-US" dirty="0"/>
              </a:p>
              <a:p>
                <a:pPr>
                  <a:buChar char=" "/>
                </a:pPr>
                <a:r>
                  <a:rPr lang="en-US" smtClean="0"/>
                  <a:t>               </a:t>
                </a:r>
                <a:endParaRPr lang="en-I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buChar char=" 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/>
              </a:p>
              <a:p>
                <a:pPr lvl="1">
                  <a:buChar char=" 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  <a:blipFill>
                <a:blip r:embed="rId3"/>
                <a:stretch>
                  <a:fillRect l="-983" t="-2086" r="-1147" b="-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05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Multiple conditions &amp; which()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The arguments to </a:t>
                </a:r>
                <a:r>
                  <a:rPr lang="en-US" sz="2400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if() 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and </a:t>
                </a:r>
                <a:r>
                  <a:rPr lang="en-US" sz="2400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which() 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and the output of </a:t>
                </a:r>
                <a:r>
                  <a:rPr lang="en-US" sz="2400" dirty="0" err="1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is.xx</a:t>
                </a:r>
                <a:r>
                  <a:rPr lang="en-US" sz="2400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family of functions is a logical object, i.e. either </a:t>
                </a:r>
                <a:r>
                  <a:rPr lang="en-US" sz="2400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or </a:t>
                </a:r>
                <a:r>
                  <a:rPr lang="en-US" sz="2400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Char char=" "/>
                </a:pPr>
                <a:endParaRPr lang="en-US" dirty="0"/>
              </a:p>
              <a:p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A valid combination of logical objects is also a logical object. E.g.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Logical AND:    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&amp; FALSE  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is    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Logical OR:       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| FALSE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     is    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Logical NOT:     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 FALSE       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is    </a:t>
                </a:r>
                <a:r>
                  <a:rPr lang="en-US" dirty="0" smtClean="0">
                    <a:solidFill>
                      <a:srgbClr val="70AD47">
                        <a:lumMod val="100000"/>
                      </a:srgb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pPr>
                  <a:buChar char=" "/>
                </a:pPr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De </a:t>
                </a:r>
                <a:r>
                  <a:rPr lang="en-US" dirty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Morgan’s Law</a:t>
                </a:r>
                <a:endParaRPr lang="en-IN" dirty="0">
                  <a:solidFill>
                    <a:schemeClr val="tx1">
                      <a:lumMod val="10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=(!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| (!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  <a:blipFill>
                <a:blip r:embed="rId3"/>
                <a:stretch>
                  <a:fillRect l="-983" t="-2086" r="-1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 descr="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721895" y="457200"/>
            <a:ext cx="11117179" cy="611124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below two indexes are one and same (by De Morgan Law),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 = as.numeric( substr(nifty$Date, 9, 10) );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day = as.numeric( format(df[,1], format = "%d") 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idx_1 = which( nifty$Close &gt; nifty$Open    &amp; (day &lt; 5)   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idx_2 = which(!(nifty$Close &lt;= nifty$Open  | (day &gt;= 5)) );</a:t>
            </a:r>
          </a:p>
          <a:p>
            <a:endParaRPr lang="en-US" dirty="0"/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mtClean="0"/>
              <a:t>                                  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mtClean="0"/>
              <a:t>               </a:t>
            </a:r>
            <a:br>
              <a:rPr lang="en-US" smtClean="0"/>
            </a:br>
            <a:r>
              <a:rPr lang="en-US" smtClean="0"/>
              <a:t>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40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 descr="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721895" y="457200"/>
            <a:ext cx="11117179" cy="611124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below two indexes are one and same (by De Morgan Law),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 = as.numeric( substr(nifty$Date, 9, 10) );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day = as.numeric( format(df[,1], format = "%d") 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idx_1 = which( nifty$Close &gt; nifty$Open    &amp; (day &lt; 5)   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idx_2 = which(!(nifty$Close &lt;= nifty$Open  | (day &gt;= 5)) );</a:t>
            </a:r>
          </a:p>
          <a:p>
            <a:endParaRPr lang="en-US" dirty="0"/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which()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gives the indexes matching the criterion. E.g. out of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101:200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which numbers are multiples of 2,3 and 5 ?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101:200;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 count %% 2 == 0 &amp; count %% 3 == 0 &amp; count %% 5 == 0 );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count[count %% 2 == 0 &amp; count %% 3 == 0 &amp; count %% 5 == 0];</a:t>
            </a:r>
          </a:p>
          <a:p>
            <a:pPr lvl="1"/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38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 descr="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721895" y="457200"/>
            <a:ext cx="11117179" cy="611124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below two indexes are one and same (by De Morgan Law),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 = as.numeric( substr(nifty$Date, 9, 10) );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day = as.numeric( format(df[,1], format = "%d") 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idx_1 = which( nifty$Close &gt; nifty$Open    &amp; (day &lt; 5)   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idx_2 = which(!(nifty$Close &lt;= nifty$Open  | (day &gt;= 5)) );</a:t>
            </a:r>
          </a:p>
          <a:p>
            <a:endParaRPr lang="en-US" dirty="0"/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which()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gives the indexes matching the criterion. E.g. out of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101:200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which numbers are multiples of 2,3 and 5 ?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101:200;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 count %% 2 == 0 &amp; count %% 3 == 0 &amp; count %% 5 == 0 );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count[count %% 2 == 0 &amp; count %% 3 == 0 &amp; count %% 5 == 0];</a:t>
            </a:r>
          </a:p>
          <a:p>
            <a:pPr lvl="1"/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We can do multi-way match using 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%in%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mult_17 = seq(17,300,17);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which(count %in% mult_17);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which(mult_17 %in% count);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which(!(count %in% mult_17));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which(!(mult_17 %in% count));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5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/>
              <a:t>Some Useful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IN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/>
              <a:t>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smtClean="0"/>
              <a:t>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smtClean="0"/>
              <a:t>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/>
              <a:t>Some Useful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unique(), duplicated()</a:t>
            </a:r>
          </a:p>
          <a:p>
            <a:pPr>
              <a:buChar char=" "/>
            </a:pPr>
            <a:r>
              <a:rPr lang="en-IN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/>
              <a:t>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smtClean="0"/>
              <a:t>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smtClean="0"/>
              <a:t>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/>
              <a:t>Some Useful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unique(), duplicated()</a:t>
            </a:r>
          </a:p>
          <a:p>
            <a: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list.files()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Pattern matching using regex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from “s”: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"^s"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with “b” or “d”: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"^(b|d)“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CSV files: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".*.csv"</a:t>
            </a: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/>
              <a:t>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smtClean="0"/>
              <a:t>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smtClean="0"/>
              <a:t>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3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/>
              <a:t>Some Useful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unique(), duplicated()</a:t>
            </a:r>
          </a:p>
          <a:p>
            <a: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list.files()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Pattern matching using regex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from “s”: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"^s"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with “b” or “d”: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"^(b|d)“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CSV files: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".*.csv"</a:t>
            </a:r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Sort data/dataframes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 gives the sequence of ordered indexes NOT the ordered numbers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do 2-way and 3-way sorts</a:t>
            </a: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/>
              <a:t>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smtClean="0"/>
              <a:t>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smtClean="0"/>
              <a:t>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6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/>
              <a:t>Some Useful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unique(), duplicated()</a:t>
            </a:r>
          </a:p>
          <a:p>
            <a: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list.files()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Pattern matching using regex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from “s”: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"^s"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with “b” or “d”: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"^(b|d)“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CSV files: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".*.csv"</a:t>
            </a:r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Sort data/dataframes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 gives the sequence of ordered indexes NOT the ordered numbers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do 2-way and 3-way sorts</a:t>
            </a:r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union(), intersect()</a:t>
            </a:r>
          </a:p>
          <a:p>
            <a:pPr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000" smtClean="0"/>
              <a:t>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smtClean="0"/>
              <a:t>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smtClean="0"/>
              <a:t>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2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Computer do?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Perform Calculations!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Billions of them every second.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Cores, threads, clock speed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Stores data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Cache vs RAM vs HDD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SSD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Speed vs storage cost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/>
              <a:t>Some Useful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unique(), duplicated()</a:t>
            </a:r>
          </a:p>
          <a:p>
            <a: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list.files()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Pattern matching using regex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from “s”: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"^s"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files starting with “b” or “d”: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"^(b|d)“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CSV files: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".*.csv"</a:t>
            </a:r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order()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Sort data/dataframes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 gives the sequence of ordered indexes NOT the ordered numbers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do 2-way and 3-way sorts</a:t>
            </a:r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union(), intersect()</a:t>
            </a:r>
          </a:p>
          <a:p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cumsum(), cumprod()</a:t>
            </a:r>
          </a:p>
          <a:p>
            <a:pPr lvl="1"/>
            <a:r>
              <a:rPr lang="en-US" sz="2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you write your own version of </a:t>
            </a: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cumprod()</a:t>
            </a:r>
            <a:r>
              <a:rPr lang="en-US" sz="2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using only </a:t>
            </a: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cumsum()</a:t>
            </a:r>
            <a:r>
              <a:rPr lang="en-US" sz="2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?</a:t>
            </a:r>
            <a:endParaRPr lang="en-US" sz="2000" smtClean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2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54224" y="215835"/>
            <a:ext cx="10515600" cy="829193"/>
          </a:xfrm>
        </p:spPr>
        <p:txBody>
          <a:bodyPr/>
          <a:lstStyle/>
          <a:p>
            <a:r>
              <a:rPr lang="en-US" dirty="0"/>
              <a:t>Loop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23935" y="1212980"/>
            <a:ext cx="11747241" cy="5411755"/>
          </a:xfrm>
        </p:spPr>
        <p:txBody>
          <a:bodyPr>
            <a:normAutofit fontScale="92500" lnSpcReduction="10000"/>
          </a:bodyPr>
          <a:lstStyle/>
          <a:p>
            <a:pPr>
              <a:buChar char=" "/>
            </a:pPr>
            <a:r>
              <a:rPr lang="en-US" smtClean="0"/>
              <a:t>                                                                                 </a:t>
            </a:r>
            <a:br>
              <a:rPr lang="en-US" smtClean="0"/>
            </a:b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 smtClean="0"/>
          </a:p>
          <a:p>
            <a:pPr lvl="1">
              <a:buChar char=" "/>
            </a:pPr>
            <a:r>
              <a:rPr lang="en-US" smtClean="0"/>
              <a:t>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mtClean="0"/>
              <a:t>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              </a:t>
            </a:r>
            <a:endParaRPr lang="en-US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/>
              <a:t>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6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54224" y="215835"/>
            <a:ext cx="10515600" cy="829193"/>
          </a:xfrm>
        </p:spPr>
        <p:txBody>
          <a:bodyPr/>
          <a:lstStyle/>
          <a:p>
            <a:r>
              <a:rPr lang="en-US" dirty="0"/>
              <a:t>Loop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23935" y="1212980"/>
            <a:ext cx="11747241" cy="5411755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Writing loops in a single command. Can come very handy and compact. The function name ends with “apply”.</a:t>
            </a:r>
          </a:p>
          <a:p>
            <a:pPr lvl="1"/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lapply(), apply(), sapply(), tapply(), mapply()</a:t>
            </a:r>
          </a:p>
          <a:p>
            <a:pPr>
              <a:buChar char=" "/>
            </a:pPr>
            <a:r>
              <a:rPr lang="en-US" smtClean="0"/>
              <a:t>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 smtClean="0"/>
          </a:p>
          <a:p>
            <a:pPr lvl="1">
              <a:buChar char=" "/>
            </a:pPr>
            <a:r>
              <a:rPr lang="en-US" smtClean="0"/>
              <a:t>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mtClean="0"/>
              <a:t>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              </a:t>
            </a:r>
            <a:endParaRPr lang="en-US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/>
              <a:t>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9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54224" y="215835"/>
            <a:ext cx="10515600" cy="829193"/>
          </a:xfrm>
        </p:spPr>
        <p:txBody>
          <a:bodyPr/>
          <a:lstStyle/>
          <a:p>
            <a:r>
              <a:rPr lang="en-US" dirty="0"/>
              <a:t>Loop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23935" y="1212980"/>
            <a:ext cx="11747241" cy="5411755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Writing loops in a single command. Can come very handy and compact. The function name ends with “apply”.</a:t>
            </a:r>
          </a:p>
          <a:p>
            <a:pPr lvl="1"/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lapply(), apply(), sapply(), tapply(), mapply()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These functions work on a list of inputs, not just one input!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data.frame is also a list.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Loop functions (esp.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) will be heavily used later!</a:t>
            </a:r>
          </a:p>
          <a:p>
            <a:pPr>
              <a:buChar char=" "/>
            </a:pPr>
            <a:r>
              <a:rPr lang="en-US" smtClean="0"/>
              <a:t>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              </a:t>
            </a:r>
            <a:endParaRPr lang="en-US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/>
              <a:t>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4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54224" y="215835"/>
            <a:ext cx="10515600" cy="829193"/>
          </a:xfrm>
        </p:spPr>
        <p:txBody>
          <a:bodyPr/>
          <a:lstStyle/>
          <a:p>
            <a:r>
              <a:rPr lang="en-US" dirty="0"/>
              <a:t>Loop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23935" y="1212980"/>
            <a:ext cx="11747241" cy="5411755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Writing loops in a single command. Can come very handy and compact. The function name ends with “apply”.</a:t>
            </a:r>
          </a:p>
          <a:p>
            <a:pPr lvl="1"/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lapply(), apply(), sapply(), tapply(), mapply()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These functions work on a list of inputs, not just one input!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data.frame is also a list.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Loop functions (esp.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) will be heavily used later!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list(a = 1:10, b = rnorm(100, 0, 1), c = runif(1e3, 9, 91));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lappy(X, mean); # returns a list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sapply(X, mean); # returns a vector</a:t>
            </a:r>
          </a:p>
          <a:p>
            <a:pPr>
              <a:buChar char=" "/>
            </a:pPr>
            <a:r>
              <a:rPr lang="en-US" smtClean="0"/>
              <a:t>      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              </a:t>
            </a:r>
            <a:endParaRPr lang="en-US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/>
              <a:t>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1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54224" y="215835"/>
            <a:ext cx="10515600" cy="829193"/>
          </a:xfrm>
        </p:spPr>
        <p:txBody>
          <a:bodyPr/>
          <a:lstStyle/>
          <a:p>
            <a:r>
              <a:rPr lang="en-US" dirty="0"/>
              <a:t>Loop Functions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23935" y="1212980"/>
            <a:ext cx="11747241" cy="5411755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Writing loops in a single command. Can come very handy and compact. The function name ends with “apply”.</a:t>
            </a:r>
          </a:p>
          <a:p>
            <a:pPr lvl="1"/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lapply(), apply(), sapply(), tapply(), mapply()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These functions work on a list of inputs, not just one input!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data.frame is also a list.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Loop functions (esp.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) will be heavily used later!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list(a = 1:10, b = rnorm(100, 0, 1), c = runif(1e3, 9, 91));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lappy(X, mean); # returns a list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sapply(X, mean); # returns a vector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Let’s say we want to find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cor(X,X^i)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for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in 1:10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w/o writing a loop?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rnorm(1000, 0, 1);</a:t>
            </a:r>
            <a:endParaRPr lang="en-IN" sz="210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sz="21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sapply(1:10, function(i) cor(X,X^i));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Here we have used anonymous function, i.e. a function w/o a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 descr="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531845" y="335902"/>
            <a:ext cx="11224726" cy="63354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mostly used for applying functions on rows or cols of a matrix</a:t>
            </a:r>
          </a:p>
          <a:p>
            <a:pPr lvl="1"/>
            <a:r>
              <a:rPr lang="en-US" dirty="0"/>
              <a:t>Like taking means by rows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matrix(1:50,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5); # data filled by column (default)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apply(M, 1, mean); # mean of each row (1</a:t>
            </a:r>
            <a:r>
              <a:rPr lang="en-US" baseline="30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dimension)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apply(M, 2, mean); # mean of each col (2</a:t>
            </a:r>
            <a:r>
              <a:rPr lang="en-US" baseline="30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dimension)</a:t>
            </a:r>
          </a:p>
          <a:p>
            <a:pPr lvl="1"/>
            <a:r>
              <a:rPr lang="en-US" dirty="0"/>
              <a:t>You can do the above using a loop also, but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</a:t>
            </a:r>
            <a:r>
              <a:rPr lang="en-US" dirty="0"/>
              <a:t>is more compact.</a:t>
            </a:r>
          </a:p>
          <a:p>
            <a:pPr lvl="1"/>
            <a:r>
              <a:rPr lang="en-US" dirty="0"/>
              <a:t>The faster version of above are also available:</a:t>
            </a:r>
          </a:p>
          <a:p>
            <a:pPr lvl="2"/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rowSums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/>
              <a:t> is equivalent to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apply(x, 1, sum)</a:t>
            </a:r>
          </a:p>
          <a:p>
            <a:pPr lvl="2"/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colMeans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/>
              <a:t> is equivalent to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apply(x, 2, mean)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</a:t>
            </a:r>
            <a:r>
              <a:rPr lang="en-US" dirty="0"/>
              <a:t> works with multi-dimensional (&gt; 2) arrays as </a:t>
            </a:r>
            <a:r>
              <a:rPr lang="en-US" dirty="0" smtClean="0"/>
              <a:t>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 descr="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531845" y="335902"/>
                <a:ext cx="11224726" cy="63354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apply()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/>
                  <a:t>is mostly used for applying functions on rows or cols of a matrix</a:t>
                </a:r>
              </a:p>
              <a:p>
                <a:pPr lvl="1"/>
                <a:r>
                  <a:rPr lang="en-US" dirty="0"/>
                  <a:t>Like taking means by rows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 = matrix(1:50, 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nrow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10, 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ncol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5); # data filled by column (default)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apply(M, 1, mean); # mean of each row (1</a:t>
                </a:r>
                <a:r>
                  <a:rPr lang="en-US" baseline="30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dimension)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apply(M, 2, mean); # mean of each col (2</a:t>
                </a:r>
                <a:r>
                  <a:rPr lang="en-US" baseline="30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nd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dimension)</a:t>
                </a:r>
              </a:p>
              <a:p>
                <a:pPr lvl="1"/>
                <a:r>
                  <a:rPr lang="en-US" dirty="0"/>
                  <a:t>You can do the above using a loop also, but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apply() </a:t>
                </a:r>
                <a:r>
                  <a:rPr lang="en-US" dirty="0"/>
                  <a:t>is more compact.</a:t>
                </a:r>
              </a:p>
              <a:p>
                <a:pPr lvl="1"/>
                <a:r>
                  <a:rPr lang="en-US" dirty="0"/>
                  <a:t>The faster version of above are also available:</a:t>
                </a:r>
              </a:p>
              <a:p>
                <a:pPr lvl="2"/>
                <a:r>
                  <a:rPr lang="en-U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rowSums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(x)</a:t>
                </a:r>
                <a:r>
                  <a:rPr lang="en-US" dirty="0"/>
                  <a:t> is equivalent to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apply(x, 1, sum)</a:t>
                </a:r>
              </a:p>
              <a:p>
                <a:pPr lvl="2"/>
                <a:r>
                  <a:rPr lang="en-U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colMeans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(x)</a:t>
                </a:r>
                <a:r>
                  <a:rPr lang="en-US" dirty="0"/>
                  <a:t> is equivalent to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apply(x, 2, mean)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apply()</a:t>
                </a:r>
                <a:r>
                  <a:rPr lang="en-US" dirty="0"/>
                  <a:t> works with multi-dimensional (&gt; 2) arrays as well</a:t>
                </a:r>
              </a:p>
              <a:p>
                <a:endParaRPr lang="en-US" dirty="0"/>
              </a:p>
              <a:p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mapply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en-US" dirty="0"/>
                  <a:t> is a multi-variate version of </a:t>
                </a:r>
                <a:r>
                  <a:rPr lang="en-US" dirty="0" err="1"/>
                  <a:t>lapply</a:t>
                </a:r>
                <a:r>
                  <a:rPr lang="en-US" dirty="0"/>
                  <a:t>/</a:t>
                </a:r>
                <a:r>
                  <a:rPr lang="en-US" dirty="0" err="1"/>
                  <a:t>sapply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Let’s say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set.seed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(1); 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=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(1000, 0, 1); v =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(1000, 0, 1);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X = u + v; Y = u - v;</a:t>
                </a:r>
                <a:endParaRPr lang="en-US" dirty="0"/>
              </a:p>
              <a:p>
                <a:pPr lvl="1"/>
                <a:r>
                  <a:rPr lang="en-US" dirty="0"/>
                  <a:t>Suppose we need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different values of p and q</a:t>
                </a:r>
              </a:p>
              <a:p>
                <a:pPr lvl="2"/>
                <a:r>
                  <a:rPr lang="en-US" dirty="0"/>
                  <a:t>We can’t do this with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lapply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en-US" dirty="0"/>
                  <a:t> since it only accepts one argument for looping</a:t>
                </a:r>
              </a:p>
              <a:p>
                <a:pPr lvl="1"/>
                <a:r>
                  <a:rPr lang="es-E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mapply</a:t>
                </a:r>
                <a:r>
                  <a:rPr lang="es-E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(p = 1:5, q = 5:1, </a:t>
                </a:r>
                <a:r>
                  <a:rPr lang="es-E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function</a:t>
                </a:r>
                <a:r>
                  <a:rPr lang="es-E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p,q</a:t>
                </a:r>
                <a:r>
                  <a:rPr lang="es-E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es-E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</a:t>
                </a:r>
                <a:r>
                  <a:rPr lang="es-E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X^p</a:t>
                </a:r>
                <a:r>
                  <a:rPr lang="es-E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s-E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Y^q</a:t>
                </a:r>
                <a:r>
                  <a:rPr lang="es-E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45" y="335902"/>
                <a:ext cx="11224726" cy="6335486"/>
              </a:xfrm>
              <a:blipFill>
                <a:blip r:embed="rId3"/>
                <a:stretch>
                  <a:fillRect l="-814" t="-2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8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59108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Session - 4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Session-3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Computer do?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Perform Calculations!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Billions of them every second.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Cores, threads, clock speed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Stores data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Cache vs RAM vs HDD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SSD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Speed vs storage cost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Runs Software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System (OS): Linux, Windows and Mac-OS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Application: R, RStudio, Excel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7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51290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Module - II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31709" y="4941454"/>
            <a:ext cx="5183909" cy="1570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Introduction to </a:t>
            </a:r>
            <a:r>
              <a:rPr lang="en-US" sz="2200" i="1" u="sng" dirty="0">
                <a:solidFill>
                  <a:prstClr val="black"/>
                </a:solidFill>
              </a:rPr>
              <a:t>data.table</a:t>
            </a:r>
            <a:r>
              <a:rPr lang="en-US" sz="2200" dirty="0">
                <a:solidFill>
                  <a:prstClr val="black"/>
                </a:solidFill>
              </a:rPr>
              <a:t> R package: syntax, usage and benefits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Merging datasets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Long form and wide form</a:t>
            </a:r>
          </a:p>
        </p:txBody>
      </p:sp>
    </p:spTree>
    <p:extLst>
      <p:ext uri="{BB962C8B-B14F-4D97-AF65-F5344CB8AC3E}">
        <p14:creationId xmlns:p14="http://schemas.microsoft.com/office/powerpoint/2010/main" val="31797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112693"/>
          </a:xfrm>
        </p:spPr>
        <p:txBody>
          <a:bodyPr>
            <a:normAutofit/>
          </a:bodyPr>
          <a:lstStyle/>
          <a:p>
            <a:r>
              <a:rPr lang="en-IN" dirty="0" err="1"/>
              <a:t>data.table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6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112693"/>
          </a:xfrm>
        </p:spPr>
        <p:txBody>
          <a:bodyPr>
            <a:normAutofit/>
          </a:bodyPr>
          <a:lstStyle/>
          <a:p>
            <a:r>
              <a:rPr lang="en-IN" dirty="0" err="1"/>
              <a:t>data.table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2352"/>
            <a:ext cx="10624127" cy="5000048"/>
          </a:xfrm>
        </p:spPr>
        <p:txBody>
          <a:bodyPr>
            <a:normAutofit/>
          </a:bodyPr>
          <a:lstStyle/>
          <a:p>
            <a:r>
              <a:rPr lang="en-IN" dirty="0"/>
              <a:t>It’s a (very) fast, memory efficient and flexible package to analyse data</a:t>
            </a:r>
          </a:p>
          <a:p>
            <a:pPr lvl="1"/>
            <a:r>
              <a:rPr lang="en-IN" dirty="0"/>
              <a:t>I haven’t used </a:t>
            </a:r>
            <a:r>
              <a:rPr lang="en-IN" dirty="0" err="1"/>
              <a:t>data.frame</a:t>
            </a:r>
            <a:r>
              <a:rPr lang="en-IN" dirty="0"/>
              <a:t> since discovering </a:t>
            </a:r>
            <a:r>
              <a:rPr lang="en-IN" dirty="0" err="1"/>
              <a:t>data.table</a:t>
            </a:r>
            <a:endParaRPr lang="en-IN" dirty="0"/>
          </a:p>
          <a:p>
            <a:r>
              <a:rPr lang="en-IN" dirty="0"/>
              <a:t>Extends </a:t>
            </a:r>
            <a:r>
              <a:rPr lang="en-IN" dirty="0" err="1"/>
              <a:t>data.frame</a:t>
            </a:r>
            <a:endParaRPr lang="en-IN" dirty="0"/>
          </a:p>
          <a:p>
            <a:pPr lvl="1"/>
            <a:r>
              <a:rPr lang="en-IN" dirty="0"/>
              <a:t>Most of the </a:t>
            </a:r>
            <a:r>
              <a:rPr lang="en-IN" dirty="0" err="1"/>
              <a:t>data.frame</a:t>
            </a:r>
            <a:r>
              <a:rPr lang="en-IN" dirty="0"/>
              <a:t> code will </a:t>
            </a:r>
            <a:r>
              <a:rPr lang="en-IN" dirty="0" smtClean="0"/>
              <a:t>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8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112693"/>
          </a:xfrm>
        </p:spPr>
        <p:txBody>
          <a:bodyPr>
            <a:normAutofit/>
          </a:bodyPr>
          <a:lstStyle/>
          <a:p>
            <a:r>
              <a:rPr lang="en-IN" dirty="0" err="1"/>
              <a:t>data.table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2352"/>
            <a:ext cx="10624127" cy="5000048"/>
          </a:xfrm>
        </p:spPr>
        <p:txBody>
          <a:bodyPr>
            <a:normAutofit/>
          </a:bodyPr>
          <a:lstStyle/>
          <a:p>
            <a:r>
              <a:rPr lang="en-IN" dirty="0"/>
              <a:t>It’s a (very) fast, memory efficient and flexible package to analyse data</a:t>
            </a:r>
          </a:p>
          <a:p>
            <a:pPr lvl="1"/>
            <a:r>
              <a:rPr lang="en-IN" dirty="0"/>
              <a:t>I haven’t used </a:t>
            </a:r>
            <a:r>
              <a:rPr lang="en-IN" dirty="0" err="1"/>
              <a:t>data.frame</a:t>
            </a:r>
            <a:r>
              <a:rPr lang="en-IN" dirty="0"/>
              <a:t> since discovering </a:t>
            </a:r>
            <a:r>
              <a:rPr lang="en-IN" dirty="0" err="1"/>
              <a:t>data.table</a:t>
            </a:r>
            <a:endParaRPr lang="en-IN" dirty="0"/>
          </a:p>
          <a:p>
            <a:r>
              <a:rPr lang="en-IN" dirty="0"/>
              <a:t>Extends </a:t>
            </a:r>
            <a:r>
              <a:rPr lang="en-IN" dirty="0" err="1"/>
              <a:t>data.frame</a:t>
            </a:r>
            <a:endParaRPr lang="en-IN" dirty="0"/>
          </a:p>
          <a:p>
            <a:pPr lvl="1"/>
            <a:r>
              <a:rPr lang="en-IN" dirty="0"/>
              <a:t>Most of the </a:t>
            </a:r>
            <a:r>
              <a:rPr lang="en-IN" dirty="0" err="1"/>
              <a:t>data.frame</a:t>
            </a:r>
            <a:r>
              <a:rPr lang="en-IN" dirty="0"/>
              <a:t> code will work</a:t>
            </a:r>
          </a:p>
          <a:p>
            <a:r>
              <a:rPr lang="en-IN" dirty="0"/>
              <a:t>Has a “different” and succinct syntax</a:t>
            </a:r>
          </a:p>
          <a:p>
            <a:pPr lvl="1"/>
            <a:r>
              <a:rPr lang="en-IN" dirty="0"/>
              <a:t>May take some time to learn. But the effort is worth the benefits!</a:t>
            </a:r>
          </a:p>
          <a:p>
            <a:r>
              <a:rPr lang="en-IN" dirty="0"/>
              <a:t>Have a look:</a:t>
            </a:r>
          </a:p>
          <a:p>
            <a:pPr lvl="1"/>
            <a:r>
              <a:rPr lang="en-IN" dirty="0">
                <a:hlinkClick r:id="rId2"/>
              </a:rPr>
              <a:t>https://cran.r-project.org/web/packages/data.table/index.html</a:t>
            </a:r>
            <a:endParaRPr lang="en-IN" dirty="0"/>
          </a:p>
          <a:p>
            <a:pPr lvl="1"/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github.com/Rdatatable/data.table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2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112693"/>
          </a:xfrm>
        </p:spPr>
        <p:txBody>
          <a:bodyPr>
            <a:normAutofit/>
          </a:bodyPr>
          <a:lstStyle/>
          <a:p>
            <a:r>
              <a:rPr lang="en-IN" dirty="0" err="1"/>
              <a:t>data.table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2352"/>
            <a:ext cx="10624127" cy="50000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It’s a (very) fast, memory efficient and flexible package to analyse data</a:t>
            </a:r>
          </a:p>
          <a:p>
            <a:pPr lvl="1"/>
            <a:r>
              <a:rPr lang="en-IN" dirty="0"/>
              <a:t>I haven’t used </a:t>
            </a:r>
            <a:r>
              <a:rPr lang="en-IN" dirty="0" err="1"/>
              <a:t>data.frame</a:t>
            </a:r>
            <a:r>
              <a:rPr lang="en-IN" dirty="0"/>
              <a:t> since discovering </a:t>
            </a:r>
            <a:r>
              <a:rPr lang="en-IN" dirty="0" err="1"/>
              <a:t>data.table</a:t>
            </a:r>
            <a:endParaRPr lang="en-IN" dirty="0"/>
          </a:p>
          <a:p>
            <a:r>
              <a:rPr lang="en-IN" dirty="0"/>
              <a:t>Extends </a:t>
            </a:r>
            <a:r>
              <a:rPr lang="en-IN" dirty="0" err="1"/>
              <a:t>data.frame</a:t>
            </a:r>
            <a:endParaRPr lang="en-IN" dirty="0"/>
          </a:p>
          <a:p>
            <a:pPr lvl="1"/>
            <a:r>
              <a:rPr lang="en-IN" dirty="0"/>
              <a:t>Most of the </a:t>
            </a:r>
            <a:r>
              <a:rPr lang="en-IN" dirty="0" err="1"/>
              <a:t>data.frame</a:t>
            </a:r>
            <a:r>
              <a:rPr lang="en-IN" dirty="0"/>
              <a:t> code will work</a:t>
            </a:r>
          </a:p>
          <a:p>
            <a:r>
              <a:rPr lang="en-IN" dirty="0"/>
              <a:t>Has a “different” and succinct syntax</a:t>
            </a:r>
          </a:p>
          <a:p>
            <a:pPr lvl="1"/>
            <a:r>
              <a:rPr lang="en-IN" dirty="0"/>
              <a:t>May take some time to learn. But the effort is worth the benefits!</a:t>
            </a:r>
          </a:p>
          <a:p>
            <a:r>
              <a:rPr lang="en-IN" dirty="0"/>
              <a:t>Have a look:</a:t>
            </a:r>
          </a:p>
          <a:p>
            <a:pPr lvl="1"/>
            <a:r>
              <a:rPr lang="en-IN" dirty="0">
                <a:hlinkClick r:id="rId2"/>
              </a:rPr>
              <a:t>https://cran.r-project.org/web/packages/data.table/index.html</a:t>
            </a:r>
            <a:endParaRPr lang="en-IN" dirty="0"/>
          </a:p>
          <a:p>
            <a:pPr lvl="1"/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https://github.com/Rdatatable/data.table</a:t>
            </a:r>
            <a:endParaRPr lang="en-IN" dirty="0"/>
          </a:p>
          <a:p>
            <a:r>
              <a:rPr lang="en-IN" dirty="0"/>
              <a:t>Parallelized read and write</a:t>
            </a:r>
          </a:p>
          <a:p>
            <a:pPr lvl="1"/>
            <a:r>
              <a:rPr lang="en-IN" dirty="0"/>
              <a:t>Very useful while reading GBs of raw data</a:t>
            </a:r>
          </a:p>
          <a:p>
            <a:pPr lvl="2"/>
            <a:r>
              <a:rPr lang="en-IN" dirty="0" err="1"/>
              <a:t>Upto</a:t>
            </a:r>
            <a:r>
              <a:rPr lang="en-IN" dirty="0"/>
              <a:t> 5x – 10x speedup</a:t>
            </a:r>
          </a:p>
          <a:p>
            <a:pPr lvl="2"/>
            <a:r>
              <a:rPr lang="en-IN" dirty="0"/>
              <a:t>Speed becomes a big issue when working with huge datasets</a:t>
            </a:r>
          </a:p>
        </p:txBody>
      </p:sp>
    </p:spTree>
    <p:extLst>
      <p:ext uri="{BB962C8B-B14F-4D97-AF65-F5344CB8AC3E}">
        <p14:creationId xmlns:p14="http://schemas.microsoft.com/office/powerpoint/2010/main" val="27698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957"/>
          </a:xfrm>
        </p:spPr>
        <p:txBody>
          <a:bodyPr>
            <a:normAutofit/>
          </a:bodyPr>
          <a:lstStyle/>
          <a:p>
            <a:r>
              <a:rPr lang="en-IN" dirty="0"/>
              <a:t>Column names can be used as variables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[Date &gt; “2020-01-01”]</a:t>
            </a:r>
            <a:r>
              <a:rPr lang="en-IN" dirty="0"/>
              <a:t> is valid.</a:t>
            </a:r>
          </a:p>
          <a:p>
            <a:pPr lvl="1"/>
            <a:r>
              <a:rPr lang="en-IN" dirty="0"/>
              <a:t>Remember in </a:t>
            </a:r>
            <a:r>
              <a:rPr lang="en-IN" dirty="0" err="1"/>
              <a:t>data.frame</a:t>
            </a:r>
            <a:r>
              <a:rPr lang="en-IN" dirty="0"/>
              <a:t> you need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dt$Date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“2020-01-01”]</a:t>
            </a:r>
          </a:p>
          <a:p>
            <a:endParaRPr lang="en-IN" dirty="0"/>
          </a:p>
          <a:p>
            <a:pPr lvl="1"/>
            <a:r>
              <a:rPr lang="en-IN" dirty="0"/>
              <a:t>Column names are </a:t>
            </a:r>
            <a:r>
              <a:rPr lang="en-IN" dirty="0" err="1"/>
              <a:t>infact</a:t>
            </a:r>
            <a:r>
              <a:rPr lang="en-IN" dirty="0"/>
              <a:t> variables inside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IN" dirty="0"/>
              <a:t>You can do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min(Date)]</a:t>
            </a:r>
            <a:r>
              <a:rPr lang="en-IN" dirty="0"/>
              <a:t> to get the first date</a:t>
            </a:r>
          </a:p>
          <a:p>
            <a:pPr lvl="1"/>
            <a:r>
              <a:rPr lang="en-IN" dirty="0"/>
              <a:t>In </a:t>
            </a:r>
            <a:r>
              <a:rPr lang="en-IN" dirty="0" err="1"/>
              <a:t>data.frame</a:t>
            </a:r>
            <a:r>
              <a:rPr lang="en-IN" dirty="0"/>
              <a:t> you must supply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dt$Date</a:t>
            </a:r>
            <a:r>
              <a:rPr lang="en-IN" dirty="0"/>
              <a:t> to min externally.</a:t>
            </a:r>
          </a:p>
          <a:p>
            <a:pPr lvl="2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setDT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N" sz="2400" dirty="0"/>
              <a:t>and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setDF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IN" dirty="0"/>
          </a:p>
          <a:p>
            <a:r>
              <a:rPr lang="en-IN" dirty="0"/>
              <a:t>Grouping within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IN" dirty="0"/>
              <a:t> syntax</a:t>
            </a:r>
          </a:p>
          <a:p>
            <a:pPr lvl="1"/>
            <a:r>
              <a:rPr lang="en-IN" dirty="0"/>
              <a:t>Most of data analysis requires some form of grouping</a:t>
            </a:r>
          </a:p>
        </p:txBody>
      </p:sp>
    </p:spTree>
    <p:extLst>
      <p:ext uri="{BB962C8B-B14F-4D97-AF65-F5344CB8AC3E}">
        <p14:creationId xmlns:p14="http://schemas.microsoft.com/office/powerpoint/2010/main" val="32266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2808" y="1801058"/>
            <a:ext cx="2930313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5333" b="1" spc="27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53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5333" spc="6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5333" b="1" spc="27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53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380" y="437459"/>
            <a:ext cx="613570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Syntax: general form</a:t>
            </a:r>
          </a:p>
        </p:txBody>
      </p:sp>
    </p:spTree>
    <p:extLst>
      <p:ext uri="{BB962C8B-B14F-4D97-AF65-F5344CB8AC3E}">
        <p14:creationId xmlns:p14="http://schemas.microsoft.com/office/powerpoint/2010/main" val="3891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2808" y="1801058"/>
            <a:ext cx="2930313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5333" b="1" spc="27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53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5333" spc="6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5333" b="1" spc="27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53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380" y="437459"/>
            <a:ext cx="613570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Syntax: general form</a:t>
            </a:r>
          </a:p>
        </p:txBody>
      </p:sp>
      <p:sp>
        <p:nvSpPr>
          <p:cNvPr id="4" name="object 4"/>
          <p:cNvSpPr/>
          <p:nvPr/>
        </p:nvSpPr>
        <p:spPr>
          <a:xfrm>
            <a:off x="1679509" y="4096107"/>
            <a:ext cx="1860127" cy="492760"/>
          </a:xfrm>
          <a:custGeom>
            <a:avLst/>
            <a:gdLst/>
            <a:ahLst/>
            <a:cxnLst/>
            <a:rect l="l" t="t" r="r" b="b"/>
            <a:pathLst>
              <a:path w="1395095" h="369570">
                <a:moveTo>
                  <a:pt x="1395061" y="0"/>
                </a:moveTo>
                <a:lnTo>
                  <a:pt x="0" y="0"/>
                </a:lnTo>
                <a:lnTo>
                  <a:pt x="0" y="369332"/>
                </a:lnTo>
                <a:lnTo>
                  <a:pt x="1395061" y="369332"/>
                </a:lnTo>
                <a:lnTo>
                  <a:pt x="1395061" y="0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784495" y="4123201"/>
            <a:ext cx="16323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Calibri"/>
                <a:cs typeface="Calibri"/>
              </a:rPr>
              <a:t>Which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3871" y="4096107"/>
            <a:ext cx="1801707" cy="492760"/>
          </a:xfrm>
          <a:custGeom>
            <a:avLst/>
            <a:gdLst/>
            <a:ahLst/>
            <a:cxnLst/>
            <a:rect l="l" t="t" r="r" b="b"/>
            <a:pathLst>
              <a:path w="1351279" h="369570">
                <a:moveTo>
                  <a:pt x="1350754" y="0"/>
                </a:moveTo>
                <a:lnTo>
                  <a:pt x="0" y="0"/>
                </a:lnTo>
                <a:lnTo>
                  <a:pt x="0" y="369332"/>
                </a:lnTo>
                <a:lnTo>
                  <a:pt x="1350754" y="369332"/>
                </a:lnTo>
                <a:lnTo>
                  <a:pt x="1350754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048857" y="4123201"/>
            <a:ext cx="15731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Calibri"/>
                <a:cs typeface="Calibri"/>
              </a:rPr>
              <a:t>What </a:t>
            </a:r>
            <a:r>
              <a:rPr sz="2400" spc="-13" dirty="0">
                <a:latin typeface="Calibri"/>
                <a:cs typeface="Calibri"/>
              </a:rPr>
              <a:t>to</a:t>
            </a:r>
            <a:r>
              <a:rPr sz="2400" spc="-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do?</a:t>
            </a:r>
          </a:p>
        </p:txBody>
      </p:sp>
      <p:sp>
        <p:nvSpPr>
          <p:cNvPr id="8" name="object 8"/>
          <p:cNvSpPr/>
          <p:nvPr/>
        </p:nvSpPr>
        <p:spPr>
          <a:xfrm>
            <a:off x="7920202" y="4096107"/>
            <a:ext cx="2561167" cy="492760"/>
          </a:xfrm>
          <a:custGeom>
            <a:avLst/>
            <a:gdLst/>
            <a:ahLst/>
            <a:cxnLst/>
            <a:rect l="l" t="t" r="r" b="b"/>
            <a:pathLst>
              <a:path w="1920875" h="369570">
                <a:moveTo>
                  <a:pt x="1920462" y="0"/>
                </a:moveTo>
                <a:lnTo>
                  <a:pt x="0" y="0"/>
                </a:lnTo>
                <a:lnTo>
                  <a:pt x="0" y="369332"/>
                </a:lnTo>
                <a:lnTo>
                  <a:pt x="1920462" y="369332"/>
                </a:lnTo>
                <a:lnTo>
                  <a:pt x="1920462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8025189" y="4123201"/>
            <a:ext cx="2325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Calibri"/>
                <a:cs typeface="Calibri"/>
              </a:rPr>
              <a:t>Grouped by</a:t>
            </a:r>
            <a:r>
              <a:rPr sz="2400" spc="-87" dirty="0">
                <a:latin typeface="Calibri"/>
                <a:cs typeface="Calibri"/>
              </a:rPr>
              <a:t> </a:t>
            </a:r>
            <a:r>
              <a:rPr sz="2400" spc="-7" dirty="0">
                <a:latin typeface="Calibri"/>
                <a:cs typeface="Calibri"/>
              </a:rPr>
              <a:t>what?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28356" y="2660915"/>
            <a:ext cx="2467185" cy="1549400"/>
            <a:chOff x="2571266" y="1995686"/>
            <a:chExt cx="1850389" cy="1162050"/>
          </a:xfrm>
        </p:grpSpPr>
        <p:sp>
          <p:nvSpPr>
            <p:cNvPr id="11" name="object 11"/>
            <p:cNvSpPr/>
            <p:nvPr/>
          </p:nvSpPr>
          <p:spPr>
            <a:xfrm>
              <a:off x="2571266" y="1995686"/>
              <a:ext cx="1353185" cy="1162050"/>
            </a:xfrm>
            <a:custGeom>
              <a:avLst/>
              <a:gdLst/>
              <a:ahLst/>
              <a:cxnLst/>
              <a:rect l="l" t="t" r="r" b="b"/>
              <a:pathLst>
                <a:path w="1353185" h="1162050">
                  <a:moveTo>
                    <a:pt x="1352661" y="0"/>
                  </a:moveTo>
                  <a:lnTo>
                    <a:pt x="1270008" y="20655"/>
                  </a:lnTo>
                  <a:lnTo>
                    <a:pt x="1286537" y="39941"/>
                  </a:lnTo>
                  <a:lnTo>
                    <a:pt x="0" y="1142484"/>
                  </a:lnTo>
                  <a:lnTo>
                    <a:pt x="16527" y="1161770"/>
                  </a:lnTo>
                  <a:lnTo>
                    <a:pt x="1303065" y="59228"/>
                  </a:lnTo>
                  <a:lnTo>
                    <a:pt x="1319594" y="78515"/>
                  </a:lnTo>
                  <a:lnTo>
                    <a:pt x="1352661" y="0"/>
                  </a:lnTo>
                  <a:close/>
                </a:path>
              </a:pathLst>
            </a:custGeom>
            <a:solidFill>
              <a:srgbClr val="77933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5181" y="1995686"/>
              <a:ext cx="76200" cy="1076960"/>
            </a:xfrm>
            <a:custGeom>
              <a:avLst/>
              <a:gdLst/>
              <a:ahLst/>
              <a:cxnLst/>
              <a:rect l="l" t="t" r="r" b="b"/>
              <a:pathLst>
                <a:path w="76200" h="107696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398" y="1076393"/>
                  </a:lnTo>
                  <a:lnTo>
                    <a:pt x="50798" y="1076393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/>
          <p:nvPr/>
        </p:nvSpPr>
        <p:spPr>
          <a:xfrm>
            <a:off x="6864086" y="2660915"/>
            <a:ext cx="1357207" cy="1547707"/>
          </a:xfrm>
          <a:custGeom>
            <a:avLst/>
            <a:gdLst/>
            <a:ahLst/>
            <a:cxnLst/>
            <a:rect l="l" t="t" r="r" b="b"/>
            <a:pathLst>
              <a:path w="1017904" h="1160780">
                <a:moveTo>
                  <a:pt x="0" y="0"/>
                </a:moveTo>
                <a:lnTo>
                  <a:pt x="21504" y="82435"/>
                </a:lnTo>
                <a:lnTo>
                  <a:pt x="40619" y="65709"/>
                </a:lnTo>
                <a:lnTo>
                  <a:pt x="998554" y="1160490"/>
                </a:lnTo>
                <a:lnTo>
                  <a:pt x="1017670" y="1143764"/>
                </a:lnTo>
                <a:lnTo>
                  <a:pt x="59735" y="48983"/>
                </a:lnTo>
                <a:lnTo>
                  <a:pt x="78850" y="32257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1592474" y="4997135"/>
            <a:ext cx="1973580" cy="76345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4457" indent="-108371">
              <a:spcBef>
                <a:spcPts val="133"/>
              </a:spcBef>
              <a:buChar char="-"/>
              <a:tabLst>
                <a:tab pos="125304" algn="l"/>
              </a:tabLst>
            </a:pPr>
            <a:r>
              <a:rPr sz="1600" spc="-7" dirty="0">
                <a:solidFill>
                  <a:srgbClr val="77933C"/>
                </a:solidFill>
                <a:latin typeface="Calibri"/>
                <a:cs typeface="Calibri"/>
              </a:rPr>
              <a:t>vector </a:t>
            </a:r>
            <a:r>
              <a:rPr sz="1600" dirty="0">
                <a:solidFill>
                  <a:srgbClr val="77933C"/>
                </a:solidFill>
                <a:latin typeface="Calibri"/>
                <a:cs typeface="Calibri"/>
              </a:rPr>
              <a:t>of</a:t>
            </a:r>
            <a:r>
              <a:rPr sz="1600" spc="-93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77933C"/>
                </a:solidFill>
                <a:latin typeface="Calibri"/>
                <a:cs typeface="Calibri"/>
              </a:rPr>
              <a:t>rownumbers</a:t>
            </a:r>
            <a:endParaRPr sz="1600" dirty="0">
              <a:latin typeface="Calibri"/>
              <a:cs typeface="Calibri"/>
            </a:endParaRPr>
          </a:p>
          <a:p>
            <a:pPr marL="124457" indent="-108371">
              <a:lnSpc>
                <a:spcPts val="1893"/>
              </a:lnSpc>
              <a:spcBef>
                <a:spcPts val="80"/>
              </a:spcBef>
              <a:buChar char="-"/>
              <a:tabLst>
                <a:tab pos="125304" algn="l"/>
              </a:tabLst>
            </a:pPr>
            <a:r>
              <a:rPr sz="1600" spc="-7" dirty="0">
                <a:solidFill>
                  <a:srgbClr val="77933C"/>
                </a:solidFill>
                <a:latin typeface="Calibri"/>
                <a:cs typeface="Calibri"/>
              </a:rPr>
              <a:t>logical</a:t>
            </a:r>
            <a:r>
              <a:rPr sz="1600" spc="-13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lang="en-IN" sz="1600" spc="-13" dirty="0">
                <a:solidFill>
                  <a:srgbClr val="77933C"/>
                </a:solidFill>
                <a:latin typeface="Calibri"/>
                <a:cs typeface="Calibri"/>
              </a:rPr>
              <a:t>condition</a:t>
            </a:r>
            <a:endParaRPr sz="1600" dirty="0">
              <a:latin typeface="Calibri"/>
              <a:cs typeface="Calibri"/>
            </a:endParaRPr>
          </a:p>
          <a:p>
            <a:pPr marL="124457" indent="-108371">
              <a:lnSpc>
                <a:spcPts val="1893"/>
              </a:lnSpc>
              <a:buChar char="-"/>
              <a:tabLst>
                <a:tab pos="125304" algn="l"/>
              </a:tabLst>
            </a:pPr>
            <a:r>
              <a:rPr sz="1600" spc="-7" dirty="0">
                <a:solidFill>
                  <a:srgbClr val="77933C"/>
                </a:solidFill>
                <a:latin typeface="Calibri"/>
                <a:cs typeface="Calibri"/>
              </a:rPr>
              <a:t>another</a:t>
            </a:r>
            <a:r>
              <a:rPr sz="1600" spc="-20" dirty="0">
                <a:solidFill>
                  <a:srgbClr val="77933C"/>
                </a:solidFill>
                <a:latin typeface="Calibri"/>
                <a:cs typeface="Calibri"/>
              </a:rPr>
              <a:t> data.table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6796" y="4683286"/>
            <a:ext cx="101601" cy="286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4846494" y="4997136"/>
            <a:ext cx="1773767" cy="76345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4457" indent="-108371">
              <a:spcBef>
                <a:spcPts val="133"/>
              </a:spcBef>
              <a:buChar char="-"/>
              <a:tabLst>
                <a:tab pos="125304" algn="l"/>
              </a:tabLst>
            </a:pPr>
            <a:r>
              <a:rPr sz="1600" spc="-7" dirty="0">
                <a:solidFill>
                  <a:srgbClr val="00B0F0"/>
                </a:solidFill>
                <a:latin typeface="Calibri"/>
                <a:cs typeface="Calibri"/>
              </a:rPr>
              <a:t>summarizing</a:t>
            </a:r>
            <a:endParaRPr sz="1600" dirty="0">
              <a:latin typeface="Calibri"/>
              <a:cs typeface="Calibri"/>
            </a:endParaRPr>
          </a:p>
          <a:p>
            <a:pPr marL="124457" indent="-108371">
              <a:lnSpc>
                <a:spcPts val="1893"/>
              </a:lnSpc>
              <a:spcBef>
                <a:spcPts val="80"/>
              </a:spcBef>
              <a:buChar char="-"/>
              <a:tabLst>
                <a:tab pos="125304" algn="l"/>
              </a:tabLst>
            </a:pPr>
            <a:r>
              <a:rPr sz="1600" spc="-13" dirty="0">
                <a:solidFill>
                  <a:srgbClr val="00B0F0"/>
                </a:solidFill>
                <a:latin typeface="Calibri"/>
                <a:cs typeface="Calibri"/>
              </a:rPr>
              <a:t>updating</a:t>
            </a:r>
            <a:r>
              <a:rPr sz="1600" spc="-6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00B0F0"/>
                </a:solidFill>
                <a:latin typeface="Calibri"/>
                <a:cs typeface="Calibri"/>
              </a:rPr>
              <a:t>variable(s)</a:t>
            </a:r>
            <a:endParaRPr sz="1600" dirty="0">
              <a:latin typeface="Calibri"/>
              <a:cs typeface="Calibri"/>
            </a:endParaRPr>
          </a:p>
          <a:p>
            <a:pPr marL="124457" indent="-108371">
              <a:lnSpc>
                <a:spcPts val="1893"/>
              </a:lnSpc>
              <a:buChar char="-"/>
              <a:tabLst>
                <a:tab pos="125304" algn="l"/>
              </a:tabLst>
            </a:pPr>
            <a:r>
              <a:rPr sz="1600" spc="-7" dirty="0">
                <a:solidFill>
                  <a:srgbClr val="00B0F0"/>
                </a:solidFill>
                <a:latin typeface="Calibri"/>
                <a:cs typeface="Calibri"/>
              </a:rPr>
              <a:t>adding</a:t>
            </a:r>
            <a:r>
              <a:rPr sz="1600" spc="-3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00B0F0"/>
                </a:solidFill>
                <a:latin typeface="Calibri"/>
                <a:cs typeface="Calibri"/>
              </a:rPr>
              <a:t>variable(s)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2449" y="4997136"/>
            <a:ext cx="2204719" cy="5223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4457" indent="-108371">
              <a:spcBef>
                <a:spcPts val="133"/>
              </a:spcBef>
              <a:buChar char="-"/>
              <a:tabLst>
                <a:tab pos="125304" algn="l"/>
              </a:tabLst>
            </a:pPr>
            <a:r>
              <a:rPr sz="1600" spc="-7" dirty="0">
                <a:solidFill>
                  <a:srgbClr val="E46C0A"/>
                </a:solidFill>
                <a:latin typeface="Calibri"/>
                <a:cs typeface="Calibri"/>
              </a:rPr>
              <a:t>one </a:t>
            </a:r>
            <a:r>
              <a:rPr sz="1600" dirty="0">
                <a:solidFill>
                  <a:srgbClr val="E46C0A"/>
                </a:solidFill>
                <a:latin typeface="Calibri"/>
                <a:cs typeface="Calibri"/>
              </a:rPr>
              <a:t>or </a:t>
            </a:r>
            <a:r>
              <a:rPr sz="1600" spc="-13" dirty="0">
                <a:solidFill>
                  <a:srgbClr val="E46C0A"/>
                </a:solidFill>
                <a:latin typeface="Calibri"/>
                <a:cs typeface="Calibri"/>
              </a:rPr>
              <a:t>more</a:t>
            </a:r>
            <a:r>
              <a:rPr sz="1600" spc="-2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E46C0A"/>
                </a:solidFill>
                <a:latin typeface="Calibri"/>
                <a:cs typeface="Calibri"/>
              </a:rPr>
              <a:t>columns</a:t>
            </a:r>
            <a:endParaRPr sz="1600" dirty="0">
              <a:latin typeface="Calibri"/>
              <a:cs typeface="Calibri"/>
            </a:endParaRPr>
          </a:p>
          <a:p>
            <a:pPr marL="124457" indent="-108371">
              <a:spcBef>
                <a:spcPts val="80"/>
              </a:spcBef>
              <a:buChar char="-"/>
              <a:tabLst>
                <a:tab pos="125304" algn="l"/>
              </a:tabLst>
            </a:pPr>
            <a:r>
              <a:rPr sz="1600" dirty="0">
                <a:solidFill>
                  <a:srgbClr val="E46C0A"/>
                </a:solidFill>
                <a:latin typeface="Calibri"/>
                <a:cs typeface="Calibri"/>
              </a:rPr>
              <a:t>on </a:t>
            </a:r>
            <a:r>
              <a:rPr sz="1600" spc="-7" dirty="0">
                <a:solidFill>
                  <a:srgbClr val="E46C0A"/>
                </a:solidFill>
                <a:latin typeface="Calibri"/>
                <a:cs typeface="Calibri"/>
              </a:rPr>
              <a:t>the fly </a:t>
            </a:r>
            <a:r>
              <a:rPr sz="1600" spc="-13" dirty="0">
                <a:solidFill>
                  <a:srgbClr val="E46C0A"/>
                </a:solidFill>
                <a:latin typeface="Calibri"/>
                <a:cs typeface="Calibri"/>
              </a:rPr>
              <a:t>grouping</a:t>
            </a:r>
            <a:r>
              <a:rPr sz="1600" spc="-5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E46C0A"/>
                </a:solidFill>
                <a:latin typeface="Calibri"/>
                <a:cs typeface="Calibri"/>
              </a:rPr>
              <a:t>var(s)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3575" y="4683286"/>
            <a:ext cx="101600" cy="286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8637488" y="4659735"/>
            <a:ext cx="101600" cy="310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92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843" y="2979408"/>
            <a:ext cx="2930313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5333" b="1" spc="27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53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5333" spc="6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5333" b="1" spc="27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5333" spc="2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5333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Analogy with SQL (queries)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57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05966"/>
              </p:ext>
            </p:extLst>
          </p:nvPr>
        </p:nvGraphicFramePr>
        <p:xfrm>
          <a:off x="2148839" y="5105900"/>
          <a:ext cx="7935383" cy="66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R="60960" algn="r">
                        <a:lnSpc>
                          <a:spcPts val="1525"/>
                        </a:lnSpc>
                      </a:pPr>
                      <a:r>
                        <a:rPr sz="2100" spc="40" dirty="0">
                          <a:solidFill>
                            <a:srgbClr val="271D6C"/>
                          </a:solidFill>
                          <a:latin typeface="Courier New"/>
                          <a:cs typeface="Courier New"/>
                        </a:rPr>
                        <a:t>data.table</a:t>
                      </a:r>
                      <a:r>
                        <a:rPr sz="2100" dirty="0">
                          <a:solidFill>
                            <a:srgbClr val="271D6C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525"/>
                        </a:lnSpc>
                      </a:pPr>
                      <a:r>
                        <a:rPr sz="2100" dirty="0">
                          <a:solidFill>
                            <a:srgbClr val="77933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525"/>
                        </a:lnSpc>
                      </a:pPr>
                      <a:r>
                        <a:rPr sz="210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25"/>
                        </a:lnSpc>
                      </a:pPr>
                      <a:r>
                        <a:rPr sz="2100" spc="40" dirty="0">
                          <a:solidFill>
                            <a:srgbClr val="E46C0A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R="55880" algn="r">
                        <a:lnSpc>
                          <a:spcPts val="1850"/>
                        </a:lnSpc>
                      </a:pPr>
                      <a:r>
                        <a:rPr sz="2100" spc="40" dirty="0">
                          <a:solidFill>
                            <a:srgbClr val="271D6C"/>
                          </a:solidFill>
                          <a:latin typeface="Courier New"/>
                          <a:cs typeface="Courier New"/>
                        </a:rPr>
                        <a:t>SQL: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850"/>
                        </a:lnSpc>
                      </a:pPr>
                      <a:r>
                        <a:rPr sz="2100" spc="40" dirty="0">
                          <a:solidFill>
                            <a:srgbClr val="77933C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850"/>
                        </a:lnSpc>
                      </a:pPr>
                      <a:r>
                        <a:rPr sz="2100" spc="3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210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100" spc="5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4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update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50"/>
                        </a:lnSpc>
                      </a:pPr>
                      <a:r>
                        <a:rPr sz="2100" spc="30" dirty="0">
                          <a:solidFill>
                            <a:srgbClr val="E46C0A"/>
                          </a:solidFill>
                          <a:latin typeface="Courier New"/>
                          <a:cs typeface="Courier New"/>
                        </a:rPr>
                        <a:t>group</a:t>
                      </a:r>
                      <a:r>
                        <a:rPr sz="2100" spc="-10" dirty="0">
                          <a:solidFill>
                            <a:srgbClr val="E46C0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40" dirty="0">
                          <a:solidFill>
                            <a:srgbClr val="E46C0A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1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67" dirty="0"/>
              <a:t>Examples</a:t>
            </a:r>
            <a:endParaRPr spc="67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28379" y="5975957"/>
            <a:ext cx="10515600" cy="650936"/>
          </a:xfrm>
        </p:spPr>
        <p:txBody>
          <a:bodyPr>
            <a:normAutofit/>
          </a:bodyPr>
          <a:lstStyle/>
          <a:p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airquality</a:t>
            </a:r>
            <a:r>
              <a:rPr lang="en-IN" dirty="0"/>
              <a:t> dataset is present in package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58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8379" y="2241324"/>
            <a:ext cx="2080809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subset</a:t>
            </a:r>
            <a:r>
              <a:rPr sz="2133" spc="20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27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rows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5979" y="2241325"/>
            <a:ext cx="1066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: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5178" y="2241324"/>
            <a:ext cx="365194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Day </a:t>
            </a:r>
            <a:r>
              <a:rPr sz="2133" spc="2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&lt;=</a:t>
            </a:r>
            <a:r>
              <a:rPr sz="2133" spc="8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10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]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379" y="3341991"/>
            <a:ext cx="242960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select</a:t>
            </a:r>
            <a:r>
              <a:rPr sz="2133" spc="7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4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columns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5979" y="3341991"/>
            <a:ext cx="1066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: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5178" y="3341991"/>
            <a:ext cx="3651944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[, </a:t>
            </a:r>
            <a:r>
              <a:rPr sz="2133" spc="40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.(Month)</a:t>
            </a:r>
            <a:r>
              <a:rPr sz="2133" spc="4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]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3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47395"/>
          </a:xfrm>
        </p:spPr>
        <p:txBody>
          <a:bodyPr/>
          <a:lstStyle/>
          <a:p>
            <a:r>
              <a:rPr lang="en-US" dirty="0"/>
              <a:t>What is a program?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143000"/>
            <a:ext cx="11506200" cy="5562600"/>
          </a:xfrm>
        </p:spPr>
        <p:txBody>
          <a:bodyPr>
            <a:normAutofit fontScale="92500" lnSpcReduction="20000"/>
          </a:bodyPr>
          <a:lstStyle/>
          <a:p>
            <a:pPr>
              <a:buChar char=" "/>
            </a:pPr>
            <a:r>
              <a:rPr lang="en-US" smtClean="0"/>
              <a:t>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0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67" dirty="0"/>
              <a:t>Examples</a:t>
            </a:r>
            <a:endParaRPr spc="67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28379" y="5975957"/>
            <a:ext cx="10515600" cy="650936"/>
          </a:xfrm>
        </p:spPr>
        <p:txBody>
          <a:bodyPr>
            <a:normAutofit/>
          </a:bodyPr>
          <a:lstStyle/>
          <a:p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airquality</a:t>
            </a:r>
            <a:r>
              <a:rPr lang="en-IN" dirty="0"/>
              <a:t> dataset is present in package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58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8379" y="2241324"/>
            <a:ext cx="2080809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subset</a:t>
            </a:r>
            <a:r>
              <a:rPr sz="2133" spc="20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27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rows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5979" y="2241325"/>
            <a:ext cx="1066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: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5178" y="2241324"/>
            <a:ext cx="365194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Day </a:t>
            </a:r>
            <a:r>
              <a:rPr sz="2133" spc="2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&lt;=</a:t>
            </a:r>
            <a:r>
              <a:rPr sz="2133" spc="8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10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]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379" y="3341991"/>
            <a:ext cx="242960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select</a:t>
            </a:r>
            <a:r>
              <a:rPr sz="2133" spc="7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4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columns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5979" y="3341991"/>
            <a:ext cx="1066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: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5178" y="3341991"/>
            <a:ext cx="3651944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[, </a:t>
            </a:r>
            <a:r>
              <a:rPr sz="2133" spc="40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.(Month)</a:t>
            </a:r>
            <a:r>
              <a:rPr sz="2133" spc="4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]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379" y="4442657"/>
            <a:ext cx="487680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3673595" algn="l"/>
              </a:tabLst>
            </a:pPr>
            <a:r>
              <a:rPr sz="2133" spc="4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su</a:t>
            </a:r>
            <a:r>
              <a:rPr sz="2133" spc="40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b</a:t>
            </a:r>
            <a:r>
              <a:rPr sz="2133" spc="4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s</a:t>
            </a:r>
            <a:r>
              <a:rPr sz="2133" spc="40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e</a:t>
            </a:r>
            <a:r>
              <a:rPr sz="21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t</a:t>
            </a:r>
            <a:r>
              <a:rPr sz="2133" spc="10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2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r</a:t>
            </a:r>
            <a:r>
              <a:rPr sz="2133" spc="5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o</a:t>
            </a:r>
            <a:r>
              <a:rPr sz="2133" spc="4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w</a:t>
            </a:r>
            <a:r>
              <a:rPr sz="21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s</a:t>
            </a:r>
            <a:r>
              <a:rPr sz="2133" spc="10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&amp;</a:t>
            </a:r>
            <a:r>
              <a:rPr sz="2133" spc="10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47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s</a:t>
            </a:r>
            <a:r>
              <a:rPr sz="2133" spc="53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e</a:t>
            </a:r>
            <a:r>
              <a:rPr sz="2133" spc="47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l</a:t>
            </a:r>
            <a:r>
              <a:rPr sz="2133" spc="53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e</a:t>
            </a:r>
            <a:r>
              <a:rPr sz="2133" spc="47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c</a:t>
            </a:r>
            <a:r>
              <a:rPr sz="2133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t</a:t>
            </a:r>
            <a:r>
              <a:rPr sz="2133" spc="107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c</a:t>
            </a:r>
            <a:r>
              <a:rPr sz="2133" spc="6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o</a:t>
            </a:r>
            <a:r>
              <a:rPr sz="2133" spc="47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lumn</a:t>
            </a:r>
            <a:r>
              <a:rPr sz="21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s	: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5979" y="4936595"/>
            <a:ext cx="779973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[</a:t>
            </a:r>
            <a:r>
              <a:rPr lang="en-IN"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Day %b</a:t>
            </a:r>
            <a:r>
              <a:rPr sz="2133" spc="33" dirty="0" err="1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etween</a:t>
            </a:r>
            <a:r>
              <a:rPr lang="en-IN"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% c</a:t>
            </a:r>
            <a:r>
              <a:rPr sz="2133" spc="33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(</a:t>
            </a:r>
            <a:r>
              <a:rPr sz="2133" spc="27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5, </a:t>
            </a:r>
            <a:r>
              <a:rPr sz="2133" spc="40" dirty="0">
                <a:solidFill>
                  <a:srgbClr val="77933C"/>
                </a:solidFill>
                <a:latin typeface="Consolas" panose="020B0609020204030204" pitchFamily="49" charset="0"/>
                <a:cs typeface="Calibri"/>
              </a:rPr>
              <a:t>10)</a:t>
            </a:r>
            <a:r>
              <a:rPr sz="2133" spc="40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, </a:t>
            </a:r>
            <a:r>
              <a:rPr sz="2133" spc="40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.(Wind,</a:t>
            </a:r>
            <a:r>
              <a:rPr sz="2133" spc="240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2133" spc="7" dirty="0">
                <a:solidFill>
                  <a:srgbClr val="00B0F0"/>
                </a:solidFill>
                <a:latin typeface="Consolas" panose="020B0609020204030204" pitchFamily="49" charset="0"/>
                <a:cs typeface="Calibri"/>
              </a:rPr>
              <a:t>Temp)</a:t>
            </a:r>
            <a:r>
              <a:rPr sz="2133" spc="7" dirty="0">
                <a:solidFill>
                  <a:srgbClr val="271D6C"/>
                </a:solidFill>
                <a:latin typeface="Consolas" panose="020B0609020204030204" pitchFamily="49" charset="0"/>
                <a:cs typeface="Calibri"/>
              </a:rPr>
              <a:t>]</a:t>
            </a:r>
            <a:endParaRPr sz="2133" dirty="0">
              <a:latin typeface="Consolas" panose="020B0609020204030204" pitchFamily="49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6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1"/>
            <a:ext cx="211920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syntax: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2133" b="1" spc="33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2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1806" y="258350"/>
            <a:ext cx="951855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73" dirty="0"/>
              <a:t>Count</a:t>
            </a:r>
            <a:r>
              <a:rPr lang="en-IN" spc="73" dirty="0"/>
              <a:t>s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59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5979" y="1462391"/>
            <a:ext cx="213021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symbol:</a:t>
            </a:r>
            <a:r>
              <a:rPr sz="2133" spc="8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20" dirty="0">
                <a:solidFill>
                  <a:srgbClr val="00A1CD"/>
                </a:solidFill>
                <a:latin typeface="Calibri"/>
                <a:cs typeface="Calibri"/>
              </a:rPr>
              <a:t>.N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380" y="2563058"/>
            <a:ext cx="6900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</a:t>
            </a:r>
            <a:r>
              <a:rPr sz="2133" spc="60" dirty="0">
                <a:solidFill>
                  <a:srgbClr val="271D6C"/>
                </a:solidFill>
                <a:latin typeface="Calibri"/>
                <a:cs typeface="Calibri"/>
              </a:rPr>
              <a:t>o</a:t>
            </a:r>
            <a:r>
              <a:rPr sz="2133" spc="47" dirty="0">
                <a:solidFill>
                  <a:srgbClr val="271D6C"/>
                </a:solidFill>
                <a:latin typeface="Calibri"/>
                <a:cs typeface="Calibri"/>
              </a:rPr>
              <a:t>u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n</a:t>
            </a: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t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5979" y="2563058"/>
            <a:ext cx="353144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</a:t>
            </a:r>
            <a:r>
              <a:rPr sz="2133" spc="40" dirty="0">
                <a:solidFill>
                  <a:srgbClr val="77933C"/>
                </a:solidFill>
                <a:latin typeface="Calibri"/>
                <a:cs typeface="Calibri"/>
              </a:rPr>
              <a:t>Species </a:t>
            </a:r>
            <a:r>
              <a:rPr sz="2133" spc="27" dirty="0">
                <a:solidFill>
                  <a:srgbClr val="77933C"/>
                </a:solidFill>
                <a:latin typeface="Calibri"/>
                <a:cs typeface="Calibri"/>
              </a:rPr>
              <a:t>== </a:t>
            </a:r>
            <a:r>
              <a:rPr sz="2133" spc="40" dirty="0">
                <a:solidFill>
                  <a:srgbClr val="77933C"/>
                </a:solidFill>
                <a:latin typeface="Calibri"/>
                <a:cs typeface="Calibri"/>
              </a:rPr>
              <a:t>"setosa"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9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379" y="3663724"/>
            <a:ext cx="16171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count distinct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5979" y="3663724"/>
            <a:ext cx="5030893" cy="9063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</a:t>
            </a:r>
            <a:r>
              <a:rPr sz="2133" spc="10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47" dirty="0">
                <a:solidFill>
                  <a:srgbClr val="00B0F0"/>
                </a:solidFill>
                <a:latin typeface="Calibri"/>
                <a:cs typeface="Calibri"/>
              </a:rPr>
              <a:t>uniqueN(Species)</a:t>
            </a:r>
            <a:r>
              <a:rPr sz="2133" spc="4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 marL="16933" marR="6773">
              <a:lnSpc>
                <a:spcPct val="166700"/>
              </a:lnSpc>
              <a:spcBef>
                <a:spcPts val="133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iris[</a:t>
            </a:r>
            <a:r>
              <a:rPr sz="2133" spc="27" dirty="0" err="1">
                <a:solidFill>
                  <a:srgbClr val="77933C"/>
                </a:solidFill>
                <a:latin typeface="Calibri"/>
                <a:cs typeface="Calibri"/>
              </a:rPr>
              <a:t>Petal.Width</a:t>
            </a:r>
            <a:r>
              <a:rPr sz="2133" spc="27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7933C"/>
                </a:solidFill>
                <a:latin typeface="Calibri"/>
                <a:cs typeface="Calibri"/>
              </a:rPr>
              <a:t>&lt; </a:t>
            </a:r>
            <a:r>
              <a:rPr sz="2133" spc="33" dirty="0">
                <a:solidFill>
                  <a:srgbClr val="77933C"/>
                </a:solidFill>
                <a:latin typeface="Calibri"/>
                <a:cs typeface="Calibri"/>
              </a:rPr>
              <a:t>0.9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47" dirty="0" err="1">
                <a:solidFill>
                  <a:srgbClr val="00B0F0"/>
                </a:solidFill>
                <a:latin typeface="Calibri"/>
                <a:cs typeface="Calibri"/>
              </a:rPr>
              <a:t>uniqueN</a:t>
            </a:r>
            <a:r>
              <a:rPr sz="2133" spc="47" dirty="0">
                <a:solidFill>
                  <a:srgbClr val="00B0F0"/>
                </a:solidFill>
                <a:latin typeface="Calibri"/>
                <a:cs typeface="Calibri"/>
              </a:rPr>
              <a:t>(Species)</a:t>
            </a:r>
            <a:r>
              <a:rPr sz="2133" spc="4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9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1"/>
            <a:ext cx="8402320" cy="13070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syntax: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2133" b="1" spc="33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2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1947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Simple aggregation:</a:t>
            </a:r>
            <a:r>
              <a:rPr lang="en-IN" sz="2133" spc="40" dirty="0">
                <a:solidFill>
                  <a:srgbClr val="271D6C"/>
                </a:solidFill>
                <a:latin typeface="Calibri"/>
                <a:cs typeface="Calibri"/>
              </a:rPr>
              <a:t>	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.(count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.N,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average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sz="2133" spc="10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mean(Petal.Width))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343191"/>
            <a:ext cx="831192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53" dirty="0"/>
              <a:t>Aggregating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60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8379" y="3409724"/>
            <a:ext cx="1039114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40" dirty="0">
                <a:solidFill>
                  <a:srgbClr val="271D6C"/>
                </a:solidFill>
                <a:cs typeface="Calibri"/>
              </a:rPr>
              <a:t>Including</a:t>
            </a:r>
            <a:r>
              <a:rPr lang="en-IN" sz="2133" spc="20" dirty="0">
                <a:solidFill>
                  <a:srgbClr val="271D6C"/>
                </a:solidFill>
                <a:cs typeface="Calibri"/>
              </a:rPr>
              <a:t> </a:t>
            </a:r>
            <a:r>
              <a:rPr lang="en-IN" sz="2133" spc="40" dirty="0">
                <a:solidFill>
                  <a:srgbClr val="271D6C"/>
                </a:solidFill>
                <a:cs typeface="Calibri"/>
              </a:rPr>
              <a:t>filtering:</a:t>
            </a:r>
            <a:r>
              <a:rPr lang="en-IN" sz="2133" dirty="0">
                <a:cs typeface="Calibri"/>
              </a:rPr>
              <a:t>	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iris[</a:t>
            </a:r>
            <a:r>
              <a:rPr sz="2133" spc="27" dirty="0" err="1">
                <a:solidFill>
                  <a:srgbClr val="77933C"/>
                </a:solidFill>
                <a:latin typeface="Calibri"/>
                <a:cs typeface="Calibri"/>
              </a:rPr>
              <a:t>Petal.Width</a:t>
            </a:r>
            <a:r>
              <a:rPr sz="2133" spc="107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7933C"/>
                </a:solidFill>
                <a:latin typeface="Calibri"/>
                <a:cs typeface="Calibri"/>
              </a:rPr>
              <a:t>&lt;</a:t>
            </a:r>
            <a:r>
              <a:rPr sz="2133" spc="113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77933C"/>
                </a:solidFill>
                <a:latin typeface="Calibri"/>
                <a:cs typeface="Calibri"/>
              </a:rPr>
              <a:t>0.9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1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.(count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.N,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average</a:t>
            </a:r>
            <a:r>
              <a:rPr sz="2133" spc="1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mean(Petal.Width))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7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1"/>
            <a:ext cx="9414087" cy="42567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syntax: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2133" b="1" spc="33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2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1947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32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 marL="16933" marR="1101486">
              <a:lnSpc>
                <a:spcPct val="296900"/>
              </a:lnSpc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.(</a:t>
            </a:r>
            <a:r>
              <a:rPr sz="2133" spc="27" dirty="0" err="1">
                <a:solidFill>
                  <a:srgbClr val="00B0F0"/>
                </a:solidFill>
                <a:latin typeface="Calibri"/>
                <a:cs typeface="Calibri"/>
              </a:rPr>
              <a:t>av</a:t>
            </a:r>
            <a:r>
              <a:rPr lang="en-IN" sz="2133" spc="27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mean(Petal.Width))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  </a:t>
            </a:r>
            <a:endParaRPr lang="en-IN" sz="2133" spc="40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101486">
              <a:lnSpc>
                <a:spcPct val="296900"/>
              </a:lnSpc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</a:t>
            </a:r>
            <a:r>
              <a:rPr sz="2133" spc="40" dirty="0" err="1">
                <a:solidFill>
                  <a:srgbClr val="77933C"/>
                </a:solidFill>
                <a:latin typeface="Calibri"/>
                <a:cs typeface="Calibri"/>
              </a:rPr>
              <a:t>Sepal.Length</a:t>
            </a:r>
            <a:r>
              <a:rPr sz="2133" spc="113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7933C"/>
                </a:solidFill>
                <a:latin typeface="Calibri"/>
                <a:cs typeface="Calibri"/>
              </a:rPr>
              <a:t>&lt;</a:t>
            </a:r>
            <a:r>
              <a:rPr sz="2133" spc="113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77933C"/>
                </a:solidFill>
                <a:latin typeface="Calibri"/>
                <a:cs typeface="Calibri"/>
              </a:rPr>
              <a:t>5.3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1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.(</a:t>
            </a:r>
            <a:r>
              <a:rPr sz="2133" spc="27" dirty="0" err="1">
                <a:solidFill>
                  <a:srgbClr val="00B0F0"/>
                </a:solidFill>
                <a:latin typeface="Calibri"/>
                <a:cs typeface="Calibri"/>
              </a:rPr>
              <a:t>av</a:t>
            </a:r>
            <a:r>
              <a:rPr lang="en-IN" sz="2133" spc="27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sz="2133" spc="1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sz="2133" spc="1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mean(Petal.Width))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1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2080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</a:t>
            </a:r>
            <a:r>
              <a:rPr sz="2133" spc="1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.(</a:t>
            </a:r>
            <a:r>
              <a:rPr sz="2133" spc="27" dirty="0" err="1">
                <a:solidFill>
                  <a:srgbClr val="00B0F0"/>
                </a:solidFill>
                <a:latin typeface="Calibri"/>
                <a:cs typeface="Calibri"/>
              </a:rPr>
              <a:t>av</a:t>
            </a:r>
            <a:r>
              <a:rPr lang="en-IN" sz="2133" spc="27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sz="2133" spc="1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mean(Petal.Width))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.(Species,</a:t>
            </a:r>
            <a:r>
              <a:rPr sz="2133" spc="10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logi</a:t>
            </a:r>
            <a:r>
              <a:rPr sz="2133" spc="10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Sepal.Length</a:t>
            </a:r>
            <a:r>
              <a:rPr sz="2133" spc="10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&lt;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5.3)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379" y="296057"/>
            <a:ext cx="818937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47" dirty="0"/>
              <a:t>Group</a:t>
            </a:r>
            <a:r>
              <a:rPr spc="60" dirty="0"/>
              <a:t> by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9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1"/>
            <a:ext cx="5565987" cy="39202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symbol:</a:t>
            </a:r>
            <a:r>
              <a:rPr sz="2133" spc="152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00A1CD"/>
                </a:solidFill>
                <a:latin typeface="Calibri"/>
                <a:cs typeface="Calibri"/>
              </a:rPr>
              <a:t>.SD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1947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SD </a:t>
            </a: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= </a:t>
            </a:r>
            <a:r>
              <a:rPr sz="2133" b="1" spc="40" dirty="0">
                <a:solidFill>
                  <a:srgbClr val="271D6C"/>
                </a:solidFill>
                <a:latin typeface="Calibri"/>
                <a:cs typeface="Calibri"/>
              </a:rPr>
              <a:t>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ubset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of</a:t>
            </a:r>
            <a:r>
              <a:rPr sz="2133" spc="3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27" dirty="0">
                <a:solidFill>
                  <a:srgbClr val="271D6C"/>
                </a:solidFill>
                <a:latin typeface="Calibri"/>
                <a:cs typeface="Calibri"/>
              </a:rPr>
              <a:t>D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ata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474121" indent="-457189">
              <a:spcBef>
                <a:spcPts val="1813"/>
              </a:spcBef>
              <a:buChar char="-"/>
              <a:tabLst>
                <a:tab pos="473275" algn="l"/>
                <a:tab pos="474121" algn="l"/>
              </a:tabLst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a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data.table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by</a:t>
            </a:r>
            <a:r>
              <a:rPr sz="2133" spc="28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47" dirty="0">
                <a:solidFill>
                  <a:srgbClr val="271D6C"/>
                </a:solidFill>
                <a:latin typeface="Calibri"/>
                <a:cs typeface="Calibri"/>
              </a:rPr>
              <a:t>itself</a:t>
            </a:r>
            <a:endParaRPr sz="2133" dirty="0">
              <a:latin typeface="Calibri"/>
              <a:cs typeface="Calibri"/>
            </a:endParaRPr>
          </a:p>
          <a:p>
            <a:pPr marL="474121" indent="-457189">
              <a:spcBef>
                <a:spcPts val="1840"/>
              </a:spcBef>
              <a:buChar char="-"/>
              <a:tabLst>
                <a:tab pos="473275" algn="l"/>
                <a:tab pos="474121" algn="l"/>
              </a:tabLst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holds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data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of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current goup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as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defined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in</a:t>
            </a:r>
            <a:r>
              <a:rPr sz="2133" spc="10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by</a:t>
            </a:r>
            <a:endParaRPr sz="2133" dirty="0">
              <a:latin typeface="Calibri"/>
              <a:cs typeface="Calibri"/>
            </a:endParaRPr>
          </a:p>
          <a:p>
            <a:pPr marL="474121" indent="-457189">
              <a:spcBef>
                <a:spcPts val="1707"/>
              </a:spcBef>
              <a:buChar char="-"/>
              <a:tabLst>
                <a:tab pos="473275" algn="l"/>
                <a:tab pos="474121" algn="l"/>
              </a:tabLst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when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no </a:t>
            </a:r>
            <a:r>
              <a:rPr sz="2133" spc="-20" dirty="0">
                <a:solidFill>
                  <a:srgbClr val="271D6C"/>
                </a:solidFill>
                <a:latin typeface="Calibri"/>
                <a:cs typeface="Calibri"/>
              </a:rPr>
              <a:t>by,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.SD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applies </a:t>
            </a:r>
            <a:r>
              <a:rPr sz="2133" spc="13" dirty="0">
                <a:solidFill>
                  <a:srgbClr val="271D6C"/>
                </a:solidFill>
                <a:latin typeface="Calibri"/>
                <a:cs typeface="Calibri"/>
              </a:rPr>
              <a:t>to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whole</a:t>
            </a:r>
            <a:r>
              <a:rPr sz="2133" spc="5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data.table</a:t>
            </a:r>
            <a:endParaRPr sz="2133" dirty="0">
              <a:latin typeface="Calibri"/>
              <a:cs typeface="Calibri"/>
            </a:endParaRPr>
          </a:p>
          <a:p>
            <a:pPr marL="474121" indent="-457189">
              <a:spcBef>
                <a:spcPts val="1840"/>
              </a:spcBef>
              <a:buChar char="-"/>
              <a:tabLst>
                <a:tab pos="473275" algn="l"/>
                <a:tab pos="474121" algn="l"/>
              </a:tabLst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allows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for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calculations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on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multiple</a:t>
            </a:r>
            <a:r>
              <a:rPr sz="2133" spc="4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columns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937715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47" dirty="0"/>
              <a:t>Group</a:t>
            </a:r>
            <a:r>
              <a:rPr spc="60" dirty="0"/>
              <a:t> by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2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1"/>
            <a:ext cx="6747933" cy="2184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symbol:</a:t>
            </a:r>
            <a:r>
              <a:rPr sz="2133" spc="152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00A1CD"/>
                </a:solidFill>
                <a:latin typeface="Calibri"/>
                <a:cs typeface="Calibri"/>
              </a:rPr>
              <a:t>.SD</a:t>
            </a:r>
            <a:endParaRPr sz="2133" dirty="0">
              <a:latin typeface="Calibri"/>
              <a:cs typeface="Calibri"/>
            </a:endParaRPr>
          </a:p>
          <a:p>
            <a:pPr marL="16933" marR="6773">
              <a:lnSpc>
                <a:spcPct val="244800"/>
              </a:lnSpc>
              <a:spcBef>
                <a:spcPts val="9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lapply(.SD, mean)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  </a:t>
            </a:r>
            <a:endParaRPr lang="en-IN" sz="2133" spc="40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6773">
              <a:lnSpc>
                <a:spcPct val="244800"/>
              </a:lnSpc>
              <a:spcBef>
                <a:spcPts val="9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</a:t>
            </a:r>
            <a:r>
              <a:rPr sz="2133" spc="40" dirty="0" err="1">
                <a:solidFill>
                  <a:srgbClr val="77933C"/>
                </a:solidFill>
                <a:latin typeface="Calibri"/>
                <a:cs typeface="Calibri"/>
              </a:rPr>
              <a:t>Sepal.Length</a:t>
            </a:r>
            <a:r>
              <a:rPr sz="2133" spc="4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7933C"/>
                </a:solidFill>
                <a:latin typeface="Calibri"/>
                <a:cs typeface="Calibri"/>
              </a:rPr>
              <a:t>&lt; </a:t>
            </a:r>
            <a:r>
              <a:rPr sz="2133" spc="33" dirty="0">
                <a:solidFill>
                  <a:srgbClr val="77933C"/>
                </a:solidFill>
                <a:latin typeface="Calibri"/>
                <a:cs typeface="Calibri"/>
              </a:rPr>
              <a:t>5.3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lapply(.SD, mean)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8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968824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47" dirty="0"/>
              <a:t>Group</a:t>
            </a:r>
            <a:r>
              <a:rPr spc="60" dirty="0"/>
              <a:t> by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2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1"/>
            <a:ext cx="2719493" cy="13070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symbol:</a:t>
            </a:r>
            <a:r>
              <a:rPr sz="2133" spc="13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00A1CD"/>
                </a:solidFill>
                <a:latin typeface="Calibri"/>
                <a:cs typeface="Calibri"/>
              </a:rPr>
              <a:t>.SD</a:t>
            </a:r>
            <a:endParaRPr sz="2133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>
              <a:latin typeface="Calibri"/>
              <a:cs typeface="Calibri"/>
            </a:endParaRPr>
          </a:p>
          <a:p>
            <a:pPr marL="16933">
              <a:spcBef>
                <a:spcPts val="1947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symbol:</a:t>
            </a:r>
            <a:r>
              <a:rPr sz="2133" spc="10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40" dirty="0">
                <a:solidFill>
                  <a:srgbClr val="FF0000"/>
                </a:solidFill>
                <a:latin typeface="Calibri"/>
                <a:cs typeface="Calibri"/>
              </a:rPr>
              <a:t>.SDcols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982021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47" dirty="0"/>
              <a:t>Group</a:t>
            </a:r>
            <a:r>
              <a:rPr spc="60" dirty="0"/>
              <a:t> by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64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8379" y="3748392"/>
            <a:ext cx="9331112" cy="11275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lapply(.SD, mean)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40" dirty="0">
                <a:solidFill>
                  <a:srgbClr val="FF0000"/>
                </a:solidFill>
                <a:latin typeface="Calibri"/>
                <a:cs typeface="Calibri"/>
              </a:rPr>
              <a:t>.SDcols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33" spc="1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FF0000"/>
                </a:solidFill>
                <a:latin typeface="Calibri"/>
                <a:cs typeface="Calibri"/>
              </a:rPr>
              <a:t>1:2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73"/>
              </a:spcBef>
            </a:pPr>
            <a:endParaRPr sz="2867" dirty="0">
              <a:latin typeface="Calibri"/>
              <a:cs typeface="Calibri"/>
            </a:endParaRPr>
          </a:p>
          <a:p>
            <a:pPr marL="16933"/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</a:t>
            </a:r>
            <a:r>
              <a:rPr sz="2133" spc="1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lapply(.SD,</a:t>
            </a:r>
            <a:r>
              <a:rPr sz="2133" spc="10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mean)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10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FF0000"/>
                </a:solidFill>
                <a:latin typeface="Calibri"/>
                <a:cs typeface="Calibri"/>
              </a:rPr>
              <a:t>.SDcols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FF0000"/>
                </a:solidFill>
                <a:latin typeface="Calibri"/>
                <a:cs typeface="Calibri"/>
              </a:rPr>
              <a:t>grep("Length",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spc="40" dirty="0" smtClean="0">
                <a:solidFill>
                  <a:srgbClr val="FF0000"/>
                </a:solidFill>
                <a:latin typeface="Calibri"/>
                <a:cs typeface="Calibri"/>
              </a:rPr>
              <a:t>names(iris))</a:t>
            </a:r>
            <a:r>
              <a:rPr sz="2133" spc="40" dirty="0" smtClean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2"/>
            <a:ext cx="4661747" cy="13070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syntax: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2133" b="1" spc="33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24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1947"/>
              </a:spcBef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Count the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number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of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days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per</a:t>
            </a:r>
            <a:r>
              <a:rPr sz="2133" spc="4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 smtClean="0">
                <a:solidFill>
                  <a:srgbClr val="271D6C"/>
                </a:solidFill>
                <a:latin typeface="Calibri"/>
                <a:cs typeface="Calibri"/>
              </a:rPr>
              <a:t>month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47" dirty="0"/>
              <a:t>Examples</a:t>
            </a:r>
            <a:endParaRPr spc="67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3846" y="2494832"/>
            <a:ext cx="5915074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alibri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32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Month</a:t>
            </a:r>
            <a:r>
              <a:rPr sz="2133" spc="33" dirty="0" smtClean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9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2"/>
            <a:ext cx="4661747" cy="32567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syntax: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2133" b="1" spc="33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24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1947"/>
              </a:spcBef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Count the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number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of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days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per</a:t>
            </a:r>
            <a:r>
              <a:rPr sz="2133" spc="4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month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3200" dirty="0">
              <a:latin typeface="Calibri"/>
              <a:cs typeface="Calibri"/>
            </a:endParaRPr>
          </a:p>
          <a:p>
            <a:pPr marL="16933" marR="75351">
              <a:lnSpc>
                <a:spcPct val="148400"/>
              </a:lnSpc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Calculate the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average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Wind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speed by 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month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for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only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those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days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that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have </a:t>
            </a:r>
            <a:r>
              <a:rPr sz="2133" spc="47" dirty="0">
                <a:solidFill>
                  <a:srgbClr val="271D6C"/>
                </a:solidFill>
                <a:latin typeface="Calibri"/>
                <a:cs typeface="Calibri"/>
              </a:rPr>
              <a:t>an 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ozone</a:t>
            </a:r>
            <a:r>
              <a:rPr sz="2133" spc="1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7" dirty="0" smtClean="0">
                <a:solidFill>
                  <a:srgbClr val="271D6C"/>
                </a:solidFill>
                <a:latin typeface="Calibri"/>
                <a:cs typeface="Calibri"/>
              </a:rPr>
              <a:t>value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47" dirty="0"/>
              <a:t>Examples</a:t>
            </a:r>
            <a:endParaRPr spc="67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3846" y="2494832"/>
            <a:ext cx="5915074" cy="13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alibri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32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Month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2080"/>
              </a:spcBef>
            </a:pPr>
            <a:r>
              <a:rPr lang="en-IN" sz="2133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[</a:t>
            </a:r>
            <a:r>
              <a:rPr sz="2133" spc="40" dirty="0">
                <a:solidFill>
                  <a:srgbClr val="77933C"/>
                </a:solidFill>
                <a:latin typeface="Calibri"/>
                <a:cs typeface="Calibri"/>
              </a:rPr>
              <a:t>!is.na(Ozone)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mean(Wind)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36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Month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462392"/>
            <a:ext cx="4661747" cy="47301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syntax: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DT[</a:t>
            </a:r>
            <a:r>
              <a:rPr sz="2133" b="1" spc="33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b="1" spc="27" dirty="0">
                <a:solidFill>
                  <a:srgbClr val="00B0F0"/>
                </a:solidFill>
                <a:latin typeface="Calibri"/>
                <a:cs typeface="Calibri"/>
              </a:rPr>
              <a:t>j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24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33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1947"/>
              </a:spcBef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Count the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number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of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days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per</a:t>
            </a:r>
            <a:r>
              <a:rPr sz="2133" spc="4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month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3200" dirty="0">
              <a:latin typeface="Calibri"/>
              <a:cs typeface="Calibri"/>
            </a:endParaRPr>
          </a:p>
          <a:p>
            <a:pPr marL="16933" marR="75351">
              <a:lnSpc>
                <a:spcPct val="148400"/>
              </a:lnSpc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Calculate the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average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Wind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speed by 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month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for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only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those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days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that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have </a:t>
            </a:r>
            <a:r>
              <a:rPr sz="2133" spc="47" dirty="0">
                <a:solidFill>
                  <a:srgbClr val="271D6C"/>
                </a:solidFill>
                <a:latin typeface="Calibri"/>
                <a:cs typeface="Calibri"/>
              </a:rPr>
              <a:t>an 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ozone</a:t>
            </a:r>
            <a:r>
              <a:rPr sz="2133" spc="10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value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3133" dirty="0">
              <a:latin typeface="Calibri"/>
              <a:cs typeface="Calibri"/>
            </a:endParaRPr>
          </a:p>
          <a:p>
            <a:pPr marL="16933" marR="6773">
              <a:lnSpc>
                <a:spcPct val="151000"/>
              </a:lnSpc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Calculate the mean temperature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for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the  odd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and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even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days for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each</a:t>
            </a:r>
            <a:r>
              <a:rPr sz="2133" spc="4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month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437459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47" dirty="0"/>
              <a:t>Examples</a:t>
            </a:r>
            <a:endParaRPr spc="67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3846" y="2494832"/>
            <a:ext cx="5915074" cy="13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133" spc="33" dirty="0" err="1">
                <a:solidFill>
                  <a:srgbClr val="271D6C"/>
                </a:solidFill>
                <a:latin typeface="Calibri"/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32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Month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 marL="16933">
              <a:spcBef>
                <a:spcPts val="2080"/>
              </a:spcBef>
            </a:pPr>
            <a:r>
              <a:rPr lang="en-IN" sz="2133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[</a:t>
            </a:r>
            <a:r>
              <a:rPr sz="2133" spc="40" dirty="0">
                <a:solidFill>
                  <a:srgbClr val="77933C"/>
                </a:solidFill>
                <a:latin typeface="Calibri"/>
                <a:cs typeface="Calibri"/>
              </a:rPr>
              <a:t>!is.na(Ozone)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mean(Wind)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36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Month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846" y="5114825"/>
            <a:ext cx="4246033" cy="100784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6933">
              <a:spcBef>
                <a:spcPts val="1440"/>
              </a:spcBef>
            </a:pPr>
            <a:r>
              <a:rPr lang="en-IN" sz="2133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[,</a:t>
            </a:r>
            <a:r>
              <a:rPr sz="2133" spc="10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mean(Temp)</a:t>
            </a:r>
            <a:endParaRPr sz="2133" dirty="0">
              <a:latin typeface="Calibri"/>
              <a:cs typeface="Calibri"/>
            </a:endParaRPr>
          </a:p>
          <a:p>
            <a:pPr marL="425016">
              <a:spcBef>
                <a:spcPts val="1307"/>
              </a:spcBef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.(Month,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odd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Day </a:t>
            </a:r>
            <a:r>
              <a:rPr sz="2133" spc="27" dirty="0">
                <a:solidFill>
                  <a:srgbClr val="E46C0A"/>
                </a:solidFill>
                <a:latin typeface="Calibri"/>
                <a:cs typeface="Calibri"/>
              </a:rPr>
              <a:t>%%</a:t>
            </a:r>
            <a:r>
              <a:rPr sz="2133" spc="12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E46C0A"/>
                </a:solidFill>
                <a:latin typeface="Calibri"/>
                <a:cs typeface="Calibri"/>
              </a:rPr>
              <a:t>2)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47395"/>
          </a:xfrm>
        </p:spPr>
        <p:txBody>
          <a:bodyPr/>
          <a:lstStyle/>
          <a:p>
            <a:r>
              <a:rPr lang="en-US" dirty="0"/>
              <a:t>What is a program?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143000"/>
            <a:ext cx="11506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Translation of an algorithm into a language that computer understands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of it like a recipe. With the right ingredients and right procedure, you get the right dish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79" y="1343858"/>
            <a:ext cx="5533813" cy="436200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operator:</a:t>
            </a:r>
            <a:r>
              <a:rPr sz="2133" spc="160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667" b="1" spc="47" dirty="0">
                <a:solidFill>
                  <a:srgbClr val="00A1CD"/>
                </a:solidFill>
                <a:latin typeface="Calibri"/>
                <a:cs typeface="Calibri"/>
              </a:rPr>
              <a:t>:=</a:t>
            </a:r>
            <a:endParaRPr sz="2667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  <a:p>
            <a:pPr marL="474121" indent="-457189">
              <a:spcBef>
                <a:spcPts val="7"/>
              </a:spcBef>
              <a:buChar char="-"/>
              <a:tabLst>
                <a:tab pos="473275" algn="l"/>
                <a:tab pos="474121" algn="l"/>
              </a:tabLst>
            </a:pP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updates </a:t>
            </a: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a </a:t>
            </a:r>
            <a:r>
              <a:rPr sz="2133" spc="27" dirty="0">
                <a:solidFill>
                  <a:srgbClr val="00A1CD"/>
                </a:solidFill>
                <a:latin typeface="Calibri"/>
                <a:cs typeface="Calibri"/>
              </a:rPr>
              <a:t>data.table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in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place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(by</a:t>
            </a:r>
            <a:r>
              <a:rPr sz="2133" spc="49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reference)</a:t>
            </a:r>
            <a:endParaRPr sz="2133" dirty="0">
              <a:latin typeface="Calibri"/>
              <a:cs typeface="Calibri"/>
            </a:endParaRPr>
          </a:p>
          <a:p>
            <a:pPr marL="474121" indent="-457189">
              <a:spcBef>
                <a:spcPts val="1840"/>
              </a:spcBef>
              <a:buChar char="-"/>
              <a:tabLst>
                <a:tab pos="473275" algn="l"/>
                <a:tab pos="474121" algn="l"/>
              </a:tabLst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can </a:t>
            </a:r>
            <a:r>
              <a:rPr sz="2133" spc="20" dirty="0">
                <a:solidFill>
                  <a:srgbClr val="271D6C"/>
                </a:solidFill>
                <a:latin typeface="Calibri"/>
                <a:cs typeface="Calibri"/>
              </a:rPr>
              <a:t>be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used</a:t>
            </a:r>
            <a:r>
              <a:rPr sz="2133" spc="25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to:</a:t>
            </a:r>
            <a:endParaRPr sz="2133" dirty="0">
              <a:latin typeface="Calibri"/>
              <a:cs typeface="Calibri"/>
            </a:endParaRPr>
          </a:p>
          <a:p>
            <a:pPr marL="1083706" lvl="1" indent="-458035">
              <a:spcBef>
                <a:spcPts val="1707"/>
              </a:spcBef>
              <a:buFont typeface="Courier New"/>
              <a:buChar char="o"/>
              <a:tabLst>
                <a:tab pos="1082860" algn="l"/>
                <a:tab pos="1083706" algn="l"/>
              </a:tabLst>
            </a:pPr>
            <a:r>
              <a:rPr sz="1867" spc="-7" dirty="0">
                <a:solidFill>
                  <a:srgbClr val="271D6C"/>
                </a:solidFill>
                <a:latin typeface="Calibri"/>
                <a:cs typeface="Calibri"/>
              </a:rPr>
              <a:t>update existing column(s)</a:t>
            </a:r>
            <a:endParaRPr sz="1867" dirty="0">
              <a:latin typeface="Calibri"/>
              <a:cs typeface="Calibri"/>
            </a:endParaRPr>
          </a:p>
          <a:p>
            <a:pPr marL="1083706" lvl="1" indent="-458035">
              <a:spcBef>
                <a:spcPts val="1493"/>
              </a:spcBef>
              <a:buFont typeface="Courier New"/>
              <a:buChar char="o"/>
              <a:tabLst>
                <a:tab pos="1082860" algn="l"/>
                <a:tab pos="1083706" algn="l"/>
              </a:tabLst>
            </a:pPr>
            <a:r>
              <a:rPr sz="1867" dirty="0">
                <a:solidFill>
                  <a:srgbClr val="271D6C"/>
                </a:solidFill>
                <a:latin typeface="Calibri"/>
                <a:cs typeface="Calibri"/>
              </a:rPr>
              <a:t>add </a:t>
            </a:r>
            <a:r>
              <a:rPr sz="1867" spc="-7" dirty="0">
                <a:solidFill>
                  <a:srgbClr val="271D6C"/>
                </a:solidFill>
                <a:latin typeface="Calibri"/>
                <a:cs typeface="Calibri"/>
              </a:rPr>
              <a:t>new</a:t>
            </a:r>
            <a:r>
              <a:rPr sz="1867" spc="-2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71D6C"/>
                </a:solidFill>
                <a:latin typeface="Calibri"/>
                <a:cs typeface="Calibri"/>
              </a:rPr>
              <a:t>column(s)</a:t>
            </a:r>
            <a:endParaRPr sz="1867" dirty="0">
              <a:latin typeface="Calibri"/>
              <a:cs typeface="Calibri"/>
            </a:endParaRPr>
          </a:p>
          <a:p>
            <a:pPr marL="1083706" lvl="1" indent="-458035">
              <a:spcBef>
                <a:spcPts val="1627"/>
              </a:spcBef>
              <a:buFont typeface="Courier New"/>
              <a:buChar char="o"/>
              <a:tabLst>
                <a:tab pos="1082860" algn="l"/>
                <a:tab pos="1083706" algn="l"/>
              </a:tabLst>
            </a:pPr>
            <a:r>
              <a:rPr sz="1867" spc="-7" dirty="0">
                <a:solidFill>
                  <a:srgbClr val="271D6C"/>
                </a:solidFill>
                <a:latin typeface="Calibri"/>
                <a:cs typeface="Calibri"/>
              </a:rPr>
              <a:t>delete</a:t>
            </a:r>
            <a:r>
              <a:rPr sz="1867" spc="-1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71D6C"/>
                </a:solidFill>
                <a:latin typeface="Calibri"/>
                <a:cs typeface="Calibri"/>
              </a:rPr>
              <a:t>column(s)</a:t>
            </a:r>
            <a:endParaRPr sz="1867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271D6C"/>
              </a:buClr>
              <a:buFont typeface="Courier New"/>
              <a:buChar char="o"/>
            </a:pPr>
            <a:endParaRPr sz="2267" dirty="0">
              <a:latin typeface="Calibri"/>
              <a:cs typeface="Calibri"/>
            </a:endParaRPr>
          </a:p>
          <a:p>
            <a:pPr lvl="1">
              <a:spcBef>
                <a:spcPts val="33"/>
              </a:spcBef>
              <a:buClr>
                <a:srgbClr val="271D6C"/>
              </a:buClr>
              <a:buFont typeface="Courier New"/>
              <a:buChar char="o"/>
            </a:pPr>
            <a:endParaRPr sz="2200" dirty="0">
              <a:latin typeface="Calibri"/>
              <a:cs typeface="Calibri"/>
            </a:endParaRPr>
          </a:p>
          <a:p>
            <a:pPr marL="474121" indent="-457189">
              <a:spcBef>
                <a:spcPts val="7"/>
              </a:spcBef>
              <a:buChar char="-"/>
              <a:tabLst>
                <a:tab pos="473275" algn="l"/>
                <a:tab pos="474121" algn="l"/>
              </a:tabLst>
            </a:pP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you 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don’t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need</a:t>
            </a:r>
            <a:r>
              <a:rPr sz="2133" spc="22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lang="en-IN" sz="2133" spc="22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27" dirty="0">
                <a:solidFill>
                  <a:srgbClr val="00A1CD"/>
                </a:solidFill>
                <a:latin typeface="Calibri"/>
                <a:cs typeface="Calibri"/>
              </a:rPr>
              <a:t>&lt;-</a:t>
            </a:r>
            <a:r>
              <a:rPr lang="en-IN" sz="2133" b="1" spc="27" dirty="0">
                <a:solidFill>
                  <a:srgbClr val="00A1CD"/>
                </a:solidFill>
                <a:latin typeface="Calibri"/>
                <a:cs typeface="Calibri"/>
              </a:rPr>
              <a:t>      OR      =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379" y="314911"/>
            <a:ext cx="987677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67" dirty="0"/>
              <a:t>Updating, </a:t>
            </a:r>
            <a:r>
              <a:rPr spc="60" dirty="0"/>
              <a:t>adding </a:t>
            </a:r>
            <a:r>
              <a:rPr dirty="0"/>
              <a:t>&amp; </a:t>
            </a:r>
            <a:r>
              <a:rPr spc="60" dirty="0"/>
              <a:t>deleting</a:t>
            </a:r>
            <a:r>
              <a:rPr spc="493" dirty="0"/>
              <a:t> </a:t>
            </a:r>
            <a:r>
              <a:rPr spc="60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80" y="1343857"/>
            <a:ext cx="234103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operator:</a:t>
            </a:r>
            <a:r>
              <a:rPr sz="2133" spc="9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667" b="1" spc="47" dirty="0">
                <a:solidFill>
                  <a:srgbClr val="00A1CD"/>
                </a:solidFill>
                <a:latin typeface="Calibri"/>
                <a:cs typeface="Calibri"/>
              </a:rPr>
              <a:t>:=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379" y="236882"/>
            <a:ext cx="643599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60" dirty="0"/>
              <a:t>Updating</a:t>
            </a:r>
            <a:r>
              <a:rPr spc="80" dirty="0"/>
              <a:t> </a:t>
            </a:r>
            <a:r>
              <a:rPr spc="6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67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8379" y="2596925"/>
            <a:ext cx="5229013" cy="1902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133" spc="36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2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2467" dirty="0">
              <a:latin typeface="Calibri"/>
              <a:cs typeface="Calibri"/>
            </a:endParaRPr>
          </a:p>
          <a:p>
            <a:pPr marL="1447764" marR="6773" indent="-1431678">
              <a:lnSpc>
                <a:spcPct val="119800"/>
              </a:lnSpc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`:=`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(Sepal.Length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* </a:t>
            </a:r>
            <a:r>
              <a:rPr sz="2133" spc="53" dirty="0">
                <a:solidFill>
                  <a:srgbClr val="00B0F0"/>
                </a:solidFill>
                <a:latin typeface="Calibri"/>
                <a:cs typeface="Calibri"/>
              </a:rPr>
              <a:t>2, 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Petal.Width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Petal.Width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/</a:t>
            </a:r>
            <a:r>
              <a:rPr sz="2133" spc="34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2)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80" y="1343857"/>
            <a:ext cx="234103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operator:</a:t>
            </a:r>
            <a:r>
              <a:rPr sz="2133" spc="9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667" b="1" spc="47" dirty="0">
                <a:solidFill>
                  <a:srgbClr val="00A1CD"/>
                </a:solidFill>
                <a:latin typeface="Calibri"/>
                <a:cs typeface="Calibri"/>
              </a:rPr>
              <a:t>:=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379" y="236882"/>
            <a:ext cx="782173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60" dirty="0"/>
              <a:t>Updating variables </a:t>
            </a:r>
            <a:r>
              <a:rPr spc="27" dirty="0"/>
              <a:t>by</a:t>
            </a:r>
            <a:r>
              <a:rPr spc="300" dirty="0"/>
              <a:t> </a:t>
            </a:r>
            <a:r>
              <a:rPr spc="47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68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8379" y="2596924"/>
            <a:ext cx="9250679" cy="22949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</a:t>
            </a:r>
            <a:r>
              <a:rPr sz="2133" spc="11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</a:t>
            </a:r>
            <a:r>
              <a:rPr sz="2133" spc="1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uniqueN(Sepal.Width)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/</a:t>
            </a:r>
            <a:r>
              <a:rPr sz="2133" spc="1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,</a:t>
            </a:r>
            <a:r>
              <a:rPr sz="2133" spc="11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</a:t>
            </a:r>
            <a:r>
              <a:rPr sz="2133" spc="11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12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2467" dirty="0">
              <a:latin typeface="Calibri"/>
              <a:cs typeface="Calibri"/>
            </a:endParaRPr>
          </a:p>
          <a:p>
            <a:pPr marL="1447764" marR="1620479" indent="-1431678">
              <a:lnSpc>
                <a:spcPct val="119800"/>
              </a:lnSpc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`:=`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(Sepal.Length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*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uniqueN(Sepal.Width), 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Petal.Width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Petal.Width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/</a:t>
            </a:r>
            <a:r>
              <a:rPr sz="2133" spc="36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.N)</a:t>
            </a:r>
            <a:endParaRPr sz="2133" dirty="0">
              <a:latin typeface="Calibri"/>
              <a:cs typeface="Calibri"/>
            </a:endParaRPr>
          </a:p>
          <a:p>
            <a:pPr marL="766214">
              <a:spcBef>
                <a:spcPts val="507"/>
              </a:spcBef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29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3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80" y="1343857"/>
            <a:ext cx="234103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operator:</a:t>
            </a:r>
            <a:r>
              <a:rPr sz="2133" spc="9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667" b="1" spc="47" dirty="0">
                <a:solidFill>
                  <a:srgbClr val="00A1CD"/>
                </a:solidFill>
                <a:latin typeface="Calibri"/>
                <a:cs typeface="Calibri"/>
              </a:rPr>
              <a:t>:=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379" y="236882"/>
            <a:ext cx="860415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60" dirty="0"/>
              <a:t>Adding</a:t>
            </a:r>
            <a:r>
              <a:rPr spc="80" dirty="0"/>
              <a:t> </a:t>
            </a:r>
            <a:r>
              <a:rPr spc="60" dirty="0"/>
              <a:t>variables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69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05180" y="1411591"/>
            <a:ext cx="203115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symbol:</a:t>
            </a:r>
            <a:r>
              <a:rPr sz="2133" spc="7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133" b="1" spc="47" dirty="0">
                <a:solidFill>
                  <a:srgbClr val="00A1CD"/>
                </a:solidFill>
                <a:latin typeface="Calibri"/>
                <a:cs typeface="Calibri"/>
              </a:rPr>
              <a:t>.I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379" y="2596924"/>
            <a:ext cx="287782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rownumber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</a:t>
            </a:r>
            <a:r>
              <a:rPr sz="2133" spc="14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.I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379" y="3765325"/>
            <a:ext cx="6224693" cy="1902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Sepal.Area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133" spc="38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Sepal.Width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2467" dirty="0">
              <a:latin typeface="Calibri"/>
              <a:cs typeface="Calibri"/>
            </a:endParaRPr>
          </a:p>
          <a:p>
            <a:pPr marL="1447764" marR="6773" indent="-1431678">
              <a:lnSpc>
                <a:spcPct val="119800"/>
              </a:lnSpc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`:=`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(Sepal.Area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*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Sepal.Width, 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Petal.Area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Petal.Length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133" spc="30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Petal.Width)</a:t>
            </a:r>
            <a:r>
              <a:rPr sz="2133" spc="27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6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80" y="1343857"/>
            <a:ext cx="234103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operator:</a:t>
            </a:r>
            <a:r>
              <a:rPr sz="2133" spc="9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667" b="1" spc="47" dirty="0">
                <a:solidFill>
                  <a:srgbClr val="00A1CD"/>
                </a:solidFill>
                <a:latin typeface="Calibri"/>
                <a:cs typeface="Calibri"/>
              </a:rPr>
              <a:t>:=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379" y="236882"/>
            <a:ext cx="886810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60" dirty="0"/>
              <a:t>Adding variables </a:t>
            </a:r>
            <a:r>
              <a:rPr spc="27" dirty="0"/>
              <a:t>by</a:t>
            </a:r>
            <a:r>
              <a:rPr spc="300" dirty="0"/>
              <a:t> </a:t>
            </a:r>
            <a:r>
              <a:rPr spc="47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70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8379" y="2596924"/>
            <a:ext cx="6716607" cy="22949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Total.Sepal.Area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sum(Sepal.Area)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47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3" dirty="0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2467" dirty="0">
              <a:latin typeface="Calibri"/>
              <a:cs typeface="Calibri"/>
            </a:endParaRPr>
          </a:p>
          <a:p>
            <a:pPr marL="1447764" marR="1116725" indent="-1431678">
              <a:lnSpc>
                <a:spcPct val="119800"/>
              </a:lnSpc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33" dirty="0">
                <a:solidFill>
                  <a:srgbClr val="00B0F0"/>
                </a:solidFill>
                <a:latin typeface="Calibri"/>
                <a:cs typeface="Calibri"/>
              </a:rPr>
              <a:t>`:=`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(Total.Sepal.Area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sum(Sepal.Area),  </a:t>
            </a:r>
            <a:r>
              <a:rPr sz="2133" spc="27" dirty="0">
                <a:solidFill>
                  <a:srgbClr val="00B0F0"/>
                </a:solidFill>
                <a:latin typeface="Calibri"/>
                <a:cs typeface="Calibri"/>
              </a:rPr>
              <a:t>Total.Petal.Area </a:t>
            </a:r>
            <a:r>
              <a:rPr sz="2133" dirty="0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sz="2133" spc="10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sum(Petal.Area))</a:t>
            </a:r>
            <a:endParaRPr sz="2133" dirty="0">
              <a:latin typeface="Calibri"/>
              <a:cs typeface="Calibri"/>
            </a:endParaRPr>
          </a:p>
          <a:p>
            <a:pPr marL="766214">
              <a:spcBef>
                <a:spcPts val="507"/>
              </a:spcBef>
            </a:pPr>
            <a:r>
              <a:rPr sz="2133" dirty="0">
                <a:solidFill>
                  <a:srgbClr val="271D6C"/>
                </a:solidFill>
                <a:latin typeface="Calibri"/>
                <a:cs typeface="Calibri"/>
              </a:rPr>
              <a:t>, </a:t>
            </a:r>
            <a:r>
              <a:rPr sz="2133" spc="20" dirty="0">
                <a:solidFill>
                  <a:srgbClr val="E46C0A"/>
                </a:solidFill>
                <a:latin typeface="Calibri"/>
                <a:cs typeface="Calibri"/>
              </a:rPr>
              <a:t>by </a:t>
            </a:r>
            <a:r>
              <a:rPr sz="2133" dirty="0">
                <a:solidFill>
                  <a:srgbClr val="E46C0A"/>
                </a:solidFill>
                <a:latin typeface="Calibri"/>
                <a:cs typeface="Calibri"/>
              </a:rPr>
              <a:t>=</a:t>
            </a:r>
            <a:r>
              <a:rPr sz="2133" spc="293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E46C0A"/>
                </a:solidFill>
                <a:latin typeface="Calibri"/>
                <a:cs typeface="Calibri"/>
              </a:rPr>
              <a:t>Species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6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80" y="1343857"/>
            <a:ext cx="234103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special </a:t>
            </a:r>
            <a:r>
              <a:rPr sz="2133" spc="33" dirty="0">
                <a:solidFill>
                  <a:srgbClr val="271D6C"/>
                </a:solidFill>
                <a:latin typeface="Calibri"/>
                <a:cs typeface="Calibri"/>
              </a:rPr>
              <a:t>operator:</a:t>
            </a:r>
            <a:r>
              <a:rPr sz="2133" spc="93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667" b="1" spc="47" dirty="0">
                <a:solidFill>
                  <a:srgbClr val="00A1CD"/>
                </a:solidFill>
                <a:latin typeface="Calibri"/>
                <a:cs typeface="Calibri"/>
              </a:rPr>
              <a:t>:=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379" y="171217"/>
            <a:ext cx="818937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60" dirty="0"/>
              <a:t>Deleting</a:t>
            </a:r>
            <a:r>
              <a:rPr spc="87" dirty="0"/>
              <a:t> </a:t>
            </a:r>
            <a:r>
              <a:rPr spc="6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2797"/>
            <a:ext cx="3657600" cy="191505"/>
          </a:xfrm>
          <a:prstGeom prst="rect">
            <a:avLst/>
          </a:prstGeom>
        </p:spPr>
        <p:txBody>
          <a:bodyPr vert="horz" wrap="square" lIns="0" tIns="6773" rIns="0" bIns="0" rtlCol="0" anchor="ctr">
            <a:spAutoFit/>
          </a:bodyPr>
          <a:lstStyle/>
          <a:p>
            <a:pPr marL="50799">
              <a:spcBef>
                <a:spcPts val="53"/>
              </a:spcBef>
            </a:pPr>
            <a:r>
              <a:rPr lang="en-IN" smtClean="0"/>
              <a:t>71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8380" y="2596925"/>
            <a:ext cx="5433905" cy="19098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Sepal.Length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</a:t>
            </a:r>
            <a:r>
              <a:rPr sz="2133" spc="22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73"/>
              </a:spcBef>
            </a:pPr>
            <a:endParaRPr sz="2867" dirty="0">
              <a:latin typeface="Calibri"/>
              <a:cs typeface="Calibri"/>
            </a:endParaRPr>
          </a:p>
          <a:p>
            <a:pPr marL="16933"/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(1:4)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</a:t>
            </a:r>
            <a:r>
              <a:rPr sz="2133" spc="227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73"/>
              </a:spcBef>
            </a:pPr>
            <a:endParaRPr sz="2867" dirty="0">
              <a:latin typeface="Calibri"/>
              <a:cs typeface="Calibri"/>
            </a:endParaRPr>
          </a:p>
          <a:p>
            <a:pPr marL="16933"/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iris[,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grep("Length", names(irisDT)) </a:t>
            </a:r>
            <a:r>
              <a:rPr sz="2133" spc="20" dirty="0">
                <a:solidFill>
                  <a:srgbClr val="00B0F0"/>
                </a:solidFill>
                <a:latin typeface="Calibri"/>
                <a:cs typeface="Calibri"/>
              </a:rPr>
              <a:t>:=</a:t>
            </a:r>
            <a:r>
              <a:rPr sz="2133" spc="28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33" spc="4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  <a:r>
              <a:rPr sz="2133" spc="40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296057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47" dirty="0"/>
              <a:t>Examples</a:t>
            </a:r>
            <a:endParaRPr spc="67" dirty="0"/>
          </a:p>
        </p:txBody>
      </p:sp>
      <p:sp>
        <p:nvSpPr>
          <p:cNvPr id="6" name="object 2"/>
          <p:cNvSpPr txBox="1"/>
          <p:nvPr/>
        </p:nvSpPr>
        <p:spPr>
          <a:xfrm>
            <a:off x="728379" y="1631693"/>
            <a:ext cx="5727839" cy="8981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1000"/>
              </a:lnSpc>
              <a:spcBef>
                <a:spcPts val="7"/>
              </a:spcBef>
            </a:pP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Change the Wind column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from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miles per  hour </a:t>
            </a:r>
            <a:r>
              <a:rPr sz="2000" spc="13" dirty="0">
                <a:solidFill>
                  <a:srgbClr val="271D6C"/>
                </a:solidFill>
                <a:latin typeface="Calibri"/>
                <a:cs typeface="Calibri"/>
              </a:rPr>
              <a:t>to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kilometers per hour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(1 mph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=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1.6  </a:t>
            </a:r>
            <a:r>
              <a:rPr sz="2000" spc="33" dirty="0" err="1">
                <a:solidFill>
                  <a:srgbClr val="271D6C"/>
                </a:solidFill>
                <a:latin typeface="Calibri"/>
                <a:cs typeface="Calibri"/>
              </a:rPr>
              <a:t>kmh</a:t>
            </a:r>
            <a:r>
              <a:rPr sz="2000" spc="33" dirty="0" smtClean="0">
                <a:solidFill>
                  <a:srgbClr val="271D6C"/>
                </a:solidFill>
                <a:latin typeface="Calibri"/>
                <a:cs typeface="Calibri"/>
              </a:rPr>
              <a:t>)</a:t>
            </a:r>
            <a:endParaRPr lang="en-US" sz="2000" dirty="0"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185891" y="1973438"/>
            <a:ext cx="457200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000" spc="33" dirty="0" err="1">
                <a:solidFill>
                  <a:srgbClr val="271D6C"/>
                </a:solidFill>
                <a:latin typeface="Calibri"/>
                <a:cs typeface="Calibri"/>
              </a:rPr>
              <a:t>airquality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[,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spc="20" dirty="0">
                <a:solidFill>
                  <a:srgbClr val="00B0F0"/>
                </a:solidFill>
                <a:latin typeface="Calibri"/>
                <a:cs typeface="Calibri"/>
              </a:rPr>
              <a:t>:=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000" spc="339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1.6</a:t>
            </a:r>
            <a:r>
              <a:rPr sz="2000" spc="33" dirty="0" smtClean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3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296057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47" dirty="0"/>
              <a:t>Examples</a:t>
            </a:r>
            <a:endParaRPr spc="67" dirty="0"/>
          </a:p>
        </p:txBody>
      </p:sp>
      <p:sp>
        <p:nvSpPr>
          <p:cNvPr id="6" name="object 2"/>
          <p:cNvSpPr txBox="1"/>
          <p:nvPr/>
        </p:nvSpPr>
        <p:spPr>
          <a:xfrm>
            <a:off x="728379" y="1631693"/>
            <a:ext cx="5727839" cy="23408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1000"/>
              </a:lnSpc>
              <a:spcBef>
                <a:spcPts val="7"/>
              </a:spcBef>
            </a:pP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Change the Wind column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from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miles per  hour </a:t>
            </a:r>
            <a:r>
              <a:rPr sz="2000" spc="13" dirty="0">
                <a:solidFill>
                  <a:srgbClr val="271D6C"/>
                </a:solidFill>
                <a:latin typeface="Calibri"/>
                <a:cs typeface="Calibri"/>
              </a:rPr>
              <a:t>to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kilometers per hour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(1 mph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=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1.6  </a:t>
            </a:r>
            <a:r>
              <a:rPr sz="2000" spc="33" dirty="0" err="1">
                <a:solidFill>
                  <a:srgbClr val="271D6C"/>
                </a:solidFill>
                <a:latin typeface="Calibri"/>
                <a:cs typeface="Calibri"/>
              </a:rPr>
              <a:t>kmh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Calculate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a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new </a:t>
            </a:r>
            <a:r>
              <a:rPr sz="2000" b="1" spc="33" dirty="0">
                <a:solidFill>
                  <a:srgbClr val="271D6C"/>
                </a:solidFill>
                <a:latin typeface="Calibri"/>
                <a:cs typeface="Calibri"/>
              </a:rPr>
              <a:t>chill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variable  </a:t>
            </a:r>
            <a:r>
              <a:rPr sz="2000" spc="40" dirty="0">
                <a:solidFill>
                  <a:srgbClr val="271D6C"/>
                </a:solidFill>
                <a:latin typeface="Calibri"/>
                <a:cs typeface="Calibri"/>
              </a:rPr>
              <a:t>(Wind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*</a:t>
            </a:r>
            <a:r>
              <a:rPr sz="2000" spc="1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71D6C"/>
                </a:solidFill>
                <a:latin typeface="Calibri"/>
                <a:cs typeface="Calibri"/>
              </a:rPr>
              <a:t>Temperature</a:t>
            </a:r>
            <a:r>
              <a:rPr sz="2000" spc="20" dirty="0" smtClean="0">
                <a:solidFill>
                  <a:srgbClr val="271D6C"/>
                </a:solidFill>
                <a:latin typeface="Calibri"/>
                <a:cs typeface="Calibri"/>
              </a:rPr>
              <a:t>)</a:t>
            </a:r>
            <a:endParaRPr lang="en-US" sz="2000" dirty="0"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185891" y="1973438"/>
            <a:ext cx="4572000" cy="16072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000" spc="33" dirty="0" err="1">
                <a:solidFill>
                  <a:srgbClr val="271D6C"/>
                </a:solidFill>
                <a:latin typeface="Calibri"/>
                <a:cs typeface="Calibri"/>
              </a:rPr>
              <a:t>airquality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[,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spc="20" dirty="0">
                <a:solidFill>
                  <a:srgbClr val="00B0F0"/>
                </a:solidFill>
                <a:latin typeface="Calibri"/>
                <a:cs typeface="Calibri"/>
              </a:rPr>
              <a:t>:=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000" spc="339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1.6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33"/>
              </a:spcBef>
            </a:pPr>
            <a:r>
              <a:rPr lang="en-IN" sz="2000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lang="en-IN" sz="2000" spc="33" dirty="0">
                <a:solidFill>
                  <a:srgbClr val="271D6C"/>
                </a:solidFill>
                <a:cs typeface="Calibri"/>
              </a:rPr>
              <a:t>[, </a:t>
            </a:r>
            <a:r>
              <a:rPr lang="en-IN" sz="2000" spc="33" dirty="0">
                <a:solidFill>
                  <a:srgbClr val="00B0F0"/>
                </a:solidFill>
                <a:cs typeface="Calibri"/>
              </a:rPr>
              <a:t>chill </a:t>
            </a:r>
            <a:r>
              <a:rPr lang="en-IN" sz="2000" spc="20" dirty="0">
                <a:solidFill>
                  <a:srgbClr val="00B0F0"/>
                </a:solidFill>
                <a:cs typeface="Calibri"/>
              </a:rPr>
              <a:t>:= </a:t>
            </a:r>
            <a:r>
              <a:rPr lang="en-IN" sz="2000" spc="33" dirty="0">
                <a:solidFill>
                  <a:srgbClr val="00B0F0"/>
                </a:solidFill>
                <a:cs typeface="Calibri"/>
              </a:rPr>
              <a:t>Wind </a:t>
            </a:r>
            <a:r>
              <a:rPr lang="en-IN" sz="2000" dirty="0">
                <a:solidFill>
                  <a:srgbClr val="00B0F0"/>
                </a:solidFill>
                <a:cs typeface="Calibri"/>
              </a:rPr>
              <a:t>*</a:t>
            </a:r>
            <a:r>
              <a:rPr lang="en-IN" sz="2000" spc="333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000" dirty="0">
                <a:solidFill>
                  <a:srgbClr val="00B0F0"/>
                </a:solidFill>
                <a:cs typeface="Calibri"/>
              </a:rPr>
              <a:t>Temp</a:t>
            </a:r>
            <a:r>
              <a:rPr lang="en-IN" sz="2000" dirty="0" smtClean="0">
                <a:solidFill>
                  <a:srgbClr val="271D6C"/>
                </a:solidFill>
                <a:cs typeface="Calibri"/>
              </a:rPr>
              <a:t>]</a:t>
            </a: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2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296057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47" dirty="0"/>
              <a:t>Examples</a:t>
            </a:r>
            <a:endParaRPr spc="67" dirty="0"/>
          </a:p>
        </p:txBody>
      </p:sp>
      <p:sp>
        <p:nvSpPr>
          <p:cNvPr id="6" name="object 2"/>
          <p:cNvSpPr txBox="1"/>
          <p:nvPr/>
        </p:nvSpPr>
        <p:spPr>
          <a:xfrm>
            <a:off x="728379" y="1631693"/>
            <a:ext cx="5727839" cy="37350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1000"/>
              </a:lnSpc>
              <a:spcBef>
                <a:spcPts val="7"/>
              </a:spcBef>
            </a:pP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Change the Wind column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from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miles per  hour </a:t>
            </a:r>
            <a:r>
              <a:rPr sz="2000" spc="13" dirty="0">
                <a:solidFill>
                  <a:srgbClr val="271D6C"/>
                </a:solidFill>
                <a:latin typeface="Calibri"/>
                <a:cs typeface="Calibri"/>
              </a:rPr>
              <a:t>to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kilometers per hour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(1 mph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=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1.6  </a:t>
            </a:r>
            <a:r>
              <a:rPr sz="2000" spc="33" dirty="0" err="1">
                <a:solidFill>
                  <a:srgbClr val="271D6C"/>
                </a:solidFill>
                <a:latin typeface="Calibri"/>
                <a:cs typeface="Calibri"/>
              </a:rPr>
              <a:t>kmh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Calculate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a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new </a:t>
            </a:r>
            <a:r>
              <a:rPr sz="2000" b="1" spc="33" dirty="0">
                <a:solidFill>
                  <a:srgbClr val="271D6C"/>
                </a:solidFill>
                <a:latin typeface="Calibri"/>
                <a:cs typeface="Calibri"/>
              </a:rPr>
              <a:t>chill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variable  </a:t>
            </a:r>
            <a:r>
              <a:rPr sz="2000" spc="40" dirty="0">
                <a:solidFill>
                  <a:srgbClr val="271D6C"/>
                </a:solidFill>
                <a:latin typeface="Calibri"/>
                <a:cs typeface="Calibri"/>
              </a:rPr>
              <a:t>(Wind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*</a:t>
            </a:r>
            <a:r>
              <a:rPr sz="2000" spc="1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71D6C"/>
                </a:solidFill>
                <a:latin typeface="Calibri"/>
                <a:cs typeface="Calibri"/>
              </a:rPr>
              <a:t>Temperature)</a:t>
            </a:r>
            <a:endParaRPr lang="en-IN" sz="2000" spc="20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endParaRPr lang="en-IN" sz="2000" spc="20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r>
              <a:rPr lang="en-US" sz="2000" spc="33" dirty="0">
                <a:solidFill>
                  <a:srgbClr val="271D6C"/>
                </a:solidFill>
                <a:cs typeface="Calibri"/>
              </a:rPr>
              <a:t>Calculate the </a:t>
            </a:r>
            <a:r>
              <a:rPr lang="en-US" sz="2000" spc="27" dirty="0">
                <a:solidFill>
                  <a:srgbClr val="271D6C"/>
                </a:solidFill>
                <a:cs typeface="Calibri"/>
              </a:rPr>
              <a:t>average 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chill </a:t>
            </a:r>
            <a:r>
              <a:rPr lang="en-US" sz="2000" spc="20" dirty="0">
                <a:solidFill>
                  <a:srgbClr val="271D6C"/>
                </a:solidFill>
                <a:cs typeface="Calibri"/>
              </a:rPr>
              <a:t>by 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month  </a:t>
            </a:r>
            <a:r>
              <a:rPr lang="en-US" sz="2000" spc="27" dirty="0">
                <a:solidFill>
                  <a:srgbClr val="271D6C"/>
                </a:solidFill>
                <a:cs typeface="Calibri"/>
              </a:rPr>
              <a:t>and add that </a:t>
            </a:r>
            <a:r>
              <a:rPr lang="en-US" sz="2000" spc="20" dirty="0">
                <a:solidFill>
                  <a:srgbClr val="271D6C"/>
                </a:solidFill>
                <a:cs typeface="Calibri"/>
              </a:rPr>
              <a:t>as </a:t>
            </a:r>
            <a:r>
              <a:rPr lang="en-US" sz="2000" dirty="0">
                <a:solidFill>
                  <a:srgbClr val="271D6C"/>
                </a:solidFill>
                <a:cs typeface="Calibri"/>
              </a:rPr>
              <a:t>a </a:t>
            </a:r>
            <a:r>
              <a:rPr lang="en-US" sz="2000" spc="27" dirty="0">
                <a:solidFill>
                  <a:srgbClr val="271D6C"/>
                </a:solidFill>
                <a:cs typeface="Calibri"/>
              </a:rPr>
              <a:t>new</a:t>
            </a:r>
            <a:r>
              <a:rPr lang="en-US" sz="2000" spc="513" dirty="0">
                <a:solidFill>
                  <a:srgbClr val="271D6C"/>
                </a:solidFill>
                <a:cs typeface="Calibri"/>
              </a:rPr>
              <a:t> </a:t>
            </a:r>
            <a:r>
              <a:rPr lang="en-US" sz="2000" spc="33" dirty="0" smtClean="0">
                <a:solidFill>
                  <a:srgbClr val="271D6C"/>
                </a:solidFill>
                <a:cs typeface="Calibri"/>
              </a:rPr>
              <a:t>variable</a:t>
            </a:r>
            <a:endParaRPr lang="en-US" sz="2000" dirty="0"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185891" y="1973438"/>
            <a:ext cx="4572000" cy="32102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000" spc="33" dirty="0" err="1">
                <a:solidFill>
                  <a:srgbClr val="271D6C"/>
                </a:solidFill>
                <a:latin typeface="Calibri"/>
                <a:cs typeface="Calibri"/>
              </a:rPr>
              <a:t>airquality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[,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spc="20" dirty="0">
                <a:solidFill>
                  <a:srgbClr val="00B0F0"/>
                </a:solidFill>
                <a:latin typeface="Calibri"/>
                <a:cs typeface="Calibri"/>
              </a:rPr>
              <a:t>:=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000" spc="339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1.6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33"/>
              </a:spcBef>
            </a:pPr>
            <a:r>
              <a:rPr lang="en-IN" sz="2000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lang="en-IN" sz="2000" spc="33" dirty="0">
                <a:solidFill>
                  <a:srgbClr val="271D6C"/>
                </a:solidFill>
                <a:cs typeface="Calibri"/>
              </a:rPr>
              <a:t>[, </a:t>
            </a:r>
            <a:r>
              <a:rPr lang="en-IN" sz="2000" spc="33" dirty="0">
                <a:solidFill>
                  <a:srgbClr val="00B0F0"/>
                </a:solidFill>
                <a:cs typeface="Calibri"/>
              </a:rPr>
              <a:t>chill </a:t>
            </a:r>
            <a:r>
              <a:rPr lang="en-IN" sz="2000" spc="20" dirty="0">
                <a:solidFill>
                  <a:srgbClr val="00B0F0"/>
                </a:solidFill>
                <a:cs typeface="Calibri"/>
              </a:rPr>
              <a:t>:= </a:t>
            </a:r>
            <a:r>
              <a:rPr lang="en-IN" sz="2000" spc="33" dirty="0">
                <a:solidFill>
                  <a:srgbClr val="00B0F0"/>
                </a:solidFill>
                <a:cs typeface="Calibri"/>
              </a:rPr>
              <a:t>Wind </a:t>
            </a:r>
            <a:r>
              <a:rPr lang="en-IN" sz="2000" dirty="0">
                <a:solidFill>
                  <a:srgbClr val="00B0F0"/>
                </a:solidFill>
                <a:cs typeface="Calibri"/>
              </a:rPr>
              <a:t>*</a:t>
            </a:r>
            <a:r>
              <a:rPr lang="en-IN" sz="2000" spc="333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000" dirty="0">
                <a:solidFill>
                  <a:srgbClr val="00B0F0"/>
                </a:solidFill>
                <a:cs typeface="Calibri"/>
              </a:rPr>
              <a:t>Temp</a:t>
            </a:r>
            <a:r>
              <a:rPr lang="en-IN" sz="2000" dirty="0">
                <a:solidFill>
                  <a:srgbClr val="271D6C"/>
                </a:solidFill>
                <a:cs typeface="Calibri"/>
              </a:rPr>
              <a:t>]</a:t>
            </a:r>
            <a:endParaRPr lang="en-IN" sz="2000" dirty="0"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6933">
              <a:spcBef>
                <a:spcPts val="1440"/>
              </a:spcBef>
            </a:pPr>
            <a:endParaRPr lang="en-US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440"/>
              </a:spcBef>
            </a:pPr>
            <a:r>
              <a:rPr lang="en-IN" sz="2000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[, </a:t>
            </a:r>
            <a:r>
              <a:rPr lang="en-US" sz="2000" spc="40" dirty="0" err="1" smtClean="0">
                <a:solidFill>
                  <a:srgbClr val="00B0F0"/>
                </a:solidFill>
                <a:cs typeface="Calibri"/>
              </a:rPr>
              <a:t>mean.chill</a:t>
            </a:r>
            <a:r>
              <a:rPr lang="en-US" sz="2000" spc="40" dirty="0" smtClean="0">
                <a:solidFill>
                  <a:srgbClr val="00B0F0"/>
                </a:solidFill>
                <a:cs typeface="Calibri"/>
              </a:rPr>
              <a:t> </a:t>
            </a:r>
            <a:r>
              <a:rPr lang="en-US" sz="2000" spc="20" dirty="0" smtClean="0">
                <a:solidFill>
                  <a:srgbClr val="00B0F0"/>
                </a:solidFill>
                <a:cs typeface="Calibri"/>
              </a:rPr>
              <a:t>:=</a:t>
            </a:r>
            <a:r>
              <a:rPr lang="en-US" sz="2000" spc="193" dirty="0" smtClean="0">
                <a:solidFill>
                  <a:srgbClr val="00B0F0"/>
                </a:solidFill>
                <a:cs typeface="Calibri"/>
              </a:rPr>
              <a:t> </a:t>
            </a:r>
            <a:r>
              <a:rPr lang="en-US" sz="2000" spc="40" dirty="0" smtClean="0">
                <a:solidFill>
                  <a:srgbClr val="00B0F0"/>
                </a:solidFill>
                <a:cs typeface="Calibri"/>
              </a:rPr>
              <a:t>mean(chill</a:t>
            </a:r>
            <a:r>
              <a:rPr lang="en-US" sz="2000" spc="40" dirty="0">
                <a:solidFill>
                  <a:srgbClr val="00B0F0"/>
                </a:solidFill>
                <a:cs typeface="Calibri"/>
              </a:rPr>
              <a:t>)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solidFill>
                  <a:srgbClr val="271D6C"/>
                </a:solidFill>
                <a:cs typeface="Calibri"/>
              </a:rPr>
              <a:t>,</a:t>
            </a:r>
            <a:br>
              <a:rPr lang="en-US" sz="2000" dirty="0">
                <a:solidFill>
                  <a:srgbClr val="271D6C"/>
                </a:solidFill>
                <a:cs typeface="Calibri"/>
              </a:rPr>
            </a:br>
            <a:r>
              <a:rPr lang="en-US" sz="2000" dirty="0">
                <a:solidFill>
                  <a:srgbClr val="271D6C"/>
                </a:solidFill>
                <a:cs typeface="Calibri"/>
              </a:rPr>
              <a:t>	</a:t>
            </a:r>
            <a:r>
              <a:rPr lang="en-US" sz="2000" spc="20" dirty="0">
                <a:solidFill>
                  <a:srgbClr val="E46C0A"/>
                </a:solidFill>
                <a:cs typeface="Calibri"/>
              </a:rPr>
              <a:t>by </a:t>
            </a:r>
            <a:r>
              <a:rPr lang="en-US" sz="2000" dirty="0">
                <a:solidFill>
                  <a:srgbClr val="E46C0A"/>
                </a:solidFill>
                <a:cs typeface="Calibri"/>
              </a:rPr>
              <a:t>=</a:t>
            </a:r>
            <a:r>
              <a:rPr lang="en-US" sz="2000" spc="280" dirty="0">
                <a:solidFill>
                  <a:srgbClr val="E46C0A"/>
                </a:solidFill>
                <a:cs typeface="Calibri"/>
              </a:rPr>
              <a:t> </a:t>
            </a:r>
            <a:r>
              <a:rPr lang="en-US" sz="2000" spc="33" dirty="0">
                <a:solidFill>
                  <a:srgbClr val="E46C0A"/>
                </a:solidFill>
                <a:cs typeface="Calibri"/>
              </a:rPr>
              <a:t>Month</a:t>
            </a:r>
            <a:r>
              <a:rPr lang="en-US" sz="2000" spc="33" dirty="0" smtClean="0">
                <a:solidFill>
                  <a:srgbClr val="271D6C"/>
                </a:solidFill>
                <a:cs typeface="Calibri"/>
              </a:rPr>
              <a:t>]</a:t>
            </a: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79" y="296057"/>
            <a:ext cx="46194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pc="47" dirty="0"/>
              <a:t>Examples</a:t>
            </a:r>
            <a:endParaRPr spc="67" dirty="0"/>
          </a:p>
        </p:txBody>
      </p:sp>
      <p:sp>
        <p:nvSpPr>
          <p:cNvPr id="6" name="object 2"/>
          <p:cNvSpPr txBox="1"/>
          <p:nvPr/>
        </p:nvSpPr>
        <p:spPr>
          <a:xfrm>
            <a:off x="728379" y="1631693"/>
            <a:ext cx="5727839" cy="46645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1000"/>
              </a:lnSpc>
              <a:spcBef>
                <a:spcPts val="7"/>
              </a:spcBef>
            </a:pP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Change the Wind column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from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miles per  hour </a:t>
            </a:r>
            <a:r>
              <a:rPr sz="2000" spc="13" dirty="0">
                <a:solidFill>
                  <a:srgbClr val="271D6C"/>
                </a:solidFill>
                <a:latin typeface="Calibri"/>
                <a:cs typeface="Calibri"/>
              </a:rPr>
              <a:t>to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kilometers per hour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(1 mph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=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1.6  </a:t>
            </a:r>
            <a:r>
              <a:rPr sz="2000" spc="33" dirty="0" err="1">
                <a:solidFill>
                  <a:srgbClr val="271D6C"/>
                </a:solidFill>
                <a:latin typeface="Calibri"/>
                <a:cs typeface="Calibri"/>
              </a:rPr>
              <a:t>kmh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Calculate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a </a:t>
            </a:r>
            <a:r>
              <a:rPr sz="2000" spc="27" dirty="0">
                <a:solidFill>
                  <a:srgbClr val="271D6C"/>
                </a:solidFill>
                <a:latin typeface="Calibri"/>
                <a:cs typeface="Calibri"/>
              </a:rPr>
              <a:t>new </a:t>
            </a:r>
            <a:r>
              <a:rPr sz="2000" b="1" spc="33" dirty="0">
                <a:solidFill>
                  <a:srgbClr val="271D6C"/>
                </a:solidFill>
                <a:latin typeface="Calibri"/>
                <a:cs typeface="Calibri"/>
              </a:rPr>
              <a:t>chill 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variable  </a:t>
            </a:r>
            <a:r>
              <a:rPr sz="2000" spc="40" dirty="0">
                <a:solidFill>
                  <a:srgbClr val="271D6C"/>
                </a:solidFill>
                <a:latin typeface="Calibri"/>
                <a:cs typeface="Calibri"/>
              </a:rPr>
              <a:t>(Wind </a:t>
            </a:r>
            <a:r>
              <a:rPr sz="2000" dirty="0">
                <a:solidFill>
                  <a:srgbClr val="271D6C"/>
                </a:solidFill>
                <a:latin typeface="Calibri"/>
                <a:cs typeface="Calibri"/>
              </a:rPr>
              <a:t>*</a:t>
            </a:r>
            <a:r>
              <a:rPr sz="2000" spc="147" dirty="0">
                <a:solidFill>
                  <a:srgbClr val="271D6C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71D6C"/>
                </a:solidFill>
                <a:latin typeface="Calibri"/>
                <a:cs typeface="Calibri"/>
              </a:rPr>
              <a:t>Temperature)</a:t>
            </a:r>
            <a:endParaRPr lang="en-IN" sz="2000" spc="20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endParaRPr lang="en-IN" sz="2000" spc="20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r>
              <a:rPr lang="en-US" sz="2000" spc="33" dirty="0">
                <a:solidFill>
                  <a:srgbClr val="271D6C"/>
                </a:solidFill>
                <a:cs typeface="Calibri"/>
              </a:rPr>
              <a:t>Calculate the </a:t>
            </a:r>
            <a:r>
              <a:rPr lang="en-US" sz="2000" spc="27" dirty="0">
                <a:solidFill>
                  <a:srgbClr val="271D6C"/>
                </a:solidFill>
                <a:cs typeface="Calibri"/>
              </a:rPr>
              <a:t>average 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chill </a:t>
            </a:r>
            <a:r>
              <a:rPr lang="en-US" sz="2000" spc="20" dirty="0">
                <a:solidFill>
                  <a:srgbClr val="271D6C"/>
                </a:solidFill>
                <a:cs typeface="Calibri"/>
              </a:rPr>
              <a:t>by 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month  </a:t>
            </a:r>
            <a:r>
              <a:rPr lang="en-US" sz="2000" spc="27" dirty="0">
                <a:solidFill>
                  <a:srgbClr val="271D6C"/>
                </a:solidFill>
                <a:cs typeface="Calibri"/>
              </a:rPr>
              <a:t>and add that </a:t>
            </a:r>
            <a:r>
              <a:rPr lang="en-US" sz="2000" spc="20" dirty="0">
                <a:solidFill>
                  <a:srgbClr val="271D6C"/>
                </a:solidFill>
                <a:cs typeface="Calibri"/>
              </a:rPr>
              <a:t>as </a:t>
            </a:r>
            <a:r>
              <a:rPr lang="en-US" sz="2000" dirty="0">
                <a:solidFill>
                  <a:srgbClr val="271D6C"/>
                </a:solidFill>
                <a:cs typeface="Calibri"/>
              </a:rPr>
              <a:t>a </a:t>
            </a:r>
            <a:r>
              <a:rPr lang="en-US" sz="2000" spc="27" dirty="0">
                <a:solidFill>
                  <a:srgbClr val="271D6C"/>
                </a:solidFill>
                <a:cs typeface="Calibri"/>
              </a:rPr>
              <a:t>new</a:t>
            </a:r>
            <a:r>
              <a:rPr lang="en-US" sz="2000" spc="513" dirty="0">
                <a:solidFill>
                  <a:srgbClr val="271D6C"/>
                </a:solidFill>
                <a:cs typeface="Calibri"/>
              </a:rPr>
              <a:t> 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variable</a:t>
            </a:r>
            <a:endParaRPr lang="en-US" sz="2000" dirty="0">
              <a:cs typeface="Calibri"/>
            </a:endParaRPr>
          </a:p>
          <a:p>
            <a:pPr marL="16933" marR="1396118">
              <a:lnSpc>
                <a:spcPct val="151000"/>
              </a:lnSpc>
            </a:pPr>
            <a:endParaRPr lang="en-IN" sz="2000" dirty="0">
              <a:latin typeface="Calibri"/>
              <a:cs typeface="Calibri"/>
            </a:endParaRPr>
          </a:p>
          <a:p>
            <a:pPr marL="16933" marR="1396118">
              <a:lnSpc>
                <a:spcPct val="151000"/>
              </a:lnSpc>
            </a:pPr>
            <a:r>
              <a:rPr lang="en-US" sz="2000" spc="33" dirty="0">
                <a:solidFill>
                  <a:srgbClr val="271D6C"/>
                </a:solidFill>
                <a:cs typeface="Calibri"/>
              </a:rPr>
              <a:t>Remove the </a:t>
            </a:r>
            <a:r>
              <a:rPr lang="en-US" sz="2000" b="1" spc="33" dirty="0">
                <a:solidFill>
                  <a:srgbClr val="271D6C"/>
                </a:solidFill>
                <a:cs typeface="Calibri"/>
              </a:rPr>
              <a:t>Ozone </a:t>
            </a:r>
            <a:r>
              <a:rPr lang="en-US" sz="2000" spc="27" dirty="0">
                <a:solidFill>
                  <a:srgbClr val="271D6C"/>
                </a:solidFill>
                <a:cs typeface="Calibri"/>
              </a:rPr>
              <a:t>and </a:t>
            </a:r>
            <a:r>
              <a:rPr lang="en-US" sz="2000" b="1" spc="13" dirty="0" err="1">
                <a:solidFill>
                  <a:srgbClr val="271D6C"/>
                </a:solidFill>
                <a:cs typeface="Calibri"/>
              </a:rPr>
              <a:t>Solar.R</a:t>
            </a:r>
            <a:r>
              <a:rPr lang="en-US" sz="2000" b="1" spc="300" dirty="0">
                <a:solidFill>
                  <a:srgbClr val="271D6C"/>
                </a:solidFill>
                <a:cs typeface="Calibri"/>
              </a:rPr>
              <a:t> </a:t>
            </a:r>
            <a:r>
              <a:rPr lang="en-US" sz="2000" spc="40" dirty="0">
                <a:solidFill>
                  <a:srgbClr val="271D6C"/>
                </a:solidFill>
                <a:cs typeface="Calibri"/>
              </a:rPr>
              <a:t>columns</a:t>
            </a:r>
            <a:endParaRPr lang="en-US" sz="2000" dirty="0"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185891" y="1973438"/>
            <a:ext cx="4572000" cy="44926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000" spc="33" dirty="0" err="1">
                <a:solidFill>
                  <a:srgbClr val="271D6C"/>
                </a:solidFill>
                <a:latin typeface="Calibri"/>
                <a:cs typeface="Calibri"/>
              </a:rPr>
              <a:t>airquality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[,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spc="20" dirty="0">
                <a:solidFill>
                  <a:srgbClr val="00B0F0"/>
                </a:solidFill>
                <a:latin typeface="Calibri"/>
                <a:cs typeface="Calibri"/>
              </a:rPr>
              <a:t>:=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Wind </a:t>
            </a:r>
            <a:r>
              <a:rPr sz="2000" dirty="0">
                <a:solidFill>
                  <a:srgbClr val="00B0F0"/>
                </a:solidFill>
                <a:latin typeface="Calibri"/>
                <a:cs typeface="Calibri"/>
              </a:rPr>
              <a:t>*</a:t>
            </a:r>
            <a:r>
              <a:rPr sz="2000" spc="339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spc="33" dirty="0">
                <a:solidFill>
                  <a:srgbClr val="00B0F0"/>
                </a:solidFill>
                <a:latin typeface="Calibri"/>
                <a:cs typeface="Calibri"/>
              </a:rPr>
              <a:t>1.6</a:t>
            </a:r>
            <a:r>
              <a:rPr sz="2000" spc="33" dirty="0">
                <a:solidFill>
                  <a:srgbClr val="271D6C"/>
                </a:solidFill>
                <a:latin typeface="Calibri"/>
                <a:cs typeface="Calibri"/>
              </a:rPr>
              <a:t>]</a:t>
            </a: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latin typeface="Calibri"/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33"/>
              </a:spcBef>
            </a:pPr>
            <a:r>
              <a:rPr lang="en-IN" sz="2000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lang="en-IN" sz="2000" spc="33" dirty="0">
                <a:solidFill>
                  <a:srgbClr val="271D6C"/>
                </a:solidFill>
                <a:cs typeface="Calibri"/>
              </a:rPr>
              <a:t>[, </a:t>
            </a:r>
            <a:r>
              <a:rPr lang="en-IN" sz="2000" spc="33" dirty="0">
                <a:solidFill>
                  <a:srgbClr val="00B0F0"/>
                </a:solidFill>
                <a:cs typeface="Calibri"/>
              </a:rPr>
              <a:t>chill </a:t>
            </a:r>
            <a:r>
              <a:rPr lang="en-IN" sz="2000" spc="20" dirty="0">
                <a:solidFill>
                  <a:srgbClr val="00B0F0"/>
                </a:solidFill>
                <a:cs typeface="Calibri"/>
              </a:rPr>
              <a:t>:= </a:t>
            </a:r>
            <a:r>
              <a:rPr lang="en-IN" sz="2000" spc="33" dirty="0">
                <a:solidFill>
                  <a:srgbClr val="00B0F0"/>
                </a:solidFill>
                <a:cs typeface="Calibri"/>
              </a:rPr>
              <a:t>Wind </a:t>
            </a:r>
            <a:r>
              <a:rPr lang="en-IN" sz="2000" dirty="0">
                <a:solidFill>
                  <a:srgbClr val="00B0F0"/>
                </a:solidFill>
                <a:cs typeface="Calibri"/>
              </a:rPr>
              <a:t>*</a:t>
            </a:r>
            <a:r>
              <a:rPr lang="en-IN" sz="2000" spc="333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000" dirty="0">
                <a:solidFill>
                  <a:srgbClr val="00B0F0"/>
                </a:solidFill>
                <a:cs typeface="Calibri"/>
              </a:rPr>
              <a:t>Temp</a:t>
            </a:r>
            <a:r>
              <a:rPr lang="en-IN" sz="2000" dirty="0">
                <a:solidFill>
                  <a:srgbClr val="271D6C"/>
                </a:solidFill>
                <a:cs typeface="Calibri"/>
              </a:rPr>
              <a:t>]</a:t>
            </a:r>
            <a:endParaRPr lang="en-IN" sz="2000" dirty="0">
              <a:cs typeface="Calibri"/>
            </a:endParaRPr>
          </a:p>
          <a:p>
            <a:pPr marL="16933">
              <a:spcBef>
                <a:spcPts val="133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6933">
              <a:spcBef>
                <a:spcPts val="1440"/>
              </a:spcBef>
            </a:pPr>
            <a:endParaRPr lang="en-US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440"/>
              </a:spcBef>
            </a:pPr>
            <a:r>
              <a:rPr lang="en-IN" sz="2000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[, </a:t>
            </a:r>
            <a:r>
              <a:rPr lang="en-US" sz="2000" spc="40" dirty="0" err="1">
                <a:solidFill>
                  <a:srgbClr val="00B0F0"/>
                </a:solidFill>
                <a:cs typeface="Calibri"/>
              </a:rPr>
              <a:t>mean.chill</a:t>
            </a:r>
            <a:r>
              <a:rPr lang="en-US" sz="2000" spc="40" dirty="0">
                <a:solidFill>
                  <a:srgbClr val="00B0F0"/>
                </a:solidFill>
                <a:cs typeface="Calibri"/>
              </a:rPr>
              <a:t> </a:t>
            </a:r>
            <a:r>
              <a:rPr lang="en-US" sz="2000" spc="20" dirty="0">
                <a:solidFill>
                  <a:srgbClr val="00B0F0"/>
                </a:solidFill>
                <a:cs typeface="Calibri"/>
              </a:rPr>
              <a:t>:=</a:t>
            </a:r>
            <a:r>
              <a:rPr lang="en-US" sz="2000" spc="193" dirty="0">
                <a:solidFill>
                  <a:srgbClr val="00B0F0"/>
                </a:solidFill>
                <a:cs typeface="Calibri"/>
              </a:rPr>
              <a:t> </a:t>
            </a:r>
            <a:r>
              <a:rPr lang="en-US" sz="2000" spc="40" dirty="0">
                <a:solidFill>
                  <a:srgbClr val="00B0F0"/>
                </a:solidFill>
                <a:cs typeface="Calibri"/>
              </a:rPr>
              <a:t>mean(chill)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solidFill>
                  <a:srgbClr val="271D6C"/>
                </a:solidFill>
                <a:cs typeface="Calibri"/>
              </a:rPr>
              <a:t>,</a:t>
            </a:r>
            <a:br>
              <a:rPr lang="en-US" sz="2000" dirty="0">
                <a:solidFill>
                  <a:srgbClr val="271D6C"/>
                </a:solidFill>
                <a:cs typeface="Calibri"/>
              </a:rPr>
            </a:br>
            <a:r>
              <a:rPr lang="en-US" sz="2000" dirty="0">
                <a:solidFill>
                  <a:srgbClr val="271D6C"/>
                </a:solidFill>
                <a:cs typeface="Calibri"/>
              </a:rPr>
              <a:t>	</a:t>
            </a:r>
            <a:r>
              <a:rPr lang="en-US" sz="2000" spc="20" dirty="0">
                <a:solidFill>
                  <a:srgbClr val="E46C0A"/>
                </a:solidFill>
                <a:cs typeface="Calibri"/>
              </a:rPr>
              <a:t>by </a:t>
            </a:r>
            <a:r>
              <a:rPr lang="en-US" sz="2000" dirty="0">
                <a:solidFill>
                  <a:srgbClr val="E46C0A"/>
                </a:solidFill>
                <a:cs typeface="Calibri"/>
              </a:rPr>
              <a:t>=</a:t>
            </a:r>
            <a:r>
              <a:rPr lang="en-US" sz="2000" spc="280" dirty="0">
                <a:solidFill>
                  <a:srgbClr val="E46C0A"/>
                </a:solidFill>
                <a:cs typeface="Calibri"/>
              </a:rPr>
              <a:t> </a:t>
            </a:r>
            <a:r>
              <a:rPr lang="en-US" sz="2000" spc="33" dirty="0">
                <a:solidFill>
                  <a:srgbClr val="E46C0A"/>
                </a:solidFill>
                <a:cs typeface="Calibri"/>
              </a:rPr>
              <a:t>Month</a:t>
            </a:r>
            <a:r>
              <a:rPr lang="en-US" sz="2000" spc="33" dirty="0">
                <a:solidFill>
                  <a:srgbClr val="271D6C"/>
                </a:solidFill>
                <a:cs typeface="Calibri"/>
              </a:rPr>
              <a:t>]</a:t>
            </a:r>
          </a:p>
          <a:p>
            <a:pPr marL="16933">
              <a:spcBef>
                <a:spcPts val="1440"/>
              </a:spcBef>
            </a:pPr>
            <a:endParaRPr lang="en-IN" sz="2000" spc="33" dirty="0">
              <a:solidFill>
                <a:srgbClr val="271D6C"/>
              </a:solidFill>
              <a:cs typeface="Calibri"/>
            </a:endParaRPr>
          </a:p>
          <a:p>
            <a:pPr marL="16933">
              <a:spcBef>
                <a:spcPts val="1440"/>
              </a:spcBef>
            </a:pPr>
            <a:r>
              <a:rPr lang="en-IN" sz="2000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lang="en-IN" sz="2000" spc="33" dirty="0">
                <a:solidFill>
                  <a:srgbClr val="271D6C"/>
                </a:solidFill>
                <a:cs typeface="Calibri"/>
              </a:rPr>
              <a:t>[, </a:t>
            </a:r>
            <a:r>
              <a:rPr lang="en-IN" sz="2000" spc="33" dirty="0">
                <a:solidFill>
                  <a:srgbClr val="00B0F0"/>
                </a:solidFill>
                <a:cs typeface="Calibri"/>
              </a:rPr>
              <a:t>c("Ozone </a:t>
            </a:r>
            <a:r>
              <a:rPr lang="en-IN" sz="2000" spc="20" dirty="0">
                <a:solidFill>
                  <a:srgbClr val="00B0F0"/>
                </a:solidFill>
                <a:cs typeface="Calibri"/>
              </a:rPr>
              <a:t>", </a:t>
            </a:r>
            <a:r>
              <a:rPr lang="en-IN" sz="2000" spc="13" dirty="0">
                <a:solidFill>
                  <a:srgbClr val="00B0F0"/>
                </a:solidFill>
                <a:cs typeface="Calibri"/>
              </a:rPr>
              <a:t>"</a:t>
            </a:r>
            <a:r>
              <a:rPr lang="en-IN" sz="2000" spc="13" dirty="0" err="1">
                <a:solidFill>
                  <a:srgbClr val="00B0F0"/>
                </a:solidFill>
                <a:cs typeface="Calibri"/>
              </a:rPr>
              <a:t>Solar.R</a:t>
            </a:r>
            <a:r>
              <a:rPr lang="en-IN" sz="2000" spc="13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000" spc="20" dirty="0">
                <a:solidFill>
                  <a:srgbClr val="00B0F0"/>
                </a:solidFill>
                <a:cs typeface="Calibri"/>
              </a:rPr>
              <a:t>") := </a:t>
            </a:r>
            <a:r>
              <a:rPr lang="en-IN" sz="2000" spc="40" dirty="0">
                <a:solidFill>
                  <a:srgbClr val="00B0F0"/>
                </a:solidFill>
                <a:cs typeface="Calibri"/>
              </a:rPr>
              <a:t>NULL</a:t>
            </a:r>
            <a:r>
              <a:rPr lang="en-IN" sz="2000" spc="40" dirty="0">
                <a:solidFill>
                  <a:srgbClr val="271D6C"/>
                </a:solidFill>
                <a:cs typeface="Calibri"/>
              </a:rPr>
              <a:t>]</a:t>
            </a:r>
            <a:br>
              <a:rPr lang="en-IN" sz="2000" spc="40" dirty="0">
                <a:solidFill>
                  <a:srgbClr val="271D6C"/>
                </a:solidFill>
                <a:cs typeface="Calibri"/>
              </a:rPr>
            </a:br>
            <a:r>
              <a:rPr lang="en-IN" sz="2000" spc="33" dirty="0" err="1">
                <a:solidFill>
                  <a:srgbClr val="271D6C"/>
                </a:solidFill>
                <a:cs typeface="Calibri"/>
              </a:rPr>
              <a:t>airquality</a:t>
            </a:r>
            <a:r>
              <a:rPr lang="en-IN" sz="2000" spc="33" dirty="0">
                <a:solidFill>
                  <a:srgbClr val="271D6C"/>
                </a:solidFill>
                <a:cs typeface="Calibri"/>
              </a:rPr>
              <a:t>[, </a:t>
            </a:r>
            <a:r>
              <a:rPr lang="en-IN" sz="2000" spc="40" dirty="0">
                <a:solidFill>
                  <a:srgbClr val="00B0F0"/>
                </a:solidFill>
                <a:cs typeface="Calibri"/>
              </a:rPr>
              <a:t>(1:2) </a:t>
            </a:r>
            <a:r>
              <a:rPr lang="en-IN" sz="2000" spc="20" dirty="0">
                <a:solidFill>
                  <a:srgbClr val="00B0F0"/>
                </a:solidFill>
                <a:cs typeface="Calibri"/>
              </a:rPr>
              <a:t>:=</a:t>
            </a:r>
            <a:r>
              <a:rPr lang="en-IN" sz="2000" spc="233" dirty="0">
                <a:solidFill>
                  <a:srgbClr val="00B0F0"/>
                </a:solidFill>
                <a:cs typeface="Calibri"/>
              </a:rPr>
              <a:t> </a:t>
            </a:r>
            <a:r>
              <a:rPr lang="en-IN" sz="2000" spc="40" dirty="0">
                <a:solidFill>
                  <a:srgbClr val="00B0F0"/>
                </a:solidFill>
                <a:cs typeface="Calibri"/>
              </a:rPr>
              <a:t>NULL</a:t>
            </a:r>
            <a:r>
              <a:rPr lang="en-IN" sz="2000" spc="40" dirty="0">
                <a:solidFill>
                  <a:srgbClr val="271D6C"/>
                </a:solidFill>
                <a:cs typeface="Calibri"/>
              </a:rPr>
              <a:t>]</a:t>
            </a: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3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47395"/>
          </a:xfrm>
        </p:spPr>
        <p:txBody>
          <a:bodyPr/>
          <a:lstStyle/>
          <a:p>
            <a:r>
              <a:rPr lang="en-US" dirty="0"/>
              <a:t>What is a program?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143000"/>
            <a:ext cx="11506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Translation of an algorithm into a language that computer understands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of it like a recipe. With the right ingredients and right procedure, you get the right dish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 algorithm takes input, perform some operations and gives output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Executes in finite time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sorting, searching, reading, copying!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854075"/>
          </a:xfrm>
        </p:spPr>
        <p:txBody>
          <a:bodyPr/>
          <a:lstStyle/>
          <a:p>
            <a:r>
              <a:rPr lang="en-US" dirty="0"/>
              <a:t>Merging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1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854075"/>
          </a:xfrm>
        </p:spPr>
        <p:txBody>
          <a:bodyPr/>
          <a:lstStyle/>
          <a:p>
            <a:r>
              <a:rPr lang="en-US" dirty="0"/>
              <a:t>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732421"/>
          </a:xfrm>
        </p:spPr>
        <p:txBody>
          <a:bodyPr/>
          <a:lstStyle/>
          <a:p>
            <a:r>
              <a:rPr lang="en-US" dirty="0"/>
              <a:t>Combining two datasets is a very routine and important task</a:t>
            </a:r>
          </a:p>
          <a:p>
            <a:r>
              <a:rPr lang="en-US" dirty="0"/>
              <a:t>Merging is akin to Joining (in relational database, SQL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7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854075"/>
          </a:xfrm>
        </p:spPr>
        <p:txBody>
          <a:bodyPr/>
          <a:lstStyle/>
          <a:p>
            <a:r>
              <a:rPr lang="en-US" dirty="0"/>
              <a:t>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732421"/>
          </a:xfrm>
        </p:spPr>
        <p:txBody>
          <a:bodyPr/>
          <a:lstStyle/>
          <a:p>
            <a:r>
              <a:rPr lang="en-US" dirty="0"/>
              <a:t>Combining two datasets is a very routine and important task</a:t>
            </a:r>
          </a:p>
          <a:p>
            <a:r>
              <a:rPr lang="en-US" dirty="0"/>
              <a:t>Merging is akin to Joining (in relational database, SQL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42" y="2704881"/>
            <a:ext cx="9070658" cy="38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Merging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9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Merging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1371600"/>
            <a:ext cx="11092871" cy="5380182"/>
          </a:xfrm>
        </p:spPr>
        <p:txBody>
          <a:bodyPr>
            <a:normAutofit/>
          </a:bodyPr>
          <a:lstStyle/>
          <a:p>
            <a:r>
              <a:rPr lang="en-US" dirty="0"/>
              <a:t>Taken from </a:t>
            </a:r>
            <a:r>
              <a:rPr lang="en-US" dirty="0">
                <a:hlinkClick r:id="rId3"/>
              </a:rPr>
              <a:t>Stackoverflow webpage</a:t>
            </a:r>
            <a:endParaRPr lang="en-US" dirty="0"/>
          </a:p>
          <a:p>
            <a:r>
              <a:rPr lang="en-US" dirty="0"/>
              <a:t>Create two datasets: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c(1:6), Product = c(rep("Toaster", 3), rep("Radio", 3)));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c(2, 4, 6), State = c(rep("Alabama", 2), rep("Ohio", 1)));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dt1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as.data.table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(df1); dt2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as.data.table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(df2);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96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Merging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1371600"/>
            <a:ext cx="11092871" cy="5380182"/>
          </a:xfrm>
        </p:spPr>
        <p:txBody>
          <a:bodyPr>
            <a:normAutofit/>
          </a:bodyPr>
          <a:lstStyle/>
          <a:p>
            <a:r>
              <a:rPr lang="en-US" dirty="0"/>
              <a:t>Taken from </a:t>
            </a:r>
            <a:r>
              <a:rPr lang="en-US" dirty="0">
                <a:hlinkClick r:id="rId3"/>
              </a:rPr>
              <a:t>Stackoverflow webpage</a:t>
            </a:r>
            <a:endParaRPr lang="en-US" dirty="0"/>
          </a:p>
          <a:p>
            <a:r>
              <a:rPr lang="en-US" dirty="0"/>
              <a:t>Create two datasets: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c(1:6), Product = c(rep("Toaster", 3), rep("Radio", 3)));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c(2, 4, 6), State = c(rep("Alabama", 2), rep("Ohio", 1)));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dt1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as.data.table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(df1); dt2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as.data.table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(df2);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46" y="3978563"/>
            <a:ext cx="3688080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Merging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1371600"/>
            <a:ext cx="11092871" cy="5380182"/>
          </a:xfrm>
        </p:spPr>
        <p:txBody>
          <a:bodyPr>
            <a:normAutofit/>
          </a:bodyPr>
          <a:lstStyle/>
          <a:p>
            <a:r>
              <a:rPr lang="en-US" dirty="0"/>
              <a:t>Taken from </a:t>
            </a:r>
            <a:r>
              <a:rPr lang="en-US" dirty="0">
                <a:hlinkClick r:id="rId3"/>
              </a:rPr>
              <a:t>Stackoverflow webpage</a:t>
            </a:r>
            <a:endParaRPr lang="en-US" dirty="0"/>
          </a:p>
          <a:p>
            <a:r>
              <a:rPr lang="en-US" dirty="0"/>
              <a:t>Create two datasets: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c(1:6), Product = c(rep("Toaster", 3), rep("Radio", 3)));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c(2, 4, 6), State = c(rep("Alabama", 2), rep("Ohio", 1)));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dt1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as.data.table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(df1); dt2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as.data.table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(df2);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merge using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merge()</a:t>
            </a:r>
            <a:r>
              <a:rPr lang="en-US" sz="2400" dirty="0"/>
              <a:t> command on</a:t>
            </a:r>
            <a:br>
              <a:rPr lang="en-US" sz="2400" dirty="0"/>
            </a:br>
            <a:r>
              <a:rPr lang="en-US" sz="2400" dirty="0"/>
              <a:t>data.table OR we can use a new package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The function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merge() </a:t>
            </a:r>
            <a:r>
              <a:rPr lang="en-US" sz="2000" dirty="0"/>
              <a:t>works differently for </a:t>
            </a:r>
            <a:r>
              <a:rPr lang="en-US" sz="2000" dirty="0" err="1"/>
              <a:t>data.frames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dirty="0" err="1"/>
              <a:t>data.tables</a:t>
            </a:r>
            <a:r>
              <a:rPr lang="en-US" sz="2000" dirty="0"/>
              <a:t>. It’s very slow on DFs and extremely</a:t>
            </a:r>
            <a:br>
              <a:rPr lang="en-US" sz="2000" dirty="0"/>
            </a:br>
            <a:r>
              <a:rPr lang="en-US" sz="2000" dirty="0"/>
              <a:t>fast on DTs</a:t>
            </a:r>
          </a:p>
          <a:p>
            <a:pPr lvl="2"/>
            <a:r>
              <a:rPr lang="en-US" sz="1600" dirty="0"/>
              <a:t>data.table class overrides its own implementation of merge for DTs</a:t>
            </a:r>
            <a:endParaRPr lang="en-IN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46" y="3978563"/>
            <a:ext cx="3688080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/>
              <a:t>Inner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752600"/>
            <a:ext cx="515112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merge(dt1, dt2, by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  <a:p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62650"/>
            <a:ext cx="4254104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/>
              <a:t>Inner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752600"/>
            <a:ext cx="5181600" cy="463296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merge(dt1, dt2, by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all = T);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0" y="36512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752600"/>
            <a:ext cx="515112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merge(dt1, dt2, by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  <a:p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62650"/>
            <a:ext cx="4254104" cy="1890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32" y="3186545"/>
            <a:ext cx="4051696" cy="3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/>
              <a:t>Left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52600"/>
            <a:ext cx="498348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merge(dt1, dt2, by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all.x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T);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69184"/>
            <a:ext cx="3559246" cy="26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47395"/>
          </a:xfrm>
        </p:spPr>
        <p:txBody>
          <a:bodyPr/>
          <a:lstStyle/>
          <a:p>
            <a:r>
              <a:rPr lang="en-US" dirty="0"/>
              <a:t>What is a program?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143000"/>
            <a:ext cx="11506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Translation of an algorithm into a language that computer understands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of it like a recipe. With the right ingredients and right procedure, you get the right dish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 algorithm takes input, perform some operations and gives output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Executes in finite time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sorting, searching, reading, copying!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Complexity of a Program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Time and space!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Fibonacci series! (next slide)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/>
              <a:t>Left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752600"/>
            <a:ext cx="5181600" cy="463296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merge(dt1, dt2, by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all.y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T);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0" y="36512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Right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52600"/>
            <a:ext cx="498348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merge(dt1, dt2, by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all.x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T);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69184"/>
            <a:ext cx="3559246" cy="2600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228" y="3574904"/>
            <a:ext cx="4254104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73685"/>
            <a:ext cx="10515600" cy="991235"/>
          </a:xfrm>
        </p:spPr>
        <p:txBody>
          <a:bodyPr/>
          <a:lstStyle/>
          <a:p>
            <a:r>
              <a:rPr lang="en-US" dirty="0"/>
              <a:t>Cartesian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264920"/>
            <a:ext cx="10835640" cy="5166360"/>
          </a:xfrm>
        </p:spPr>
        <p:txBody>
          <a:bodyPr/>
          <a:lstStyle/>
          <a:p>
            <a:r>
              <a:rPr lang="en-US" dirty="0"/>
              <a:t>Every row of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US" dirty="0"/>
              <a:t> multiplied with every row of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73685"/>
            <a:ext cx="10515600" cy="991235"/>
          </a:xfrm>
        </p:spPr>
        <p:txBody>
          <a:bodyPr/>
          <a:lstStyle/>
          <a:p>
            <a:r>
              <a:rPr lang="en-US" dirty="0"/>
              <a:t>Cartesian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264920"/>
            <a:ext cx="10835640" cy="5166360"/>
          </a:xfrm>
        </p:spPr>
        <p:txBody>
          <a:bodyPr/>
          <a:lstStyle/>
          <a:p>
            <a:r>
              <a:rPr lang="en-US" dirty="0"/>
              <a:t>Every row of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US" dirty="0"/>
              <a:t> multiplied with every row of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cart_prod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dt1[,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as.list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(dt2), by = "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merge(df1, df2, by = NULL);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06" y="3148012"/>
            <a:ext cx="5127074" cy="328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7" y="3141084"/>
            <a:ext cx="5176893" cy="32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365760"/>
            <a:ext cx="11247120" cy="6172200"/>
          </a:xfrm>
        </p:spPr>
        <p:txBody>
          <a:bodyPr/>
          <a:lstStyle/>
          <a:p>
            <a:r>
              <a:rPr lang="en-US" dirty="0"/>
              <a:t>Cartesian products are extremely slow. Never do that even on a decent sized (&gt; 1e4 rows) dataset. Your computer will probably hang.</a:t>
            </a:r>
          </a:p>
          <a:p>
            <a:r>
              <a:rPr lang="en-US" dirty="0"/>
              <a:t>Although there is no use of Cartesian products, it encapsulates all types of merges. Meaning we can extract any type of merge from a Cartesian product.</a:t>
            </a:r>
          </a:p>
          <a:p>
            <a:r>
              <a:rPr lang="en-US" dirty="0"/>
              <a:t>Inner join can be extracted via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which(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cart_prd$cust_id.x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cart_prd$cust_id.y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59108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Session 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Session-4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58445"/>
            <a:ext cx="10515600" cy="808355"/>
          </a:xfrm>
        </p:spPr>
        <p:txBody>
          <a:bodyPr/>
          <a:lstStyle/>
          <a:p>
            <a:r>
              <a:rPr lang="en-US" dirty="0"/>
              <a:t>Merging with more than one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142076"/>
            <a:ext cx="11338560" cy="5646651"/>
          </a:xfrm>
        </p:spPr>
        <p:txBody>
          <a:bodyPr>
            <a:normAutofit/>
          </a:bodyPr>
          <a:lstStyle/>
          <a:p>
            <a:r>
              <a:rPr lang="en-US" dirty="0"/>
              <a:t>Most of the merging usage is with two variables: date and company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58445"/>
            <a:ext cx="10515600" cy="808355"/>
          </a:xfrm>
        </p:spPr>
        <p:txBody>
          <a:bodyPr/>
          <a:lstStyle/>
          <a:p>
            <a:r>
              <a:rPr lang="en-US" dirty="0"/>
              <a:t>Merging with more than one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142076"/>
            <a:ext cx="11338560" cy="56466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of the merging usage is with two variables: date and company name. Generate data using below: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seq.Date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("2018-01-01"), by = 1,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 = c("A", "B", "C", "D", "E");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merge(comp, date, by = NULL);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sales data - 15 points</a:t>
            </a:r>
            <a:b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sample(1:nrow(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15, replace = 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(comp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date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all_pairs$y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sales = round(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(15, min = 1e3, max = 1e5)));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advertising data - 12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sample(1:nrow(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12, replace = 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(comp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date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all_pairs$y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round(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(12, min = 1e2, max = 1e4)));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6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397" y="238442"/>
            <a:ext cx="8432483" cy="60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06"/>
            <a:ext cx="4983480" cy="777875"/>
          </a:xfrm>
        </p:spPr>
        <p:txBody>
          <a:bodyPr/>
          <a:lstStyle/>
          <a:p>
            <a:r>
              <a:rPr lang="en-US" dirty="0"/>
              <a:t>Inner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082040"/>
            <a:ext cx="5227320" cy="55321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merge(df1, df2, by = c(" comp", "date"), all = T)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47625" y="154506"/>
            <a:ext cx="448056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752600"/>
            <a:ext cx="515112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merge(df1, df2, by = c(" comp", "date"))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8" y="2711767"/>
            <a:ext cx="4663704" cy="2500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170" y="1826488"/>
            <a:ext cx="4480560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fontScale="92500" lnSpcReduction="20000"/>
          </a:bodyPr>
          <a:lstStyle/>
          <a:p>
            <a:pPr>
              <a:buChar char=" "/>
            </a:pPr>
            <a:r>
              <a:rPr lang="en-IN" smtClean="0"/>
              <a:t>                       </a:t>
            </a:r>
            <a:endParaRPr lang="en-IN" dirty="0"/>
          </a:p>
          <a:p>
            <a:pPr lvl="1">
              <a:buChar char=" "/>
            </a:pPr>
            <a:r>
              <a:rPr lang="en-IN" smtClean="0"/>
              <a:t>                                     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                           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                                 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                                                  </a:t>
            </a:r>
            <a:endParaRPr lang="en-IN" dirty="0"/>
          </a:p>
          <a:p>
            <a:pPr lvl="1">
              <a:buChar char=" "/>
            </a:pPr>
            <a:r>
              <a:rPr lang="en-IN" smtClean="0"/>
              <a:t>                                            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                </a:t>
            </a:r>
            <a:endParaRPr lang="en-IN" dirty="0"/>
          </a:p>
          <a:p>
            <a:pPr lvl="1">
              <a:buChar char=" "/>
            </a:pPr>
            <a:r>
              <a:rPr lang="en-IN" smtClean="0"/>
              <a:t>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  </a:t>
            </a:r>
            <a:endParaRPr lang="en-IN" dirty="0"/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</a:t>
            </a:r>
            <a:endParaRPr lang="en-IN" dirty="0"/>
          </a:p>
          <a:p>
            <a:pPr lvl="1">
              <a:buChar char=" "/>
            </a:pPr>
            <a:r>
              <a:rPr lang="en-IN" smtClean="0"/>
              <a:t>                                                       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1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47395"/>
          </a:xfrm>
        </p:spPr>
        <p:txBody>
          <a:bodyPr/>
          <a:lstStyle/>
          <a:p>
            <a:r>
              <a:rPr lang="en-US" dirty="0"/>
              <a:t>What is a program?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143000"/>
            <a:ext cx="11506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Translation of an algorithm into a language that computer understands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of it like a recipe. With the right ingredients and right procedure, you get the right dish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 algorithm takes input, perform some operations and gives output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Executes in finite time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sorting, searching, reading, copying!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Complexity of a Program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Time and space!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Fibonacci series! (next slide)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Programming Paradigms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Iterative vs Recursive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Procedural vs Object Oriented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 need to understand OOP concepts unless you wish to build a software (like an R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27"/>
            <a:ext cx="4983480" cy="975995"/>
          </a:xfrm>
        </p:spPr>
        <p:txBody>
          <a:bodyPr/>
          <a:lstStyle/>
          <a:p>
            <a:r>
              <a:rPr lang="en-US" dirty="0"/>
              <a:t>Left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463040"/>
            <a:ext cx="5181600" cy="49225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merge(df1, df2, by = c(" comp", "date"),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all.y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T)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73240" y="15176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Right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4983480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merge(df1, df2, by = c(" comp", "date"),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all.x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82" y="2094275"/>
            <a:ext cx="4041458" cy="4462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30" y="2377556"/>
            <a:ext cx="437007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we wish to find observations in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</a:t>
            </a:r>
            <a:r>
              <a:rPr lang="en-IN" dirty="0"/>
              <a:t>that are not in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setkey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comp, date);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setkey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(df2, comp, date);</a:t>
            </a: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df1[!df2] </a:t>
            </a:r>
            <a:r>
              <a:rPr lang="en-IN" dirty="0"/>
              <a:t>is anti-join.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df2[!df1] </a:t>
            </a:r>
            <a:r>
              <a:rPr lang="en-IN" dirty="0"/>
              <a:t>is also anti-join (but the other way round)</a:t>
            </a: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df1[df2] </a:t>
            </a:r>
            <a:r>
              <a:rPr lang="en-IN" dirty="0"/>
              <a:t>is the observations in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</a:t>
            </a:r>
            <a:r>
              <a:rPr lang="en-IN" dirty="0"/>
              <a:t>that are also in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r>
              <a:rPr lang="en-IN" dirty="0"/>
              <a:t>. This is same as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merge(df1, df2,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all.y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T); # right-join</a:t>
            </a: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df2[df1] </a:t>
            </a:r>
            <a:r>
              <a:rPr lang="en-IN" dirty="0"/>
              <a:t>is left-join.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df1[df2,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nomatch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0] </a:t>
            </a:r>
            <a:r>
              <a:rPr lang="en-IN" dirty="0"/>
              <a:t>is inner-join.</a:t>
            </a:r>
          </a:p>
          <a:p>
            <a:r>
              <a:rPr lang="en-IN" dirty="0"/>
              <a:t>There is no short-hand for full outer join and Cartesian product.</a:t>
            </a:r>
          </a:p>
          <a:p>
            <a:r>
              <a:rPr lang="en-IN" dirty="0"/>
              <a:t>We can’t do anti-join using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merge() </a:t>
            </a:r>
            <a:r>
              <a:rPr lang="en-IN" dirty="0"/>
              <a:t>commands.</a:t>
            </a:r>
          </a:p>
        </p:txBody>
      </p:sp>
    </p:spTree>
    <p:extLst>
      <p:ext uri="{BB962C8B-B14F-4D97-AF65-F5344CB8AC3E}">
        <p14:creationId xmlns:p14="http://schemas.microsoft.com/office/powerpoint/2010/main" val="1087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27" y="291234"/>
            <a:ext cx="10515600" cy="1011093"/>
          </a:xfrm>
        </p:spPr>
        <p:txBody>
          <a:bodyPr/>
          <a:lstStyle/>
          <a:p>
            <a:r>
              <a:rPr lang="en-IN" dirty="0"/>
              <a:t>Rolling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7" y="1690688"/>
            <a:ext cx="11095182" cy="4621357"/>
          </a:xfrm>
        </p:spPr>
        <p:txBody>
          <a:bodyPr/>
          <a:lstStyle/>
          <a:p>
            <a:r>
              <a:rPr lang="en-IN" dirty="0"/>
              <a:t>What if the sales data in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</a:t>
            </a:r>
            <a:r>
              <a:rPr lang="en-IN" dirty="0"/>
              <a:t>arrives on or after the advertising data.</a:t>
            </a:r>
          </a:p>
          <a:p>
            <a:pPr lvl="1"/>
            <a:r>
              <a:rPr lang="en-IN" dirty="0"/>
              <a:t>We would then like to match sales date to any advertising date that happened on or before sales date</a:t>
            </a:r>
          </a:p>
          <a:p>
            <a:pPr lvl="1"/>
            <a:r>
              <a:rPr lang="en-IN" dirty="0"/>
              <a:t>Such kind of tasks could be very complicated to using loops and if-else</a:t>
            </a:r>
          </a:p>
          <a:p>
            <a:pPr lvl="1"/>
            <a:r>
              <a:rPr lang="en-IN" dirty="0" err="1"/>
              <a:t>data.table</a:t>
            </a:r>
            <a:r>
              <a:rPr lang="en-IN" dirty="0"/>
              <a:t> provides rolling joins</a:t>
            </a: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names(df1)[2]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sales_date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names(df2)[2] = "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adv_date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setkey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comp,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sales_date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setkey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(df2, comp,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adv_date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dirty="0"/>
              <a:t>You can still do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df1[df2], df1[!df2],... </a:t>
            </a:r>
            <a:r>
              <a:rPr lang="en-IN" dirty="0"/>
              <a:t>to get left, right, anti and inner joins</a:t>
            </a:r>
          </a:p>
          <a:p>
            <a:pPr lvl="1"/>
            <a:r>
              <a:rPr lang="en-IN" dirty="0"/>
              <a:t>While joining,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sales_date</a:t>
            </a:r>
            <a:r>
              <a:rPr lang="en-IN" dirty="0"/>
              <a:t> of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IN" dirty="0"/>
              <a:t> will be merged with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adv_date</a:t>
            </a:r>
            <a:r>
              <a:rPr lang="en-IN" dirty="0"/>
              <a:t> of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7691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314037"/>
            <a:ext cx="11139054" cy="631767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df1[df2]</a:t>
            </a:r>
            <a:r>
              <a:rPr lang="en-IN" dirty="0"/>
              <a:t> looks up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IN" dirty="0"/>
              <a:t> using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r>
              <a:rPr lang="en-IN" dirty="0"/>
              <a:t>, i.e. lookup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df1[, .(comp,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sales_date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  <a:r>
              <a:rPr lang="en-IN" dirty="0"/>
              <a:t>using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df2[, .(comp,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adv_date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is similar to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merge(df1, df2,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by.x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c("comp", 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sales_date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by.y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c("comp", 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adv_date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all.y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T)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df1[df2, roll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IN" dirty="0"/>
              <a:t>will still lookup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IN" dirty="0"/>
              <a:t> using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r>
              <a:rPr lang="en-IN" dirty="0"/>
              <a:t>, but with a caveat. The last join column (2</a:t>
            </a:r>
            <a:r>
              <a:rPr lang="en-IN" baseline="30000" dirty="0"/>
              <a:t>nd</a:t>
            </a:r>
            <a:r>
              <a:rPr lang="en-IN" dirty="0"/>
              <a:t> key) of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r>
              <a:rPr lang="en-IN" dirty="0"/>
              <a:t> 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adv_date</a:t>
            </a:r>
            <a:r>
              <a:rPr lang="en-IN" dirty="0"/>
              <a:t>) is rolled back to infinity until a match with the last join column (2</a:t>
            </a:r>
            <a:r>
              <a:rPr lang="en-IN" baseline="30000" dirty="0"/>
              <a:t>nd</a:t>
            </a:r>
            <a:r>
              <a:rPr lang="en-IN" dirty="0"/>
              <a:t> key) of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IN" dirty="0"/>
              <a:t> 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sales_date</a:t>
            </a:r>
            <a:r>
              <a:rPr lang="en-IN" dirty="0"/>
              <a:t>).</a:t>
            </a:r>
          </a:p>
          <a:p>
            <a:pPr lvl="1"/>
            <a:r>
              <a:rPr lang="en-IN" dirty="0"/>
              <a:t>All other keys (except the last key) are matched exactly</a:t>
            </a: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df2[df1, roll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IN" dirty="0"/>
              <a:t> gives the desired match, i.e. matching advertising (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r>
              <a:rPr lang="en-IN" dirty="0"/>
              <a:t>) today with sales (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IN" dirty="0"/>
              <a:t>) in future</a:t>
            </a:r>
          </a:p>
          <a:p>
            <a:pPr lvl="1"/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df1[df2, roll = -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IN" sz="2000" dirty="0"/>
              <a:t>will match sales (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IN" sz="2000" dirty="0"/>
              <a:t>) today with advertising (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r>
              <a:rPr lang="en-IN" sz="2000" dirty="0"/>
              <a:t>) in past</a:t>
            </a:r>
          </a:p>
          <a:p>
            <a:pPr lvl="1"/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df2[df1, roll = 1] </a:t>
            </a:r>
            <a:r>
              <a:rPr lang="en-IN" sz="2000" dirty="0"/>
              <a:t>will only look for 1 future sales date and stop looking</a:t>
            </a:r>
          </a:p>
          <a:p>
            <a:pPr lvl="1"/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df2[df1, roll = "nearest“] </a:t>
            </a:r>
            <a:r>
              <a:rPr lang="en-IN" sz="2000" dirty="0"/>
              <a:t>matches the nearest match</a:t>
            </a:r>
          </a:p>
          <a:p>
            <a:pPr lvl="2"/>
            <a:r>
              <a:rPr lang="en-IN" dirty="0"/>
              <a:t>Match advertising today with the most near sales data. Near can be past or future!</a:t>
            </a:r>
          </a:p>
          <a:p>
            <a:r>
              <a:rPr lang="en-IN" dirty="0"/>
              <a:t>Be cautious and verify your results when using rolling joins</a:t>
            </a:r>
          </a:p>
        </p:txBody>
      </p:sp>
    </p:spTree>
    <p:extLst>
      <p:ext uri="{BB962C8B-B14F-4D97-AF65-F5344CB8AC3E}">
        <p14:creationId xmlns:p14="http://schemas.microsoft.com/office/powerpoint/2010/main" val="1384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2" y="141817"/>
            <a:ext cx="2716617" cy="3393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71" y="280362"/>
            <a:ext cx="2479078" cy="2703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418" y="3238398"/>
            <a:ext cx="3276612" cy="3497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555" y="3659034"/>
            <a:ext cx="2978169" cy="2653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417" y="3238398"/>
            <a:ext cx="3297858" cy="349523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65819" y="1127507"/>
            <a:ext cx="2493818" cy="7112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 Input tables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272" y="4667361"/>
            <a:ext cx="1442037" cy="93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ym typeface="Wingdings" panose="05000000000000000000" pitchFamily="2" charset="2"/>
              </a:rPr>
              <a:t>Output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tables 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7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565"/>
          </a:xfrm>
        </p:spPr>
        <p:txBody>
          <a:bodyPr/>
          <a:lstStyle/>
          <a:p>
            <a:r>
              <a:rPr lang="en-IN" dirty="0"/>
              <a:t>Reshaping (long to wide and vice-versa)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567007"/>
            <a:ext cx="11490037" cy="51016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Example data (long form):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("long_form_returns.csv",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na.strings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"");</a:t>
            </a:r>
          </a:p>
          <a:p>
            <a:pPr lvl="1"/>
            <a:r>
              <a:rPr lang="en-IN" dirty="0"/>
              <a:t>Four columns: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cusip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industry</a:t>
            </a:r>
          </a:p>
          <a:p>
            <a:r>
              <a:rPr lang="en-IN" dirty="0"/>
              <a:t>Suppose, we want each firm (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cusip</a:t>
            </a:r>
            <a:r>
              <a:rPr lang="en-IN" dirty="0"/>
              <a:t>) in a separate column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wide.ret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dcast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 + industry ~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cusip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value.var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2"/>
            <a:r>
              <a:rPr lang="en-IN" dirty="0"/>
              <a:t>The wide-form variable comes after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  <a:p>
            <a:pPr lvl="2"/>
            <a:r>
              <a:rPr lang="en-IN" dirty="0"/>
              <a:t>Long-form variables comes before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  <a:p>
            <a:pPr lvl="2"/>
            <a:r>
              <a:rPr lang="en-IN" dirty="0"/>
              <a:t>Finally, we want “returns” as the value of wide-from format</a:t>
            </a:r>
          </a:p>
          <a:p>
            <a:r>
              <a:rPr lang="en-IN" dirty="0"/>
              <a:t>How do we get the long form back from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wide.ret</a:t>
            </a:r>
            <a:r>
              <a:rPr lang="en-IN" dirty="0"/>
              <a:t>?</a:t>
            </a:r>
          </a:p>
          <a:p>
            <a:pPr lvl="1"/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dt.org = melt(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wide.ret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id.vars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c("Date", "industry"),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measure.vars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3:ncol(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wide.ret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variable.name = 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cusip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value.name = 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variable.factor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F, na.rm = T);</a:t>
            </a:r>
          </a:p>
        </p:txBody>
      </p:sp>
    </p:spTree>
    <p:extLst>
      <p:ext uri="{BB962C8B-B14F-4D97-AF65-F5344CB8AC3E}">
        <p14:creationId xmlns:p14="http://schemas.microsoft.com/office/powerpoint/2010/main" val="33067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360217"/>
            <a:ext cx="11369964" cy="636385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Wide-form data has only one “value” variable:</a:t>
            </a:r>
          </a:p>
          <a:p>
            <a:pPr lvl="1"/>
            <a:r>
              <a:rPr lang="en-IN" dirty="0"/>
              <a:t>Rows are dates and columns are company names and the matrix inside is returns. It’s very difficult to get more than one variable.</a:t>
            </a:r>
          </a:p>
          <a:p>
            <a:pPr lvl="2"/>
            <a:r>
              <a:rPr lang="en-IN" dirty="0"/>
              <a:t>Try: 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ret2 :=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0" lvl="2" indent="0">
              <a:buNone/>
            </a:pPr>
            <a:r>
              <a:rPr lang="en-IN" dirty="0"/>
              <a:t>           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dcast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 + industry ~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cusip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value.var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c("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“ret2"));</a:t>
            </a:r>
          </a:p>
          <a:p>
            <a:pPr lvl="2"/>
            <a:r>
              <a:rPr lang="en-IN" dirty="0"/>
              <a:t>The column names take the form: 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_&lt;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cusip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IN" dirty="0"/>
              <a:t>  and 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ret2_&lt;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cusip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IN" dirty="0"/>
              <a:t>N </a:t>
            </a:r>
            <a:r>
              <a:rPr lang="en-IN" dirty="0" err="1"/>
              <a:t>cusips</a:t>
            </a:r>
            <a:r>
              <a:rPr lang="en-IN" dirty="0"/>
              <a:t>, D dates and M other variables (like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dirty="0"/>
              <a:t>,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ret2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lvl="3"/>
            <a:r>
              <a:rPr lang="en-IN" dirty="0"/>
              <a:t>long-form: N*D rows of M variables</a:t>
            </a:r>
          </a:p>
          <a:p>
            <a:pPr lvl="3"/>
            <a:r>
              <a:rPr lang="en-IN" dirty="0"/>
              <a:t>wide-form: D rows of N*M variables</a:t>
            </a:r>
          </a:p>
          <a:p>
            <a:endParaRPr lang="en-IN" dirty="0"/>
          </a:p>
          <a:p>
            <a:r>
              <a:rPr lang="en-IN" dirty="0"/>
              <a:t>If there are multiple matches in converting to wide-form</a:t>
            </a:r>
          </a:p>
          <a:p>
            <a:pPr lvl="1"/>
            <a:r>
              <a:rPr lang="en-IN" dirty="0"/>
              <a:t>We can aggregate data using any function like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IN" dirty="0"/>
              <a:t>,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IN" dirty="0"/>
              <a:t>, …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wide.ret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dcast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 ~ industry,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value.var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retadj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fun.aggregate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mean, na.rm = T);</a:t>
            </a:r>
          </a:p>
          <a:p>
            <a:pPr lvl="1"/>
            <a:r>
              <a:rPr lang="en-IN" dirty="0"/>
              <a:t>This step is irreversible in the sense that we can’t get back original data</a:t>
            </a:r>
          </a:p>
          <a:p>
            <a:endParaRPr lang="en-IN" dirty="0"/>
          </a:p>
          <a:p>
            <a:r>
              <a:rPr lang="en-IN" dirty="0"/>
              <a:t>Most of the data will be in long-form but you should know how to quickly convert wide-form to long-form.</a:t>
            </a:r>
          </a:p>
          <a:p>
            <a:pPr lvl="1"/>
            <a:r>
              <a:rPr lang="en-IN" dirty="0"/>
              <a:t>World bank provides data in wide-form</a:t>
            </a:r>
          </a:p>
        </p:txBody>
      </p:sp>
    </p:spTree>
    <p:extLst>
      <p:ext uri="{BB962C8B-B14F-4D97-AF65-F5344CB8AC3E}">
        <p14:creationId xmlns:p14="http://schemas.microsoft.com/office/powerpoint/2010/main" val="11817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59108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Session - 6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6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Session-5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337417"/>
            <a:ext cx="10515600" cy="1186584"/>
          </a:xfrm>
        </p:spPr>
        <p:txBody>
          <a:bodyPr/>
          <a:lstStyle/>
          <a:p>
            <a:pPr algn="ctr"/>
            <a:r>
              <a:rPr lang="en-IN" dirty="0"/>
              <a:t>Module – III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3673" y="3860799"/>
            <a:ext cx="4433455" cy="2807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Plotting in R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legends, colors, line types, …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Multiple lines, multiple axes, multiple plots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Regression Basics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meaning of significance and R2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Introduction to </a:t>
            </a:r>
            <a:r>
              <a:rPr lang="en-US" i="1" u="sng" dirty="0" err="1">
                <a:solidFill>
                  <a:prstClr val="black"/>
                </a:solidFill>
              </a:rPr>
              <a:t>felm</a:t>
            </a:r>
            <a:r>
              <a:rPr lang="en-US" dirty="0">
                <a:solidFill>
                  <a:prstClr val="black"/>
                </a:solidFill>
              </a:rPr>
              <a:t> package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Fixed effects, error clustering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5491" y="3713017"/>
            <a:ext cx="4733638" cy="2807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Mini Project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Study of NASA climate data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data.table one-liners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Introduction to Data Analysis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Steps in a Data analysis project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Nuances: missing values, repeating data and extremes</a:t>
            </a:r>
          </a:p>
        </p:txBody>
      </p:sp>
    </p:spTree>
    <p:extLst>
      <p:ext uri="{BB962C8B-B14F-4D97-AF65-F5344CB8AC3E}">
        <p14:creationId xmlns:p14="http://schemas.microsoft.com/office/powerpoint/2010/main" val="42942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199" y="208108"/>
            <a:ext cx="10515600" cy="851068"/>
          </a:xfrm>
        </p:spPr>
        <p:txBody>
          <a:bodyPr/>
          <a:lstStyle/>
          <a:p>
            <a:r>
              <a:rPr lang="en-IN" dirty="0"/>
              <a:t>Fibonacci Time Complexity Example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825625"/>
            <a:ext cx="7668491" cy="714375"/>
          </a:xfrm>
        </p:spPr>
        <p:txBody>
          <a:bodyPr/>
          <a:lstStyle/>
          <a:p>
            <a:pPr>
              <a:buChar char=" "/>
            </a:pPr>
            <a:r>
              <a:rPr lang="en-IN" smtClean="0"/>
              <a:t>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0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59108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Session - </a:t>
            </a:r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128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Session-6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284"/>
          </a:xfrm>
        </p:spPr>
        <p:txBody>
          <a:bodyPr/>
          <a:lstStyle/>
          <a:p>
            <a:r>
              <a:rPr lang="en-IN" dirty="0"/>
              <a:t>Wikipedia:</a:t>
            </a:r>
          </a:p>
          <a:p>
            <a:pPr lvl="1"/>
            <a:r>
              <a:rPr lang="en-US" dirty="0"/>
              <a:t>Data analysis is a process of </a:t>
            </a:r>
            <a:r>
              <a:rPr lang="en-US" b="1" u="sng" dirty="0"/>
              <a:t>inspecting</a:t>
            </a:r>
            <a:r>
              <a:rPr lang="en-US" dirty="0"/>
              <a:t>, </a:t>
            </a:r>
            <a:r>
              <a:rPr lang="en-US" b="1" u="sng" dirty="0"/>
              <a:t>cleansing</a:t>
            </a:r>
            <a:r>
              <a:rPr lang="en-US" dirty="0"/>
              <a:t>, </a:t>
            </a:r>
            <a:r>
              <a:rPr lang="en-US" b="1" u="sng" dirty="0"/>
              <a:t>transforming</a:t>
            </a:r>
            <a:r>
              <a:rPr lang="en-US" dirty="0"/>
              <a:t>, and </a:t>
            </a:r>
            <a:r>
              <a:rPr lang="en-US" b="1" u="sng" dirty="0"/>
              <a:t>modeling</a:t>
            </a:r>
            <a:r>
              <a:rPr lang="en-US" dirty="0"/>
              <a:t> data with the goal of </a:t>
            </a:r>
            <a:r>
              <a:rPr lang="en-US" b="1" u="sng" dirty="0"/>
              <a:t>discovering useful information</a:t>
            </a:r>
            <a:r>
              <a:rPr lang="en-US" dirty="0"/>
              <a:t>, informing conclusions, and supporting </a:t>
            </a:r>
            <a:r>
              <a:rPr lang="en-US" b="1" u="sng" dirty="0"/>
              <a:t>decision-making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284"/>
          </a:xfrm>
        </p:spPr>
        <p:txBody>
          <a:bodyPr/>
          <a:lstStyle/>
          <a:p>
            <a:r>
              <a:rPr lang="en-IN" dirty="0"/>
              <a:t>Wikipedia:</a:t>
            </a:r>
          </a:p>
          <a:p>
            <a:pPr lvl="1"/>
            <a:r>
              <a:rPr lang="en-US" dirty="0"/>
              <a:t>Data analysis is a process of </a:t>
            </a:r>
            <a:r>
              <a:rPr lang="en-US" b="1" u="sng" dirty="0"/>
              <a:t>inspecting</a:t>
            </a:r>
            <a:r>
              <a:rPr lang="en-US" dirty="0"/>
              <a:t>, </a:t>
            </a:r>
            <a:r>
              <a:rPr lang="en-US" b="1" u="sng" dirty="0"/>
              <a:t>cleansing</a:t>
            </a:r>
            <a:r>
              <a:rPr lang="en-US" dirty="0"/>
              <a:t>, </a:t>
            </a:r>
            <a:r>
              <a:rPr lang="en-US" b="1" u="sng" dirty="0"/>
              <a:t>transforming</a:t>
            </a:r>
            <a:r>
              <a:rPr lang="en-US" dirty="0"/>
              <a:t>, and </a:t>
            </a:r>
            <a:r>
              <a:rPr lang="en-US" b="1" u="sng" dirty="0"/>
              <a:t>modeling</a:t>
            </a:r>
            <a:r>
              <a:rPr lang="en-US" dirty="0"/>
              <a:t> data with the goal of </a:t>
            </a:r>
            <a:r>
              <a:rPr lang="en-US" b="1" u="sng" dirty="0"/>
              <a:t>discovering useful information</a:t>
            </a:r>
            <a:r>
              <a:rPr lang="en-US" dirty="0"/>
              <a:t>, informing conclusions, and supporting </a:t>
            </a:r>
            <a:r>
              <a:rPr lang="en-US" b="1" u="sng" dirty="0"/>
              <a:t>decision-making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Key Distinctions:</a:t>
            </a:r>
          </a:p>
          <a:p>
            <a:pPr lvl="1"/>
            <a:r>
              <a:rPr lang="en-US" dirty="0"/>
              <a:t>We are not supremely interested in data collection, organization and storage tasks. Although these are important in any project!</a:t>
            </a:r>
          </a:p>
          <a:p>
            <a:pPr lvl="1"/>
            <a:r>
              <a:rPr lang="en-US" dirty="0"/>
              <a:t>Data analysis is also NOT equivalent to data science. We are chiefly interested in testing our hypothesis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8107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Steps in a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17264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Steps in a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825624"/>
            <a:ext cx="10651836" cy="4658303"/>
          </a:xfrm>
        </p:spPr>
        <p:txBody>
          <a:bodyPr>
            <a:normAutofit/>
          </a:bodyPr>
          <a:lstStyle/>
          <a:p>
            <a:r>
              <a:rPr lang="en-IN" dirty="0"/>
              <a:t>Collecting data</a:t>
            </a:r>
          </a:p>
          <a:p>
            <a:pPr lvl="1"/>
            <a:r>
              <a:rPr lang="en-IN" dirty="0"/>
              <a:t>Tabular, qualitative, unstructured</a:t>
            </a:r>
          </a:p>
          <a:p>
            <a:pPr lvl="1"/>
            <a:r>
              <a:rPr lang="en-IN" dirty="0"/>
              <a:t>Derive quantitative measures from qualitative/unstructured </a:t>
            </a:r>
            <a:r>
              <a:rPr lang="en-IN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9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Steps in a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825624"/>
            <a:ext cx="10651836" cy="4658303"/>
          </a:xfrm>
        </p:spPr>
        <p:txBody>
          <a:bodyPr>
            <a:normAutofit/>
          </a:bodyPr>
          <a:lstStyle/>
          <a:p>
            <a:r>
              <a:rPr lang="en-IN" dirty="0"/>
              <a:t>Collecting data</a:t>
            </a:r>
          </a:p>
          <a:p>
            <a:pPr lvl="1"/>
            <a:r>
              <a:rPr lang="en-IN" dirty="0"/>
              <a:t>Tabular, qualitative, unstructured</a:t>
            </a:r>
          </a:p>
          <a:p>
            <a:pPr lvl="1"/>
            <a:r>
              <a:rPr lang="en-IN" dirty="0"/>
              <a:t>Derive quantitative measures from qualitative/unstructured data</a:t>
            </a:r>
          </a:p>
          <a:p>
            <a:r>
              <a:rPr lang="en-IN" dirty="0"/>
              <a:t>Cleaning and filtering</a:t>
            </a:r>
          </a:p>
          <a:p>
            <a:pPr lvl="1"/>
            <a:r>
              <a:rPr lang="en-IN" dirty="0"/>
              <a:t>Missing data / extra data / extreme values</a:t>
            </a:r>
          </a:p>
          <a:p>
            <a:pPr lvl="1"/>
            <a:r>
              <a:rPr lang="en-IN" dirty="0"/>
              <a:t>Different </a:t>
            </a:r>
            <a:r>
              <a:rPr lang="en-IN" dirty="0" smtClean="0"/>
              <a:t>frequencies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2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Steps in a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825624"/>
            <a:ext cx="10651836" cy="4658303"/>
          </a:xfrm>
        </p:spPr>
        <p:txBody>
          <a:bodyPr>
            <a:normAutofit/>
          </a:bodyPr>
          <a:lstStyle/>
          <a:p>
            <a:r>
              <a:rPr lang="en-IN" dirty="0"/>
              <a:t>Collecting data</a:t>
            </a:r>
          </a:p>
          <a:p>
            <a:pPr lvl="1"/>
            <a:r>
              <a:rPr lang="en-IN" dirty="0"/>
              <a:t>Tabular, qualitative, unstructured</a:t>
            </a:r>
          </a:p>
          <a:p>
            <a:pPr lvl="1"/>
            <a:r>
              <a:rPr lang="en-IN" dirty="0"/>
              <a:t>Derive quantitative measures from qualitative/unstructured data</a:t>
            </a:r>
          </a:p>
          <a:p>
            <a:r>
              <a:rPr lang="en-IN" dirty="0"/>
              <a:t>Cleaning and filtering</a:t>
            </a:r>
          </a:p>
          <a:p>
            <a:pPr lvl="1"/>
            <a:r>
              <a:rPr lang="en-IN" dirty="0"/>
              <a:t>Missing data / extra data / extreme values</a:t>
            </a:r>
          </a:p>
          <a:p>
            <a:pPr lvl="1"/>
            <a:r>
              <a:rPr lang="en-IN" dirty="0"/>
              <a:t>Different frequencies</a:t>
            </a:r>
          </a:p>
          <a:p>
            <a:r>
              <a:rPr lang="en-IN" dirty="0"/>
              <a:t>Combining Data</a:t>
            </a:r>
          </a:p>
          <a:p>
            <a:pPr lvl="1"/>
            <a:r>
              <a:rPr lang="en-IN" dirty="0"/>
              <a:t>Merging from different sources</a:t>
            </a:r>
          </a:p>
          <a:p>
            <a:pPr lvl="1"/>
            <a:r>
              <a:rPr lang="en-IN" dirty="0"/>
              <a:t>Deriving variables from multiple </a:t>
            </a:r>
            <a:r>
              <a:rPr lang="en-IN" dirty="0" smtClean="0"/>
              <a:t>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Steps in a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825624"/>
            <a:ext cx="10651836" cy="46583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Collecting data</a:t>
            </a:r>
          </a:p>
          <a:p>
            <a:pPr lvl="1"/>
            <a:r>
              <a:rPr lang="en-IN" dirty="0"/>
              <a:t>Tabular, qualitative, unstructured</a:t>
            </a:r>
          </a:p>
          <a:p>
            <a:pPr lvl="1"/>
            <a:r>
              <a:rPr lang="en-IN" dirty="0"/>
              <a:t>Derive quantitative measures from qualitative/unstructured data</a:t>
            </a:r>
          </a:p>
          <a:p>
            <a:r>
              <a:rPr lang="en-IN" dirty="0"/>
              <a:t>Cleaning and filtering</a:t>
            </a:r>
          </a:p>
          <a:p>
            <a:pPr lvl="1"/>
            <a:r>
              <a:rPr lang="en-IN" dirty="0"/>
              <a:t>Missing data / extra data / extreme values</a:t>
            </a:r>
          </a:p>
          <a:p>
            <a:pPr lvl="1"/>
            <a:r>
              <a:rPr lang="en-IN" dirty="0"/>
              <a:t>Different frequencies</a:t>
            </a:r>
          </a:p>
          <a:p>
            <a:r>
              <a:rPr lang="en-IN" dirty="0"/>
              <a:t>Combining Data</a:t>
            </a:r>
          </a:p>
          <a:p>
            <a:pPr lvl="1"/>
            <a:r>
              <a:rPr lang="en-IN" dirty="0"/>
              <a:t>Merging from different sources</a:t>
            </a:r>
          </a:p>
          <a:p>
            <a:pPr lvl="1"/>
            <a:r>
              <a:rPr lang="en-IN" dirty="0"/>
              <a:t>Deriving variables from multiple sources</a:t>
            </a:r>
          </a:p>
          <a:p>
            <a:r>
              <a:rPr lang="en-IN" dirty="0"/>
              <a:t>Exploration</a:t>
            </a:r>
          </a:p>
          <a:p>
            <a:pPr lvl="1"/>
            <a:r>
              <a:rPr lang="en-IN" dirty="0"/>
              <a:t>Plots, trends, summaries and </a:t>
            </a:r>
            <a:r>
              <a:rPr lang="en-IN" dirty="0" smtClean="0"/>
              <a:t>correlations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199" y="208108"/>
            <a:ext cx="10515600" cy="851068"/>
          </a:xfrm>
        </p:spPr>
        <p:txBody>
          <a:bodyPr/>
          <a:lstStyle/>
          <a:p>
            <a:r>
              <a:rPr lang="en-IN" dirty="0"/>
              <a:t>Fibonacci Time Complexity Example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825625"/>
            <a:ext cx="7668491" cy="714375"/>
          </a:xfrm>
        </p:spPr>
        <p:txBody>
          <a:bodyPr/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Fibonacci numbers are defined as:</a:t>
            </a:r>
            <a:endParaRPr lang="en-IN" dirty="0"/>
          </a:p>
        </p:txBody>
      </p:sp>
      <p:pic>
        <p:nvPicPr>
          <p:cNvPr id="4" name="Picture 3" descr="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55" y="2764679"/>
            <a:ext cx="259116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Steps in a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825624"/>
            <a:ext cx="10651836" cy="465830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Collecting data</a:t>
            </a:r>
          </a:p>
          <a:p>
            <a:pPr lvl="1"/>
            <a:r>
              <a:rPr lang="en-IN" dirty="0"/>
              <a:t>Tabular, qualitative, unstructured</a:t>
            </a:r>
          </a:p>
          <a:p>
            <a:pPr lvl="1"/>
            <a:r>
              <a:rPr lang="en-IN" dirty="0"/>
              <a:t>Derive quantitative measures from qualitative/unstructured data</a:t>
            </a:r>
          </a:p>
          <a:p>
            <a:r>
              <a:rPr lang="en-IN" dirty="0"/>
              <a:t>Cleaning and filtering</a:t>
            </a:r>
          </a:p>
          <a:p>
            <a:pPr lvl="1"/>
            <a:r>
              <a:rPr lang="en-IN" dirty="0"/>
              <a:t>Missing data / extra data / extreme values</a:t>
            </a:r>
          </a:p>
          <a:p>
            <a:pPr lvl="1"/>
            <a:r>
              <a:rPr lang="en-IN" dirty="0"/>
              <a:t>Different frequencies</a:t>
            </a:r>
          </a:p>
          <a:p>
            <a:r>
              <a:rPr lang="en-IN" dirty="0"/>
              <a:t>Combining Data</a:t>
            </a:r>
          </a:p>
          <a:p>
            <a:pPr lvl="1"/>
            <a:r>
              <a:rPr lang="en-IN" dirty="0"/>
              <a:t>Merging from different sources</a:t>
            </a:r>
          </a:p>
          <a:p>
            <a:pPr lvl="1"/>
            <a:r>
              <a:rPr lang="en-IN" dirty="0"/>
              <a:t>Deriving variables from multiple sources</a:t>
            </a:r>
          </a:p>
          <a:p>
            <a:r>
              <a:rPr lang="en-IN" dirty="0"/>
              <a:t>Exploration</a:t>
            </a:r>
          </a:p>
          <a:p>
            <a:pPr lvl="1"/>
            <a:r>
              <a:rPr lang="en-IN" dirty="0"/>
              <a:t>Plots, trends, summaries and correlations</a:t>
            </a:r>
          </a:p>
          <a:p>
            <a:r>
              <a:rPr lang="en-IN" dirty="0"/>
              <a:t>Model Validation</a:t>
            </a:r>
          </a:p>
          <a:p>
            <a:pPr lvl="1"/>
            <a:r>
              <a:rPr lang="en-IN" dirty="0"/>
              <a:t>Regression, out of sample tests, robustness analysis</a:t>
            </a:r>
          </a:p>
        </p:txBody>
      </p:sp>
    </p:spTree>
    <p:extLst>
      <p:ext uri="{BB962C8B-B14F-4D97-AF65-F5344CB8AC3E}">
        <p14:creationId xmlns:p14="http://schemas.microsoft.com/office/powerpoint/2010/main" val="6017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types of </a:t>
            </a:r>
            <a:r>
              <a:rPr lang="en-IN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0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types of data</a:t>
            </a:r>
          </a:p>
          <a:p>
            <a:pPr lvl="1"/>
            <a:r>
              <a:rPr lang="en-IN" dirty="0"/>
              <a:t>Tabular data</a:t>
            </a:r>
          </a:p>
          <a:p>
            <a:pPr lvl="2"/>
            <a:r>
              <a:rPr lang="en-IN" dirty="0"/>
              <a:t>Conventional and most common format</a:t>
            </a:r>
          </a:p>
          <a:p>
            <a:pPr lvl="2"/>
            <a:r>
              <a:rPr lang="en-IN" dirty="0"/>
              <a:t>Usually fetched from popular data sources (prowess/world-bank), regulatory bodies (SEC/RBI), government websites or proprietary sources (firm’s internal data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types of data</a:t>
            </a:r>
          </a:p>
          <a:p>
            <a:pPr lvl="1"/>
            <a:r>
              <a:rPr lang="en-IN" dirty="0"/>
              <a:t>Tabular data</a:t>
            </a:r>
          </a:p>
          <a:p>
            <a:pPr lvl="2"/>
            <a:r>
              <a:rPr lang="en-IN" dirty="0"/>
              <a:t>Conventional and most common format</a:t>
            </a:r>
          </a:p>
          <a:p>
            <a:pPr lvl="2"/>
            <a:r>
              <a:rPr lang="en-IN" dirty="0"/>
              <a:t>Usually fetched from popular data sources (prowess/world-bank), regulatory bodies (SEC/RBI), government websites or proprietary sources (firm’s internal data)</a:t>
            </a:r>
          </a:p>
          <a:p>
            <a:pPr lvl="1"/>
            <a:r>
              <a:rPr lang="en-IN" dirty="0"/>
              <a:t>Textual data</a:t>
            </a:r>
          </a:p>
          <a:p>
            <a:pPr lvl="2"/>
            <a:r>
              <a:rPr lang="en-IN" dirty="0"/>
              <a:t>Getting increasingly important in Social sciences research</a:t>
            </a:r>
          </a:p>
          <a:p>
            <a:pPr lvl="2"/>
            <a:r>
              <a:rPr lang="en-IN" dirty="0"/>
              <a:t>Tweets/News/Blogs/10-K </a:t>
            </a:r>
            <a:r>
              <a:rPr lang="en-IN" dirty="0" smtClean="0"/>
              <a:t>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types of data</a:t>
            </a:r>
          </a:p>
          <a:p>
            <a:pPr lvl="1"/>
            <a:r>
              <a:rPr lang="en-IN" dirty="0"/>
              <a:t>Tabular data</a:t>
            </a:r>
          </a:p>
          <a:p>
            <a:pPr lvl="2"/>
            <a:r>
              <a:rPr lang="en-IN" dirty="0"/>
              <a:t>Conventional and most common format</a:t>
            </a:r>
          </a:p>
          <a:p>
            <a:pPr lvl="2"/>
            <a:r>
              <a:rPr lang="en-IN" dirty="0"/>
              <a:t>Usually fetched from popular data sources (prowess/world-bank), regulatory bodies (SEC/RBI), government websites or proprietary sources (firm’s internal data)</a:t>
            </a:r>
          </a:p>
          <a:p>
            <a:pPr lvl="1"/>
            <a:r>
              <a:rPr lang="en-IN" dirty="0"/>
              <a:t>Textual data</a:t>
            </a:r>
          </a:p>
          <a:p>
            <a:pPr lvl="2"/>
            <a:r>
              <a:rPr lang="en-IN" dirty="0"/>
              <a:t>Getting increasingly important in Social sciences research</a:t>
            </a:r>
          </a:p>
          <a:p>
            <a:pPr lvl="2"/>
            <a:r>
              <a:rPr lang="en-IN" dirty="0"/>
              <a:t>Tweets/News/Blogs/10-K reports</a:t>
            </a:r>
          </a:p>
          <a:p>
            <a:pPr lvl="1"/>
            <a:r>
              <a:rPr lang="en-IN" dirty="0"/>
              <a:t>Graphical data</a:t>
            </a:r>
          </a:p>
          <a:p>
            <a:pPr lvl="2"/>
            <a:r>
              <a:rPr lang="en-IN" dirty="0"/>
              <a:t>User network (</a:t>
            </a:r>
            <a:r>
              <a:rPr lang="en-IN" dirty="0" err="1"/>
              <a:t>facebook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Map of suppliers and customers (Samsung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apple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/>
              <a:t>facebook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13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Textual Data</a:t>
            </a:r>
          </a:p>
        </p:txBody>
      </p:sp>
    </p:spTree>
    <p:extLst>
      <p:ext uri="{BB962C8B-B14F-4D97-AF65-F5344CB8AC3E}">
        <p14:creationId xmlns:p14="http://schemas.microsoft.com/office/powerpoint/2010/main" val="28865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Not all text is same</a:t>
            </a:r>
          </a:p>
          <a:p>
            <a:pPr lvl="1"/>
            <a:r>
              <a:rPr lang="en-IN" dirty="0"/>
              <a:t>Annual reports, tweets and blogs all use different lingo and can’t be compared or assessed uniformly</a:t>
            </a:r>
          </a:p>
          <a:p>
            <a:pPr lvl="2"/>
            <a:r>
              <a:rPr lang="en-IN" dirty="0"/>
              <a:t>Each source of text will have it’s own </a:t>
            </a:r>
            <a:r>
              <a:rPr lang="en-IN" dirty="0" smtClean="0"/>
              <a:t>dictionary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3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Not all text is same</a:t>
            </a:r>
          </a:p>
          <a:p>
            <a:pPr lvl="1"/>
            <a:r>
              <a:rPr lang="en-IN" dirty="0"/>
              <a:t>Annual reports, tweets and blogs all use different lingo and can’t be compared or assessed uniformly</a:t>
            </a:r>
          </a:p>
          <a:p>
            <a:pPr lvl="2"/>
            <a:r>
              <a:rPr lang="en-IN" dirty="0"/>
              <a:t>Each source of text will have it’s own dictionary</a:t>
            </a:r>
          </a:p>
          <a:p>
            <a:r>
              <a:rPr lang="en-IN" dirty="0"/>
              <a:t>Bag of words</a:t>
            </a:r>
          </a:p>
          <a:p>
            <a:pPr lvl="1"/>
            <a:r>
              <a:rPr lang="en-IN" dirty="0"/>
              <a:t>Count the number of positive, negative, hateful, pessimistic, … words</a:t>
            </a:r>
          </a:p>
          <a:p>
            <a:pPr lvl="1"/>
            <a:r>
              <a:rPr lang="en-IN" dirty="0"/>
              <a:t>May </a:t>
            </a:r>
            <a:r>
              <a:rPr lang="en-IN" dirty="0" err="1"/>
              <a:t>wanna</a:t>
            </a:r>
            <a:r>
              <a:rPr lang="en-IN" dirty="0"/>
              <a:t> look at more than one word at a time</a:t>
            </a:r>
          </a:p>
          <a:p>
            <a:pPr lvl="2"/>
            <a:r>
              <a:rPr lang="en-IN" dirty="0"/>
              <a:t>Better efficiency (‘good’ vs ‘so good’ vs ‘not so good’)</a:t>
            </a:r>
          </a:p>
          <a:p>
            <a:pPr lvl="2"/>
            <a:r>
              <a:rPr lang="en-IN" dirty="0"/>
              <a:t>Dictionary will explode (most n-words will have 0 frequency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7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9902"/>
          </a:xfrm>
        </p:spPr>
        <p:txBody>
          <a:bodyPr>
            <a:normAutofit/>
          </a:bodyPr>
          <a:lstStyle/>
          <a:p>
            <a:r>
              <a:rPr lang="en-IN" dirty="0"/>
              <a:t>Not all text is same</a:t>
            </a:r>
          </a:p>
          <a:p>
            <a:pPr lvl="1"/>
            <a:r>
              <a:rPr lang="en-IN" dirty="0"/>
              <a:t>Annual reports, tweets and blogs all use different lingo and can’t be compared or assessed uniformly</a:t>
            </a:r>
          </a:p>
          <a:p>
            <a:pPr lvl="2"/>
            <a:r>
              <a:rPr lang="en-IN" dirty="0"/>
              <a:t>Each source of text will have it’s own dictionary</a:t>
            </a:r>
          </a:p>
          <a:p>
            <a:r>
              <a:rPr lang="en-IN" dirty="0"/>
              <a:t>Bag of words</a:t>
            </a:r>
          </a:p>
          <a:p>
            <a:pPr lvl="1"/>
            <a:r>
              <a:rPr lang="en-IN" dirty="0"/>
              <a:t>Count the number of positive, negative, hateful, pessimistic, … words</a:t>
            </a:r>
          </a:p>
          <a:p>
            <a:pPr lvl="1"/>
            <a:r>
              <a:rPr lang="en-IN" dirty="0"/>
              <a:t>May </a:t>
            </a:r>
            <a:r>
              <a:rPr lang="en-IN" dirty="0" err="1"/>
              <a:t>wanna</a:t>
            </a:r>
            <a:r>
              <a:rPr lang="en-IN" dirty="0"/>
              <a:t> look at more than one word at a time</a:t>
            </a:r>
          </a:p>
          <a:p>
            <a:pPr lvl="2"/>
            <a:r>
              <a:rPr lang="en-IN" dirty="0"/>
              <a:t>Better efficiency (‘good’ vs ‘so good’ vs ‘not so good’)</a:t>
            </a:r>
          </a:p>
          <a:p>
            <a:pPr lvl="2"/>
            <a:r>
              <a:rPr lang="en-IN" dirty="0"/>
              <a:t>Dictionary will explode (most n-words will have 0 frequency)</a:t>
            </a:r>
          </a:p>
          <a:p>
            <a:r>
              <a:rPr lang="en-IN" dirty="0"/>
              <a:t>Natural Language Processing (realm of data science)</a:t>
            </a:r>
          </a:p>
          <a:p>
            <a:pPr lvl="1"/>
            <a:r>
              <a:rPr lang="en-IN" dirty="0"/>
              <a:t>Checkout the Stanford YouTube course if interested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1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Tabular Data</a:t>
            </a:r>
          </a:p>
        </p:txBody>
      </p:sp>
    </p:spTree>
    <p:extLst>
      <p:ext uri="{BB962C8B-B14F-4D97-AF65-F5344CB8AC3E}">
        <p14:creationId xmlns:p14="http://schemas.microsoft.com/office/powerpoint/2010/main" val="430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199" y="208108"/>
            <a:ext cx="10515600" cy="851068"/>
          </a:xfrm>
        </p:spPr>
        <p:txBody>
          <a:bodyPr/>
          <a:lstStyle/>
          <a:p>
            <a:r>
              <a:rPr lang="en-IN" dirty="0"/>
              <a:t>Fibonacci Time Complexity Example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825625"/>
            <a:ext cx="7668491" cy="714375"/>
          </a:xfrm>
        </p:spPr>
        <p:txBody>
          <a:bodyPr/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Fibonacci numbers are defined as:</a:t>
            </a:r>
            <a:endParaRPr lang="en-IN" dirty="0"/>
          </a:p>
        </p:txBody>
      </p:sp>
      <p:pic>
        <p:nvPicPr>
          <p:cNvPr id="4" name="Picture 3" descr="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55" y="2764679"/>
            <a:ext cx="2591162" cy="1629002"/>
          </a:xfrm>
          <a:prstGeom prst="rect">
            <a:avLst/>
          </a:prstGeom>
        </p:spPr>
      </p:pic>
      <p:pic>
        <p:nvPicPr>
          <p:cNvPr id="5" name="Picture 4" descr="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44" y="1825624"/>
            <a:ext cx="5070894" cy="47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Tabular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084"/>
          </a:xfrm>
        </p:spPr>
        <p:txBody>
          <a:bodyPr/>
          <a:lstStyle/>
          <a:p>
            <a:r>
              <a:rPr lang="en-IN" dirty="0"/>
              <a:t>The focus of data analysis is on deriving value from data. Tabular data requires minimal efforts in deriving variables of interest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Tabular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084"/>
          </a:xfrm>
        </p:spPr>
        <p:txBody>
          <a:bodyPr/>
          <a:lstStyle/>
          <a:p>
            <a:r>
              <a:rPr lang="en-IN" dirty="0"/>
              <a:t>The focus of data analysis is on deriving value from data. Tabular data requires minimal efforts in deriving variables of interest.</a:t>
            </a:r>
          </a:p>
          <a:p>
            <a:r>
              <a:rPr lang="en-IN" dirty="0"/>
              <a:t>Dimensions</a:t>
            </a:r>
          </a:p>
          <a:p>
            <a:pPr lvl="1"/>
            <a:r>
              <a:rPr lang="en-IN" dirty="0"/>
              <a:t>Cross-section</a:t>
            </a:r>
          </a:p>
          <a:p>
            <a:pPr lvl="2"/>
            <a:r>
              <a:rPr lang="en-IN" dirty="0"/>
              <a:t>Gold-standard for econometric analysis and causal inference</a:t>
            </a:r>
          </a:p>
          <a:p>
            <a:pPr lvl="2"/>
            <a:r>
              <a:rPr lang="en-IN" dirty="0"/>
              <a:t>Cross-correlation, endogeneity.</a:t>
            </a:r>
          </a:p>
          <a:p>
            <a:pPr lvl="1"/>
            <a:r>
              <a:rPr lang="en-IN" dirty="0"/>
              <a:t>Time-series</a:t>
            </a:r>
          </a:p>
          <a:p>
            <a:pPr lvl="2"/>
            <a:r>
              <a:rPr lang="en-IN" dirty="0"/>
              <a:t>Auto-correlation, confounding effects</a:t>
            </a:r>
          </a:p>
          <a:p>
            <a:pPr lvl="1"/>
            <a:r>
              <a:rPr lang="en-IN" dirty="0"/>
              <a:t>Panel (both time and firm variation)</a:t>
            </a:r>
          </a:p>
          <a:p>
            <a:pPr lvl="2"/>
            <a:r>
              <a:rPr lang="en-IN" dirty="0"/>
              <a:t>Best of both worlds, difference-in-difference</a:t>
            </a:r>
          </a:p>
          <a:p>
            <a:pPr lvl="1"/>
            <a:r>
              <a:rPr lang="en-IN" dirty="0"/>
              <a:t>Multi-dimensional (year, company, analyst)</a:t>
            </a:r>
          </a:p>
          <a:p>
            <a:pPr lvl="2"/>
            <a:r>
              <a:rPr lang="en-IN" dirty="0"/>
              <a:t>Latest research is increasingly using bigger datasets</a:t>
            </a:r>
          </a:p>
        </p:txBody>
      </p:sp>
    </p:spTree>
    <p:extLst>
      <p:ext uri="{BB962C8B-B14F-4D97-AF65-F5344CB8AC3E}">
        <p14:creationId xmlns:p14="http://schemas.microsoft.com/office/powerpoint/2010/main" val="12106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getting bigger!</a:t>
            </a:r>
          </a:p>
        </p:txBody>
      </p:sp>
    </p:spTree>
    <p:extLst>
      <p:ext uri="{BB962C8B-B14F-4D97-AF65-F5344CB8AC3E}">
        <p14:creationId xmlns:p14="http://schemas.microsoft.com/office/powerpoint/2010/main" val="291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getting bigger!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720"/>
          </a:xfrm>
        </p:spPr>
        <p:txBody>
          <a:bodyPr>
            <a:normAutofit/>
          </a:bodyPr>
          <a:lstStyle/>
          <a:p>
            <a:r>
              <a:rPr lang="en-IN" dirty="0"/>
              <a:t>Finance datasets tend to be notoriously huge</a:t>
            </a:r>
          </a:p>
          <a:p>
            <a:pPr lvl="1"/>
            <a:r>
              <a:rPr lang="en-IN" dirty="0"/>
              <a:t>Other fields are catching up</a:t>
            </a:r>
          </a:p>
          <a:p>
            <a:pPr lvl="2"/>
            <a:r>
              <a:rPr lang="en-IN" dirty="0"/>
              <a:t>Mostly with non-tabular data</a:t>
            </a:r>
          </a:p>
          <a:p>
            <a:pPr lvl="1"/>
            <a:r>
              <a:rPr lang="en-IN" dirty="0"/>
              <a:t>Stock market data is almost always used in all research fields</a:t>
            </a:r>
          </a:p>
          <a:p>
            <a:pPr lvl="2"/>
            <a:r>
              <a:rPr lang="en-IN" dirty="0"/>
              <a:t>No other setting provides a dynamic, efficient and fast (informationally) source of </a:t>
            </a:r>
            <a:r>
              <a:rPr lang="en-IN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3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getting bigger!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720"/>
          </a:xfrm>
        </p:spPr>
        <p:txBody>
          <a:bodyPr>
            <a:normAutofit/>
          </a:bodyPr>
          <a:lstStyle/>
          <a:p>
            <a:r>
              <a:rPr lang="en-IN" dirty="0"/>
              <a:t>Finance datasets tend to be notoriously huge</a:t>
            </a:r>
          </a:p>
          <a:p>
            <a:pPr lvl="1"/>
            <a:r>
              <a:rPr lang="en-IN" dirty="0"/>
              <a:t>Other fields are catching up</a:t>
            </a:r>
          </a:p>
          <a:p>
            <a:pPr lvl="2"/>
            <a:r>
              <a:rPr lang="en-IN" dirty="0"/>
              <a:t>Mostly with non-tabular data</a:t>
            </a:r>
          </a:p>
          <a:p>
            <a:pPr lvl="1"/>
            <a:r>
              <a:rPr lang="en-IN" dirty="0"/>
              <a:t>Stock market data is almost always used in all research fields</a:t>
            </a:r>
          </a:p>
          <a:p>
            <a:pPr lvl="2"/>
            <a:r>
              <a:rPr lang="en-IN" dirty="0"/>
              <a:t>No other setting provides a dynamic, efficient and fast (informationally) source of data</a:t>
            </a:r>
          </a:p>
          <a:p>
            <a:r>
              <a:rPr lang="en-IN" dirty="0"/>
              <a:t>Things to consider</a:t>
            </a:r>
          </a:p>
          <a:p>
            <a:pPr lvl="1"/>
            <a:r>
              <a:rPr lang="en-IN" dirty="0"/>
              <a:t>Can you store your dataset in RAM?</a:t>
            </a:r>
          </a:p>
          <a:p>
            <a:pPr lvl="1"/>
            <a:r>
              <a:rPr lang="en-IN" dirty="0"/>
              <a:t>Will your program run in “reasonable” amount of time?</a:t>
            </a:r>
          </a:p>
          <a:p>
            <a:pPr lvl="2"/>
            <a:r>
              <a:rPr lang="en-IN" dirty="0"/>
              <a:t>Parallel computing</a:t>
            </a:r>
            <a:r>
              <a:rPr lang="en-IN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8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getting bigger!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7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Finance datasets tend to be notoriously huge</a:t>
            </a:r>
          </a:p>
          <a:p>
            <a:pPr lvl="1"/>
            <a:r>
              <a:rPr lang="en-IN" dirty="0"/>
              <a:t>Other fields are catching up</a:t>
            </a:r>
          </a:p>
          <a:p>
            <a:pPr lvl="2"/>
            <a:r>
              <a:rPr lang="en-IN" dirty="0"/>
              <a:t>Mostly with non-tabular data</a:t>
            </a:r>
          </a:p>
          <a:p>
            <a:pPr lvl="1"/>
            <a:r>
              <a:rPr lang="en-IN" dirty="0"/>
              <a:t>Stock market data is almost always used in all research fields</a:t>
            </a:r>
          </a:p>
          <a:p>
            <a:pPr lvl="2"/>
            <a:r>
              <a:rPr lang="en-IN" dirty="0"/>
              <a:t>No other setting provides a dynamic, efficient and fast (informationally) source of data</a:t>
            </a:r>
          </a:p>
          <a:p>
            <a:r>
              <a:rPr lang="en-IN" dirty="0"/>
              <a:t>Things to consider</a:t>
            </a:r>
          </a:p>
          <a:p>
            <a:pPr lvl="1"/>
            <a:r>
              <a:rPr lang="en-IN" dirty="0"/>
              <a:t>Can you store your dataset in RAM?</a:t>
            </a:r>
          </a:p>
          <a:p>
            <a:pPr lvl="1"/>
            <a:r>
              <a:rPr lang="en-IN" dirty="0"/>
              <a:t>Will your program run in “reasonable” amount of time?</a:t>
            </a:r>
          </a:p>
          <a:p>
            <a:pPr lvl="2"/>
            <a:r>
              <a:rPr lang="en-IN" dirty="0"/>
              <a:t>Parallel computing?</a:t>
            </a:r>
          </a:p>
          <a:p>
            <a:r>
              <a:rPr lang="en-IN" dirty="0"/>
              <a:t>Good programming practices and knowledge of space/time complexity will help to overcome issues with big data</a:t>
            </a:r>
          </a:p>
          <a:p>
            <a:pPr lvl="1"/>
            <a:r>
              <a:rPr lang="en-IN" dirty="0"/>
              <a:t>Although at some point you may need to invest in hardware/cloud-computing</a:t>
            </a:r>
          </a:p>
        </p:txBody>
      </p:sp>
    </p:spTree>
    <p:extLst>
      <p:ext uri="{BB962C8B-B14F-4D97-AF65-F5344CB8AC3E}">
        <p14:creationId xmlns:p14="http://schemas.microsoft.com/office/powerpoint/2010/main" val="25311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Data</a:t>
            </a:r>
          </a:p>
        </p:txBody>
      </p:sp>
    </p:spTree>
    <p:extLst>
      <p:ext uri="{BB962C8B-B14F-4D97-AF65-F5344CB8AC3E}">
        <p14:creationId xmlns:p14="http://schemas.microsoft.com/office/powerpoint/2010/main" val="4149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/>
          <a:lstStyle/>
          <a:p>
            <a:r>
              <a:rPr lang="en-IN" dirty="0"/>
              <a:t>Real-world data is full of holes</a:t>
            </a:r>
          </a:p>
          <a:p>
            <a:pPr lvl="1"/>
            <a:r>
              <a:rPr lang="en-IN" dirty="0"/>
              <a:t>Simply deleting all missing observations will leave your analysis craving power</a:t>
            </a:r>
          </a:p>
          <a:p>
            <a:pPr lvl="1"/>
            <a:r>
              <a:rPr lang="en-IN" dirty="0"/>
              <a:t>Some data is only updated very infrequently (like ratings)</a:t>
            </a:r>
          </a:p>
          <a:p>
            <a:pPr lvl="2"/>
            <a:r>
              <a:rPr lang="en-IN" dirty="0"/>
              <a:t>The sensible thing is to carry forward the ratings (indefinitely or up to some period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5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/>
          <a:lstStyle/>
          <a:p>
            <a:r>
              <a:rPr lang="en-IN" dirty="0"/>
              <a:t>Real-world data is full of holes</a:t>
            </a:r>
          </a:p>
          <a:p>
            <a:pPr lvl="1"/>
            <a:r>
              <a:rPr lang="en-IN" dirty="0"/>
              <a:t>Simply deleting all missing observations will leave your analysis craving power</a:t>
            </a:r>
          </a:p>
          <a:p>
            <a:pPr lvl="1"/>
            <a:r>
              <a:rPr lang="en-IN" dirty="0"/>
              <a:t>Some data is only updated very infrequently (like ratings)</a:t>
            </a:r>
          </a:p>
          <a:p>
            <a:pPr lvl="2"/>
            <a:r>
              <a:rPr lang="en-IN" dirty="0"/>
              <a:t>The sensible thing is to carry forward the ratings (indefinitely or up to some period)</a:t>
            </a:r>
          </a:p>
          <a:p>
            <a:endParaRPr lang="en-IN" dirty="0"/>
          </a:p>
          <a:p>
            <a:r>
              <a:rPr lang="en-IN" dirty="0"/>
              <a:t>Extra Data</a:t>
            </a:r>
          </a:p>
          <a:p>
            <a:pPr lvl="1"/>
            <a:r>
              <a:rPr lang="en-IN" dirty="0"/>
              <a:t>What if there are multiple observations for a firm and year pair?</a:t>
            </a:r>
          </a:p>
          <a:p>
            <a:pPr lvl="2"/>
            <a:r>
              <a:rPr lang="en-IN" dirty="0"/>
              <a:t>Knowledge of the subject helps to understand and take a decision</a:t>
            </a:r>
          </a:p>
          <a:p>
            <a:pPr lvl="3"/>
            <a:r>
              <a:rPr lang="en-IN" dirty="0"/>
              <a:t>For restated earnings, take the most recent number</a:t>
            </a:r>
          </a:p>
          <a:p>
            <a:pPr lvl="2"/>
            <a:r>
              <a:rPr lang="en-IN" dirty="0"/>
              <a:t>In case of analyst recommendations, take the average/median</a:t>
            </a:r>
          </a:p>
          <a:p>
            <a:pPr lvl="2"/>
            <a:r>
              <a:rPr lang="en-IN" dirty="0"/>
              <a:t>In case of bad news (rating downgrade), take the first item as most meaningful</a:t>
            </a:r>
          </a:p>
        </p:txBody>
      </p:sp>
    </p:spTree>
    <p:extLst>
      <p:ext uri="{BB962C8B-B14F-4D97-AF65-F5344CB8AC3E}">
        <p14:creationId xmlns:p14="http://schemas.microsoft.com/office/powerpoint/2010/main" val="4093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692727"/>
            <a:ext cx="10725727" cy="5484236"/>
          </a:xfrm>
        </p:spPr>
        <p:txBody>
          <a:bodyPr/>
          <a:lstStyle/>
          <a:p>
            <a:r>
              <a:rPr lang="en-IN" dirty="0"/>
              <a:t>Data with different frequencies?</a:t>
            </a:r>
          </a:p>
          <a:p>
            <a:pPr lvl="1"/>
            <a:r>
              <a:rPr lang="en-IN" dirty="0"/>
              <a:t>Data from multiple sources rarely comes in same time durations</a:t>
            </a:r>
          </a:p>
          <a:p>
            <a:pPr lvl="1"/>
            <a:r>
              <a:rPr lang="en-IN" dirty="0"/>
              <a:t>For instance how would you make sense of inflation (monthly) and GDP (quarterly/annual)?</a:t>
            </a:r>
          </a:p>
          <a:p>
            <a:pPr lvl="2"/>
            <a:r>
              <a:rPr lang="en-IN" dirty="0"/>
              <a:t>use the most recent inflation OR carry-forward the GDP OR assume some process of interpolating GDP to monthly series</a:t>
            </a:r>
          </a:p>
          <a:p>
            <a:pPr lvl="1"/>
            <a:r>
              <a:rPr lang="en-IN" dirty="0"/>
              <a:t>Quarterly earnings and daily stock trading?</a:t>
            </a:r>
          </a:p>
          <a:p>
            <a:pPr lvl="2"/>
            <a:r>
              <a:rPr lang="en-IN" dirty="0"/>
              <a:t>Are you trying to learn about earnings quality OR are you trying to understand effect of earnings on returns?</a:t>
            </a:r>
          </a:p>
          <a:p>
            <a:pPr lvl="2"/>
            <a:r>
              <a:rPr lang="en-IN" dirty="0"/>
              <a:t>The research question should guide you in choosing your method of </a:t>
            </a:r>
            <a:r>
              <a:rPr lang="en-IN" dirty="0" err="1"/>
              <a:t>mis</a:t>
            </a:r>
            <a:r>
              <a:rPr lang="en-IN" dirty="0"/>
              <a:t>-matching frequencies.</a:t>
            </a:r>
          </a:p>
          <a:p>
            <a:pPr lvl="1"/>
            <a:r>
              <a:rPr lang="en-IN" dirty="0"/>
              <a:t>Twitter reaction to a new product launch and annual sales numbers?</a:t>
            </a:r>
          </a:p>
          <a:p>
            <a:pPr lvl="2"/>
            <a:r>
              <a:rPr lang="en-IN" dirty="0"/>
              <a:t>Lots of tweets during launch (also maybe during sales). No need to match frequencies if the goal is to understand whether twitter reaction predicts sales.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2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199" y="208108"/>
            <a:ext cx="10515600" cy="851068"/>
          </a:xfrm>
        </p:spPr>
        <p:txBody>
          <a:bodyPr/>
          <a:lstStyle/>
          <a:p>
            <a:r>
              <a:rPr lang="en-IN" dirty="0"/>
              <a:t>Fibonacci Time Complexity Example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825625"/>
            <a:ext cx="7668491" cy="714375"/>
          </a:xfrm>
        </p:spPr>
        <p:txBody>
          <a:bodyPr/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Fibonacci numbers are defined as:</a:t>
            </a:r>
            <a:endParaRPr lang="en-IN" dirty="0"/>
          </a:p>
        </p:txBody>
      </p:sp>
      <p:pic>
        <p:nvPicPr>
          <p:cNvPr id="4" name="Picture 3" descr="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55" y="2764679"/>
            <a:ext cx="2591162" cy="1629002"/>
          </a:xfrm>
          <a:prstGeom prst="rect">
            <a:avLst/>
          </a:prstGeom>
        </p:spPr>
      </p:pic>
      <p:pic>
        <p:nvPicPr>
          <p:cNvPr id="5" name="Picture 4" descr="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44" y="1825624"/>
            <a:ext cx="5070894" cy="4770469"/>
          </a:xfrm>
          <a:prstGeom prst="rect">
            <a:avLst/>
          </a:prstGeom>
        </p:spPr>
      </p:pic>
      <p:sp>
        <p:nvSpPr>
          <p:cNvPr id="6" name="Content Placeholder 2" descr=" 6"/>
          <p:cNvSpPr txBox="1">
            <a:spLocks/>
          </p:cNvSpPr>
          <p:nvPr/>
        </p:nvSpPr>
        <p:spPr>
          <a:xfrm>
            <a:off x="538018" y="5018519"/>
            <a:ext cx="5798128" cy="11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Thus, finding a Fibonacci number is pretty straight-forward.</a:t>
            </a:r>
          </a:p>
        </p:txBody>
      </p:sp>
    </p:spTree>
    <p:extLst>
      <p:ext uri="{BB962C8B-B14F-4D97-AF65-F5344CB8AC3E}">
        <p14:creationId xmlns:p14="http://schemas.microsoft.com/office/powerpoint/2010/main" val="15735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Datasets</a:t>
            </a:r>
          </a:p>
        </p:txBody>
      </p:sp>
    </p:spTree>
    <p:extLst>
      <p:ext uri="{BB962C8B-B14F-4D97-AF65-F5344CB8AC3E}">
        <p14:creationId xmlns:p14="http://schemas.microsoft.com/office/powerpoint/2010/main" val="21035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5866"/>
          </a:xfrm>
        </p:spPr>
        <p:txBody>
          <a:bodyPr>
            <a:normAutofit/>
          </a:bodyPr>
          <a:lstStyle/>
          <a:p>
            <a:r>
              <a:rPr lang="en-IN" dirty="0"/>
              <a:t>Each datasets has their own key (or id) variables</a:t>
            </a:r>
          </a:p>
          <a:p>
            <a:pPr lvl="1"/>
            <a:r>
              <a:rPr lang="en-IN" dirty="0"/>
              <a:t>CRSP (US stock prices) uses company id (</a:t>
            </a:r>
            <a:r>
              <a:rPr lang="en-IN" dirty="0" err="1"/>
              <a:t>permno</a:t>
            </a:r>
            <a:r>
              <a:rPr lang="en-IN" dirty="0"/>
              <a:t>) and date</a:t>
            </a:r>
          </a:p>
          <a:p>
            <a:pPr lvl="1"/>
            <a:r>
              <a:rPr lang="en-IN" dirty="0" err="1"/>
              <a:t>Compustat</a:t>
            </a:r>
            <a:r>
              <a:rPr lang="en-IN" dirty="0"/>
              <a:t> (US company financials) uses (</a:t>
            </a:r>
            <a:r>
              <a:rPr lang="en-IN" dirty="0" err="1"/>
              <a:t>gvkey</a:t>
            </a:r>
            <a:r>
              <a:rPr lang="en-IN" dirty="0"/>
              <a:t>) and fiscal/announcement date</a:t>
            </a:r>
          </a:p>
          <a:p>
            <a:pPr lvl="1"/>
            <a:r>
              <a:rPr lang="en-IN" dirty="0"/>
              <a:t>IBES (analyst forecasts) uses (ticker) and forecast date</a:t>
            </a:r>
          </a:p>
          <a:p>
            <a:pPr lvl="1"/>
            <a:r>
              <a:rPr lang="en-IN" dirty="0"/>
              <a:t>Macroeconomic data (like GDP, inflation, employment </a:t>
            </a:r>
            <a:r>
              <a:rPr lang="en-IN" dirty="0" err="1"/>
              <a:t>etc</a:t>
            </a:r>
            <a:r>
              <a:rPr lang="en-IN" dirty="0"/>
              <a:t>) will only have year and quarter/month information</a:t>
            </a:r>
          </a:p>
          <a:p>
            <a:pPr lvl="1"/>
            <a:r>
              <a:rPr lang="en-IN" dirty="0"/>
              <a:t>Twitter data will give </a:t>
            </a:r>
            <a:r>
              <a:rPr lang="en-IN" dirty="0" err="1"/>
              <a:t>userd_id</a:t>
            </a:r>
            <a:r>
              <a:rPr lang="en-IN" dirty="0"/>
              <a:t> (twitter handle) and time of </a:t>
            </a:r>
            <a:r>
              <a:rPr lang="en-IN" dirty="0" smtClean="0"/>
              <a:t>tweet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58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Each datasets has their own key (or id) variables</a:t>
            </a:r>
          </a:p>
          <a:p>
            <a:pPr lvl="1"/>
            <a:r>
              <a:rPr lang="en-IN" dirty="0"/>
              <a:t>CRSP (US stock prices) uses company id (</a:t>
            </a:r>
            <a:r>
              <a:rPr lang="en-IN" dirty="0" err="1"/>
              <a:t>permno</a:t>
            </a:r>
            <a:r>
              <a:rPr lang="en-IN" dirty="0"/>
              <a:t>) and date</a:t>
            </a:r>
          </a:p>
          <a:p>
            <a:pPr lvl="1"/>
            <a:r>
              <a:rPr lang="en-IN" dirty="0" err="1"/>
              <a:t>Compustat</a:t>
            </a:r>
            <a:r>
              <a:rPr lang="en-IN" dirty="0"/>
              <a:t> (US company financials) uses (</a:t>
            </a:r>
            <a:r>
              <a:rPr lang="en-IN" dirty="0" err="1"/>
              <a:t>gvkey</a:t>
            </a:r>
            <a:r>
              <a:rPr lang="en-IN" dirty="0"/>
              <a:t>) and fiscal/announcement date</a:t>
            </a:r>
          </a:p>
          <a:p>
            <a:pPr lvl="1"/>
            <a:r>
              <a:rPr lang="en-IN" dirty="0"/>
              <a:t>IBES (analyst forecasts) uses (ticker) and forecast date</a:t>
            </a:r>
          </a:p>
          <a:p>
            <a:pPr lvl="1"/>
            <a:r>
              <a:rPr lang="en-IN" dirty="0"/>
              <a:t>Macroeconomic data (like GDP, inflation, employment </a:t>
            </a:r>
            <a:r>
              <a:rPr lang="en-IN" dirty="0" err="1"/>
              <a:t>etc</a:t>
            </a:r>
            <a:r>
              <a:rPr lang="en-IN" dirty="0"/>
              <a:t>) will only have year and quarter/month information</a:t>
            </a:r>
          </a:p>
          <a:p>
            <a:pPr lvl="1"/>
            <a:r>
              <a:rPr lang="en-IN" dirty="0"/>
              <a:t>Twitter data will give </a:t>
            </a:r>
            <a:r>
              <a:rPr lang="en-IN" dirty="0" err="1"/>
              <a:t>userd_id</a:t>
            </a:r>
            <a:r>
              <a:rPr lang="en-IN" dirty="0"/>
              <a:t> (twitter handle) and time of tweet</a:t>
            </a:r>
          </a:p>
          <a:p>
            <a:endParaRPr lang="en-IN" dirty="0"/>
          </a:p>
          <a:p>
            <a:r>
              <a:rPr lang="en-IN" dirty="0"/>
              <a:t>In most cases there will be a cross-sectional identifier (like company name, ticker, key) and a time-series identifier (like quarter, date or timestamp)</a:t>
            </a:r>
          </a:p>
        </p:txBody>
      </p:sp>
    </p:spTree>
    <p:extLst>
      <p:ext uri="{BB962C8B-B14F-4D97-AF65-F5344CB8AC3E}">
        <p14:creationId xmlns:p14="http://schemas.microsoft.com/office/powerpoint/2010/main" val="3300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434108"/>
            <a:ext cx="10688782" cy="6105237"/>
          </a:xfrm>
        </p:spPr>
        <p:txBody>
          <a:bodyPr/>
          <a:lstStyle/>
          <a:p>
            <a:r>
              <a:rPr lang="en-IN" dirty="0"/>
              <a:t>There may be some rules (research practice) of how to merge</a:t>
            </a:r>
          </a:p>
          <a:p>
            <a:pPr lvl="1"/>
            <a:r>
              <a:rPr lang="en-IN" dirty="0"/>
              <a:t>For instance, a company operating in 2014 will (hopefully) release its results by March 2015.</a:t>
            </a:r>
          </a:p>
          <a:p>
            <a:pPr lvl="1"/>
            <a:r>
              <a:rPr lang="en-IN" dirty="0"/>
              <a:t>After the announcement of results, stock prices would reflect the new information</a:t>
            </a:r>
          </a:p>
          <a:p>
            <a:pPr lvl="1"/>
            <a:r>
              <a:rPr lang="en-IN" dirty="0"/>
              <a:t>Hence, it makes sense to use the 2014 fiscal year data in stock prices from April 2015 till the next year’s (2015) announcement (again hopefully in March 2016)</a:t>
            </a:r>
          </a:p>
          <a:p>
            <a:pPr lvl="1"/>
            <a:r>
              <a:rPr lang="en-IN" dirty="0"/>
              <a:t>Finance journals typically merge 2014 data from July 2015 onwards</a:t>
            </a:r>
            <a:r>
              <a:rPr lang="en-IN" dirty="0" smtClean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9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434108"/>
            <a:ext cx="10688782" cy="6105237"/>
          </a:xfrm>
        </p:spPr>
        <p:txBody>
          <a:bodyPr/>
          <a:lstStyle/>
          <a:p>
            <a:r>
              <a:rPr lang="en-IN" dirty="0"/>
              <a:t>There may be some rules (research practice) of how to merge</a:t>
            </a:r>
          </a:p>
          <a:p>
            <a:pPr lvl="1"/>
            <a:r>
              <a:rPr lang="en-IN" dirty="0"/>
              <a:t>For instance, a company operating in 2014 will (hopefully) release its results by March 2015.</a:t>
            </a:r>
          </a:p>
          <a:p>
            <a:pPr lvl="1"/>
            <a:r>
              <a:rPr lang="en-IN" dirty="0"/>
              <a:t>After the announcement of results, stock prices would reflect the new information</a:t>
            </a:r>
          </a:p>
          <a:p>
            <a:pPr lvl="1"/>
            <a:r>
              <a:rPr lang="en-IN" dirty="0"/>
              <a:t>Hence, it makes sense to use the 2014 fiscal year data in stock prices from April 2015 till the next year’s (2015) announcement (again hopefully in March 2016)</a:t>
            </a:r>
          </a:p>
          <a:p>
            <a:pPr lvl="1"/>
            <a:r>
              <a:rPr lang="en-IN" dirty="0"/>
              <a:t>Finance journals typically merge 2014 data from July 2015 onwards!</a:t>
            </a:r>
          </a:p>
          <a:p>
            <a:endParaRPr lang="en-IN" dirty="0"/>
          </a:p>
          <a:p>
            <a:r>
              <a:rPr lang="en-IN" dirty="0"/>
              <a:t>Tweets and product launch</a:t>
            </a:r>
          </a:p>
          <a:p>
            <a:pPr lvl="1"/>
            <a:r>
              <a:rPr lang="en-IN" dirty="0"/>
              <a:t>Twitter will be most active in a short window around product launch (a new iPhone!)</a:t>
            </a:r>
          </a:p>
          <a:p>
            <a:pPr lvl="1"/>
            <a:r>
              <a:rPr lang="en-IN" dirty="0"/>
              <a:t>Capture tweets around a [-2,7] day window of each launch</a:t>
            </a:r>
          </a:p>
          <a:p>
            <a:pPr lvl="1"/>
            <a:r>
              <a:rPr lang="en-IN" dirty="0"/>
              <a:t>What of iPhone-12 and S-12 are launched in the same week?</a:t>
            </a:r>
          </a:p>
          <a:p>
            <a:pPr lvl="2"/>
            <a:r>
              <a:rPr lang="en-IN" dirty="0"/>
              <a:t>This will complicate things and create possibilities for asking better questions!</a:t>
            </a:r>
          </a:p>
        </p:txBody>
      </p:sp>
    </p:spTree>
    <p:extLst>
      <p:ext uri="{BB962C8B-B14F-4D97-AF65-F5344CB8AC3E}">
        <p14:creationId xmlns:p14="http://schemas.microsoft.com/office/powerpoint/2010/main" val="30125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in Point: Book-to-Market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/>
          <a:lstStyle/>
          <a:p>
            <a:r>
              <a:rPr lang="en-IN" dirty="0"/>
              <a:t>Very popular way to identify undervalued stocks (Warren Buffet). Also used to identify tech firms (TSLA has a BTM of 0.025)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2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in Point: Book-to-Market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/>
          <a:lstStyle/>
          <a:p>
            <a:r>
              <a:rPr lang="en-IN" dirty="0"/>
              <a:t>Very popular way to identify undervalued stocks (Warren Buffet). Also used to identify tech firms (TSLA has a BTM of 0.025)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07" y="2675093"/>
            <a:ext cx="914527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in Point: Book-to-Market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/>
          <a:lstStyle/>
          <a:p>
            <a:r>
              <a:rPr lang="en-IN" dirty="0"/>
              <a:t>Very popular way to identify undervalued stocks (Warren Buffet). Also used to identify tech firms (TSLA has a BTM of 0.025)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07" y="2675093"/>
            <a:ext cx="9145276" cy="1895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45" y="4931778"/>
            <a:ext cx="6643076" cy="12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0" y="459569"/>
            <a:ext cx="9916909" cy="120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3127"/>
          <a:stretch/>
        </p:blipFill>
        <p:spPr>
          <a:xfrm>
            <a:off x="897400" y="1931471"/>
            <a:ext cx="9812119" cy="6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0" y="468805"/>
            <a:ext cx="9916909" cy="120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3127"/>
          <a:stretch/>
        </p:blipFill>
        <p:spPr>
          <a:xfrm>
            <a:off x="897400" y="1931471"/>
            <a:ext cx="9812119" cy="649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81" y="2834082"/>
            <a:ext cx="7565095" cy="11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802"/>
          </a:xfrm>
        </p:spPr>
        <p:txBody>
          <a:bodyPr/>
          <a:lstStyle/>
          <a:p>
            <a:r>
              <a:rPr lang="en-IN" dirty="0"/>
              <a:t>3 ways to find Fib(n)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</p:spPr>
            <p:txBody>
              <a:bodyPr/>
              <a:lstStyle/>
              <a:p>
                <a:pPr>
                  <a:buChar char=" "/>
                </a:pPr>
                <a:r>
                  <a:rPr lang="en-IN" smtClean="0"/>
                  <a:t>        </a:t>
                </a:r>
                <a:endParaRPr lang="en-IN" dirty="0"/>
              </a:p>
              <a:p>
                <a:pPr lvl="1">
                  <a:buChar char=" "/>
                </a:pPr>
                <a:r>
                  <a:rPr lang="en-IN" smtClean="0"/>
                  <a:t>                   </a:t>
                </a:r>
                <a:endParaRPr lang="en-IN" dirty="0"/>
              </a:p>
              <a:p>
                <a:pPr lvl="1">
                  <a:buChar char=" "/>
                </a:pPr>
                <a:r>
                  <a:rPr lang="en-IN" smtClean="0"/>
                  <a:t>         </a:t>
                </a:r>
                <a:endParaRPr lang="en-IN" dirty="0"/>
              </a:p>
              <a:p>
                <a:pPr lvl="1">
                  <a:buChar char=" "/>
                </a:pPr>
                <a:r>
                  <a:rPr lang="en-IN" smtClean="0"/>
                  <a:t>          </a:t>
                </a:r>
                <a:endParaRPr lang="en-IN" dirty="0"/>
              </a:p>
              <a:p>
                <a:pPr lvl="2">
                  <a:buChar char=" "/>
                </a:pPr>
                <a:r>
                  <a:rPr lang="en-IN" smtClean="0"/>
                  <a:t>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IN"/>
                  <a:t/>
                </a:r>
                <a:br>
                  <a:rPr lang="en-IN"/>
                </a:br>
                <a:r>
                  <a:rPr lang="en-IN" smtClean="0"/>
                  <a:t>      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4479636"/>
            <a:ext cx="10550236" cy="183803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Deleting all missing entries to </a:t>
            </a:r>
            <a:r>
              <a:rPr lang="en-IN" dirty="0" err="1"/>
              <a:t>book_val</a:t>
            </a:r>
            <a:r>
              <a:rPr lang="en-IN" dirty="0"/>
              <a:t> components would give very few data points.</a:t>
            </a:r>
          </a:p>
          <a:p>
            <a:pPr lvl="1"/>
            <a:r>
              <a:rPr lang="en-IN" dirty="0"/>
              <a:t>But you may want to delete negative book values (what does that even mean?)</a:t>
            </a:r>
          </a:p>
          <a:p>
            <a:r>
              <a:rPr lang="en-IN" dirty="0"/>
              <a:t>Accounting data from past is merged onto stock data of future</a:t>
            </a:r>
          </a:p>
          <a:p>
            <a:r>
              <a:rPr lang="en-IN" dirty="0"/>
              <a:t>Lower frequency accounting data is carried forward 11 months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0" y="468805"/>
            <a:ext cx="9916909" cy="120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3127"/>
          <a:stretch/>
        </p:blipFill>
        <p:spPr>
          <a:xfrm>
            <a:off x="897400" y="1931471"/>
            <a:ext cx="9812119" cy="649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81" y="2834082"/>
            <a:ext cx="7565095" cy="11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457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9524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Once your dataset is ready, the first step is to describe it</a:t>
                </a:r>
              </a:p>
              <a:p>
                <a:pPr lvl="1"/>
                <a:r>
                  <a:rPr lang="en-IN" dirty="0"/>
                  <a:t>Your audience (readers of paper) should get a feel for the data before jumping into regression results</a:t>
                </a:r>
              </a:p>
              <a:p>
                <a:pPr lvl="1"/>
                <a:r>
                  <a:rPr lang="en-IN" dirty="0"/>
                  <a:t>Does your variable has a time trend?</a:t>
                </a:r>
              </a:p>
              <a:p>
                <a:pPr lvl="1"/>
                <a:r>
                  <a:rPr lang="en-IN" dirty="0"/>
                  <a:t>What is the cross-sectional variation (range, SD, IQR) of the derived variable?</a:t>
                </a:r>
              </a:p>
              <a:p>
                <a:pPr lvl="1"/>
                <a:r>
                  <a:rPr lang="en-IN" dirty="0"/>
                  <a:t>Does any variable exhibit skewness?</a:t>
                </a:r>
              </a:p>
              <a:p>
                <a:pPr lvl="2"/>
                <a:r>
                  <a:rPr lang="en-IN" dirty="0"/>
                  <a:t>Maybe necessary to scale it or take logs</a:t>
                </a:r>
              </a:p>
              <a:p>
                <a:pPr lvl="2"/>
                <a:r>
                  <a:rPr lang="en-IN" dirty="0"/>
                  <a:t>Researchers rarely use stock price in regressions. The more common choice is returns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or log price.</a:t>
                </a:r>
              </a:p>
              <a:p>
                <a:pPr lvl="2"/>
                <a:r>
                  <a:rPr lang="en-IN" dirty="0" err="1"/>
                  <a:t>book_val</a:t>
                </a:r>
                <a:r>
                  <a:rPr lang="en-IN" dirty="0"/>
                  <a:t> by itself will have a fat tail</a:t>
                </a:r>
              </a:p>
              <a:p>
                <a:pPr lvl="3"/>
                <a:r>
                  <a:rPr lang="en-IN" dirty="0"/>
                  <a:t>Small number of firms have high book value while a large majority has very small value</a:t>
                </a:r>
              </a:p>
              <a:p>
                <a:pPr lvl="3"/>
                <a:r>
                  <a:rPr lang="en-IN" dirty="0"/>
                  <a:t>Hence </a:t>
                </a:r>
                <a:r>
                  <a:rPr lang="en-IN" dirty="0" err="1"/>
                  <a:t>book_val</a:t>
                </a:r>
                <a:r>
                  <a:rPr lang="en-IN" dirty="0"/>
                  <a:t> is usually scaled by market equity and BTM is 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95248"/>
              </a:xfrm>
              <a:blipFill>
                <a:blip r:embed="rId2"/>
                <a:stretch>
                  <a:fillRect l="-1043" t="-2075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39510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/>
          <a:lstStyle/>
          <a:p>
            <a:r>
              <a:rPr lang="en-IN" dirty="0"/>
              <a:t>Every paper has a table of correlations. </a:t>
            </a:r>
          </a:p>
          <a:p>
            <a:pPr lvl="1"/>
            <a:r>
              <a:rPr lang="en-IN" dirty="0"/>
              <a:t>This is usually overlooked (by readers) but contains wealth of information</a:t>
            </a:r>
          </a:p>
          <a:p>
            <a:pPr lvl="1"/>
            <a:r>
              <a:rPr lang="en-IN" dirty="0"/>
              <a:t>Captures the degree of co-movement between variables</a:t>
            </a:r>
          </a:p>
          <a:p>
            <a:pPr lvl="2"/>
            <a:r>
              <a:rPr lang="en-IN" dirty="0"/>
              <a:t>Invariant to </a:t>
            </a:r>
            <a:r>
              <a:rPr lang="en-IN" dirty="0" smtClean="0"/>
              <a:t>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2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/>
          <a:lstStyle/>
          <a:p>
            <a:r>
              <a:rPr lang="en-IN" dirty="0"/>
              <a:t>Every paper has a table of correlations. </a:t>
            </a:r>
          </a:p>
          <a:p>
            <a:pPr lvl="1"/>
            <a:r>
              <a:rPr lang="en-IN" dirty="0"/>
              <a:t>This is usually overlooked (by readers) but contains wealth of information</a:t>
            </a:r>
          </a:p>
          <a:p>
            <a:pPr lvl="1"/>
            <a:r>
              <a:rPr lang="en-IN" dirty="0"/>
              <a:t>Captures the degree of co-movement between variables</a:t>
            </a:r>
          </a:p>
          <a:p>
            <a:pPr lvl="2"/>
            <a:r>
              <a:rPr lang="en-IN" dirty="0"/>
              <a:t>Invariant to scaling</a:t>
            </a:r>
          </a:p>
          <a:p>
            <a:endParaRPr lang="en-IN" dirty="0"/>
          </a:p>
          <a:p>
            <a:r>
              <a:rPr lang="en-IN" dirty="0"/>
              <a:t>How does different variables relate to each other?</a:t>
            </a:r>
          </a:p>
          <a:p>
            <a:pPr lvl="1"/>
            <a:r>
              <a:rPr lang="en-IN" dirty="0"/>
              <a:t>Before running a regression, its important to ask whether the variables of interest are even related?</a:t>
            </a:r>
          </a:p>
          <a:p>
            <a:pPr lvl="1"/>
            <a:r>
              <a:rPr lang="en-IN" dirty="0"/>
              <a:t>Are there pairs of variables which are heavily correlated?</a:t>
            </a:r>
          </a:p>
          <a:p>
            <a:pPr lvl="2"/>
            <a:r>
              <a:rPr lang="en-IN" dirty="0"/>
              <a:t>First evidence of multi-collinearity. If present regression coefficients will be unstable.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600364"/>
            <a:ext cx="11194472" cy="5994400"/>
          </a:xfrm>
        </p:spPr>
        <p:txBody>
          <a:bodyPr/>
          <a:lstStyle/>
          <a:p>
            <a:r>
              <a:rPr lang="en-IN" dirty="0"/>
              <a:t>How would you find correlations in panel data (with variables having time-trend)?</a:t>
            </a:r>
          </a:p>
          <a:p>
            <a:pPr lvl="1"/>
            <a:r>
              <a:rPr lang="en-IN" dirty="0"/>
              <a:t>Like stock price and book value of companies</a:t>
            </a:r>
          </a:p>
          <a:p>
            <a:pPr lvl="1"/>
            <a:r>
              <a:rPr lang="en-IN" dirty="0"/>
              <a:t>Both will grow over time</a:t>
            </a:r>
          </a:p>
          <a:p>
            <a:pPr lvl="1"/>
            <a:r>
              <a:rPr lang="en-IN" dirty="0"/>
              <a:t>One-shot correlation will pick the time-trend rather than economic </a:t>
            </a:r>
            <a:r>
              <a:rPr lang="en-IN" dirty="0" smtClean="0"/>
              <a:t>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600364"/>
            <a:ext cx="11194472" cy="5994400"/>
          </a:xfrm>
        </p:spPr>
        <p:txBody>
          <a:bodyPr/>
          <a:lstStyle/>
          <a:p>
            <a:r>
              <a:rPr lang="en-IN" dirty="0"/>
              <a:t>How would you find correlations in panel data (with variables having time-trend)?</a:t>
            </a:r>
          </a:p>
          <a:p>
            <a:pPr lvl="1"/>
            <a:r>
              <a:rPr lang="en-IN" dirty="0"/>
              <a:t>Like stock price and book value of companies</a:t>
            </a:r>
          </a:p>
          <a:p>
            <a:pPr lvl="1"/>
            <a:r>
              <a:rPr lang="en-IN" dirty="0"/>
              <a:t>Both will grow over time</a:t>
            </a:r>
          </a:p>
          <a:p>
            <a:pPr lvl="1"/>
            <a:r>
              <a:rPr lang="en-IN" dirty="0"/>
              <a:t>One-shot correlation will pick the time-trend rather than economic relation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De-trend variables</a:t>
            </a:r>
          </a:p>
          <a:p>
            <a:pPr lvl="1"/>
            <a:r>
              <a:rPr lang="en-IN" dirty="0"/>
              <a:t>Report a series of cross-section correlation (one for each period)</a:t>
            </a:r>
          </a:p>
          <a:p>
            <a:pPr lvl="2"/>
            <a:r>
              <a:rPr lang="en-IN" dirty="0"/>
              <a:t>This will give a time-series of correlation</a:t>
            </a:r>
          </a:p>
          <a:p>
            <a:pPr lvl="1"/>
            <a:r>
              <a:rPr lang="en-IN" dirty="0"/>
              <a:t>But what about outliers?</a:t>
            </a:r>
          </a:p>
          <a:p>
            <a:pPr lvl="2"/>
            <a:r>
              <a:rPr lang="en-IN" dirty="0"/>
              <a:t>Some firms have very small book value and huge stock price (TSLA). Others have opposite (Boeing?)</a:t>
            </a:r>
          </a:p>
          <a:p>
            <a:pPr lvl="3"/>
            <a:r>
              <a:rPr lang="en-IN" dirty="0"/>
              <a:t>This is due to the fact that book value is a snapshot of past while price is an expectation of future.</a:t>
            </a:r>
          </a:p>
          <a:p>
            <a:pPr lvl="1"/>
            <a:r>
              <a:rPr lang="en-IN" dirty="0"/>
              <a:t>Report correlations of ranks rather than variables (spearman rank correlation)</a:t>
            </a:r>
          </a:p>
          <a:p>
            <a:pPr lvl="2"/>
            <a:r>
              <a:rPr lang="en-IN" dirty="0"/>
              <a:t>More and more papers nowadays report their analysis using ranks</a:t>
            </a:r>
          </a:p>
        </p:txBody>
      </p:sp>
    </p:spTree>
    <p:extLst>
      <p:ext uri="{BB962C8B-B14F-4D97-AF65-F5344CB8AC3E}">
        <p14:creationId xmlns:p14="http://schemas.microsoft.com/office/powerpoint/2010/main" val="29192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387927"/>
            <a:ext cx="10818091" cy="5789036"/>
          </a:xfrm>
        </p:spPr>
        <p:txBody>
          <a:bodyPr/>
          <a:lstStyle/>
          <a:p>
            <a:r>
              <a:rPr lang="en-IN" dirty="0"/>
              <a:t>How about correlating tweets? How would you find two closest tweets from a set of million tweets?</a:t>
            </a:r>
          </a:p>
          <a:p>
            <a:pPr lvl="1"/>
            <a:r>
              <a:rPr lang="en-IN" dirty="0"/>
              <a:t>Correlation is only defined for quantitative data. Thus, we can only capture correlation between some quantitative measure of tweets (like sentiment, word count, number of </a:t>
            </a:r>
            <a:r>
              <a:rPr lang="en-IN" dirty="0" err="1"/>
              <a:t>emojis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Some NLP tools can find distance between words (wrod2vec)</a:t>
            </a:r>
          </a:p>
          <a:p>
            <a:pPr lvl="2"/>
            <a:r>
              <a:rPr lang="en-IN" dirty="0"/>
              <a:t>NLP is exciting but out of the scope of data analysis</a:t>
            </a:r>
          </a:p>
          <a:p>
            <a:pPr lvl="1"/>
            <a:r>
              <a:rPr lang="en-IN" dirty="0"/>
              <a:t>Possible approach:</a:t>
            </a:r>
          </a:p>
          <a:p>
            <a:pPr lvl="2"/>
            <a:r>
              <a:rPr lang="en-IN" dirty="0"/>
              <a:t>Assign a vector to each tweet where the vector comprises of:</a:t>
            </a:r>
          </a:p>
          <a:p>
            <a:pPr lvl="3"/>
            <a:r>
              <a:rPr lang="en-IN" dirty="0"/>
              <a:t>Tweets with same hashtag</a:t>
            </a:r>
          </a:p>
          <a:p>
            <a:pPr lvl="3"/>
            <a:r>
              <a:rPr lang="en-IN" dirty="0"/>
              <a:t>Tweets with same company tag ($AAPL)</a:t>
            </a:r>
          </a:p>
          <a:p>
            <a:pPr lvl="3"/>
            <a:r>
              <a:rPr lang="en-IN" dirty="0"/>
              <a:t>Tweet’s timestamp, country of origin, …</a:t>
            </a:r>
          </a:p>
          <a:p>
            <a:pPr lvl="3"/>
            <a:r>
              <a:rPr lang="en-IN" dirty="0"/>
              <a:t>Number of words in tweets, number of characters of longest word, …</a:t>
            </a:r>
          </a:p>
          <a:p>
            <a:pPr lvl="2"/>
            <a:r>
              <a:rPr lang="en-IN" dirty="0"/>
              <a:t>Then compare tweets using distance between vectors</a:t>
            </a:r>
          </a:p>
          <a:p>
            <a:pPr lvl="2"/>
            <a:r>
              <a:rPr lang="en-IN" dirty="0"/>
              <a:t>More features will improve the accuracy</a:t>
            </a:r>
          </a:p>
          <a:p>
            <a:pPr lvl="3"/>
            <a:r>
              <a:rPr lang="en-IN" dirty="0"/>
              <a:t>One more: number of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32086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296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802"/>
          </a:xfrm>
        </p:spPr>
        <p:txBody>
          <a:bodyPr/>
          <a:lstStyle/>
          <a:p>
            <a:r>
              <a:rPr lang="en-IN" dirty="0"/>
              <a:t>3 ways to find Fib(n)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</p:spPr>
            <p:txBody>
              <a:bodyPr/>
              <a:lstStyle/>
              <a:p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Method-1</a:t>
                </a:r>
                <a:r>
                  <a:rPr lang="en-IN" sz="2000" i="1" dirty="0" smtClean="0">
                    <a:solidFill>
                      <a:schemeClr val="tx1">
                        <a:lumMod val="10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/>
                </a:r>
                <a:b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</a:br>
                <a: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	return 1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Fib(n-1) + Fib(n-2)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Recursion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Base case:</a:t>
                </a:r>
              </a:p>
              <a:p>
                <a:pPr lvl="2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>
                            <a:lumMod val="10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</a:rPr>
                  <a:t/>
                </a:r>
                <a:br>
                  <a:rPr lang="en-IN" dirty="0">
                    <a:solidFill>
                      <a:prstClr val="black"/>
                    </a:solidFill>
                  </a:rPr>
                </a:br>
                <a:r>
                  <a:rPr lang="en-IN" dirty="0">
                    <a:solidFill>
                      <a:prstClr val="black"/>
                    </a:solidFill>
                  </a:rPr>
                  <a:t>	return </a:t>
                </a:r>
                <a:r>
                  <a:rPr lang="en-IN" dirty="0" smtClean="0">
                    <a:solidFill>
                      <a:prstClr val="black"/>
                    </a:solidFill>
                  </a:rPr>
                  <a:t>1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  <a:blipFill>
                <a:blip r:embed="rId2"/>
                <a:stretch>
                  <a:fillRect l="-330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0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957"/>
          </a:xfrm>
        </p:spPr>
        <p:txBody>
          <a:bodyPr>
            <a:normAutofit/>
          </a:bodyPr>
          <a:lstStyle/>
          <a:p>
            <a:r>
              <a:rPr lang="en-IN" dirty="0"/>
              <a:t>Core of any empirical social sciences </a:t>
            </a:r>
            <a:r>
              <a:rPr lang="en-IN" dirty="0" smtClean="0"/>
              <a:t>paper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6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957"/>
          </a:xfrm>
        </p:spPr>
        <p:txBody>
          <a:bodyPr>
            <a:normAutofit/>
          </a:bodyPr>
          <a:lstStyle/>
          <a:p>
            <a:r>
              <a:rPr lang="en-IN" dirty="0"/>
              <a:t>Core of any empirical social sciences paper</a:t>
            </a:r>
          </a:p>
          <a:p>
            <a:r>
              <a:rPr lang="en-IN" dirty="0"/>
              <a:t>The best case is to find causal effects</a:t>
            </a:r>
          </a:p>
          <a:p>
            <a:pPr lvl="1"/>
            <a:r>
              <a:rPr lang="en-IN" dirty="0"/>
              <a:t>Identification is very hard. Endogeneity spoils the party!</a:t>
            </a:r>
          </a:p>
          <a:p>
            <a:pPr lvl="2"/>
            <a:r>
              <a:rPr lang="en-IN" dirty="0"/>
              <a:t>Omitted variable, simultaneous relations, reverse causality</a:t>
            </a:r>
          </a:p>
          <a:p>
            <a:pPr lvl="2"/>
            <a:r>
              <a:rPr lang="en-IN" dirty="0"/>
              <a:t>Domain knowledge, institutional details and natural shocks can save the day.</a:t>
            </a:r>
          </a:p>
          <a:p>
            <a:pPr lvl="1"/>
            <a:r>
              <a:rPr lang="en-IN" dirty="0"/>
              <a:t>Read “Mostly Harmless Econometrics” for more insight!</a:t>
            </a:r>
          </a:p>
          <a:p>
            <a:pPr lvl="2"/>
            <a:r>
              <a:rPr lang="en-IN" dirty="0"/>
              <a:t>“Mastering Metrics” for a less technical </a:t>
            </a:r>
            <a:r>
              <a:rPr lang="en-IN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8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957"/>
          </a:xfrm>
        </p:spPr>
        <p:txBody>
          <a:bodyPr>
            <a:normAutofit/>
          </a:bodyPr>
          <a:lstStyle/>
          <a:p>
            <a:r>
              <a:rPr lang="en-IN" dirty="0"/>
              <a:t>Core of any empirical social sciences paper</a:t>
            </a:r>
          </a:p>
          <a:p>
            <a:r>
              <a:rPr lang="en-IN" dirty="0"/>
              <a:t>The best case is to find causal effects</a:t>
            </a:r>
          </a:p>
          <a:p>
            <a:pPr lvl="1"/>
            <a:r>
              <a:rPr lang="en-IN" dirty="0"/>
              <a:t>Identification is very hard. Endogeneity spoils the party!</a:t>
            </a:r>
          </a:p>
          <a:p>
            <a:pPr lvl="2"/>
            <a:r>
              <a:rPr lang="en-IN" dirty="0"/>
              <a:t>Omitted variable, simultaneous relations, reverse causality</a:t>
            </a:r>
          </a:p>
          <a:p>
            <a:pPr lvl="2"/>
            <a:r>
              <a:rPr lang="en-IN" dirty="0"/>
              <a:t>Domain knowledge, institutional details and natural shocks can save the day.</a:t>
            </a:r>
          </a:p>
          <a:p>
            <a:pPr lvl="1"/>
            <a:r>
              <a:rPr lang="en-IN" dirty="0"/>
              <a:t>Read “Mostly Harmless Econometrics” for more insight!</a:t>
            </a:r>
          </a:p>
          <a:p>
            <a:pPr lvl="2"/>
            <a:r>
              <a:rPr lang="en-IN" dirty="0"/>
              <a:t>“Mastering Metrics” for a less technical approach</a:t>
            </a:r>
          </a:p>
          <a:p>
            <a:r>
              <a:rPr lang="en-IN" dirty="0"/>
              <a:t>Need to challenge every OLS assumption in your paper</a:t>
            </a:r>
          </a:p>
          <a:p>
            <a:pPr lvl="1"/>
            <a:r>
              <a:rPr lang="en-IN" dirty="0"/>
              <a:t>And provide supporting arguments, tests, corrections, robustness checks </a:t>
            </a:r>
            <a:r>
              <a:rPr lang="en-IN" dirty="0" err="1"/>
              <a:t>etc</a:t>
            </a:r>
            <a:r>
              <a:rPr lang="en-IN" dirty="0"/>
              <a:t> to counter that</a:t>
            </a:r>
          </a:p>
          <a:p>
            <a:pPr lvl="2"/>
            <a:r>
              <a:rPr lang="en-IN" dirty="0"/>
              <a:t>Are errors homoscedastic? Correlated? Clustered?</a:t>
            </a:r>
          </a:p>
          <a:p>
            <a:pPr lvl="2"/>
            <a:r>
              <a:rPr lang="en-IN" dirty="0"/>
              <a:t>Are </a:t>
            </a:r>
            <a:r>
              <a:rPr lang="en-IN" dirty="0" err="1"/>
              <a:t>regressors</a:t>
            </a:r>
            <a:r>
              <a:rPr lang="en-IN" dirty="0"/>
              <a:t> exogenous? Linearly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9670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dirty="0"/>
              <a:t>Different types of regressions</a:t>
            </a:r>
          </a:p>
        </p:txBody>
      </p:sp>
    </p:spTree>
    <p:extLst>
      <p:ext uri="{BB962C8B-B14F-4D97-AF65-F5344CB8AC3E}">
        <p14:creationId xmlns:p14="http://schemas.microsoft.com/office/powerpoint/2010/main" val="17748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dirty="0"/>
              <a:t>Different types of regressions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5528"/>
            <a:ext cx="10596419" cy="5116945"/>
          </a:xfrm>
        </p:spPr>
        <p:txBody>
          <a:bodyPr>
            <a:normAutofit/>
          </a:bodyPr>
          <a:lstStyle/>
          <a:p>
            <a:r>
              <a:rPr lang="en-IN" dirty="0"/>
              <a:t>Time-series and cross-sectional regressions</a:t>
            </a:r>
          </a:p>
          <a:p>
            <a:pPr lvl="1"/>
            <a:r>
              <a:rPr lang="en-IN" dirty="0"/>
              <a:t>We do not do a lot of time-series regressions because of several problems</a:t>
            </a:r>
          </a:p>
          <a:p>
            <a:pPr lvl="2"/>
            <a:r>
              <a:rPr lang="en-IN" dirty="0"/>
              <a:t>Co-integration (confounding effects)</a:t>
            </a:r>
          </a:p>
          <a:p>
            <a:pPr lvl="2"/>
            <a:r>
              <a:rPr lang="en-IN" dirty="0"/>
              <a:t>Autocorrelation, </a:t>
            </a:r>
            <a:r>
              <a:rPr lang="en-IN" dirty="0" smtClean="0"/>
              <a:t>non-stationarities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7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dirty="0"/>
              <a:t>Different types of regressions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5528"/>
            <a:ext cx="10596419" cy="5116945"/>
          </a:xfrm>
        </p:spPr>
        <p:txBody>
          <a:bodyPr>
            <a:normAutofit/>
          </a:bodyPr>
          <a:lstStyle/>
          <a:p>
            <a:r>
              <a:rPr lang="en-IN" dirty="0"/>
              <a:t>Time-series and cross-sectional regressions</a:t>
            </a:r>
          </a:p>
          <a:p>
            <a:pPr lvl="1"/>
            <a:r>
              <a:rPr lang="en-IN" dirty="0"/>
              <a:t>We do not do a lot of time-series regressions because of several problems</a:t>
            </a:r>
          </a:p>
          <a:p>
            <a:pPr lvl="2"/>
            <a:r>
              <a:rPr lang="en-IN" dirty="0"/>
              <a:t>Co-integration (confounding effects)</a:t>
            </a:r>
          </a:p>
          <a:p>
            <a:pPr lvl="2"/>
            <a:r>
              <a:rPr lang="en-IN" dirty="0"/>
              <a:t>Autocorrelation, non-stationarities</a:t>
            </a:r>
          </a:p>
          <a:p>
            <a:r>
              <a:rPr lang="en-IN" dirty="0"/>
              <a:t>OLS vs GLS</a:t>
            </a:r>
          </a:p>
          <a:p>
            <a:pPr lvl="1"/>
            <a:r>
              <a:rPr lang="en-IN" dirty="0"/>
              <a:t>If residuals (errors) are correlated then we can do better than OLS</a:t>
            </a:r>
          </a:p>
          <a:p>
            <a:pPr lvl="1"/>
            <a:r>
              <a:rPr lang="en-IN" dirty="0"/>
              <a:t>GLS imposes some structural form on errors to counter </a:t>
            </a:r>
            <a:r>
              <a:rPr lang="en-IN" dirty="0" smtClean="0"/>
              <a:t>heteroscedasticity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5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dirty="0"/>
              <a:t>Different types of regressions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5528"/>
            <a:ext cx="10596419" cy="5116945"/>
          </a:xfrm>
        </p:spPr>
        <p:txBody>
          <a:bodyPr>
            <a:normAutofit/>
          </a:bodyPr>
          <a:lstStyle/>
          <a:p>
            <a:r>
              <a:rPr lang="en-IN" dirty="0"/>
              <a:t>Time-series and cross-sectional regressions</a:t>
            </a:r>
          </a:p>
          <a:p>
            <a:pPr lvl="1"/>
            <a:r>
              <a:rPr lang="en-IN" dirty="0"/>
              <a:t>We do not do a lot of time-series regressions because of several problems</a:t>
            </a:r>
          </a:p>
          <a:p>
            <a:pPr lvl="2"/>
            <a:r>
              <a:rPr lang="en-IN" dirty="0"/>
              <a:t>Co-integration (confounding effects)</a:t>
            </a:r>
          </a:p>
          <a:p>
            <a:pPr lvl="2"/>
            <a:r>
              <a:rPr lang="en-IN" dirty="0"/>
              <a:t>Autocorrelation, non-stationarities</a:t>
            </a:r>
          </a:p>
          <a:p>
            <a:r>
              <a:rPr lang="en-IN" dirty="0"/>
              <a:t>OLS vs GLS</a:t>
            </a:r>
          </a:p>
          <a:p>
            <a:pPr lvl="1"/>
            <a:r>
              <a:rPr lang="en-IN" dirty="0"/>
              <a:t>If residuals (errors) are correlated then we can do better than OLS</a:t>
            </a:r>
          </a:p>
          <a:p>
            <a:pPr lvl="1"/>
            <a:r>
              <a:rPr lang="en-IN" dirty="0"/>
              <a:t>GLS imposes some structural form on errors to counter heteroscedasticity</a:t>
            </a:r>
          </a:p>
          <a:p>
            <a:r>
              <a:rPr lang="en-IN" dirty="0"/>
              <a:t>Fixed Effects</a:t>
            </a:r>
          </a:p>
          <a:p>
            <a:pPr lvl="1"/>
            <a:r>
              <a:rPr lang="en-IN" dirty="0"/>
              <a:t>Very common in literature</a:t>
            </a:r>
          </a:p>
          <a:p>
            <a:pPr lvl="1"/>
            <a:r>
              <a:rPr lang="en-IN" dirty="0"/>
              <a:t>A panel regression usually includes both firm level and time level FE</a:t>
            </a:r>
          </a:p>
          <a:p>
            <a:pPr lvl="2"/>
            <a:r>
              <a:rPr lang="en-IN" dirty="0"/>
              <a:t>So that firm level (and time level) idiosyncrasies do not drive main results</a:t>
            </a:r>
          </a:p>
          <a:p>
            <a:pPr lvl="2"/>
            <a:r>
              <a:rPr lang="en-IN" dirty="0"/>
              <a:t>Irrespective of operational performance, almost all firms’ stocks did poorly in 2008 (and early 2020).</a:t>
            </a:r>
          </a:p>
        </p:txBody>
      </p:sp>
    </p:spTree>
    <p:extLst>
      <p:ext uri="{BB962C8B-B14F-4D97-AF65-F5344CB8AC3E}">
        <p14:creationId xmlns:p14="http://schemas.microsoft.com/office/powerpoint/2010/main" val="14922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59108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Session - 8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Session-7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/>
              <a:t>Plotting in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0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802"/>
          </a:xfrm>
        </p:spPr>
        <p:txBody>
          <a:bodyPr/>
          <a:lstStyle/>
          <a:p>
            <a:r>
              <a:rPr lang="en-IN" dirty="0"/>
              <a:t>3 ways to find Fib(n)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</p:spPr>
            <p:txBody>
              <a:bodyPr/>
              <a:lstStyle/>
              <a:p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Method-1</a:t>
                </a:r>
                <a:r>
                  <a:rPr lang="en-IN" sz="2000" i="1" dirty="0" smtClean="0">
                    <a:solidFill>
                      <a:schemeClr val="tx1">
                        <a:lumMod val="10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/>
                </a:r>
                <a:b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</a:br>
                <a: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	return 1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Fib(n-1) + Fib(n-2)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Recursion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Base case:</a:t>
                </a:r>
              </a:p>
              <a:p>
                <a:pPr lvl="2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>
                            <a:lumMod val="10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</a:rPr>
                  <a:t/>
                </a:r>
                <a:br>
                  <a:rPr lang="en-IN" dirty="0">
                    <a:solidFill>
                      <a:prstClr val="black"/>
                    </a:solidFill>
                  </a:rPr>
                </a:br>
                <a:r>
                  <a:rPr lang="en-IN" dirty="0">
                    <a:solidFill>
                      <a:prstClr val="black"/>
                    </a:solidFill>
                  </a:rPr>
                  <a:t>	return </a:t>
                </a:r>
                <a:r>
                  <a:rPr lang="en-IN" dirty="0" smtClean="0">
                    <a:solidFill>
                      <a:prstClr val="black"/>
                    </a:solidFill>
                  </a:rPr>
                  <a:t>1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  <a:blipFill>
                <a:blip r:embed="rId2"/>
                <a:stretch>
                  <a:fillRect l="-330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 descr=" 4"/>
              <p:cNvSpPr txBox="1">
                <a:spLocks/>
              </p:cNvSpPr>
              <p:nvPr/>
            </p:nvSpPr>
            <p:spPr>
              <a:xfrm>
                <a:off x="4372263" y="1825625"/>
                <a:ext cx="33274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Method-2</a:t>
                </a:r>
              </a:p>
              <a:p>
                <a:pPr lvl="1"/>
                <a:r>
                  <a:rPr lang="en-IN" dirty="0"/>
                  <a:t>a = b = 1</a:t>
                </a:r>
              </a:p>
              <a:p>
                <a:pPr lvl="1"/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∈3…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 = a + b</a:t>
                </a:r>
              </a:p>
              <a:p>
                <a:pPr lvl="2"/>
                <a:r>
                  <a:rPr lang="en-IN" dirty="0"/>
                  <a:t>a = b</a:t>
                </a:r>
              </a:p>
              <a:p>
                <a:pPr lvl="2"/>
                <a:r>
                  <a:rPr lang="en-IN" dirty="0"/>
                  <a:t>b = f</a:t>
                </a:r>
              </a:p>
              <a:p>
                <a:pPr lvl="1"/>
                <a:r>
                  <a:rPr lang="en-IN" dirty="0"/>
                  <a:t>Iterative</a:t>
                </a:r>
              </a:p>
              <a:p>
                <a:pPr lvl="1"/>
                <a:r>
                  <a:rPr lang="en-IN" dirty="0"/>
                  <a:t>Base Case: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≤2,</m:t>
                    </m:r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	return 1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4" name="Content Placeholder 2" descr="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63" y="1825625"/>
                <a:ext cx="3327400" cy="4351338"/>
              </a:xfrm>
              <a:prstGeom prst="rect">
                <a:avLst/>
              </a:prstGeom>
              <a:blipFill>
                <a:blip r:embed="rId3"/>
                <a:stretch>
                  <a:fillRect l="-329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/>
              <a:t>Plotting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251284"/>
            <a:ext cx="7881292" cy="19075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y, &lt;OPTIONS&gt;);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/>
              <a:t>Plotting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1251284"/>
            <a:ext cx="8601729" cy="29789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y, &lt;OPTIONS&gt;);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dirty="0"/>
              <a:t>The below are equivalent to the plot command above: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plot(Date, Close, data = nifty);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nifty[, plot(Date, Close)]; # only if nifty is a DT</a:t>
            </a:r>
          </a:p>
        </p:txBody>
      </p:sp>
    </p:spTree>
    <p:extLst>
      <p:ext uri="{BB962C8B-B14F-4D97-AF65-F5344CB8AC3E}">
        <p14:creationId xmlns:p14="http://schemas.microsoft.com/office/powerpoint/2010/main" val="9907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/>
              <a:t>Plotting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251284"/>
            <a:ext cx="7881292" cy="19075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y, &lt;OPTIONS&gt;);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dirty="0"/>
              <a:t>The below are equivalent to the plot command above: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plot(Date, Close, data = nifty);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nifty[, plot(Date, Close)]; # only if nifty is a DT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09" y="3303213"/>
            <a:ext cx="6207559" cy="33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660"/>
            <a:ext cx="10515600" cy="844300"/>
          </a:xfrm>
        </p:spPr>
        <p:txBody>
          <a:bodyPr/>
          <a:lstStyle/>
          <a:p>
            <a:r>
              <a:rPr lang="en-IN" dirty="0"/>
              <a:t>Plotting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251284"/>
            <a:ext cx="5489074" cy="535271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type = 'l',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col = "blue",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"Date",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"Nifty-50",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main = "Nifty Plot",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cex.axis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cex.lab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1.5,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c(1e4, 2e4));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58" y="2003197"/>
            <a:ext cx="504895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/>
              <a:t>Multiple 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1251285"/>
            <a:ext cx="11726049" cy="1889079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type = 'l', col = "blue",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"Date",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"Nifty-50", main = "Nifty Plot");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nifty$Low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type = 'b', col = "red",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nifty$High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type = 'b', col = "green",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48" y="3035183"/>
            <a:ext cx="832601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/>
              <a:t>Legend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54" y="1226106"/>
            <a:ext cx="11132492" cy="147344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legend("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bottomright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legend = c("Close", "Low", "High"),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col = c("blue", "red", "green"),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c(1,2,2),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"yellow",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text.col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"brown",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58" y="3215894"/>
            <a:ext cx="943106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IN" dirty="0"/>
              <a:t>Multiple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6" y="1302326"/>
            <a:ext cx="5938982" cy="52462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1e3);</a:t>
            </a: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sin(x);</a:t>
            </a: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endParaRPr lang="en-IN" sz="51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org_mar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par("mar");</a:t>
            </a: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par(mar = c(5,5,2,5)) # for extra margin on right y-axis</a:t>
            </a:r>
          </a:p>
          <a:p>
            <a:pPr marL="0" indent="0">
              <a:buNone/>
            </a:pPr>
            <a:endParaRPr lang="en-IN" sz="51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y, type = "l", col = "blue",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"time",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"y");</a:t>
            </a: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par(new = TRUE);</a:t>
            </a:r>
          </a:p>
          <a:p>
            <a:pPr marL="0" indent="0">
              <a:buNone/>
            </a:pPr>
            <a:endParaRPr lang="en-IN" sz="51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z, type = "l", col = "red",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NA, axes = F);</a:t>
            </a:r>
          </a:p>
          <a:p>
            <a:pPr marL="0" indent="0">
              <a:buNone/>
            </a:pPr>
            <a:endParaRPr lang="en-IN" sz="51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axis(4); # makes axis on RHS</a:t>
            </a:r>
          </a:p>
          <a:p>
            <a:pPr marL="0" indent="0">
              <a:buNone/>
            </a:pP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mtext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(side = 4, line = 3, "z"); # RHS text</a:t>
            </a:r>
          </a:p>
          <a:p>
            <a:pPr marL="0" indent="0">
              <a:buNone/>
            </a:pPr>
            <a:endParaRPr lang="en-IN" sz="51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legend("top", legend = c("sin(x)", "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(x)"),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1, col = c("blue", "red"),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NULL);</a:t>
            </a:r>
          </a:p>
          <a:p>
            <a:pPr marL="0" indent="0">
              <a:buNone/>
            </a:pPr>
            <a:endParaRPr lang="en-IN" sz="51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par(mar = </a:t>
            </a:r>
            <a:r>
              <a:rPr lang="en-IN" sz="5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org_mar</a:t>
            </a:r>
            <a:r>
              <a:rPr lang="en-IN" sz="5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66" y="2097135"/>
            <a:ext cx="501084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63525"/>
            <a:ext cx="10515600" cy="909493"/>
          </a:xfrm>
        </p:spPr>
        <p:txBody>
          <a:bodyPr/>
          <a:lstStyle/>
          <a:p>
            <a:r>
              <a:rPr lang="en-IN" dirty="0"/>
              <a:t>Multiple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320800"/>
            <a:ext cx="5830455" cy="5264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1e3);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sin(x);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endParaRPr lang="en-IN" sz="13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org_mfrow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par("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c(2,1));</a:t>
            </a:r>
          </a:p>
          <a:p>
            <a:pPr marL="0" indent="0">
              <a:buNone/>
            </a:pPr>
            <a:endParaRPr lang="en-IN" sz="13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y, type = "l", col = "blue",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"time",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"y");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legend("top", legend = c("sin(x)"),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1, col = c("blue"),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sz="13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z, type = "l", col = "red",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"time",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"z");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legend("top", legend = c("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(x)"),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1, col = c("red"),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sz="13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org_mfrow</a:t>
            </a:r>
            <a:r>
              <a:rPr lang="en-IN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96" y="491867"/>
            <a:ext cx="4896533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52195"/>
          </a:xfrm>
        </p:spPr>
        <p:txBody>
          <a:bodyPr/>
          <a:lstStyle/>
          <a:p>
            <a:r>
              <a:rPr lang="en-US" dirty="0"/>
              <a:t>Regression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20400" cy="49072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52195"/>
          </a:xfrm>
        </p:spPr>
        <p:txBody>
          <a:bodyPr/>
          <a:lstStyle/>
          <a:p>
            <a:r>
              <a:rPr lang="en-US" dirty="0"/>
              <a:t>Regression Basics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</p:spPr>
            <p:txBody>
              <a:bodyPr/>
              <a:lstStyle/>
              <a:p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  be the true model. By regressing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, we hope to recover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see how much of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is explained by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unrelated to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  <a:blipFill>
                <a:blip r:embed="rId3"/>
                <a:stretch>
                  <a:fillRect l="-1014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802"/>
          </a:xfrm>
        </p:spPr>
        <p:txBody>
          <a:bodyPr/>
          <a:lstStyle/>
          <a:p>
            <a:r>
              <a:rPr lang="en-IN" dirty="0"/>
              <a:t>3 ways to find Fib(n)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</p:spPr>
            <p:txBody>
              <a:bodyPr/>
              <a:lstStyle/>
              <a:p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Method-1</a:t>
                </a:r>
                <a:r>
                  <a:rPr lang="en-IN" sz="2000" i="1" dirty="0" smtClean="0">
                    <a:solidFill>
                      <a:schemeClr val="tx1">
                        <a:lumMod val="10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/>
                </a:r>
                <a:b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</a:br>
                <a:r>
                  <a:rPr lang="en-IN" sz="2000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	return 1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Fib(n-1) + Fib(n-2)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Recursion</a:t>
                </a:r>
              </a:p>
              <a:p>
                <a:pPr lvl="1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Base case:</a:t>
                </a:r>
              </a:p>
              <a:p>
                <a:pPr lvl="2"/>
                <a:r>
                  <a:rPr lang="en-IN" dirty="0" smtClean="0">
                    <a:solidFill>
                      <a:schemeClr val="tx1">
                        <a:lumMod val="100000"/>
                      </a:schemeClr>
                    </a:solidFill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>
                            <a:lumMod val="10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</a:rPr>
                  <a:t/>
                </a:r>
                <a:br>
                  <a:rPr lang="en-IN" dirty="0">
                    <a:solidFill>
                      <a:prstClr val="black"/>
                    </a:solidFill>
                  </a:rPr>
                </a:br>
                <a:r>
                  <a:rPr lang="en-IN" dirty="0">
                    <a:solidFill>
                      <a:prstClr val="black"/>
                    </a:solidFill>
                  </a:rPr>
                  <a:t>	return </a:t>
                </a:r>
                <a:r>
                  <a:rPr lang="en-IN" dirty="0" smtClean="0">
                    <a:solidFill>
                      <a:prstClr val="black"/>
                    </a:solidFill>
                  </a:rPr>
                  <a:t>1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327400" cy="4351338"/>
              </a:xfrm>
              <a:blipFill>
                <a:blip r:embed="rId2"/>
                <a:stretch>
                  <a:fillRect l="-330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 descr=" 4"/>
              <p:cNvSpPr txBox="1">
                <a:spLocks/>
              </p:cNvSpPr>
              <p:nvPr/>
            </p:nvSpPr>
            <p:spPr>
              <a:xfrm>
                <a:off x="4372263" y="1825625"/>
                <a:ext cx="33274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Method-2</a:t>
                </a:r>
              </a:p>
              <a:p>
                <a:pPr lvl="1"/>
                <a:r>
                  <a:rPr lang="en-IN" dirty="0"/>
                  <a:t>a = b = 1</a:t>
                </a:r>
              </a:p>
              <a:p>
                <a:pPr lvl="1"/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∈3…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 = a + b</a:t>
                </a:r>
              </a:p>
              <a:p>
                <a:pPr lvl="2"/>
                <a:r>
                  <a:rPr lang="en-IN" dirty="0"/>
                  <a:t>a = b</a:t>
                </a:r>
              </a:p>
              <a:p>
                <a:pPr lvl="2"/>
                <a:r>
                  <a:rPr lang="en-IN" dirty="0"/>
                  <a:t>b = f</a:t>
                </a:r>
              </a:p>
              <a:p>
                <a:pPr lvl="1"/>
                <a:r>
                  <a:rPr lang="en-IN" dirty="0"/>
                  <a:t>Iterative</a:t>
                </a:r>
              </a:p>
              <a:p>
                <a:pPr lvl="1"/>
                <a:r>
                  <a:rPr lang="en-IN" dirty="0"/>
                  <a:t>Base Case: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≤2,</m:t>
                    </m:r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	return 1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4" name="Content Placeholder 2" descr="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63" y="1825625"/>
                <a:ext cx="3327400" cy="4351338"/>
              </a:xfrm>
              <a:prstGeom prst="rect">
                <a:avLst/>
              </a:prstGeom>
              <a:blipFill>
                <a:blip r:embed="rId3"/>
                <a:stretch>
                  <a:fillRect l="-329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 descr=" 5"/>
              <p:cNvSpPr txBox="1">
                <a:spLocks/>
              </p:cNvSpPr>
              <p:nvPr/>
            </p:nvSpPr>
            <p:spPr>
              <a:xfrm>
                <a:off x="7906327" y="1825625"/>
                <a:ext cx="363682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Method-3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Constant time</a:t>
                </a:r>
              </a:p>
              <a:p>
                <a:pPr lvl="2"/>
                <a:r>
                  <a:rPr lang="en-IN" dirty="0"/>
                  <a:t>Really?</a:t>
                </a:r>
              </a:p>
            </p:txBody>
          </p:sp>
        </mc:Choice>
        <mc:Fallback xmlns="">
          <p:sp>
            <p:nvSpPr>
              <p:cNvPr id="5" name="Content Placeholder 2" descr="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27" y="1825625"/>
                <a:ext cx="3636820" cy="4351338"/>
              </a:xfrm>
              <a:prstGeom prst="rect">
                <a:avLst/>
              </a:prstGeom>
              <a:blipFill>
                <a:blip r:embed="rId4"/>
                <a:stretch>
                  <a:fillRect l="-3015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5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52195"/>
          </a:xfrm>
        </p:spPr>
        <p:txBody>
          <a:bodyPr/>
          <a:lstStyle/>
          <a:p>
            <a:r>
              <a:rPr lang="en-US" dirty="0"/>
              <a:t>Regression Basics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</p:spPr>
            <p:txBody>
              <a:bodyPr/>
              <a:lstStyle/>
              <a:p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  be the true model. By regressing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, we hope to recover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see how much of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is explained by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unrelated to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 = 1000;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0.1);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u + x;</a:t>
                </a:r>
              </a:p>
              <a:p>
                <a:pPr marL="0" indent="0">
                  <a:buNone/>
                </a:pP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plot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x,y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  <a:blipFill>
                <a:blip r:embed="rId3"/>
                <a:stretch>
                  <a:fillRect l="-1014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52195"/>
          </a:xfrm>
        </p:spPr>
        <p:txBody>
          <a:bodyPr/>
          <a:lstStyle/>
          <a:p>
            <a:r>
              <a:rPr lang="en-US" dirty="0"/>
              <a:t>Regression Basics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</p:spPr>
            <p:txBody>
              <a:bodyPr/>
              <a:lstStyle/>
              <a:p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  be the true model. By regressing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, we hope to recover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see how much of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is explained by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unrelated to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 = 1000;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0.1);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u + x;</a:t>
                </a:r>
              </a:p>
              <a:p>
                <a:pPr marL="0" indent="0">
                  <a:buNone/>
                </a:pP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plot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x,y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  <a:blipFill>
                <a:blip r:embed="rId3"/>
                <a:stretch>
                  <a:fillRect l="-1014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17" y="2848220"/>
            <a:ext cx="6161723" cy="35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411480"/>
            <a:ext cx="10820400" cy="589788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stargazer(fit, type = "html", out = "fit.html");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411480"/>
            <a:ext cx="10820400" cy="589788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stargazer(fit, type = "html", out = "fit.html");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3" y="2638615"/>
            <a:ext cx="7032308" cy="42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3657600"/>
            <a:ext cx="11689080" cy="3002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0.5);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3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457" y="190500"/>
            <a:ext cx="8047544" cy="43510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3657600"/>
            <a:ext cx="11689080" cy="3002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0.5);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0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3352800"/>
            <a:ext cx="1178052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9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131445"/>
            <a:ext cx="8210550" cy="47053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3352800"/>
            <a:ext cx="1178052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0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 Effects and Clustering (</a:t>
            </a:r>
            <a:r>
              <a:rPr lang="en-IN" dirty="0" err="1"/>
              <a:t>lfe</a:t>
            </a:r>
            <a:r>
              <a:rPr lang="en-IN" dirty="0"/>
              <a:t> package)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91982" cy="4769139"/>
          </a:xfrm>
        </p:spPr>
        <p:txBody>
          <a:bodyPr>
            <a:normAutofit/>
          </a:bodyPr>
          <a:lstStyle/>
          <a:p>
            <a:r>
              <a:rPr lang="en-IN" dirty="0"/>
              <a:t>This package is currently under repair. So we need to download an earlier version</a:t>
            </a:r>
          </a:p>
          <a:p>
            <a:pPr lvl="1"/>
            <a:r>
              <a:rPr lang="en-IN" dirty="0" err="1"/>
              <a:t>rtools</a:t>
            </a:r>
            <a:r>
              <a:rPr lang="en-IN" dirty="0"/>
              <a:t> provides a set of tools to build and install earlier version of </a:t>
            </a:r>
            <a:r>
              <a:rPr lang="en-IN" dirty="0" err="1"/>
              <a:t>softwares</a:t>
            </a:r>
            <a:endParaRPr lang="en-IN" dirty="0"/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remotes::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install_version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2"/>
            <a:r>
              <a:rPr lang="en-IN" dirty="0"/>
              <a:t>OR try: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remotes::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install_github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cran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/>
            <a:r>
              <a:rPr lang="en-IN" dirty="0"/>
              <a:t>The above will take some </a:t>
            </a:r>
            <a:r>
              <a:rPr lang="en-IN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4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 Effects and Clustering (</a:t>
            </a:r>
            <a:r>
              <a:rPr lang="en-IN" dirty="0" err="1"/>
              <a:t>lfe</a:t>
            </a:r>
            <a:r>
              <a:rPr lang="en-IN" dirty="0"/>
              <a:t> package)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91982" cy="4769139"/>
          </a:xfrm>
        </p:spPr>
        <p:txBody>
          <a:bodyPr>
            <a:normAutofit/>
          </a:bodyPr>
          <a:lstStyle/>
          <a:p>
            <a:r>
              <a:rPr lang="en-IN" dirty="0"/>
              <a:t>This package is currently under repair. So we need to download an earlier version</a:t>
            </a:r>
          </a:p>
          <a:p>
            <a:pPr lvl="1"/>
            <a:r>
              <a:rPr lang="en-IN" dirty="0" err="1"/>
              <a:t>rtools</a:t>
            </a:r>
            <a:r>
              <a:rPr lang="en-IN" dirty="0"/>
              <a:t> provides a set of tools to build and install earlier version of </a:t>
            </a:r>
            <a:r>
              <a:rPr lang="en-IN" dirty="0" err="1"/>
              <a:t>softwares</a:t>
            </a:r>
            <a:endParaRPr lang="en-IN" dirty="0"/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remotes::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install_version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2"/>
            <a:r>
              <a:rPr lang="en-IN" dirty="0"/>
              <a:t>OR try: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remotes::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install_github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cran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/>
            <a:r>
              <a:rPr lang="en-IN" dirty="0"/>
              <a:t>The above will take some time</a:t>
            </a:r>
          </a:p>
          <a:p>
            <a:r>
              <a:rPr lang="en-IN" dirty="0"/>
              <a:t>We ran basic regression as: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lm(y ~ x)</a:t>
            </a:r>
          </a:p>
          <a:p>
            <a:r>
              <a:rPr lang="en-IN" dirty="0"/>
              <a:t>Suppose we wish to add fixed effects, we can do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lm(y ~ x + factor(fe_1) + factor(fe_2) + ...)</a:t>
            </a:r>
          </a:p>
          <a:p>
            <a:pPr lvl="1"/>
            <a:r>
              <a:rPr lang="en-IN" dirty="0"/>
              <a:t>The above works fine for a small number of fixed effects (FE)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lm() </a:t>
            </a:r>
            <a:r>
              <a:rPr lang="en-IN" dirty="0"/>
              <a:t>is prohibitively slow for large number of FE and FE with large </a:t>
            </a:r>
            <a:r>
              <a:rPr lang="en-IN" dirty="0" err="1"/>
              <a:t>num</a:t>
            </a:r>
            <a:r>
              <a:rPr lang="en-IN" dirty="0"/>
              <a:t> of levels</a:t>
            </a:r>
          </a:p>
        </p:txBody>
      </p:sp>
    </p:spTree>
    <p:extLst>
      <p:ext uri="{BB962C8B-B14F-4D97-AF65-F5344CB8AC3E}">
        <p14:creationId xmlns:p14="http://schemas.microsoft.com/office/powerpoint/2010/main" val="15221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0" y="255662"/>
            <a:ext cx="483937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443345"/>
            <a:ext cx="10771909" cy="5733618"/>
          </a:xfrm>
        </p:spPr>
        <p:txBody>
          <a:bodyPr>
            <a:normAutofit/>
          </a:bodyPr>
          <a:lstStyle/>
          <a:p>
            <a:r>
              <a:rPr lang="en-IN" dirty="0"/>
              <a:t>There are two ways to take care of FE</a:t>
            </a:r>
          </a:p>
          <a:p>
            <a:pPr lvl="1"/>
            <a:r>
              <a:rPr lang="en-IN" dirty="0"/>
              <a:t>Include them in regression</a:t>
            </a:r>
          </a:p>
          <a:p>
            <a:pPr lvl="1"/>
            <a:r>
              <a:rPr lang="en-IN" dirty="0"/>
              <a:t>De-mean the variables (both x and y) with respect to those FE levels</a:t>
            </a:r>
          </a:p>
          <a:p>
            <a:pPr lvl="2"/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lfe:felm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N" dirty="0"/>
              <a:t>is very efficient at </a:t>
            </a:r>
            <a:r>
              <a:rPr lang="en-IN" dirty="0" smtClean="0"/>
              <a:t>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9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443345"/>
            <a:ext cx="10771909" cy="5733618"/>
          </a:xfrm>
        </p:spPr>
        <p:txBody>
          <a:bodyPr>
            <a:normAutofit/>
          </a:bodyPr>
          <a:lstStyle/>
          <a:p>
            <a:r>
              <a:rPr lang="en-IN" dirty="0"/>
              <a:t>There are two ways to take care of FE</a:t>
            </a:r>
          </a:p>
          <a:p>
            <a:pPr lvl="1"/>
            <a:r>
              <a:rPr lang="en-IN" dirty="0"/>
              <a:t>Include them in regression</a:t>
            </a:r>
          </a:p>
          <a:p>
            <a:pPr lvl="1"/>
            <a:r>
              <a:rPr lang="en-IN" dirty="0"/>
              <a:t>De-mean the variables (both x and y) with respect to those FE levels</a:t>
            </a:r>
          </a:p>
          <a:p>
            <a:pPr lvl="2"/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lfe:felm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N" dirty="0"/>
              <a:t>is very efficient at this</a:t>
            </a: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lm() </a:t>
            </a:r>
            <a:r>
              <a:rPr lang="en-IN" dirty="0"/>
              <a:t>offers no support for clustering of standard errors</a:t>
            </a:r>
          </a:p>
          <a:p>
            <a:pPr lvl="1"/>
            <a:r>
              <a:rPr lang="en-IN" dirty="0"/>
              <a:t>Most recent research includes some form of clustering in the results</a:t>
            </a:r>
          </a:p>
          <a:p>
            <a:pPr lvl="2"/>
            <a:r>
              <a:rPr lang="en-IN" dirty="0"/>
              <a:t>In panel data, you often need multi-way clustering</a:t>
            </a:r>
          </a:p>
          <a:p>
            <a:pPr lvl="2"/>
            <a:r>
              <a:rPr lang="en-IN" dirty="0"/>
              <a:t>Earlier approach was to correct for heteroscedasticity and autocorrelation (HAC)</a:t>
            </a:r>
          </a:p>
          <a:p>
            <a:pPr lvl="3"/>
            <a:r>
              <a:rPr lang="en-IN" dirty="0"/>
              <a:t>You might recognize terms like </a:t>
            </a:r>
            <a:r>
              <a:rPr lang="en-IN" u="sng" dirty="0"/>
              <a:t>White (Robust) standard errors</a:t>
            </a:r>
            <a:r>
              <a:rPr lang="en-IN" dirty="0"/>
              <a:t>, </a:t>
            </a:r>
            <a:r>
              <a:rPr lang="en-IN" u="sng" dirty="0"/>
              <a:t>Newey-West adjustment</a:t>
            </a:r>
            <a:r>
              <a:rPr lang="en-IN" dirty="0"/>
              <a:t>, </a:t>
            </a:r>
            <a:r>
              <a:rPr lang="en-IN" dirty="0" err="1"/>
              <a:t>etc</a:t>
            </a:r>
            <a:r>
              <a:rPr lang="en-IN" dirty="0"/>
              <a:t> while reading papers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N" dirty="0"/>
              <a:t>provides inbuilt cluster robust standard </a:t>
            </a:r>
            <a:r>
              <a:rPr lang="en-IN" dirty="0" smtClean="0"/>
              <a:t>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8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443345"/>
            <a:ext cx="10771909" cy="5733618"/>
          </a:xfrm>
        </p:spPr>
        <p:txBody>
          <a:bodyPr>
            <a:normAutofit/>
          </a:bodyPr>
          <a:lstStyle/>
          <a:p>
            <a:r>
              <a:rPr lang="en-IN" dirty="0"/>
              <a:t>There are two ways to take care of FE</a:t>
            </a:r>
          </a:p>
          <a:p>
            <a:pPr lvl="1"/>
            <a:r>
              <a:rPr lang="en-IN" dirty="0"/>
              <a:t>Include them in regression</a:t>
            </a:r>
          </a:p>
          <a:p>
            <a:pPr lvl="1"/>
            <a:r>
              <a:rPr lang="en-IN" dirty="0"/>
              <a:t>De-mean the variables (both x and y) with respect to those FE levels</a:t>
            </a:r>
          </a:p>
          <a:p>
            <a:pPr lvl="2"/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lfe:felm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N" dirty="0"/>
              <a:t>is very efficient at this</a:t>
            </a:r>
          </a:p>
          <a:p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lm() </a:t>
            </a:r>
            <a:r>
              <a:rPr lang="en-IN" dirty="0"/>
              <a:t>offers no support for clustering of standard errors</a:t>
            </a:r>
          </a:p>
          <a:p>
            <a:pPr lvl="1"/>
            <a:r>
              <a:rPr lang="en-IN" dirty="0"/>
              <a:t>Most recent research includes some form of clustering in the results</a:t>
            </a:r>
          </a:p>
          <a:p>
            <a:pPr lvl="2"/>
            <a:r>
              <a:rPr lang="en-IN" dirty="0"/>
              <a:t>In panel data, you often need multi-way clustering</a:t>
            </a:r>
          </a:p>
          <a:p>
            <a:pPr lvl="2"/>
            <a:r>
              <a:rPr lang="en-IN" dirty="0"/>
              <a:t>Earlier approach was to correct for heteroscedasticity and autocorrelation (HAC)</a:t>
            </a:r>
          </a:p>
          <a:p>
            <a:pPr lvl="3"/>
            <a:r>
              <a:rPr lang="en-IN" dirty="0"/>
              <a:t>You might recognize terms like </a:t>
            </a:r>
            <a:r>
              <a:rPr lang="en-IN" u="sng" dirty="0"/>
              <a:t>White (Robust) standard errors</a:t>
            </a:r>
            <a:r>
              <a:rPr lang="en-IN" dirty="0"/>
              <a:t>, </a:t>
            </a:r>
            <a:r>
              <a:rPr lang="en-IN" u="sng" dirty="0"/>
              <a:t>Newey-West adjustment</a:t>
            </a:r>
            <a:r>
              <a:rPr lang="en-IN" dirty="0"/>
              <a:t>, </a:t>
            </a:r>
            <a:r>
              <a:rPr lang="en-IN" dirty="0" err="1"/>
              <a:t>etc</a:t>
            </a:r>
            <a:r>
              <a:rPr lang="en-IN" dirty="0"/>
              <a:t> while reading papers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N" dirty="0"/>
              <a:t>provides inbuilt cluster robust standard errors</a:t>
            </a:r>
          </a:p>
          <a:p>
            <a:r>
              <a:rPr lang="en-IN" dirty="0"/>
              <a:t>Syntax: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(formula, data)</a:t>
            </a:r>
          </a:p>
          <a:p>
            <a:pPr lvl="1"/>
            <a:r>
              <a:rPr lang="en-IN" dirty="0"/>
              <a:t>formula:        &lt;MODEL&gt;          |        &lt;FE&gt;       |  &lt;INSTR&gt;  |     &lt;CLUSTERS&gt;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y ~ x1 + x2   | f1 + f2 |   0   |   c1 + c2    )</a:t>
            </a:r>
          </a:p>
        </p:txBody>
      </p:sp>
    </p:spTree>
    <p:extLst>
      <p:ext uri="{BB962C8B-B14F-4D97-AF65-F5344CB8AC3E}">
        <p14:creationId xmlns:p14="http://schemas.microsoft.com/office/powerpoint/2010/main" val="19296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IN" dirty="0"/>
              <a:t>?</a:t>
            </a:r>
            <a:r>
              <a:rPr lang="en-IN" dirty="0" err="1"/>
              <a:t>felm</a:t>
            </a:r>
            <a:r>
              <a:rPr lang="en-IN" dirty="0"/>
              <a:t> (Help page of </a:t>
            </a:r>
            <a:r>
              <a:rPr lang="en-IN" dirty="0" err="1"/>
              <a:t>felm</a:t>
            </a:r>
            <a:r>
              <a:rPr lang="en-IN" dirty="0"/>
              <a:t> command)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660"/>
            <a:ext cx="10790382" cy="498157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IN" dirty="0"/>
              <a:t>?</a:t>
            </a:r>
            <a:r>
              <a:rPr lang="en-IN" dirty="0" err="1"/>
              <a:t>felm</a:t>
            </a:r>
            <a:r>
              <a:rPr lang="en-IN" dirty="0"/>
              <a:t> (Help page of </a:t>
            </a:r>
            <a:r>
              <a:rPr lang="en-IN" dirty="0" err="1"/>
              <a:t>felm</a:t>
            </a:r>
            <a:r>
              <a:rPr lang="en-IN" dirty="0"/>
              <a:t> command)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660"/>
            <a:ext cx="10790382" cy="4981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formula specification is a response variable followed by a four part formula.</a:t>
            </a:r>
          </a:p>
          <a:p>
            <a:pPr lvl="1"/>
            <a:r>
              <a:rPr lang="en-US" dirty="0"/>
              <a:t>The first part consists of ordinary covariates, the second part consists of factors to be projected out. The third part is an IV-specification. The fourth part is a cluster specification for the standard errors.</a:t>
            </a:r>
          </a:p>
          <a:p>
            <a:pPr lvl="1"/>
            <a:r>
              <a:rPr lang="en-US" dirty="0"/>
              <a:t>I.e. something like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~ x1 + x2 | f1 + f2 | (Q|W ~ x3+x4) | clu1 + clu2</a:t>
            </a:r>
            <a:r>
              <a:rPr lang="en-US" dirty="0"/>
              <a:t> where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is the response,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x1,x2</a:t>
            </a:r>
            <a:r>
              <a:rPr lang="en-US" dirty="0"/>
              <a:t> are ordinary covariates,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f1,f2</a:t>
            </a:r>
            <a:r>
              <a:rPr lang="en-US" dirty="0"/>
              <a:t> are factors to be projected out,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/>
              <a:t> are covariates which are instrumented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x4</a:t>
            </a:r>
            <a:r>
              <a:rPr lang="en-US" dirty="0"/>
              <a:t>,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clu1,clu2</a:t>
            </a:r>
            <a:r>
              <a:rPr lang="en-US" dirty="0"/>
              <a:t> are factors to be used for computing cluster robust standard errors.</a:t>
            </a:r>
          </a:p>
          <a:p>
            <a:pPr lvl="1"/>
            <a:r>
              <a:rPr lang="en-US" dirty="0"/>
              <a:t>Parts that are not used should be specified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, except if it's at the end of the formula, where they can be omitted.</a:t>
            </a:r>
          </a:p>
          <a:p>
            <a:pPr lvl="2"/>
            <a:r>
              <a:rPr lang="en-US" dirty="0"/>
              <a:t>The parentheses are needed in the third part since | has higher precedence than ~. </a:t>
            </a:r>
          </a:p>
          <a:p>
            <a:pPr lvl="1"/>
            <a:r>
              <a:rPr lang="en-US" dirty="0"/>
              <a:t>Multiple left hand sides like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y|w|x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x1 + x2 |f1+f2|... </a:t>
            </a:r>
            <a:r>
              <a:rPr lang="en-US" dirty="0"/>
              <a:t>are allowed.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6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59108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Session - </a:t>
            </a:r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44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Session-8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27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Module - IV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43782" y="4027055"/>
            <a:ext cx="5689600" cy="2687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Mini Project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 country-wide panel of CO</a:t>
            </a:r>
            <a:r>
              <a:rPr lang="en-US" sz="16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emissions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Miscellaneous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Running different types of regressions in R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OLS, GLS, IV, logit, GMM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Rmarkdown</a:t>
            </a:r>
            <a:r>
              <a:rPr lang="en-US" dirty="0">
                <a:solidFill>
                  <a:prstClr val="black"/>
                </a:solidFill>
              </a:rPr>
              <a:t>/latex for documenting your work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Other useful stuff!</a:t>
            </a:r>
          </a:p>
        </p:txBody>
      </p:sp>
    </p:spTree>
    <p:extLst>
      <p:ext uri="{BB962C8B-B14F-4D97-AF65-F5344CB8AC3E}">
        <p14:creationId xmlns:p14="http://schemas.microsoft.com/office/powerpoint/2010/main" val="13008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59108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Session - 10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Session-9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fontScale="92500" lnSpcReduction="20000"/>
          </a:bodyPr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At the end of 10 weeks: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should be able to perform basic programming tasks in R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Irrespective whether they are related to data analysis or your work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Appreciate programming as a means to accomplish huge no. of smaller tasks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Build complex logic and work-flow through small and concise functions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Have a good understanding of how to approach an empirical project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Data sources, merging, cleaning etc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Perform data analysis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Summaries, plots, regressions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Scale up your project</a:t>
            </a:r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</a:t>
            </a:r>
            <a:endParaRPr lang="en-IN" dirty="0"/>
          </a:p>
          <a:p>
            <a:pPr lvl="1">
              <a:buChar char=" "/>
            </a:pPr>
            <a:r>
              <a:rPr lang="en-IN" smtClean="0"/>
              <a:t>                                                         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         </a:t>
            </a:r>
            <a:endParaRPr lang="en-IN" dirty="0"/>
          </a:p>
          <a:p>
            <a:pPr lvl="2">
              <a:buChar char=" "/>
            </a:pPr>
            <a:r>
              <a:rPr lang="en-IN" smtClean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4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0" y="255662"/>
            <a:ext cx="4839375" cy="3077004"/>
          </a:xfrm>
          <a:prstGeom prst="rect">
            <a:avLst/>
          </a:prstGeom>
        </p:spPr>
      </p:pic>
      <p:pic>
        <p:nvPicPr>
          <p:cNvPr id="3" name="Picture 2" descr="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97" y="255662"/>
            <a:ext cx="488700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Regressions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8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Regressions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r>
              <a:rPr lang="en-IN" dirty="0"/>
              <a:t>OLS is very simple</a:t>
            </a:r>
          </a:p>
          <a:p>
            <a:pPr lvl="1"/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</a:t>
            </a:r>
            <a:endParaRPr lang="en-IN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dirty="0"/>
              <a:t>You can check the summary using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</a:t>
            </a:r>
            <a:r>
              <a:rPr lang="en-IN" dirty="0"/>
              <a:t>. This gives </a:t>
            </a:r>
            <a:r>
              <a:rPr lang="en-IN" dirty="0" err="1"/>
              <a:t>std</a:t>
            </a:r>
            <a:r>
              <a:rPr lang="en-IN" dirty="0"/>
              <a:t> errors, t-stats and R2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</a:t>
            </a:r>
            <a:r>
              <a:rPr lang="en-IN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N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Regressions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r>
              <a:rPr lang="en-IN" dirty="0"/>
              <a:t>OLS is very simple</a:t>
            </a:r>
          </a:p>
          <a:p>
            <a:pPr lvl="1"/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</a:t>
            </a:r>
            <a:endParaRPr lang="en-IN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dirty="0"/>
              <a:t>You can check the summary using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</a:t>
            </a:r>
            <a:r>
              <a:rPr lang="en-IN" dirty="0"/>
              <a:t>. This gives </a:t>
            </a:r>
            <a:r>
              <a:rPr lang="en-IN" dirty="0" err="1"/>
              <a:t>std</a:t>
            </a:r>
            <a:r>
              <a:rPr lang="en-IN" dirty="0"/>
              <a:t> errors, t-stats and R2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x)</a:t>
            </a:r>
          </a:p>
          <a:p>
            <a:r>
              <a:rPr lang="en-IN" dirty="0"/>
              <a:t>GLS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nlme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gls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x, correlation = C, weights = w)</a:t>
            </a:r>
            <a:endParaRPr lang="en-IN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dirty="0"/>
              <a:t>C is the group correlation mx, while w are heteroscedasticity </a:t>
            </a:r>
            <a:r>
              <a:rPr lang="en-IN" dirty="0" smtClean="0"/>
              <a:t>weights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5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Regressions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OLS is very simple</a:t>
            </a:r>
          </a:p>
          <a:p>
            <a:pPr lvl="1"/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</a:t>
            </a:r>
            <a:endParaRPr lang="en-IN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dirty="0"/>
              <a:t>You can check the summary using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</a:t>
            </a:r>
            <a:r>
              <a:rPr lang="en-IN" dirty="0"/>
              <a:t>. This gives </a:t>
            </a:r>
            <a:r>
              <a:rPr lang="en-IN" dirty="0" err="1"/>
              <a:t>std</a:t>
            </a:r>
            <a:r>
              <a:rPr lang="en-IN" dirty="0"/>
              <a:t> errors, t-stats and R2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x)</a:t>
            </a:r>
          </a:p>
          <a:p>
            <a:r>
              <a:rPr lang="en-IN" dirty="0"/>
              <a:t>GLS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nlme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gls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x, correlation = C, weights = w)</a:t>
            </a:r>
            <a:endParaRPr lang="en-IN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dirty="0"/>
              <a:t>C is the group correlation mx, while w are heteroscedasticity weights</a:t>
            </a:r>
          </a:p>
          <a:p>
            <a:r>
              <a:rPr lang="en-IN" dirty="0"/>
              <a:t>IV</a:t>
            </a:r>
          </a:p>
          <a:p>
            <a:pPr lvl="1"/>
            <a:r>
              <a:rPr lang="en-IN" dirty="0"/>
              <a:t>We can use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dirty="0"/>
              <a:t> for IV regression</a:t>
            </a:r>
          </a:p>
          <a:p>
            <a:pPr lvl="2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felm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 | 0 | (x3|x4 ~ w3 + w4) | 0)</a:t>
            </a:r>
          </a:p>
          <a:p>
            <a:pPr lvl="2"/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AER::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ivreg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 + x3 + x4 | x1 + x2 + w3 + w4)</a:t>
            </a:r>
          </a:p>
          <a:p>
            <a:pPr lvl="1"/>
            <a:r>
              <a:rPr lang="en-IN" dirty="0"/>
              <a:t>Requirements:</a:t>
            </a:r>
          </a:p>
          <a:p>
            <a:pPr lvl="2"/>
            <a:r>
              <a:rPr lang="en-IN" dirty="0"/>
              <a:t>Instruments (w3, w4) must be </a:t>
            </a:r>
            <a:r>
              <a:rPr lang="en-IN" u="sng" dirty="0"/>
              <a:t>correlated</a:t>
            </a:r>
            <a:r>
              <a:rPr lang="en-IN" dirty="0"/>
              <a:t> with endogenous variables (x3, x4)</a:t>
            </a:r>
          </a:p>
          <a:p>
            <a:pPr lvl="2"/>
            <a:r>
              <a:rPr lang="en-IN" dirty="0"/>
              <a:t>Instruments (w3, w4) are </a:t>
            </a:r>
            <a:r>
              <a:rPr lang="en-IN" u="sng" dirty="0"/>
              <a:t>unrelated</a:t>
            </a:r>
            <a:r>
              <a:rPr lang="en-IN" dirty="0"/>
              <a:t> to the error term, i.e. instruments affect y only through endogenous variables x3 and x4</a:t>
            </a:r>
          </a:p>
        </p:txBody>
      </p:sp>
    </p:spTree>
    <p:extLst>
      <p:ext uri="{BB962C8B-B14F-4D97-AF65-F5344CB8AC3E}">
        <p14:creationId xmlns:p14="http://schemas.microsoft.com/office/powerpoint/2010/main" val="5404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563418"/>
            <a:ext cx="10661073" cy="6132946"/>
          </a:xfrm>
        </p:spPr>
        <p:txBody>
          <a:bodyPr>
            <a:normAutofit/>
          </a:bodyPr>
          <a:lstStyle/>
          <a:p>
            <a:r>
              <a:rPr lang="en-IN" dirty="0"/>
              <a:t>Logit and </a:t>
            </a:r>
            <a:r>
              <a:rPr lang="en-IN" dirty="0" err="1"/>
              <a:t>Probit</a:t>
            </a:r>
            <a:r>
              <a:rPr lang="en-IN" dirty="0"/>
              <a:t> Models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x2, family = binomial("logit"))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x2, family = binomial("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probit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IN" dirty="0"/>
              <a:t>Try 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?family </a:t>
            </a:r>
            <a:r>
              <a:rPr lang="en-IN" dirty="0"/>
              <a:t>for more insights into how to use other </a:t>
            </a:r>
            <a:r>
              <a:rPr lang="en-IN" dirty="0" smtClean="0"/>
              <a:t>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5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563418"/>
            <a:ext cx="10661073" cy="6132946"/>
          </a:xfrm>
        </p:spPr>
        <p:txBody>
          <a:bodyPr>
            <a:normAutofit/>
          </a:bodyPr>
          <a:lstStyle/>
          <a:p>
            <a:r>
              <a:rPr lang="en-IN" dirty="0"/>
              <a:t>Logit and </a:t>
            </a:r>
            <a:r>
              <a:rPr lang="en-IN" dirty="0" err="1"/>
              <a:t>Probit</a:t>
            </a:r>
            <a:r>
              <a:rPr lang="en-IN" dirty="0"/>
              <a:t> Models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x2, family = binomial("logit"))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x2, family = binomial("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probit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IN" dirty="0"/>
              <a:t>Try 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?family </a:t>
            </a:r>
            <a:r>
              <a:rPr lang="en-IN" dirty="0"/>
              <a:t>for more insights into how to use other models</a:t>
            </a:r>
          </a:p>
          <a:p>
            <a:r>
              <a:rPr lang="en-IN" dirty="0"/>
              <a:t>For more details check out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VGAM::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vglm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/>
              <a:t>which implements vectorised </a:t>
            </a:r>
            <a:r>
              <a:rPr lang="en-IN" dirty="0" err="1"/>
              <a:t>glm</a:t>
            </a:r>
            <a:r>
              <a:rPr lang="en-IN" dirty="0"/>
              <a:t> for several other models</a:t>
            </a:r>
          </a:p>
          <a:p>
            <a:r>
              <a:rPr lang="en-IN" dirty="0"/>
              <a:t>The need to perform a regression other than plain vanilla OLS rarely arises</a:t>
            </a:r>
          </a:p>
          <a:p>
            <a:pPr lvl="1"/>
            <a:r>
              <a:rPr lang="en-IN" dirty="0"/>
              <a:t>Important exceptions are IV (2-SLS), FE and clustering.</a:t>
            </a:r>
          </a:p>
          <a:p>
            <a:pPr lvl="1"/>
            <a:r>
              <a:rPr lang="en-IN" dirty="0"/>
              <a:t>Refer “Introductory Econometrics” by Woolridge for more theory and details on different regression models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5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563418"/>
            <a:ext cx="10661073" cy="61329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Logit and </a:t>
            </a:r>
            <a:r>
              <a:rPr lang="en-IN" dirty="0" err="1"/>
              <a:t>Probit</a:t>
            </a:r>
            <a:r>
              <a:rPr lang="en-IN" dirty="0"/>
              <a:t> Models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x2, family = binomial("logit"))</a:t>
            </a:r>
          </a:p>
          <a:p>
            <a:pPr lvl="1"/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 ~ x1 + x2, family = binomial("</a:t>
            </a:r>
            <a:r>
              <a:rPr lang="en-IN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probit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IN" dirty="0"/>
              <a:t>Try </a:t>
            </a:r>
            <a:r>
              <a:rPr lang="en-IN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?family </a:t>
            </a:r>
            <a:r>
              <a:rPr lang="en-IN" dirty="0"/>
              <a:t>for more insights into how to use other models</a:t>
            </a:r>
          </a:p>
          <a:p>
            <a:r>
              <a:rPr lang="en-IN" dirty="0"/>
              <a:t>For more details check out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VGAM::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vglm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/>
              <a:t>which implements vectorised </a:t>
            </a:r>
            <a:r>
              <a:rPr lang="en-IN" dirty="0" err="1"/>
              <a:t>glm</a:t>
            </a:r>
            <a:r>
              <a:rPr lang="en-IN" dirty="0"/>
              <a:t> for several other models</a:t>
            </a:r>
          </a:p>
          <a:p>
            <a:r>
              <a:rPr lang="en-IN" dirty="0"/>
              <a:t>The need to perform a regression other than plain vanilla OLS rarely arises</a:t>
            </a:r>
          </a:p>
          <a:p>
            <a:pPr lvl="1"/>
            <a:r>
              <a:rPr lang="en-IN" dirty="0"/>
              <a:t>Important exceptions are IV (2-SLS), FE and clustering.</a:t>
            </a:r>
          </a:p>
          <a:p>
            <a:pPr lvl="1"/>
            <a:r>
              <a:rPr lang="en-IN" dirty="0"/>
              <a:t>Refer “Introductory Econometrics” by Woolridge for more theory and details on different regression models.</a:t>
            </a:r>
          </a:p>
          <a:p>
            <a:r>
              <a:rPr lang="en-IN" dirty="0"/>
              <a:t>Bootstrapping</a:t>
            </a:r>
          </a:p>
          <a:p>
            <a:pPr lvl="1"/>
            <a:r>
              <a:rPr lang="en-IN" dirty="0"/>
              <a:t>In some models, its impossible to accurately judge the structure of standard errors. There we can employ boot-strapping to get standard errors.</a:t>
            </a:r>
          </a:p>
          <a:p>
            <a:pPr lvl="2"/>
            <a:r>
              <a:rPr lang="en-IN" dirty="0"/>
              <a:t>Sample N data points (with repetition) from your dataset and estimate the model</a:t>
            </a:r>
          </a:p>
          <a:p>
            <a:pPr lvl="3"/>
            <a:r>
              <a:rPr lang="en-IN" dirty="0"/>
              <a:t>Do this 1000 (or more) times</a:t>
            </a:r>
          </a:p>
          <a:p>
            <a:pPr lvl="3"/>
            <a:r>
              <a:rPr lang="en-IN" dirty="0"/>
              <a:t>The standard error of </a:t>
            </a:r>
            <a:r>
              <a:rPr lang="en-IN" dirty="0" err="1"/>
              <a:t>coef</a:t>
            </a:r>
            <a:r>
              <a:rPr lang="en-IN" dirty="0"/>
              <a:t>. errors is then your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17790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817"/>
            <a:ext cx="10515600" cy="1020330"/>
          </a:xfrm>
        </p:spPr>
        <p:txBody>
          <a:bodyPr/>
          <a:lstStyle/>
          <a:p>
            <a:r>
              <a:rPr lang="en-IN" dirty="0"/>
              <a:t>Time-series Regressions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836"/>
            <a:ext cx="10515600" cy="4978400"/>
          </a:xfrm>
        </p:spPr>
        <p:txBody>
          <a:bodyPr>
            <a:normAutofit/>
          </a:bodyPr>
          <a:lstStyle/>
          <a:p>
            <a:r>
              <a:rPr lang="en-IN" dirty="0"/>
              <a:t>The time-series regression is specified the same way as a cross-sectional </a:t>
            </a:r>
            <a:r>
              <a:rPr lang="en-IN" dirty="0" smtClean="0"/>
              <a:t>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9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817"/>
            <a:ext cx="10515600" cy="1020330"/>
          </a:xfrm>
        </p:spPr>
        <p:txBody>
          <a:bodyPr/>
          <a:lstStyle/>
          <a:p>
            <a:r>
              <a:rPr lang="en-IN" dirty="0"/>
              <a:t>Time-series Regressions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836"/>
            <a:ext cx="10515600" cy="4978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time-series regression is specified the same way as a cross-sectional regression</a:t>
            </a:r>
          </a:p>
          <a:p>
            <a:r>
              <a:rPr lang="en-IN" dirty="0"/>
              <a:t>But we need to be careful about some issues</a:t>
            </a:r>
          </a:p>
          <a:p>
            <a:pPr lvl="1"/>
            <a:r>
              <a:rPr lang="en-IN" dirty="0"/>
              <a:t>Non-stationarity in data</a:t>
            </a:r>
          </a:p>
          <a:p>
            <a:pPr lvl="2"/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/2</a:t>
            </a:r>
            <a:r>
              <a:rPr lang="en-IN" baseline="30000" dirty="0"/>
              <a:t>nd</a:t>
            </a:r>
            <a:r>
              <a:rPr lang="en-IN" dirty="0"/>
              <a:t> order integration?</a:t>
            </a:r>
          </a:p>
          <a:p>
            <a:pPr lvl="1"/>
            <a:r>
              <a:rPr lang="en-IN" dirty="0"/>
              <a:t>Persistent time-series</a:t>
            </a:r>
          </a:p>
          <a:p>
            <a:pPr lvl="2"/>
            <a:r>
              <a:rPr lang="en-IN" dirty="0"/>
              <a:t>AR (autoregressive) and moving average (MA) parameters</a:t>
            </a:r>
          </a:p>
          <a:p>
            <a:pPr lvl="1"/>
            <a:r>
              <a:rPr lang="en-IN" dirty="0"/>
              <a:t>Fit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arima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order)</a:t>
            </a:r>
            <a:r>
              <a:rPr lang="en-IN" dirty="0"/>
              <a:t> model where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= c(p, d, q)</a:t>
            </a:r>
          </a:p>
          <a:p>
            <a:pPr lvl="2"/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IN" dirty="0"/>
              <a:t>: AR order,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dirty="0"/>
              <a:t>: integration order,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IN" dirty="0"/>
              <a:t>: MA order</a:t>
            </a:r>
          </a:p>
          <a:p>
            <a:pPr lvl="1"/>
            <a:r>
              <a:rPr lang="en-IN" dirty="0"/>
              <a:t>Spurious Regression</a:t>
            </a:r>
          </a:p>
          <a:p>
            <a:pPr lvl="2"/>
            <a:r>
              <a:rPr lang="en-IN" dirty="0"/>
              <a:t>Will return of SBI predict return of HDFC? Reliance?</a:t>
            </a:r>
          </a:p>
          <a:p>
            <a:pPr lvl="3"/>
            <a:r>
              <a:rPr lang="en-IN" dirty="0"/>
              <a:t>Nifty (or broader market) return predicts both SBI and Reliance!</a:t>
            </a:r>
          </a:p>
          <a:p>
            <a:pPr lvl="1"/>
            <a:r>
              <a:rPr lang="en-IN" dirty="0"/>
              <a:t>Co-integration</a:t>
            </a:r>
          </a:p>
          <a:p>
            <a:pPr lvl="2"/>
            <a:r>
              <a:rPr lang="en-IN" dirty="0"/>
              <a:t>Does India’s GDP forecasts predict Nifty levels?</a:t>
            </a:r>
          </a:p>
          <a:p>
            <a:r>
              <a:rPr lang="en-IN" dirty="0"/>
              <a:t>Learn more at </a:t>
            </a:r>
            <a:r>
              <a:rPr lang="en-IN" sz="2400" dirty="0">
                <a:hlinkClick r:id="rId2"/>
              </a:rPr>
              <a:t>https://en.wikipedia.org/wiki/Autoregressive%E2%80%93moving-average_model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1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844839"/>
          </a:xfrm>
        </p:spPr>
        <p:txBody>
          <a:bodyPr/>
          <a:lstStyle/>
          <a:p>
            <a:r>
              <a:rPr lang="en-IN" dirty="0" err="1"/>
              <a:t>Rmarkdown</a:t>
            </a:r>
            <a:r>
              <a:rPr lang="en-IN" dirty="0"/>
              <a:t>/Latex for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571"/>
            <a:ext cx="10515600" cy="474143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0" y="255662"/>
            <a:ext cx="4839375" cy="3077004"/>
          </a:xfrm>
          <a:prstGeom prst="rect">
            <a:avLst/>
          </a:prstGeom>
        </p:spPr>
      </p:pic>
      <p:pic>
        <p:nvPicPr>
          <p:cNvPr id="3" name="Picture 2" descr="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97" y="255662"/>
            <a:ext cx="4887007" cy="3134162"/>
          </a:xfrm>
          <a:prstGeom prst="rect">
            <a:avLst/>
          </a:prstGeom>
        </p:spPr>
      </p:pic>
      <p:pic>
        <p:nvPicPr>
          <p:cNvPr id="4" name="Picture 3" descr="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03" y="3474457"/>
            <a:ext cx="4925112" cy="3162741"/>
          </a:xfrm>
          <a:prstGeom prst="rect">
            <a:avLst/>
          </a:prstGeom>
        </p:spPr>
      </p:pic>
      <p:pic>
        <p:nvPicPr>
          <p:cNvPr id="5" name="Picture 4" descr="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859" y="3550667"/>
            <a:ext cx="487748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844839"/>
          </a:xfrm>
        </p:spPr>
        <p:txBody>
          <a:bodyPr/>
          <a:lstStyle/>
          <a:p>
            <a:r>
              <a:rPr lang="en-IN" dirty="0" err="1"/>
              <a:t>Rmarkdown</a:t>
            </a:r>
            <a:r>
              <a:rPr lang="en-IN" dirty="0"/>
              <a:t>/Latex for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571"/>
            <a:ext cx="10515600" cy="4741430"/>
          </a:xfrm>
        </p:spPr>
        <p:txBody>
          <a:bodyPr>
            <a:normAutofit/>
          </a:bodyPr>
          <a:lstStyle/>
          <a:p>
            <a:r>
              <a:rPr lang="en-IN" dirty="0"/>
              <a:t>Benefits of </a:t>
            </a:r>
            <a:r>
              <a:rPr lang="en-IN" dirty="0" err="1"/>
              <a:t>Rmarkdown</a:t>
            </a:r>
            <a:r>
              <a:rPr lang="en-IN" dirty="0"/>
              <a:t>/Latex over Word</a:t>
            </a:r>
          </a:p>
          <a:p>
            <a:pPr lvl="1"/>
            <a:r>
              <a:rPr lang="en-IN" dirty="0"/>
              <a:t>Separation of formatting and content</a:t>
            </a:r>
          </a:p>
          <a:p>
            <a:pPr lvl="2"/>
            <a:r>
              <a:rPr lang="en-IN" dirty="0"/>
              <a:t>Adding/deleting content doesn’t affect formatting</a:t>
            </a:r>
          </a:p>
          <a:p>
            <a:pPr lvl="2"/>
            <a:r>
              <a:rPr lang="en-IN" dirty="0"/>
              <a:t>Changing formatting (fonts, size, columns, …) happens seamlessly</a:t>
            </a:r>
          </a:p>
          <a:p>
            <a:pPr lvl="1"/>
            <a:r>
              <a:rPr lang="en-IN" dirty="0"/>
              <a:t>Managing citations, indexing (figure/table numbers)</a:t>
            </a:r>
          </a:p>
          <a:p>
            <a:pPr lvl="1"/>
            <a:r>
              <a:rPr lang="en-IN" dirty="0"/>
              <a:t>Integration of your work (R) and writing (latex)</a:t>
            </a:r>
          </a:p>
          <a:p>
            <a:pPr lvl="2"/>
            <a:r>
              <a:rPr lang="en-IN" dirty="0"/>
              <a:t>Reproducible research</a:t>
            </a:r>
          </a:p>
          <a:p>
            <a:pPr lvl="2"/>
            <a:r>
              <a:rPr lang="en-IN" dirty="0"/>
              <a:t>Of utmost importance for an evolving research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844839"/>
          </a:xfrm>
        </p:spPr>
        <p:txBody>
          <a:bodyPr/>
          <a:lstStyle/>
          <a:p>
            <a:r>
              <a:rPr lang="en-IN" dirty="0" err="1"/>
              <a:t>Rmarkdown</a:t>
            </a:r>
            <a:r>
              <a:rPr lang="en-IN" dirty="0"/>
              <a:t>/Latex for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571"/>
            <a:ext cx="10515600" cy="474143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Benefits of </a:t>
            </a:r>
            <a:r>
              <a:rPr lang="en-IN" dirty="0" err="1"/>
              <a:t>Rmarkdown</a:t>
            </a:r>
            <a:r>
              <a:rPr lang="en-IN" dirty="0"/>
              <a:t>/Latex over Word</a:t>
            </a:r>
          </a:p>
          <a:p>
            <a:pPr lvl="1"/>
            <a:r>
              <a:rPr lang="en-IN" dirty="0"/>
              <a:t>Separation of formatting and content</a:t>
            </a:r>
          </a:p>
          <a:p>
            <a:pPr lvl="2"/>
            <a:r>
              <a:rPr lang="en-IN" dirty="0"/>
              <a:t>Adding/deleting content doesn’t affect formatting</a:t>
            </a:r>
          </a:p>
          <a:p>
            <a:pPr lvl="2"/>
            <a:r>
              <a:rPr lang="en-IN" dirty="0"/>
              <a:t>Changing formatting (fonts, size, columns, …) happens seamlessly</a:t>
            </a:r>
          </a:p>
          <a:p>
            <a:pPr lvl="1"/>
            <a:r>
              <a:rPr lang="en-IN" dirty="0"/>
              <a:t>Managing citations, indexing (figure/table numbers)</a:t>
            </a:r>
          </a:p>
          <a:p>
            <a:pPr lvl="1"/>
            <a:r>
              <a:rPr lang="en-IN" dirty="0"/>
              <a:t>Integration of your work (R) and writing (latex)</a:t>
            </a:r>
          </a:p>
          <a:p>
            <a:pPr lvl="2"/>
            <a:r>
              <a:rPr lang="en-IN" dirty="0"/>
              <a:t>Reproducible research</a:t>
            </a:r>
          </a:p>
          <a:p>
            <a:pPr lvl="2"/>
            <a:r>
              <a:rPr lang="en-IN" dirty="0"/>
              <a:t>Of utmost importance for an evolving research project</a:t>
            </a:r>
          </a:p>
          <a:p>
            <a:endParaRPr lang="en-IN" dirty="0"/>
          </a:p>
          <a:p>
            <a:r>
              <a:rPr lang="en-IN" dirty="0"/>
              <a:t>Drawbacks</a:t>
            </a:r>
          </a:p>
          <a:p>
            <a:pPr lvl="1"/>
            <a:r>
              <a:rPr lang="en-IN" dirty="0"/>
              <a:t>No immediate feedback</a:t>
            </a:r>
          </a:p>
          <a:p>
            <a:pPr lvl="1"/>
            <a:r>
              <a:rPr lang="en-IN" dirty="0"/>
              <a:t>Not many people use Latex outside of academia</a:t>
            </a:r>
          </a:p>
          <a:p>
            <a:pPr lvl="2"/>
            <a:r>
              <a:rPr lang="en-IN" dirty="0"/>
              <a:t>Few people use latex at IIMB</a:t>
            </a:r>
          </a:p>
          <a:p>
            <a:pPr lvl="2"/>
            <a:r>
              <a:rPr lang="en-IN" dirty="0"/>
              <a:t>Word has support for math symbols</a:t>
            </a:r>
          </a:p>
          <a:p>
            <a:pPr lvl="1"/>
            <a:r>
              <a:rPr lang="en-IN" dirty="0"/>
              <a:t>Comments/Review/external </a:t>
            </a:r>
            <a:r>
              <a:rPr lang="en-IN" dirty="0" smtClean="0"/>
              <a:t>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8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tries for a command (TRY_CATCH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tries for a command (TRY_CATCH)</a:t>
            </a:r>
          </a:p>
          <a:p>
            <a:r>
              <a:rPr lang="en-IN" dirty="0" smtClean="0"/>
              <a:t>coalesce </a:t>
            </a:r>
            <a:r>
              <a:rPr lang="en-IN" dirty="0"/>
              <a:t>and </a:t>
            </a:r>
            <a:r>
              <a:rPr lang="en-IN" dirty="0" smtClean="0"/>
              <a:t>CL0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5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tries for a command (TRY_CATCH)</a:t>
            </a:r>
          </a:p>
          <a:p>
            <a:r>
              <a:rPr lang="en-IN" dirty="0" smtClean="0"/>
              <a:t>coalesce </a:t>
            </a:r>
            <a:r>
              <a:rPr lang="en-IN" dirty="0"/>
              <a:t>and CL0</a:t>
            </a:r>
          </a:p>
          <a:p>
            <a:r>
              <a:rPr lang="en-IN" dirty="0"/>
              <a:t>time-series avg. of </a:t>
            </a:r>
            <a:r>
              <a:rPr lang="en-IN" dirty="0" smtClean="0"/>
              <a:t>correlations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tries for a command (TRY_CATCH)</a:t>
            </a:r>
          </a:p>
          <a:p>
            <a:r>
              <a:rPr lang="en-IN" dirty="0" smtClean="0"/>
              <a:t>coalesce </a:t>
            </a:r>
            <a:r>
              <a:rPr lang="en-IN" dirty="0"/>
              <a:t>and CL0</a:t>
            </a:r>
          </a:p>
          <a:p>
            <a:r>
              <a:rPr lang="en-IN" dirty="0"/>
              <a:t>time-series avg. of correlations</a:t>
            </a:r>
          </a:p>
          <a:p>
            <a:r>
              <a:rPr lang="en-IN" dirty="0"/>
              <a:t>Plotting 10s/100s of variables (PLT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8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tries for a command (TRY_CATCH)</a:t>
            </a:r>
          </a:p>
          <a:p>
            <a:r>
              <a:rPr lang="en-IN" dirty="0" smtClean="0"/>
              <a:t>coalesce </a:t>
            </a:r>
            <a:r>
              <a:rPr lang="en-IN" dirty="0"/>
              <a:t>and CL0</a:t>
            </a:r>
          </a:p>
          <a:p>
            <a:r>
              <a:rPr lang="en-IN" dirty="0"/>
              <a:t>time-series avg. of correlations</a:t>
            </a:r>
          </a:p>
          <a:p>
            <a:r>
              <a:rPr lang="en-IN" dirty="0"/>
              <a:t>Plotting 10s/100s of variables (PLT)</a:t>
            </a:r>
          </a:p>
          <a:p>
            <a:r>
              <a:rPr lang="en-IN" dirty="0" err="1" smtClean="0"/>
              <a:t>Winsorization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5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tries for a command (TRY_CATCH)</a:t>
            </a:r>
          </a:p>
          <a:p>
            <a:r>
              <a:rPr lang="en-IN" dirty="0" smtClean="0"/>
              <a:t>coalesce </a:t>
            </a:r>
            <a:r>
              <a:rPr lang="en-IN" dirty="0"/>
              <a:t>and CL0</a:t>
            </a:r>
          </a:p>
          <a:p>
            <a:r>
              <a:rPr lang="en-IN" dirty="0"/>
              <a:t>time-series avg. of correlations</a:t>
            </a:r>
          </a:p>
          <a:p>
            <a:r>
              <a:rPr lang="en-IN" dirty="0"/>
              <a:t>Plotting 10s/100s of variables (PLT)</a:t>
            </a:r>
          </a:p>
          <a:p>
            <a:r>
              <a:rPr lang="en-IN" dirty="0" err="1"/>
              <a:t>Winsorization</a:t>
            </a:r>
            <a:endParaRPr lang="en-IN" dirty="0"/>
          </a:p>
          <a:p>
            <a:r>
              <a:rPr lang="en-IN" dirty="0"/>
              <a:t>Working with </a:t>
            </a:r>
            <a:r>
              <a:rPr lang="en-IN" dirty="0" smtClean="0"/>
              <a:t>ranks/quintiles/deciles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8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Useful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tries for a command (TRY_CATCH)</a:t>
            </a:r>
          </a:p>
          <a:p>
            <a:r>
              <a:rPr lang="en-IN" dirty="0" smtClean="0"/>
              <a:t>coalesce </a:t>
            </a:r>
            <a:r>
              <a:rPr lang="en-IN" dirty="0"/>
              <a:t>and CL0</a:t>
            </a:r>
          </a:p>
          <a:p>
            <a:r>
              <a:rPr lang="en-IN" dirty="0"/>
              <a:t>time-series avg. of correlations</a:t>
            </a:r>
          </a:p>
          <a:p>
            <a:r>
              <a:rPr lang="en-IN" dirty="0"/>
              <a:t>Plotting 10s/100s of variables (PLT)</a:t>
            </a:r>
          </a:p>
          <a:p>
            <a:r>
              <a:rPr lang="en-IN" dirty="0" err="1"/>
              <a:t>Winsorization</a:t>
            </a:r>
            <a:endParaRPr lang="en-IN" dirty="0"/>
          </a:p>
          <a:p>
            <a:r>
              <a:rPr lang="en-IN" dirty="0"/>
              <a:t>Working with ranks/quintiles/deciles</a:t>
            </a:r>
          </a:p>
          <a:p>
            <a:r>
              <a:rPr lang="en-IN" dirty="0"/>
              <a:t>Filling missing dates</a:t>
            </a:r>
          </a:p>
        </p:txBody>
      </p:sp>
    </p:spTree>
    <p:extLst>
      <p:ext uri="{BB962C8B-B14F-4D97-AF65-F5344CB8AC3E}">
        <p14:creationId xmlns:p14="http://schemas.microsoft.com/office/powerpoint/2010/main" val="10503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64309" y="171161"/>
            <a:ext cx="10515600" cy="854075"/>
          </a:xfrm>
        </p:spPr>
        <p:txBody>
          <a:bodyPr/>
          <a:lstStyle/>
          <a:p>
            <a:r>
              <a:rPr lang="en-IN" dirty="0"/>
              <a:t>What makes a good program?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78693" y="1200727"/>
            <a:ext cx="11647054" cy="5440219"/>
          </a:xfrm>
        </p:spPr>
        <p:txBody>
          <a:bodyPr>
            <a:normAutofit fontScale="92500" lnSpcReduction="20000"/>
          </a:bodyPr>
          <a:lstStyle/>
          <a:p>
            <a:pPr>
              <a:buChar char=" "/>
            </a:pPr>
            <a:r>
              <a:rPr lang="en-US" smtClean="0"/>
              <a:t>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</a:t>
            </a:r>
            <a:r>
              <a:rPr lang="en-US" smtClean="0">
                <a:sym typeface="Wingdings" panose="05000000000000000000" pitchFamily="2" charset="2"/>
              </a:rPr>
              <a:t>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64309" y="171161"/>
            <a:ext cx="10515600" cy="854075"/>
          </a:xfrm>
        </p:spPr>
        <p:txBody>
          <a:bodyPr/>
          <a:lstStyle/>
          <a:p>
            <a:r>
              <a:rPr lang="en-IN" dirty="0"/>
              <a:t>What makes a good program?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78693" y="1200727"/>
            <a:ext cx="11647054" cy="5440219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Efficient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about complexity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your code scale when input is 10x bigger? 100x?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Identify parts of your program that runs a million times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And optimize those the best you can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project that takes forever to run isn’t worth pursuing</a:t>
            </a:r>
          </a:p>
          <a:p>
            <a:pPr>
              <a:buChar char=" "/>
            </a:pP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</a:t>
            </a:r>
            <a:r>
              <a:rPr lang="en-US" smtClean="0">
                <a:sym typeface="Wingdings" panose="05000000000000000000" pitchFamily="2" charset="2"/>
              </a:rPr>
              <a:t>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64309" y="171161"/>
            <a:ext cx="10515600" cy="854075"/>
          </a:xfrm>
        </p:spPr>
        <p:txBody>
          <a:bodyPr/>
          <a:lstStyle/>
          <a:p>
            <a:r>
              <a:rPr lang="en-IN" dirty="0"/>
              <a:t>What makes a good program?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78693" y="1200727"/>
            <a:ext cx="11647054" cy="54402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Efficient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about complexity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your code scale when input is 10x bigger? 100x?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Identify parts of your program that runs a million times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And optimize those the best you can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project that takes forever to run isn’t worth pursuing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Readability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Make your code succinct and comments verbose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will forget your code within weeks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key to writing good code is the ability to quickly recap previously written code</a:t>
            </a:r>
          </a:p>
          <a:p>
            <a:pPr>
              <a:buChar char=" "/>
            </a:pPr>
            <a:r>
              <a:rPr lang="en-US" dirty="0" smtClean="0"/>
              <a:t>         </a:t>
            </a:r>
            <a:endParaRPr lang="en-US" dirty="0"/>
          </a:p>
          <a:p>
            <a:pPr lvl="1">
              <a:buChar char=" "/>
            </a:pPr>
            <a:r>
              <a:rPr lang="en-US" dirty="0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dirty="0" smtClean="0"/>
              <a:t>                                              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                         </a:t>
            </a:r>
            <a:endParaRPr lang="en-US" dirty="0"/>
          </a:p>
          <a:p>
            <a:pPr>
              <a:buChar char=" "/>
            </a:pPr>
            <a:r>
              <a:rPr lang="en-US" dirty="0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dirty="0" smtClean="0"/>
              <a:t>              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dirty="0" smtClean="0"/>
              <a:t>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dirty="0" smtClean="0"/>
              <a:t>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64309" y="171161"/>
            <a:ext cx="10515600" cy="854075"/>
          </a:xfrm>
        </p:spPr>
        <p:txBody>
          <a:bodyPr/>
          <a:lstStyle/>
          <a:p>
            <a:r>
              <a:rPr lang="en-IN" dirty="0"/>
              <a:t>What makes a good program?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78693" y="1200727"/>
            <a:ext cx="11647054" cy="5440219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Efficient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about complexity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your code scale when input is 10x bigger? 100x?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Identify parts of your program that runs a million times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And optimize those the best you can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project that takes forever to run isn’t worth pursuing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Readability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Make your code succinct and comments verbose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will forget your code within weeks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key to writing good code is the ability to quickly recap previously written code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Organized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Writing code is an art. Much like a story!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Make small modules which can be reused later. Make it like a building: Bricks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Wall  floor  Building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8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64309" y="171161"/>
            <a:ext cx="10515600" cy="854075"/>
          </a:xfrm>
        </p:spPr>
        <p:txBody>
          <a:bodyPr/>
          <a:lstStyle/>
          <a:p>
            <a:r>
              <a:rPr lang="en-IN" dirty="0"/>
              <a:t>What makes a good program?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78693" y="1200727"/>
            <a:ext cx="11647054" cy="5440219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Efficient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about complexity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your code scale when input is 10x bigger? 100x?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Identify parts of your program that runs a million times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And optimize those the best you can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project that takes forever to run isn’t worth pursuing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Readability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Make your code succinct and comments verbose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will forget your code within weeks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key to writing good code is the ability to quickly recap previously written code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Organized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Writing code is an art. Much like a story!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Make small modules which can be reused later. Make it like a building: Bricks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Wall  floor  Building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Error Handling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Identify potential errors and print messages so that you know what and where problem occurred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For time consuming code, print regular messages (logs) in a file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don’t want to run 4 hours of code just to find a small bug! Instead look at the log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18468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Session-2</a:t>
            </a:r>
          </a:p>
        </p:txBody>
      </p:sp>
    </p:spTree>
    <p:extLst>
      <p:ext uri="{BB962C8B-B14F-4D97-AF65-F5344CB8AC3E}">
        <p14:creationId xmlns:p14="http://schemas.microsoft.com/office/powerpoint/2010/main" val="17108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Session-1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 "/>
            </a:pPr>
            <a:r>
              <a:rPr lang="en-IN" smtClean="0"/>
              <a:t>                                                                  </a:t>
            </a:r>
            <a:endParaRPr lang="en-IN" dirty="0"/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</a:t>
            </a:r>
            <a:endParaRPr lang="en-IN" dirty="0"/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           </a:t>
            </a:r>
            <a:endParaRPr lang="en-IN" dirty="0"/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      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37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Session-1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are you interested in data analysis? What you hope to achieve?</a:t>
            </a:r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</a:t>
            </a:r>
            <a:endParaRPr lang="en-IN" dirty="0"/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           </a:t>
            </a:r>
            <a:endParaRPr lang="en-IN" dirty="0"/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      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1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fontScale="92500" lnSpcReduction="20000"/>
          </a:bodyPr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At the end of 10 weeks: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should be able to perform basic programming tasks in R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Irrespective whether they are related to data analysis or your work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Appreciate programming as a means to accomplish huge no. of smaller tasks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Build complex logic and work-flow through small and concise functions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Have a good understanding of how to approach an empirical project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Data sources, merging, cleaning etc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Perform data analysis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Summaries, plots, regressions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Scale up your project</a:t>
            </a:r>
          </a:p>
          <a:p>
            <a:endParaRPr lang="en-IN" dirty="0"/>
          </a:p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What should you do?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Practice, practice and practice. There is no other way to learn programming.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Programming nuances</a:t>
            </a:r>
          </a:p>
          <a:p>
            <a:pPr lvl="2"/>
            <a:r>
              <a:rPr lang="en-IN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Experiment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1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Session-1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are you interested in data analysis? What you hope to achieve?</a:t>
            </a:r>
          </a:p>
          <a:p>
            <a:endParaRPr lang="en-IN" dirty="0"/>
          </a:p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do you need to learn R?</a:t>
            </a:r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           </a:t>
            </a:r>
            <a:endParaRPr lang="en-IN" dirty="0"/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      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6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Session-1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are you interested in data analysis? What you hope to achieve?</a:t>
            </a:r>
          </a:p>
          <a:p>
            <a:endParaRPr lang="en-IN" dirty="0"/>
          </a:p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do you need to learn R?</a:t>
            </a:r>
          </a:p>
          <a:p>
            <a:endParaRPr lang="en-IN" dirty="0"/>
          </a:p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can’t you use Excel, Stata or SAS?</a:t>
            </a:r>
          </a:p>
          <a:p>
            <a:endParaRPr lang="en-IN" dirty="0"/>
          </a:p>
          <a:p>
            <a:pPr>
              <a:buChar char=" "/>
            </a:pPr>
            <a:r>
              <a:rPr lang="en-IN" smtClean="0"/>
              <a:t>                                 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5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Session-1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are you interested in data analysis? What you hope to achieve?</a:t>
            </a:r>
          </a:p>
          <a:p>
            <a:endParaRPr lang="en-IN" dirty="0"/>
          </a:p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do you need to learn R?</a:t>
            </a:r>
          </a:p>
          <a:p>
            <a:endParaRPr lang="en-IN" dirty="0"/>
          </a:p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Why can’t you use Excel, Stata or SAS?</a:t>
            </a:r>
          </a:p>
          <a:p>
            <a:endParaRPr lang="en-IN" dirty="0"/>
          </a:p>
          <a:p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Is it okay to write inefficient (time) programs?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7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930275"/>
          </a:xfrm>
        </p:spPr>
        <p:txBody>
          <a:bodyPr/>
          <a:lstStyle/>
          <a:p>
            <a:r>
              <a:rPr lang="en-US" dirty="0"/>
              <a:t>Typical Programing Errors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5105399"/>
          </a:xfrm>
        </p:spPr>
        <p:txBody>
          <a:bodyPr>
            <a:normAutofit fontScale="92500" lnSpcReduction="10000"/>
          </a:bodyPr>
          <a:lstStyle/>
          <a:p>
            <a:pPr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    </a:t>
            </a:r>
            <a:endParaRPr lang="en-US" dirty="0"/>
          </a:p>
          <a:p>
            <a:pPr lvl="2">
              <a:lnSpc>
                <a:spcPct val="100000"/>
              </a:lnSpc>
              <a:buChar char=" "/>
            </a:pPr>
            <a:r>
              <a:rPr lang="en-US" smtClean="0"/>
              <a:t>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930275"/>
          </a:xfrm>
        </p:spPr>
        <p:txBody>
          <a:bodyPr/>
          <a:lstStyle/>
          <a:p>
            <a:r>
              <a:rPr lang="en-US" dirty="0"/>
              <a:t>Typical Programing Errors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Syntactical (spelling mistake)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get caught very easily! Just run the program.</a:t>
            </a:r>
          </a:p>
          <a:p>
            <a:pPr lvl="2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c("hi"; "there")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    </a:t>
            </a:r>
            <a:endParaRPr lang="en-US" dirty="0"/>
          </a:p>
          <a:p>
            <a:pPr lvl="2">
              <a:lnSpc>
                <a:spcPct val="100000"/>
              </a:lnSpc>
              <a:buChar char=" "/>
            </a:pPr>
            <a:r>
              <a:rPr lang="en-US" smtClean="0"/>
              <a:t>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5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930275"/>
          </a:xfrm>
        </p:spPr>
        <p:txBody>
          <a:bodyPr/>
          <a:lstStyle/>
          <a:p>
            <a:r>
              <a:rPr lang="en-US" dirty="0"/>
              <a:t>Typical Programing Errors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Syntactical (spelling mistake)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get caught very easily! Just run the program.</a:t>
            </a:r>
          </a:p>
          <a:p>
            <a:pPr lvl="2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c("hi"; "there")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Semantic Errors (meaningless operations)</a:t>
            </a:r>
          </a:p>
          <a:p>
            <a:pPr lvl="2">
              <a:lnSpc>
                <a:spcPct val="100000"/>
              </a:lnSpc>
            </a:pP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For e.g.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"iimb" + 32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Exceptions: like divide by 0.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May get caught. A warning will be thrown nonetheless.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930275"/>
          </a:xfrm>
        </p:spPr>
        <p:txBody>
          <a:bodyPr/>
          <a:lstStyle/>
          <a:p>
            <a:r>
              <a:rPr lang="en-US" dirty="0"/>
              <a:t>Typical Programing Errors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Syntactical (spelling mistake)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get caught very easily! Just run the program.</a:t>
            </a:r>
          </a:p>
          <a:p>
            <a:pPr lvl="2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c("hi"; "there")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Semantic Errors (meaningless operations)</a:t>
            </a:r>
          </a:p>
          <a:p>
            <a:pPr lvl="2">
              <a:lnSpc>
                <a:spcPct val="100000"/>
              </a:lnSpc>
            </a:pP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For e.g.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"iimb" + 32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Exceptions: like divide by 0.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May get caught. A warning will be thrown nonetheless.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Logical Errors (Unintentional)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Program will crash, run forever or give a wrong answer!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Like using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in place of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, adding in place of multiplying, …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These will happen when you first learn programming.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You’ll get better with skill and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4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/>
          <a:lstStyle/>
          <a:p>
            <a:pPr>
              <a:buChar char=" "/>
            </a:pPr>
            <a:r>
              <a:rPr lang="en-US" smtClean="0"/>
              <a:t>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/>
            <a:endParaRPr lang="en-US" dirty="0"/>
          </a:p>
          <a:p>
            <a:pPr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</a:t>
            </a:r>
            <a:r>
              <a:rPr lang="en-US" smtClean="0">
                <a:hlinkClick r:id="rId3"/>
              </a:rPr>
              <a:t>                                         </a:t>
            </a:r>
            <a:r>
              <a:rPr lang="en-US" smtClean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/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Implementation of S Programming language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Started as statistical environment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Explains the deep rootedness of R in statistics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Mostly written in C (earlier FORTRAN)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More info on Wikipedia!</a:t>
            </a:r>
          </a:p>
          <a:p>
            <a:pPr lvl="1"/>
            <a:endParaRPr lang="en-US" dirty="0"/>
          </a:p>
          <a:p>
            <a:pPr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</a:t>
            </a:r>
            <a:r>
              <a:rPr lang="en-US" smtClean="0">
                <a:hlinkClick r:id="rId3"/>
              </a:rPr>
              <a:t>                                         </a:t>
            </a:r>
            <a:r>
              <a:rPr lang="en-US" smtClean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/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Implementation of S Programming language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Started as statistical environment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Explains the deep rootedness of R in statistics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Mostly written in C (earlier FORTRAN)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More info on Wikipedia!</a:t>
            </a:r>
          </a:p>
          <a:p>
            <a:pPr lvl="1"/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Philosophy behind R (or S, S+)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Interactive environment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Transition from users to Programmers as per need!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don’t need to be a programmer to learn (and) use basic R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More info at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http://ect.bell-labs.com/sl/S/history.htm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5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985818"/>
            <a:ext cx="10774680" cy="44703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Module I (Lectures 1, 2 and 3)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Basics of Computer Architecture and Programming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Intro to Programming through R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Introduction to data.frame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Functions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useful R methods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Loop Functions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</a:t>
            </a:r>
            <a:r>
              <a:rPr lang="en-US" i="1" u="sng" smtClean="0"/>
              <a:t>          </a:t>
            </a:r>
            <a:r>
              <a:rPr lang="en-US" smtClean="0"/>
              <a:t>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91235"/>
          </a:xfrm>
        </p:spPr>
        <p:txBody>
          <a:bodyPr/>
          <a:lstStyle/>
          <a:p>
            <a:r>
              <a:rPr lang="en-US" dirty="0"/>
              <a:t>What is R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 fontScale="85000" lnSpcReduction="20000"/>
          </a:bodyPr>
          <a:lstStyle/>
          <a:p>
            <a:pPr>
              <a:buChar char=" "/>
            </a:pPr>
            <a:r>
              <a:rPr lang="en-US" smtClean="0"/>
              <a:t>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</a:t>
            </a:r>
            <a:r>
              <a:rPr lang="en-US" smtClean="0">
                <a:hlinkClick r:id="rId3"/>
              </a:rPr>
              <a:t>          </a:t>
            </a:r>
            <a:r>
              <a:rPr lang="en-US" smtClean="0"/>
              <a:t>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2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91235"/>
          </a:xfrm>
        </p:spPr>
        <p:txBody>
          <a:bodyPr/>
          <a:lstStyle/>
          <a:p>
            <a:r>
              <a:rPr lang="en-US" dirty="0"/>
              <a:t>What is R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Features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easy to follow and understand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Require understanding of vector and matrix indexing!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Interactive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Runs on all platforms.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Small software to download and load. Use packages as per need.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Free of cost. Open source software (GNU GPL). More info at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www.fsf.or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Wide availability of user developed packages! 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active development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Frequent updates and releases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active and responsive user community – Stackoverflow!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2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91235"/>
          </a:xfrm>
        </p:spPr>
        <p:txBody>
          <a:bodyPr/>
          <a:lstStyle/>
          <a:p>
            <a:r>
              <a:rPr lang="en-US" dirty="0"/>
              <a:t>What is R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Features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easy to follow and understand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Require understanding of vector and matrix indexing!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Interactive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Runs on all platforms.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Small software to download and load. Use packages as per need.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Free of cost. Open source software (GNU GPL). More info at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www.fsf.or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Wide availability of user developed packages! 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active development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Frequent updates and releases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active and responsive user community – Stackoverflow!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Drawbacks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Limited 3-D graphics capability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Rarely needed in management research or applications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Everything must be in RAM – big data?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Buy more RAM or use AWS!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If a functionality is missing you got to code it yourself!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rare! Opens new avenues for research!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0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899795"/>
          </a:xfrm>
        </p:spPr>
        <p:txBody>
          <a:bodyPr/>
          <a:lstStyle/>
          <a:p>
            <a:r>
              <a:rPr lang="en-US" dirty="0"/>
              <a:t>Alternatives to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249680"/>
            <a:ext cx="11155680" cy="5318760"/>
          </a:xfrm>
        </p:spPr>
        <p:txBody>
          <a:bodyPr>
            <a:normAutofit fontScale="85000" lnSpcReduction="20000"/>
          </a:bodyPr>
          <a:lstStyle/>
          <a:p>
            <a:pPr>
              <a:buChar char=" "/>
            </a:pPr>
            <a:r>
              <a:rPr lang="en-US" smtClean="0"/>
              <a:t>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</a:t>
            </a:r>
            <a:r>
              <a:rPr lang="en-US" smtClean="0">
                <a:hlinkClick r:id="rId3"/>
              </a:rPr>
              <a:t>                                               </a:t>
            </a:r>
            <a:r>
              <a:rPr lang="en-US" smtClean="0"/>
              <a:t>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</a:t>
            </a:r>
            <a:endParaRPr lang="en-IN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899795"/>
          </a:xfrm>
        </p:spPr>
        <p:txBody>
          <a:bodyPr/>
          <a:lstStyle/>
          <a:p>
            <a:r>
              <a:rPr lang="en-US" dirty="0"/>
              <a:t>Alternatives to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249680"/>
            <a:ext cx="11155680" cy="531876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There are several high-level and interpreted languages around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Most common are Python and MATLAB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MATLAB is used much more in engineering than in statistics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 may not support the great variety of linear/non-linear/regression models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Syntax is similar to R (Read: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http://mathesaurus.sourceforge.net/octave-r.htm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Python is also very popular although its more used in data science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Computation heavy research (like text analysis and ML) also employ Python routinely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Nobody stops you from using multiple languages for your research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Several researchers also perform regressions in Stata as well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</a:t>
            </a:r>
            <a:endParaRPr lang="en-IN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899795"/>
          </a:xfrm>
        </p:spPr>
        <p:txBody>
          <a:bodyPr/>
          <a:lstStyle/>
          <a:p>
            <a:r>
              <a:rPr lang="en-US" dirty="0"/>
              <a:t>Alternatives to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72440" y="1249680"/>
            <a:ext cx="11155680" cy="531876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There are several high-level and interpreted languages around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Most common are Python and MATLAB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MATLAB is used much more in engineering than in statistics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 may not support the great variety of linear/non-linear/regression models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Syntax is similar to R (Read: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http://mathesaurus.sourceforge.net/octave-r.htm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Python is also very popular although its more used in data science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Computation heavy research (like text analysis and ML) also employ Python routinely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Nobody stops you from using multiple languages for your research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Several researchers also perform regressions in Stata as well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Statistical Alternatives?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SAS and Stata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Paid and closed software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If Stata implements an algorithm, I can’t see their code. Only source is their documentation.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Very different than R in syntax!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Non-interactive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Limited user community support (huge deal-breaker)</a:t>
            </a:r>
            <a:endParaRPr lang="en-IN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Despite the differences Stata is very popular in management research.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SAS has a lot of legacy code and hence it is still used a lot in Finance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14400"/>
          </a:xfrm>
        </p:spPr>
        <p:txBody>
          <a:bodyPr/>
          <a:lstStyle/>
          <a:p>
            <a:r>
              <a:rPr lang="en-US" dirty="0"/>
              <a:t>Downloading and Installing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4432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US" smtClean="0"/>
              <a:t>            </a:t>
            </a:r>
            <a:r>
              <a:rPr lang="en-US" smtClean="0">
                <a:hlinkClick r:id="rId3"/>
              </a:rPr>
              <a:t>                          </a:t>
            </a:r>
            <a:r>
              <a:rPr lang="en-US" smtClean="0"/>
              <a:t>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</a:t>
            </a:r>
            <a:r>
              <a:rPr lang="en-US" smtClean="0">
                <a:hlinkClick r:id="rId4"/>
              </a:rPr>
              <a:t>                                                          </a:t>
            </a:r>
            <a:r>
              <a:rPr lang="en-US" smtClean="0"/>
              <a:t>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</a:t>
            </a:r>
            <a:r>
              <a:rPr lang="en-US" smtClean="0">
                <a:hlinkClick r:id="rId5"/>
              </a:rPr>
              <a:t>                                                </a:t>
            </a:r>
            <a:r>
              <a:rPr lang="en-US" smtClean="0"/>
              <a:t>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</a:t>
            </a:r>
            <a:r>
              <a:rPr lang="en-US" u="sng" smtClean="0"/>
              <a:t>       </a:t>
            </a:r>
            <a:r>
              <a:rPr lang="en-US" smtClean="0"/>
              <a:t>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hlinkClick r:id="rId6"/>
              </a:rPr>
              <a:t>                                                          </a:t>
            </a:r>
            <a:r>
              <a:rPr lang="en-IN" smtClean="0"/>
              <a:t> </a:t>
            </a:r>
            <a:endParaRPr lang="en-IN" dirty="0"/>
          </a:p>
          <a:p>
            <a:pPr lvl="1">
              <a:buChar char=" "/>
            </a:pPr>
            <a:r>
              <a:rPr lang="en-US" smtClean="0"/>
              <a:t>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07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14400"/>
          </a:xfrm>
        </p:spPr>
        <p:txBody>
          <a:bodyPr/>
          <a:lstStyle/>
          <a:p>
            <a:r>
              <a:rPr lang="en-US" dirty="0"/>
              <a:t>Downloading and Installing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443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Download R: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https://cran.r-project.org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/ 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Choose base package for your OS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Windows: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4"/>
              </a:rPr>
              <a:t>https://cran.r-project.org/bin/windows/base/R-4.0.3-win.ex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Linux: Use apt-get (Debian based) OR yum install (RPM based) from terminal.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Mac: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5"/>
              </a:rPr>
              <a:t>https://cran.r-project.org/bin/macosx/R-4.0.3.pk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Install R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</a:t>
            </a:r>
            <a:r>
              <a:rPr lang="en-US" u="sng" smtClean="0"/>
              <a:t>       </a:t>
            </a:r>
            <a:r>
              <a:rPr lang="en-US" smtClean="0"/>
              <a:t>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hlinkClick r:id="rId6"/>
              </a:rPr>
              <a:t>                                                          </a:t>
            </a:r>
            <a:r>
              <a:rPr lang="en-IN" smtClean="0"/>
              <a:t> </a:t>
            </a:r>
            <a:endParaRPr lang="en-IN" dirty="0"/>
          </a:p>
          <a:p>
            <a:pPr lvl="1">
              <a:buChar char=" "/>
            </a:pPr>
            <a:r>
              <a:rPr lang="en-US" smtClean="0"/>
              <a:t>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14400"/>
          </a:xfrm>
        </p:spPr>
        <p:txBody>
          <a:bodyPr/>
          <a:lstStyle/>
          <a:p>
            <a:r>
              <a:rPr lang="en-US" dirty="0"/>
              <a:t>Downloading and Installing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443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Download R: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https://cran.r-project.org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/ 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Choose base package for your OS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Windows: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4"/>
              </a:rPr>
              <a:t>https://cran.r-project.org/bin/windows/base/R-4.0.3-win.ex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Linux: Use apt-get (Debian based) OR yum install (RPM based) from terminal.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Mac: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5"/>
              </a:rPr>
              <a:t>https://cran.r-project.org/bin/macosx/R-4.0.3.pk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Install R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Download RStudio IDE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Choose the free RStudio </a:t>
            </a:r>
            <a:r>
              <a:rPr lang="en-US" u="sng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Desktop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edition</a:t>
            </a:r>
          </a:p>
          <a:p>
            <a:pPr lvl="1"/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6"/>
              </a:rPr>
              <a:t>https://www.rstudio.com/products/rstudio/download/#downloa</a:t>
            </a:r>
            <a:r>
              <a:rPr lang="en-IN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Choose the appropriate one according to your OS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Install RStudio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1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77240" y="151765"/>
            <a:ext cx="10515600" cy="899795"/>
          </a:xfrm>
        </p:spPr>
        <p:txBody>
          <a:bodyPr/>
          <a:lstStyle/>
          <a:p>
            <a:r>
              <a:rPr lang="en-US" dirty="0"/>
              <a:t>Getting Help in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579120" y="1158240"/>
            <a:ext cx="11201400" cy="5593080"/>
          </a:xfrm>
        </p:spPr>
        <p:txBody>
          <a:bodyPr>
            <a:normAutofit fontScale="92500" lnSpcReduction="20000"/>
          </a:bodyPr>
          <a:lstStyle/>
          <a:p>
            <a:pPr>
              <a:buChar char=" "/>
            </a:pPr>
            <a:r>
              <a:rPr lang="en-US" smtClean="0"/>
              <a:t>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</a:t>
            </a:r>
            <a:endParaRPr lang="en-US" dirty="0"/>
          </a:p>
          <a:p>
            <a:pPr lvl="2">
              <a:buChar char=" "/>
            </a:pPr>
            <a:r>
              <a:rPr lang="en-US" b="1" smtClean="0"/>
              <a:t>     </a:t>
            </a:r>
            <a:r>
              <a:rPr lang="en-US" smtClean="0"/>
              <a:t>                                 </a:t>
            </a:r>
            <a:endParaRPr lang="en-US" dirty="0"/>
          </a:p>
          <a:p>
            <a:pPr lvl="2">
              <a:buChar char=" "/>
            </a:pPr>
            <a:r>
              <a:rPr lang="en-US" b="1" smtClean="0"/>
              <a:t>      </a:t>
            </a:r>
            <a:r>
              <a:rPr lang="en-US" smtClean="0"/>
              <a:t>                                                            </a:t>
            </a:r>
            <a:endParaRPr lang="en-US" dirty="0"/>
          </a:p>
          <a:p>
            <a:pPr lvl="3">
              <a:buChar char=" "/>
            </a:pPr>
            <a:r>
              <a:rPr lang="en-US" smtClean="0"/>
              <a:t>                    </a:t>
            </a:r>
            <a:endParaRPr lang="en-US" dirty="0"/>
          </a:p>
          <a:p>
            <a:pPr lvl="2">
              <a:buChar char=" "/>
            </a:pPr>
            <a:r>
              <a:rPr lang="en-US" b="1" smtClean="0"/>
              <a:t>      </a:t>
            </a:r>
            <a:r>
              <a:rPr lang="en-US" smtClean="0"/>
              <a:t>                          </a:t>
            </a:r>
            <a:endParaRPr lang="en-US" dirty="0"/>
          </a:p>
          <a:p>
            <a:pPr lvl="2">
              <a:buChar char=" "/>
            </a:pPr>
            <a:r>
              <a:rPr lang="en-US" b="1" smtClean="0"/>
              <a:t>    </a:t>
            </a:r>
            <a:r>
              <a:rPr lang="en-US" smtClean="0"/>
              <a:t>        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</a:t>
            </a:r>
            <a:r>
              <a:rPr lang="en-US" smtClean="0">
                <a:hlinkClick r:id="rId3"/>
              </a:rPr>
              <a:t>                    </a:t>
            </a:r>
            <a:r>
              <a:rPr lang="en-US" smtClean="0"/>
              <a:t>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hlinkClick r:id="rId4"/>
              </a:rPr>
              <a:t>                 </a:t>
            </a:r>
            <a:r>
              <a:rPr lang="en-US" smtClean="0"/>
              <a:t>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</a:t>
            </a:r>
            <a:r>
              <a:rPr lang="en-US" smtClean="0">
                <a:hlinkClick r:id="rId5"/>
              </a:rPr>
              <a:t>                         </a:t>
            </a:r>
            <a:r>
              <a:rPr lang="en-US" smtClean="0"/>
              <a:t>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</a:t>
            </a:r>
            <a:r>
              <a:rPr lang="en-US" smtClean="0">
                <a:hlinkClick r:id="rId6"/>
              </a:rPr>
              <a:t>              </a:t>
            </a:r>
            <a:r>
              <a:rPr lang="en-US" smtClean="0"/>
              <a:t>      </a:t>
            </a:r>
            <a:r>
              <a:rPr lang="en-US" smtClean="0">
                <a:hlinkClick r:id="rId7"/>
              </a:rPr>
              <a:t>                  </a:t>
            </a:r>
            <a:r>
              <a:rPr lang="en-US" smtClean="0"/>
              <a:t>      </a:t>
            </a:r>
            <a:r>
              <a:rPr lang="en-US" smtClean="0">
                <a:hlinkClick r:id="rId8"/>
              </a:rPr>
              <a:t>                </a:t>
            </a:r>
            <a:r>
              <a:rPr lang="en-US" smtClean="0"/>
              <a:t>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</a:t>
            </a:r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3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985818"/>
            <a:ext cx="10774680" cy="44703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Module I (Lectures 1, 2 and 3)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Basics of Computer Architecture and Programming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Intro to Programming through R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Introduction to data.frame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Functions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useful R methods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Loop Functions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Module II (Lectures 4 and 5)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Introduction to </a:t>
            </a:r>
            <a:r>
              <a:rPr lang="en-US" i="1" u="sng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data.table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R package: syntax, usage and benefits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Merging datasets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Long form and wide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77240" y="151765"/>
            <a:ext cx="10515600" cy="899795"/>
          </a:xfrm>
        </p:spPr>
        <p:txBody>
          <a:bodyPr/>
          <a:lstStyle/>
          <a:p>
            <a:r>
              <a:rPr lang="en-US" dirty="0"/>
              <a:t>Getting Help in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579120" y="1158240"/>
            <a:ext cx="11201400" cy="559308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Console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Just type: ? followed by function name without parenthesis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?mean; ?sum; ?length;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Clarify: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?mean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- help for the function “mean”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??mean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 will perform the search over the internet (CRAN database)</a:t>
            </a:r>
          </a:p>
          <a:p>
            <a:pPr lvl="3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Look for base::mean!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mean()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- call the function mean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mean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- print the definition of the function “mean”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</a:t>
            </a:r>
            <a:r>
              <a:rPr lang="en-US" smtClean="0">
                <a:hlinkClick r:id="rId3"/>
              </a:rPr>
              <a:t>                    </a:t>
            </a:r>
            <a:r>
              <a:rPr lang="en-US" smtClean="0"/>
              <a:t>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hlinkClick r:id="rId4"/>
              </a:rPr>
              <a:t>                 </a:t>
            </a:r>
            <a:r>
              <a:rPr lang="en-US" smtClean="0"/>
              <a:t>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</a:t>
            </a:r>
            <a:r>
              <a:rPr lang="en-US" smtClean="0">
                <a:hlinkClick r:id="rId5"/>
              </a:rPr>
              <a:t>                         </a:t>
            </a:r>
            <a:r>
              <a:rPr lang="en-US" smtClean="0"/>
              <a:t>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</a:t>
            </a:r>
            <a:r>
              <a:rPr lang="en-US" smtClean="0">
                <a:hlinkClick r:id="rId6"/>
              </a:rPr>
              <a:t>              </a:t>
            </a:r>
            <a:r>
              <a:rPr lang="en-US" smtClean="0"/>
              <a:t>      </a:t>
            </a:r>
            <a:r>
              <a:rPr lang="en-US" smtClean="0">
                <a:hlinkClick r:id="rId7"/>
              </a:rPr>
              <a:t>                  </a:t>
            </a:r>
            <a:r>
              <a:rPr lang="en-US" smtClean="0"/>
              <a:t>      </a:t>
            </a:r>
            <a:r>
              <a:rPr lang="en-US" smtClean="0">
                <a:hlinkClick r:id="rId8"/>
              </a:rPr>
              <a:t>                </a:t>
            </a:r>
            <a:r>
              <a:rPr lang="en-US" smtClean="0"/>
              <a:t>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</a:t>
            </a:r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6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777240" y="151765"/>
            <a:ext cx="10515600" cy="899795"/>
          </a:xfrm>
        </p:spPr>
        <p:txBody>
          <a:bodyPr/>
          <a:lstStyle/>
          <a:p>
            <a:r>
              <a:rPr lang="en-US" dirty="0"/>
              <a:t>Getting Help in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579120" y="1158240"/>
            <a:ext cx="11201400" cy="559308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Console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Just type: ? followed by function name without parenthesis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?mean; ?sum; ?length;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Clarify: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?mean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- help for the function “mean”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??mean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 will perform the search over the internet (CRAN database)</a:t>
            </a:r>
          </a:p>
          <a:p>
            <a:pPr lvl="3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Look for base::mean!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mean()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- call the function mean</a:t>
            </a:r>
          </a:p>
          <a:p>
            <a:pPr lvl="2"/>
            <a:r>
              <a:rPr lang="en-US" sz="2100" b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mean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- print the definition of the function “mean”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From Web sources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Most reliable and easy to incorporate is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www.stackoverflow.co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4"/>
              </a:rPr>
              <a:t>www.r-bloggers.co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 is also quite helpful.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You can use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5"/>
              </a:rPr>
              <a:t>https://cran.r-project.or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 for any resource on R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Read the package vignette and manuals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e.g.    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6"/>
              </a:rPr>
              <a:t>data.table CRA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N;    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7"/>
              </a:rPr>
              <a:t>data.table vignett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e;    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8"/>
              </a:rPr>
              <a:t>data.table manua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Even typing your question in google will get you good results!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99% of your questions are already answered! You just need to find them!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0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Input and Output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731586"/>
          </a:xfrm>
        </p:spPr>
        <p:txBody>
          <a:bodyPr>
            <a:normAutofit fontScale="92500" lnSpcReduction="10000"/>
          </a:bodyPr>
          <a:lstStyle/>
          <a:p>
            <a:pPr>
              <a:buChar char=" "/>
            </a:pPr>
            <a:r>
              <a:rPr lang="en-US" smtClean="0"/>
              <a:t>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mtClean="0"/>
              <a:t>  </a:t>
            </a:r>
            <a:r>
              <a:rPr lang="en-US" i="1" smtClean="0"/>
              <a:t>   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mtClean="0"/>
              <a:t>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</a:t>
            </a:r>
            <a:r>
              <a:rPr lang="en-US" sz="19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mtClean="0"/>
              <a:t>             </a:t>
            </a:r>
            <a:endParaRPr lang="en-US" dirty="0"/>
          </a:p>
          <a:p>
            <a:pPr lvl="2">
              <a:buChar char=" "/>
            </a:pP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z="21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Input and Output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731586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Simple assignment</a:t>
            </a:r>
          </a:p>
          <a:p>
            <a:pPr lvl="1"/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i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&lt;- 1;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Assignment is always right to left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Read 1 goes into X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We aren’t comparing X with 1 here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Learn this by heart! (for first-time programmers)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semi-colon isn’t necessary in R, but it’s a good practice to use it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semi-colon is an instruction demarcation. Meaning you can write </a:t>
            </a:r>
            <a:r>
              <a:rPr lang="en-US" sz="19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1; b = 2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in one line.</a:t>
            </a:r>
          </a:p>
          <a:p>
            <a:pPr lvl="2"/>
            <a:r>
              <a:rPr lang="en-US" sz="21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;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incomplete</a:t>
            </a:r>
          </a:p>
          <a:p>
            <a:pPr lvl="1"/>
            <a:r>
              <a:rPr lang="en-US" sz="21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(prefix) is used as a comment. Use it for helpful comments.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Use Ctrl-Shift-C for multi-line comments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Input and Output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731586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Simple assignment</a:t>
            </a:r>
          </a:p>
          <a:p>
            <a:pPr lvl="1"/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i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&lt;- 1;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Assignment is always right to left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Read 1 goes into X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We aren’t comparing X with 1 here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Learn this by heart! (for first-time programmers)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 semi-colon isn’t necessary in R, but it’s a good practice to use it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semi-colon is an instruction demarcation. Meaning you can write </a:t>
            </a:r>
            <a:r>
              <a:rPr lang="en-US" sz="19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1; b = 2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in one line.</a:t>
            </a:r>
          </a:p>
          <a:p>
            <a:pPr lvl="2"/>
            <a:r>
              <a:rPr lang="en-US" sz="21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;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incomplete</a:t>
            </a:r>
          </a:p>
          <a:p>
            <a:pPr lvl="1"/>
            <a:r>
              <a:rPr lang="en-US" sz="21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(prefix) is used as a comment. Use it for helpful comments.</a:t>
            </a:r>
          </a:p>
          <a:p>
            <a:pPr lvl="2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Use Ctrl-Shift-C for multi-line comments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Value of X can be seen by writing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and hitting 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159"/>
          </a:xfrm>
        </p:spPr>
        <p:txBody>
          <a:bodyPr/>
          <a:lstStyle/>
          <a:p>
            <a:r>
              <a:rPr lang="en-US" dirty="0"/>
              <a:t>Vectors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215189"/>
            <a:ext cx="10928927" cy="5474369"/>
          </a:xfrm>
        </p:spPr>
        <p:txBody>
          <a:bodyPr>
            <a:normAutofit fontScale="85000" lnSpcReduction="20000"/>
          </a:bodyPr>
          <a:lstStyle/>
          <a:p>
            <a:pPr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z="2800" smtClean="0"/>
              <a:t>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</a:t>
            </a:r>
            <a:r>
              <a:rPr lang="en-US" baseline="30000" smtClean="0"/>
              <a:t>  </a:t>
            </a:r>
            <a:r>
              <a:rPr lang="en-US" smtClean="0"/>
              <a:t>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159"/>
          </a:xfrm>
        </p:spPr>
        <p:txBody>
          <a:bodyPr/>
          <a:lstStyle/>
          <a:p>
            <a:r>
              <a:rPr lang="en-US" dirty="0"/>
              <a:t>Vectors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215189"/>
            <a:ext cx="10928927" cy="5474369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sequence of numbers. Many ways to input!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c(1,7,-3,41); # concatenate arbitrary numbers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1:10; # natural numbers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seq(1,100,9); # skip by 9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rep(2, 3); # repeat 2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3); # repeat the vector c(1,2)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each = 3); # repeat each element of c(1,2)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c(); # empty vector</a:t>
            </a:r>
          </a:p>
          <a:p>
            <a:pPr lvl="1"/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 this: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c(1:3, rep(c(5,7), each = 2), rep(9, 4), 7);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</a:t>
            </a:r>
            <a:r>
              <a:rPr lang="en-US" baseline="30000" smtClean="0"/>
              <a:t>  </a:t>
            </a:r>
            <a:r>
              <a:rPr lang="en-US" smtClean="0"/>
              <a:t>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159"/>
          </a:xfrm>
        </p:spPr>
        <p:txBody>
          <a:bodyPr/>
          <a:lstStyle/>
          <a:p>
            <a:r>
              <a:rPr lang="en-US" dirty="0"/>
              <a:t>Vectors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215189"/>
            <a:ext cx="10928927" cy="5474369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sequence of numbers. Many ways to input!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c(1,7,-3,41); # concatenate arbitrary numbers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1:10; # natural numbers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seq(1,100,9); # skip by 9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rep(2, 3); # repeat 2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3); # repeat the vector c(1,2)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each = 3); # repeat each element of c(1,2)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c(); # empty vector</a:t>
            </a:r>
          </a:p>
          <a:p>
            <a:pPr lvl="1"/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 this: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c(1:3, rep(c(5,7), each = 2), rep(9, 4), 7);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Length of vector: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length(Y);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</a:t>
            </a:r>
            <a:r>
              <a:rPr lang="en-US" baseline="30000" smtClean="0"/>
              <a:t>  </a:t>
            </a:r>
            <a:r>
              <a:rPr lang="en-US" smtClean="0"/>
              <a:t>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</a:t>
            </a:r>
            <a:r>
              <a:rPr lang="en-US" sz="20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159"/>
          </a:xfrm>
        </p:spPr>
        <p:txBody>
          <a:bodyPr/>
          <a:lstStyle/>
          <a:p>
            <a:r>
              <a:rPr lang="en-US" dirty="0"/>
              <a:t>Vectors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215189"/>
            <a:ext cx="10928927" cy="5474369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 sequence of numbers. Many ways to input!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c(1,7,-3,41); # concatenate arbitrary numbers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1:10; # natural numbers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seq(1,100,9); # skip by 9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rep(2, 3); # repeat 2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3); # repeat the vector c(1,2)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each = 3); # repeat each element of c(1,2) 3-times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c(); # empty vector</a:t>
            </a:r>
          </a:p>
          <a:p>
            <a:pPr lvl="1"/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 this: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c(1:3, rep(c(5,7), each = 2), rep(9, 4), 7);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Length of vector: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length(Y);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Accessing i</a:t>
            </a:r>
            <a:r>
              <a:rPr lang="en-US" baseline="30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element of vector: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Y[i];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square (not curly or parenthesis) brackets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should be between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and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length(Y)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Printing the entire vector is as before: </a:t>
            </a:r>
            <a:r>
              <a:rPr lang="en-US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08283"/>
            <a:ext cx="10515600" cy="854243"/>
          </a:xfrm>
        </p:spPr>
        <p:txBody>
          <a:bodyPr/>
          <a:lstStyle/>
          <a:p>
            <a:r>
              <a:rPr lang="en-US" dirty="0"/>
              <a:t>Objects in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070808"/>
            <a:ext cx="11012055" cy="5644028"/>
          </a:xfrm>
        </p:spPr>
        <p:txBody>
          <a:bodyPr>
            <a:normAutofit fontScale="92500" lnSpcReduction="20000"/>
          </a:bodyPr>
          <a:lstStyle/>
          <a:p>
            <a:pPr>
              <a:buChar char=" "/>
            </a:pPr>
            <a:r>
              <a:rPr lang="en-US" smtClean="0"/>
              <a:t>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/>
              <a:t>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400" smtClean="0"/>
              <a:t>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/>
              <a:t>                              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764308" y="1209964"/>
            <a:ext cx="10774680" cy="543098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Module III (Lectures 6, 7 and 8)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Mini Project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Study of NASA climate data</a:t>
            </a:r>
          </a:p>
          <a:p>
            <a:pPr lvl="3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data.table one-liners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Introduction to Data Analysis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Steps in a Data analysis project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Nuances: missing values, repeating data and extremes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Plotting in R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legends, colors, line types, …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Multiple lines, multiple axes, multiple plots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Regression Basics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meaning of significance and R2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Introduction to </a:t>
            </a:r>
            <a:r>
              <a:rPr lang="en-US" i="1" u="sng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felm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package</a:t>
            </a:r>
          </a:p>
          <a:p>
            <a:pPr lvl="3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Fixed effects, error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08283"/>
            <a:ext cx="10515600" cy="854243"/>
          </a:xfrm>
        </p:spPr>
        <p:txBody>
          <a:bodyPr/>
          <a:lstStyle/>
          <a:p>
            <a:r>
              <a:rPr lang="en-US" dirty="0"/>
              <a:t>Objects in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070808"/>
            <a:ext cx="11012055" cy="5644028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5 basic (atomic) types of objects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character – strings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numeric – real numbers. Also called double.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integer – natural numbers. Default data type for numeric vectors.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typeof(1:10)</a:t>
            </a:r>
          </a:p>
          <a:p>
            <a:pPr lvl="2"/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as.integer(2^31 - 1)</a:t>
            </a:r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and then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as.integer(2^31)</a:t>
            </a:r>
          </a:p>
          <a:p>
            <a:pPr lvl="2"/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There is raw data type as well. It represents hexadecimal numbers. Try: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as.raw(255)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complex – complex numbers. We won’t use them now!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+ 3i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logical – True/False (binary)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</a:rPr>
              <a:t>T, F, TRUE, FALSE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08283"/>
            <a:ext cx="10515600" cy="854243"/>
          </a:xfrm>
        </p:spPr>
        <p:txBody>
          <a:bodyPr/>
          <a:lstStyle/>
          <a:p>
            <a:r>
              <a:rPr lang="en-US" dirty="0"/>
              <a:t>Objects in R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199" y="1070808"/>
            <a:ext cx="11012055" cy="5644028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5 basic (atomic) types of objects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character – strings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numeric – real numbers. Also called double.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integer – natural numbers. Default data type for numeric vectors.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typeof(1:10)</a:t>
            </a:r>
          </a:p>
          <a:p>
            <a:pPr lvl="2"/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Execute: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as.integer(2^31 - 1)</a:t>
            </a:r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and then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as.integer(2^31)</a:t>
            </a:r>
          </a:p>
          <a:p>
            <a:pPr lvl="2"/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There is raw data type as well. It represents hexadecimal numbers. Try: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as.raw(255)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complex – complex numbers. We won’t use them now!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+ 3i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logical – True/False (binary)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</a:rPr>
              <a:t>T, F, TRUE, FALSE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Most basic collection of objects is a vector (also called an array)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only contain objects of same class (i.e. character or integer; not both)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“list” is a general object type and can contain heterogeneous objects as its members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Any Combination of vector, matrix, atomic types etc.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 can even contain another list as an object. E.g. linked-lists!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Due to its generality its very slow and hence rarely used with large datasets unless situation demands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522"/>
          </a:xfrm>
        </p:spPr>
        <p:txBody>
          <a:bodyPr>
            <a:normAutofit fontScale="92500" lnSpcReduction="10000"/>
          </a:bodyPr>
          <a:lstStyle/>
          <a:p>
            <a:pPr>
              <a:buChar char=" "/>
            </a:pPr>
            <a:r>
              <a:rPr lang="en-US" smtClean="0"/>
              <a:t>                                            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mtClean="0"/>
              <a:t>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522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Default type of any number is numeric (i.e. real).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typeof(1)</a:t>
            </a:r>
          </a:p>
          <a:p>
            <a:pPr>
              <a:buChar char=" "/>
            </a:pPr>
            <a:r>
              <a:rPr lang="en-US" smtClean="0"/>
              <a:t>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mtClean="0"/>
              <a:t>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522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Default type of any number is numeric (i.e. real).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typeof(1)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 can differentiate between corner cases: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1/0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--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is.infinite();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0/0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--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is.nan();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Missing data is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--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is.na();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Check what’s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Inf-Inf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?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/>
              <a:t>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/>
              <a:t>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522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Default type of any number is numeric (i.e. real). 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typeof(1)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 can differentiate between corner cases: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1/0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--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is.infinite();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0/0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--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is.nan();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Missing data is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--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is.na();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Check what’s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Inf-Inf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?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Arithmetic Operations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multiplies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divides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takes exponent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%%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the modulo (remainder) operator. Try: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7 %% 2;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/>
          <a:lstStyle/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    </a:t>
            </a:r>
            <a:endParaRPr lang="en-US" dirty="0"/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/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Mixing Objects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Automatically coerced to the same class.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Try: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c(1:7, 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c(T, 2); c(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Implicit coercion!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Never use unless you know what you’re doing!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Even then its better to explicitly coerce objects</a:t>
            </a:r>
          </a:p>
          <a:p>
            <a:endParaRPr lang="en-US" dirty="0"/>
          </a:p>
          <a:p>
            <a:pPr>
              <a:buChar char=" "/>
            </a:pPr>
            <a:r>
              <a:rPr lang="en-US" smtClean="0"/>
              <a:t>   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/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Mixing Objects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Automatically coerced to the same class.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Try: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c(1:7, 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c(T, 2); c(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Implicit coercion!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Never use unless you know what you’re doing!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Even then its better to explicitly coerce objects</a:t>
            </a:r>
          </a:p>
          <a:p>
            <a:endParaRPr lang="en-US" dirty="0"/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Explicit Coercion</a:t>
            </a:r>
          </a:p>
          <a:p>
            <a:pPr lvl="1"/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as.character(1:5);</a:t>
            </a:r>
          </a:p>
          <a:p>
            <a:pPr lvl="1"/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as.numeric("iimb"); # warning!</a:t>
            </a:r>
          </a:p>
          <a:p>
            <a:pPr lvl="1"/>
            <a:r>
              <a:rPr lang="en-IN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as.logical(seq(-2,2,1));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62952" y="1597024"/>
            <a:ext cx="11466095" cy="4755649"/>
          </a:xfrm>
        </p:spPr>
        <p:txBody>
          <a:bodyPr>
            <a:normAutofit lnSpcReduction="10000"/>
          </a:bodyPr>
          <a:lstStyle/>
          <a:p>
            <a:pPr>
              <a:buChar char=" "/>
            </a:pPr>
            <a:r>
              <a:rPr lang="en-US" smtClean="0"/>
              <a:t>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</a:t>
            </a:r>
            <a:endParaRPr lang="da-DK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da-DK" smtClean="0"/>
              <a:t>            </a:t>
            </a:r>
            <a:r>
              <a:rPr lang="da-DK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da-DK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/>
              <a:t>             </a:t>
            </a:r>
            <a:r>
              <a:rPr lang="en-US" baseline="30000" smtClean="0"/>
              <a:t>  </a:t>
            </a:r>
            <a:r>
              <a:rPr lang="en-US" smtClean="0"/>
              <a:t>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/>
              <a:t>                                                                                 </a:t>
            </a:r>
            <a:endParaRPr lang="en-US" sz="2400" dirty="0"/>
          </a:p>
          <a:p>
            <a:pPr lvl="1">
              <a:buChar char=" "/>
            </a:pPr>
            <a:r>
              <a:rPr lang="en-US" smtClean="0"/>
              <a:t>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mtClean="0"/>
              <a:t>             </a:t>
            </a:r>
            <a:r>
              <a:rPr lang="en-US" baseline="30000" smtClean="0"/>
              <a:t>  </a:t>
            </a:r>
            <a:r>
              <a:rPr lang="en-US" smtClean="0"/>
              <a:t>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</a:t>
            </a:r>
            <a:r>
              <a:rPr lang="en-US" smtClean="0">
                <a:hlinkClick r:id="rId3"/>
              </a:rPr>
              <a:t>                    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126836"/>
            <a:ext cx="7437582" cy="3592946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t>Module IV (Lectures 9 and 10)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t>Mini Project</a:t>
            </a:r>
          </a:p>
          <a:p>
            <a:pPr lvl="2"/>
            <a:r>
              <a:rPr lang="en-US" sz="1800" smtClean="0">
                <a:solidFill>
                  <a:srgbClr val="000000"/>
                </a:solidFill>
                <a:latin typeface="Calibri" panose="020F0502020204030204" pitchFamily="34" charset="0"/>
              </a:rPr>
              <a:t>A country-wide panel of CO</a:t>
            </a:r>
            <a:r>
              <a:rPr lang="en-US" sz="160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1800" smtClean="0">
                <a:solidFill>
                  <a:srgbClr val="000000"/>
                </a:solidFill>
                <a:latin typeface="Calibri" panose="020F0502020204030204" pitchFamily="34" charset="0"/>
              </a:rPr>
              <a:t> emissions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t>Miscellaneous</a:t>
            </a:r>
          </a:p>
          <a:p>
            <a:pPr lvl="2"/>
            <a:r>
              <a:rPr lang="en-US" sz="1800" smtClean="0">
                <a:solidFill>
                  <a:srgbClr val="000000"/>
                </a:solidFill>
                <a:latin typeface="Calibri" panose="020F0502020204030204" pitchFamily="34" charset="0"/>
              </a:rPr>
              <a:t>Running different types of regressions in R</a:t>
            </a:r>
          </a:p>
          <a:p>
            <a:pPr lvl="3"/>
            <a:r>
              <a:rPr lang="en-US" sz="1600" smtClean="0">
                <a:solidFill>
                  <a:srgbClr val="000000"/>
                </a:solidFill>
                <a:latin typeface="Calibri" panose="020F0502020204030204" pitchFamily="34" charset="0"/>
              </a:rPr>
              <a:t>OLS, GLS, IV, logit, GMM</a:t>
            </a:r>
          </a:p>
          <a:p>
            <a:pPr lvl="2"/>
            <a:r>
              <a:rPr lang="en-US" sz="1800" smtClean="0">
                <a:solidFill>
                  <a:srgbClr val="000000"/>
                </a:solidFill>
                <a:latin typeface="Calibri" panose="020F0502020204030204" pitchFamily="34" charset="0"/>
              </a:rPr>
              <a:t>Rmarkdown/latex for documenting your work</a:t>
            </a:r>
          </a:p>
          <a:p>
            <a:pPr lvl="2"/>
            <a:r>
              <a:rPr lang="en-US" sz="1800" smtClean="0">
                <a:solidFill>
                  <a:srgbClr val="000000"/>
                </a:solidFill>
                <a:latin typeface="Calibri" panose="020F0502020204030204" pitchFamily="34" charset="0"/>
              </a:rPr>
              <a:t>Other useful stuff!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62952" y="1597024"/>
            <a:ext cx="11466095" cy="4755649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carry different types of data together</a:t>
            </a:r>
          </a:p>
          <a:p>
            <a:pPr lvl="1"/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da-DK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list(1, FALSE, 3.14, "iimb", "c", 4-3i, list("2nd-list"));</a:t>
            </a:r>
          </a:p>
          <a:p>
            <a:pPr lvl="1"/>
            <a:r>
              <a:rPr lang="da-DK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Print list: </a:t>
            </a:r>
            <a:r>
              <a:rPr lang="da-DK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Check: </a:t>
            </a:r>
            <a:r>
              <a:rPr lang="en-US" sz="22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typeof(L); typeof(L[4]); typeof(L[[4]]); typeof(L[[7]]);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Single square brackets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access the i</a:t>
            </a:r>
            <a:r>
              <a:rPr lang="en-US" baseline="30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list embedded in the list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lvl="2"/>
            <a:r>
              <a:rPr lang="en-US" sz="24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It’s a pointer to the element (don’t bother if you don’t know what a pointer is!)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Double square brackets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[[i]]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access the i</a:t>
            </a:r>
            <a:r>
              <a:rPr lang="en-US" baseline="30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element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append elements in list: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= append(L, "8-th");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unlist(L);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will coerce all elements into a single type and return a vector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Delete an element from a list: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 don’t know how to do that!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Let’s google: “delete element from list in R”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Open the answer on 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www.stackoverflow.co</a:t>
            </a: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22957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US" smtClean="0"/>
              <a:t>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</a:t>
            </a:r>
            <a:r>
              <a:rPr lang="en-US" i="1" smtClean="0"/>
              <a:t>  </a:t>
            </a:r>
            <a:endParaRPr lang="en-US" i="1" dirty="0"/>
          </a:p>
          <a:p>
            <a:pPr lvl="2"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</a:t>
            </a:r>
            <a:endParaRPr lang="en-US" dirty="0"/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</a:t>
            </a:r>
            <a:endParaRPr lang="fr-FR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2295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Generalization of vectors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2 dimensions instead of one!</a:t>
            </a:r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</a:t>
            </a:r>
            <a:endParaRPr lang="en-US" dirty="0"/>
          </a:p>
          <a:p>
            <a:pPr lvl="2">
              <a:buChar char=" "/>
            </a:pPr>
            <a:r>
              <a:rPr lang="en-US" smtClean="0"/>
              <a:t>                                    </a:t>
            </a:r>
            <a:r>
              <a:rPr lang="en-US" i="1" smtClean="0"/>
              <a:t>  </a:t>
            </a:r>
            <a:endParaRPr lang="en-US" i="1" dirty="0"/>
          </a:p>
          <a:p>
            <a:pPr lvl="2">
              <a:buChar char=" "/>
            </a:pPr>
            <a:r>
              <a:rPr lang="en-US" smtClean="0"/>
              <a:t>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</a:t>
            </a:r>
            <a:endParaRPr lang="en-US" dirty="0"/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</a:t>
            </a:r>
            <a:endParaRPr lang="fr-FR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22957"/>
          </a:xfrm>
        </p:spPr>
        <p:txBody>
          <a:bodyPr>
            <a:normAutofit/>
          </a:bodyPr>
          <a:lstStyle/>
          <a:p>
            <a:r>
              <a:rPr lang="en-US" dirty="0"/>
              <a:t>Generalization of vectors</a:t>
            </a:r>
          </a:p>
          <a:p>
            <a:pPr lvl="1"/>
            <a:r>
              <a:rPr lang="en-US" dirty="0"/>
              <a:t>2 dimensions instead of one!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N x K matrix means a matrix having N rows and K columns. Total of NK elements.</a:t>
            </a:r>
          </a:p>
          <a:p>
            <a:pPr lvl="1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matrix(nrow = 2, ncol = 3);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Dimensions: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dim(M);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Can think of M as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3 columns vectors each of length 2, </a:t>
            </a:r>
            <a:r>
              <a:rPr lang="en-US" i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or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2 row vectors each of length 3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Populate matrix: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rbind(1:3, 4:6);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fr-FR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matrix(1:6, nrow = 2, byrow = T); # default is by column</a:t>
            </a:r>
          </a:p>
          <a:p>
            <a:pPr lvl="2"/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cbind(1:2, 3:4, 5:6);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14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Indexing a matrix</a:t>
            </a:r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gives the element at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row and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j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column</a:t>
            </a:r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gives the entire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row (a vector)</a:t>
            </a:r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M[,j]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gives the entire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j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column (a vector)</a:t>
            </a:r>
          </a:p>
        </p:txBody>
      </p:sp>
    </p:spTree>
    <p:extLst>
      <p:ext uri="{BB962C8B-B14F-4D97-AF65-F5344CB8AC3E}">
        <p14:creationId xmlns:p14="http://schemas.microsoft.com/office/powerpoint/2010/main" val="28788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14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Indexing a matrix</a:t>
            </a:r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gives the element at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row and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j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column</a:t>
            </a:r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gives the entire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row (a vector)</a:t>
            </a:r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M[,j]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gives the entire </a:t>
            </a:r>
            <a:r>
              <a:rPr lang="en-US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j</a:t>
            </a:r>
            <a:r>
              <a:rPr lang="en-US" baseline="30000" dirty="0" err="1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column (a vector)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Matrix multiplication</a:t>
            </a:r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%*%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performs the usual matrix multiplication. Try: 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%*% M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Dimensions must match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Try 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t(M) %*% M;</a:t>
            </a:r>
          </a:p>
          <a:p>
            <a:pPr lvl="2"/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t(M)</a:t>
            </a:r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takes transpose of a matrix!</a:t>
            </a:r>
            <a:endParaRPr lang="en-US" dirty="0"/>
          </a:p>
          <a:p>
            <a:pPr lvl="1"/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M*N </a:t>
            </a:r>
            <a:r>
              <a:rPr lang="en-IN" dirty="0" smtClean="0"/>
              <a:t>perform element-wise multiplication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(cont.)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Identity matrix: </a:t>
            </a:r>
            <a:r>
              <a:rPr lang="en-US" sz="2400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Diagonal Matrix: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(c(1,5,7)); </a:t>
            </a:r>
            <a:r>
              <a:rPr lang="en-US" sz="2400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(1:7);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Diagonal of a matrix: </a:t>
            </a:r>
            <a:r>
              <a:rPr lang="en-US" sz="2400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</a:t>
            </a: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Trace of a matrix: 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sz="2400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(M))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Inverse of a matrix: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Must be a square matrix:  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matrix(1:9, 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3, 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3);</a:t>
            </a:r>
          </a:p>
          <a:p>
            <a:pPr lvl="2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Another way to create a matrix. Data is entered column-wise.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Determinant must be non-zero:  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(M); M[3,3] = 19; </a:t>
            </a:r>
            <a:r>
              <a:rPr lang="en-US" dirty="0" err="1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(M);</a:t>
            </a:r>
          </a:p>
          <a:p>
            <a:pPr lvl="1"/>
            <a:r>
              <a:rPr lang="en-US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Inverse:  </a:t>
            </a:r>
            <a:r>
              <a:rPr lang="en-US" dirty="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solve(M);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Higher (&gt; 2) dimension Arrays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701964" y="1825625"/>
            <a:ext cx="11102109" cy="4852266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endParaRPr lang="pt-BR" sz="20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</a:t>
            </a:r>
            <a:endParaRPr lang="pt-BR" sz="20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endParaRPr lang="pt-BR" sz="20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endParaRPr lang="pt-BR" sz="20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</a:t>
            </a:r>
            <a:endParaRPr lang="pt-BR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>
              <a:buChar char=" "/>
            </a:pP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pt-BR" sz="2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</a:t>
            </a:r>
            <a:endParaRPr lang="pt-BR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>
              <a:buChar char=" "/>
            </a:pP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</a:t>
            </a:r>
            <a:endParaRPr lang="pt-BR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>
              <a:buChar char=" "/>
            </a:pP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    </a:t>
            </a:r>
            <a:b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</a:b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</a:t>
            </a:r>
            <a:b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</a:b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endParaRPr lang="pt-BR" sz="20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</a:t>
            </a:r>
            <a:b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</a:b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</a:t>
            </a:r>
            <a:endParaRPr lang="pt-BR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Higher (&gt; 2) dimension Arrays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701964" y="1825625"/>
            <a:ext cx="11102109" cy="4852266"/>
          </a:xfrm>
        </p:spPr>
        <p:txBody>
          <a:bodyPr>
            <a:normAutofit/>
          </a:bodyPr>
          <a:lstStyle/>
          <a:p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array(1:24, dim = c(2,3,4),</a:t>
            </a:r>
          </a:p>
          <a:p>
            <a:pPr marL="0" indent="0">
              <a:buNone/>
            </a:pP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dimnames = list(paste0("ROW-", 1:2),</a:t>
            </a:r>
          </a:p>
          <a:p>
            <a:pPr marL="0" indent="0">
              <a:buNone/>
            </a:pP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paste0("COL-", 1:3),</a:t>
            </a:r>
          </a:p>
          <a:p>
            <a:pPr marL="0" indent="0">
              <a:buNone/>
            </a:pP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paste0("MATRIX-", 1:4)));</a:t>
            </a:r>
          </a:p>
          <a:p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A[,,i]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be a 2x3 matrix,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A[,i,j]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be a 2x1 vector,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A[i,j,k]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a scaler.</a:t>
            </a:r>
          </a:p>
          <a:p>
            <a:pPr lvl="1"/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What the dimension of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A[i,,], A[,j,], A[i,,k] </a:t>
            </a:r>
            <a:r>
              <a:rPr lang="pt-BR" sz="2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and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A[i,j,]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?</a:t>
            </a:r>
          </a:p>
          <a:p>
            <a:pPr>
              <a:buChar char=" "/>
            </a:pP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</a:t>
            </a:r>
            <a:endParaRPr lang="pt-BR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>
              <a:buChar char=" "/>
            </a:pP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    </a:t>
            </a:r>
            <a:b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</a:b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</a:t>
            </a:r>
            <a:b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</a:b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</a:t>
            </a:r>
            <a:r>
              <a:rPr lang="pt-BR" sz="20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endParaRPr lang="pt-BR" sz="20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</a:t>
            </a:r>
            <a:b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</a:b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</a:t>
            </a:r>
            <a:endParaRPr lang="pt-BR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Higher (&gt; 2) dimension Arrays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701964" y="1825625"/>
            <a:ext cx="11102109" cy="4852266"/>
          </a:xfrm>
        </p:spPr>
        <p:txBody>
          <a:bodyPr>
            <a:normAutofit/>
          </a:bodyPr>
          <a:lstStyle/>
          <a:p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array(1:24, dim = c(2,3,4),</a:t>
            </a:r>
          </a:p>
          <a:p>
            <a:pPr marL="0" indent="0">
              <a:buNone/>
            </a:pP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dimnames = list(paste0("ROW-", 1:2),</a:t>
            </a:r>
          </a:p>
          <a:p>
            <a:pPr marL="0" indent="0">
              <a:buNone/>
            </a:pP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paste0("COL-", 1:3),</a:t>
            </a:r>
          </a:p>
          <a:p>
            <a:pPr marL="0" indent="0">
              <a:buNone/>
            </a:pP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paste0("MATRIX-", 1:4)));</a:t>
            </a:r>
          </a:p>
          <a:p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A[,,i]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be a 2x3 matrix,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A[,i,j] 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will be a 2x1 vector,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A[i,j,k]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is a scaler.</a:t>
            </a:r>
          </a:p>
          <a:p>
            <a:pPr lvl="1"/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What the dimension of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A[i,,], A[,j,], A[i,,k] </a:t>
            </a:r>
            <a:r>
              <a:rPr lang="pt-BR" sz="20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and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A[i,j,]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?</a:t>
            </a:r>
          </a:p>
          <a:p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They have a limited use</a:t>
            </a:r>
          </a:p>
          <a:p>
            <a:pPr lvl="1"/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For instance, if you need to compute 10,000 matrices (of dimension NxN) and then add them, then it’s better to define an array of dimension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c(N,N,10000)</a:t>
            </a:r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and after computation do </a:t>
            </a:r>
            <a:r>
              <a:rPr lang="pt-BR" sz="20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apply(A, c(1,2), sum)</a:t>
            </a:r>
          </a:p>
          <a:p>
            <a:pPr lvl="1"/>
            <a:r>
              <a:rPr lang="pt-BR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data.frames/data.tables are almost always easier to build, interpret and summarize!</a:t>
            </a:r>
          </a:p>
          <a:p>
            <a:endParaRPr lang="pt-BR" dirty="0"/>
          </a:p>
          <a:p>
            <a:endParaRPr lang="pt-BR" dirty="0"/>
          </a:p>
          <a:p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18468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Session-1</a:t>
            </a:r>
          </a:p>
        </p:txBody>
      </p:sp>
    </p:spTree>
    <p:extLst>
      <p:ext uri="{BB962C8B-B14F-4D97-AF65-F5344CB8AC3E}">
        <p14:creationId xmlns:p14="http://schemas.microsoft.com/office/powerpoint/2010/main" val="1157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960582"/>
          </a:xfrm>
        </p:spPr>
        <p:txBody>
          <a:bodyPr/>
          <a:lstStyle/>
          <a:p>
            <a:r>
              <a:rPr lang="en-US" dirty="0"/>
              <a:t>Factors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5329382"/>
          </a:xfrm>
        </p:spPr>
        <p:txBody>
          <a:bodyPr>
            <a:normAutofit lnSpcReduction="10000"/>
          </a:bodyPr>
          <a:lstStyle/>
          <a:p>
            <a:pPr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</a:t>
            </a:r>
            <a:endParaRPr lang="en-US" sz="24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endParaRPr lang="en-US" sz="24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endParaRPr lang="en-US" sz="24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960582"/>
          </a:xfrm>
        </p:spPr>
        <p:txBody>
          <a:bodyPr/>
          <a:lstStyle/>
          <a:p>
            <a:r>
              <a:rPr lang="en-US" dirty="0"/>
              <a:t>Factors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5329382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For categorical data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Male, female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Cities in a dataset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Typically useful when the dataset is large but the no. of categories is small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Using factors is more descriptive than integer values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Rather than using 1 for PGP, 2 for FPM and 3 for Others; its more intuitive to use factors.</a:t>
            </a:r>
          </a:p>
          <a:p>
            <a:pPr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</a:t>
            </a:r>
            <a:endParaRPr lang="en-US" sz="24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endParaRPr lang="en-US" sz="24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endParaRPr lang="en-US" sz="2400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960582"/>
          </a:xfrm>
        </p:spPr>
        <p:txBody>
          <a:bodyPr/>
          <a:lstStyle/>
          <a:p>
            <a:r>
              <a:rPr lang="en-US" dirty="0"/>
              <a:t>Factors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5329382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For categorical data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Male, female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Cities in a dataset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Typically useful when the dataset is large but the no. of categories is small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Using factors is more descriptive than integer values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Rather than using 1 for PGP, 2 for FPM and 3 for Others; its more intuitive to use factors.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Example:</a:t>
            </a:r>
          </a:p>
          <a:p>
            <a:pPr lvl="2"/>
            <a:r>
              <a:rPr lang="en-US" sz="24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 = rep(c("male", "female"), 5);</a:t>
            </a:r>
          </a:p>
          <a:p>
            <a:pPr lvl="2"/>
            <a:r>
              <a:rPr lang="en-US" sz="24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sex_f = as.factor(sex);</a:t>
            </a:r>
          </a:p>
          <a:p>
            <a:pPr lvl="2"/>
            <a:r>
              <a:rPr lang="en-US" sz="24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Check: typeof(sex_f); as.integer(sex_f);</a:t>
            </a:r>
          </a:p>
          <a:p>
            <a:pPr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 smtClean="0">
              <a:solidFill>
                <a:srgbClr val="70AD47">
                  <a:lumMod val="10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</a:t>
            </a:r>
            <a:endParaRPr lang="en-US" dirty="0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2">
              <a:buChar char=" "/>
            </a:pPr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    </a:t>
            </a:r>
            <a:r>
              <a:rPr lang="en-US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960582"/>
          </a:xfrm>
        </p:spPr>
        <p:txBody>
          <a:bodyPr/>
          <a:lstStyle/>
          <a:p>
            <a:r>
              <a:rPr lang="en-US" dirty="0"/>
              <a:t>Factors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5329382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For categorical data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Male, female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Cities in a dataset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Typically useful when the dataset is large but the no. of categories is small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Using factors is more descriptive than integer values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Rather than using 1 for PGP, 2 for FPM and 3 for Others; its more intuitive to use factors.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Example:</a:t>
            </a:r>
          </a:p>
          <a:p>
            <a:pPr lvl="2"/>
            <a:r>
              <a:rPr lang="en-US" sz="24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 = rep(c("male", "female"), 5);</a:t>
            </a:r>
          </a:p>
          <a:p>
            <a:pPr lvl="2"/>
            <a:r>
              <a:rPr lang="en-US" sz="24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sex_f = as.factor(sex);</a:t>
            </a:r>
          </a:p>
          <a:p>
            <a:pPr lvl="2"/>
            <a:r>
              <a:rPr lang="en-US" sz="2400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Check: typeof(sex_f); as.integer(sex_f);</a:t>
            </a:r>
          </a:p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Useful in the regression framework using </a:t>
            </a:r>
            <a:r>
              <a:rPr lang="en-US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lm();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Automatically creates dummy for all but one categories.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Conversion between integers (like year) and factor can corrupt your data!</a:t>
            </a:r>
          </a:p>
          <a:p>
            <a:pPr lvl="2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Try: </a:t>
            </a:r>
            <a:r>
              <a:rPr lang="en-US" smtClean="0">
                <a:solidFill>
                  <a:srgbClr val="70AD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as.integer(as.factor(2000:2020))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75734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Session - 3</a:t>
            </a:r>
          </a:p>
        </p:txBody>
      </p:sp>
    </p:spTree>
    <p:extLst>
      <p:ext uri="{BB962C8B-B14F-4D97-AF65-F5344CB8AC3E}">
        <p14:creationId xmlns:p14="http://schemas.microsoft.com/office/powerpoint/2010/main" val="36846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Session-2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96683"/>
            <a:ext cx="10515600" cy="765843"/>
          </a:xfrm>
        </p:spPr>
        <p:txBody>
          <a:bodyPr/>
          <a:lstStyle/>
          <a:p>
            <a:r>
              <a:rPr lang="en-US" dirty="0"/>
              <a:t>Data Frame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191126"/>
            <a:ext cx="10515600" cy="5450306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US" smtClean="0"/>
              <a:t>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                               </a:t>
            </a:r>
            <a:br>
              <a:rPr lang="en-US" smtClean="0"/>
            </a:br>
            <a:r>
              <a:rPr lang="en-US" smtClean="0"/>
              <a:t>                          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</a:t>
            </a:r>
            <a:endParaRPr lang="en-US" dirty="0"/>
          </a:p>
          <a:p>
            <a:pPr lvl="2">
              <a:buChar char=" "/>
            </a:pPr>
            <a:r>
              <a:rPr lang="en-IN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</a:t>
            </a:r>
            <a:r>
              <a:rPr lang="en-IN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6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</a:t>
            </a:r>
            <a:endParaRPr lang="en-US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IN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har char=" "/>
            </a:pP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196683"/>
            <a:ext cx="10515600" cy="765843"/>
          </a:xfrm>
        </p:spPr>
        <p:txBody>
          <a:bodyPr/>
          <a:lstStyle/>
          <a:p>
            <a:r>
              <a:rPr lang="en-US" dirty="0"/>
              <a:t>Data Frame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191126"/>
            <a:ext cx="10515600" cy="5450306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Probably the most important data type you’ll use.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All external data (from excel, csv, tables, webpages etc) is read as data frame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It’s a list where each element of list must have the same length.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Think of it like a matrix but with the flexibility that each column can have different data type. E.g. set of Names, weights and heights</a:t>
            </a: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Example:</a:t>
            </a:r>
          </a:p>
          <a:p>
            <a:pPr lvl="2"/>
            <a: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data.frame(name = c("a", "b"), weight = c(70, 75),</a:t>
            </a:r>
            <a:b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height = c(1.78, 1.82));</a:t>
            </a:r>
          </a:p>
          <a:p>
            <a:pPr lvl="2"/>
            <a:r>
              <a:rPr lang="en-US" sz="26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d; d$name; d[1,]; d$weight; d[,3];</a:t>
            </a:r>
          </a:p>
          <a:p>
            <a:pPr lvl="2"/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d$bmi = d$weight / (d$height^2); # new row</a:t>
            </a:r>
          </a:p>
          <a:p>
            <a:pPr lvl="2"/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nrow(d); ncol(d); dim(d);</a:t>
            </a:r>
          </a:p>
          <a:p>
            <a:pPr lvl="2"/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colnames(d)[1] = </a:t>
            </a:r>
            <a:r>
              <a:rPr lang="en-IN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"names"</a:t>
            </a:r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2400" smtClean="0">
                <a:solidFill>
                  <a:srgbClr val="70AD47">
                    <a:lumMod val="10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rownames(d) = c("I", "II");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en-US" dirty="0"/>
              <a:t>Reading Data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25453"/>
          </a:xfrm>
        </p:spPr>
        <p:txBody>
          <a:bodyPr>
            <a:normAutofit fontScale="92500" lnSpcReduction="10000"/>
          </a:bodyPr>
          <a:lstStyle/>
          <a:p>
            <a:pPr>
              <a:buChar char=" "/>
            </a:pPr>
            <a:r>
              <a:rPr lang="en-US" smtClean="0"/>
              <a:t>                                 </a:t>
            </a:r>
            <a:endParaRPr lang="en-US" dirty="0"/>
          </a:p>
          <a:p>
            <a:pPr lvl="1">
              <a:buChar char=" "/>
            </a:pPr>
            <a:r>
              <a:rPr lang="en-US" sz="2000" smtClean="0">
                <a:hlinkClick r:id="rId3"/>
              </a:rPr>
              <a:t>                                                                                   </a:t>
            </a:r>
            <a:r>
              <a:rPr lang="en-US" sz="2000" smtClean="0"/>
              <a:t>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1">
              <a:lnSpc>
                <a:spcPct val="110000"/>
              </a:lnSpc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har char=" "/>
            </a:pPr>
            <a:r>
              <a:rPr lang="en-US" sz="2200" smtClean="0"/>
              <a:t>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</a:t>
            </a:r>
            <a:br>
              <a:rPr lang="en-US" smtClean="0"/>
            </a:br>
            <a:r>
              <a:rPr lang="en-US" smtClean="0"/>
              <a:t>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9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en-US" dirty="0"/>
              <a:t>Reading Data</a:t>
            </a:r>
            <a:endParaRPr lang="en-IN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2545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Download some stock data from NSE</a:t>
            </a:r>
          </a:p>
          <a:p>
            <a:pPr lvl="1"/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hlinkClick r:id="rId3"/>
              </a:rPr>
              <a:t>https://www.nseindia.com/products/content/equities/indices/historical_index_data.ht</a:t>
            </a:r>
            <a:r>
              <a:rPr lang="en-US" sz="21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m</a:t>
            </a:r>
            <a:endParaRPr lang="en-US" smtClean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  <a:p>
            <a:pPr lvl="1"/>
            <a:r>
              <a:rPr lang="en-US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Save the CSV file as data.csv</a:t>
            </a:r>
          </a:p>
          <a:p>
            <a:pPr>
              <a:buChar char=" "/>
            </a:pPr>
            <a:r>
              <a:rPr lang="en-US" smtClean="0"/>
              <a:t>                      </a:t>
            </a:r>
            <a:endParaRPr lang="en-US" dirty="0"/>
          </a:p>
          <a:p>
            <a:pPr lvl="1">
              <a:lnSpc>
                <a:spcPct val="110000"/>
              </a:lnSpc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har char=" "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har char=" "/>
            </a:pPr>
            <a:r>
              <a:rPr lang="en-US" sz="2200" smtClean="0"/>
              <a:t>               </a:t>
            </a:r>
            <a:r>
              <a:rPr lang="en-US" sz="22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har char=" "/>
            </a:pPr>
            <a:r>
              <a:rPr lang="en-US" smtClean="0"/>
              <a:t>          </a:t>
            </a:r>
            <a:endParaRPr lang="en-US" dirty="0"/>
          </a:p>
          <a:p>
            <a:pPr lvl="1">
              <a:buChar char=" "/>
            </a:pPr>
            <a:r>
              <a:rPr lang="en-US" smtClean="0"/>
              <a:t>                                              </a:t>
            </a:r>
            <a:endParaRPr lang="en-US" dirty="0"/>
          </a:p>
          <a:p>
            <a:pPr>
              <a:buChar char=" "/>
            </a:pPr>
            <a:r>
              <a:rPr lang="en-US" smtClean="0"/>
              <a:t>              </a:t>
            </a:r>
            <a:endParaRPr lang="en-US" dirty="0"/>
          </a:p>
          <a:p>
            <a:pPr lvl="1">
              <a:buChar char=" "/>
            </a:pPr>
            <a:r>
              <a:rPr lang="en-IN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har char=" "/>
            </a:pPr>
            <a:r>
              <a:rPr lang="en-US" smtClean="0"/>
              <a:t>                                                                  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mtClean="0"/>
              <a:t>    </a:t>
            </a:r>
            <a:br>
              <a:rPr lang="en-US" smtClean="0"/>
            </a:br>
            <a:r>
              <a:rPr lang="en-US" smtClean="0"/>
              <a:t>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5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29544</TotalTime>
  <Words>15651</Words>
  <Application>Microsoft Office PowerPoint</Application>
  <PresentationFormat>Widescreen</PresentationFormat>
  <Paragraphs>3036</Paragraphs>
  <Slides>319</Slides>
  <Notes>150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319</vt:i4>
      </vt:variant>
    </vt:vector>
  </HeadingPairs>
  <TitlesOfParts>
    <vt:vector size="327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Applied R Programming 2021</vt:lpstr>
      <vt:lpstr>Course Objective</vt:lpstr>
      <vt:lpstr>Course Objective</vt:lpstr>
      <vt:lpstr>Course Objective</vt:lpstr>
      <vt:lpstr>Course Outline</vt:lpstr>
      <vt:lpstr>Course Outline</vt:lpstr>
      <vt:lpstr>PowerPoint Presentation</vt:lpstr>
      <vt:lpstr>PowerPoint Presentation</vt:lpstr>
      <vt:lpstr>Session-1</vt:lpstr>
      <vt:lpstr>Module - I</vt:lpstr>
      <vt:lpstr>What’s a computer look like?</vt:lpstr>
      <vt:lpstr>What does a Computer do?</vt:lpstr>
      <vt:lpstr>What does a Computer do?</vt:lpstr>
      <vt:lpstr>What does a Computer do?</vt:lpstr>
      <vt:lpstr>What does a Computer do?</vt:lpstr>
      <vt:lpstr>What is a program?</vt:lpstr>
      <vt:lpstr>What is a program?</vt:lpstr>
      <vt:lpstr>What is a program?</vt:lpstr>
      <vt:lpstr>What is a program?</vt:lpstr>
      <vt:lpstr>What is a program?</vt:lpstr>
      <vt:lpstr>Fibonacci Time Complexity Example</vt:lpstr>
      <vt:lpstr>Fibonacci Time Complexity Example</vt:lpstr>
      <vt:lpstr>Fibonacci Time Complexity Example</vt:lpstr>
      <vt:lpstr>Fibonacci Time Complexity Example</vt:lpstr>
      <vt:lpstr>3 ways to find Fib(n)</vt:lpstr>
      <vt:lpstr>3 ways to find Fib(n)</vt:lpstr>
      <vt:lpstr>3 ways to find Fib(n)</vt:lpstr>
      <vt:lpstr>3 ways to find Fib(n)</vt:lpstr>
      <vt:lpstr>PowerPoint Presentation</vt:lpstr>
      <vt:lpstr>PowerPoint Presentation</vt:lpstr>
      <vt:lpstr>PowerPoint Presentation</vt:lpstr>
      <vt:lpstr>What makes a good program?</vt:lpstr>
      <vt:lpstr>What makes a good program?</vt:lpstr>
      <vt:lpstr>What makes a good program?</vt:lpstr>
      <vt:lpstr>What makes a good program?</vt:lpstr>
      <vt:lpstr>What makes a good program?</vt:lpstr>
      <vt:lpstr>Session-2</vt:lpstr>
      <vt:lpstr>Reflection on Session-1</vt:lpstr>
      <vt:lpstr>Reflection on Session-1</vt:lpstr>
      <vt:lpstr>Reflection on Session-1</vt:lpstr>
      <vt:lpstr>Reflection on Session-1</vt:lpstr>
      <vt:lpstr>Reflection on Session-1</vt:lpstr>
      <vt:lpstr>Typical Programing Errors</vt:lpstr>
      <vt:lpstr>Typical Programing Errors</vt:lpstr>
      <vt:lpstr>Typical Programing Errors</vt:lpstr>
      <vt:lpstr>Typical Programing Errors</vt:lpstr>
      <vt:lpstr>What is R</vt:lpstr>
      <vt:lpstr>What is R</vt:lpstr>
      <vt:lpstr>What is R</vt:lpstr>
      <vt:lpstr>What is R (cont.)</vt:lpstr>
      <vt:lpstr>What is R (cont.)</vt:lpstr>
      <vt:lpstr>What is R (cont.)</vt:lpstr>
      <vt:lpstr>Alternatives to R</vt:lpstr>
      <vt:lpstr>Alternatives to R</vt:lpstr>
      <vt:lpstr>Alternatives to R</vt:lpstr>
      <vt:lpstr>Downloading and Installing R</vt:lpstr>
      <vt:lpstr>Downloading and Installing R</vt:lpstr>
      <vt:lpstr>Downloading and Installing R</vt:lpstr>
      <vt:lpstr>Getting Help in R</vt:lpstr>
      <vt:lpstr>Getting Help in R</vt:lpstr>
      <vt:lpstr>Getting Help in R</vt:lpstr>
      <vt:lpstr>R Input and Output</vt:lpstr>
      <vt:lpstr>R Input and Output</vt:lpstr>
      <vt:lpstr>R Input and Output</vt:lpstr>
      <vt:lpstr>Vectors</vt:lpstr>
      <vt:lpstr>Vectors</vt:lpstr>
      <vt:lpstr>Vectors</vt:lpstr>
      <vt:lpstr>Vectors</vt:lpstr>
      <vt:lpstr>Objects in R</vt:lpstr>
      <vt:lpstr>Objects in R</vt:lpstr>
      <vt:lpstr>Objects in R</vt:lpstr>
      <vt:lpstr>Numbers</vt:lpstr>
      <vt:lpstr>Numbers</vt:lpstr>
      <vt:lpstr>Numbers</vt:lpstr>
      <vt:lpstr>Numbers</vt:lpstr>
      <vt:lpstr>Coercion</vt:lpstr>
      <vt:lpstr>Coercion</vt:lpstr>
      <vt:lpstr>Coercion</vt:lpstr>
      <vt:lpstr>List</vt:lpstr>
      <vt:lpstr>List</vt:lpstr>
      <vt:lpstr>Matrices</vt:lpstr>
      <vt:lpstr>Matrices</vt:lpstr>
      <vt:lpstr>Matrices</vt:lpstr>
      <vt:lpstr>Matrices (cont.)</vt:lpstr>
      <vt:lpstr>Matrices (cont.)</vt:lpstr>
      <vt:lpstr>Matrices (cont.)</vt:lpstr>
      <vt:lpstr>Higher (&gt; 2) dimension Arrays</vt:lpstr>
      <vt:lpstr>Higher (&gt; 2) dimension Arrays</vt:lpstr>
      <vt:lpstr>Higher (&gt; 2) dimension Arrays</vt:lpstr>
      <vt:lpstr>Factors</vt:lpstr>
      <vt:lpstr>Factors</vt:lpstr>
      <vt:lpstr>Factors</vt:lpstr>
      <vt:lpstr>Factors</vt:lpstr>
      <vt:lpstr>Session - 3</vt:lpstr>
      <vt:lpstr>Reflection on Session-2</vt:lpstr>
      <vt:lpstr>Data Frame</vt:lpstr>
      <vt:lpstr>Data Frame</vt:lpstr>
      <vt:lpstr>Reading Data</vt:lpstr>
      <vt:lpstr>Reading Data</vt:lpstr>
      <vt:lpstr>Reading Data</vt:lpstr>
      <vt:lpstr>Reading Data</vt:lpstr>
      <vt:lpstr>Reading Data</vt:lpstr>
      <vt:lpstr>Reading Data (cont.)</vt:lpstr>
      <vt:lpstr>Reading Data (cont.)</vt:lpstr>
      <vt:lpstr>Reading Data (cont.)</vt:lpstr>
      <vt:lpstr>Reading Data (cont.)</vt:lpstr>
      <vt:lpstr>if-else</vt:lpstr>
      <vt:lpstr>if-else</vt:lpstr>
      <vt:lpstr>if-else</vt:lpstr>
      <vt:lpstr>for loop</vt:lpstr>
      <vt:lpstr>for loop</vt:lpstr>
      <vt:lpstr>for loop</vt:lpstr>
      <vt:lpstr>Nested if-else and for loop</vt:lpstr>
      <vt:lpstr>Nested if-else and for loop</vt:lpstr>
      <vt:lpstr>Jumping</vt:lpstr>
      <vt:lpstr>Jumping</vt:lpstr>
      <vt:lpstr>Jumping</vt:lpstr>
      <vt:lpstr>Jumping</vt:lpstr>
      <vt:lpstr>Function</vt:lpstr>
      <vt:lpstr>Function</vt:lpstr>
      <vt:lpstr>Function</vt:lpstr>
      <vt:lpstr>Function</vt:lpstr>
      <vt:lpstr>Function Example</vt:lpstr>
      <vt:lpstr>Function Example</vt:lpstr>
      <vt:lpstr>Function (Example) Cont.</vt:lpstr>
      <vt:lpstr>Function (Example) Cont.</vt:lpstr>
      <vt:lpstr>Function (Example) Cont.</vt:lpstr>
      <vt:lpstr>Multiple conditions &amp; which() function</vt:lpstr>
      <vt:lpstr>Multiple conditions &amp; which() function</vt:lpstr>
      <vt:lpstr>Multiple conditions &amp; which() function</vt:lpstr>
      <vt:lpstr>Multiple conditions &amp; which() function</vt:lpstr>
      <vt:lpstr>PowerPoint Presentation</vt:lpstr>
      <vt:lpstr>PowerPoint Presentation</vt:lpstr>
      <vt:lpstr>PowerPoint Presentation</vt:lpstr>
      <vt:lpstr>Some Useful functions</vt:lpstr>
      <vt:lpstr>Some Useful functions</vt:lpstr>
      <vt:lpstr>Some Useful functions</vt:lpstr>
      <vt:lpstr>Some Useful functions</vt:lpstr>
      <vt:lpstr>Some Useful functions</vt:lpstr>
      <vt:lpstr>Some Useful functions</vt:lpstr>
      <vt:lpstr>Loop Functions</vt:lpstr>
      <vt:lpstr>Loop Functions</vt:lpstr>
      <vt:lpstr>Loop Functions</vt:lpstr>
      <vt:lpstr>Loop Functions</vt:lpstr>
      <vt:lpstr>Loop Functions</vt:lpstr>
      <vt:lpstr>PowerPoint Presentation</vt:lpstr>
      <vt:lpstr>PowerPoint Presentation</vt:lpstr>
      <vt:lpstr>Session - 4</vt:lpstr>
      <vt:lpstr>Reflection on Session-3</vt:lpstr>
      <vt:lpstr>Module - II</vt:lpstr>
      <vt:lpstr>data.table</vt:lpstr>
      <vt:lpstr>data.table</vt:lpstr>
      <vt:lpstr>data.table</vt:lpstr>
      <vt:lpstr>data.table</vt:lpstr>
      <vt:lpstr>Syntax</vt:lpstr>
      <vt:lpstr>Syntax: general form</vt:lpstr>
      <vt:lpstr>Syntax: general form</vt:lpstr>
      <vt:lpstr>Analogy with SQL (queries)</vt:lpstr>
      <vt:lpstr>Examples</vt:lpstr>
      <vt:lpstr>Examples</vt:lpstr>
      <vt:lpstr>Counts</vt:lpstr>
      <vt:lpstr>Aggregating</vt:lpstr>
      <vt:lpstr>Group by</vt:lpstr>
      <vt:lpstr>Group by</vt:lpstr>
      <vt:lpstr>Group by</vt:lpstr>
      <vt:lpstr>Group by</vt:lpstr>
      <vt:lpstr>Examples</vt:lpstr>
      <vt:lpstr>Examples</vt:lpstr>
      <vt:lpstr>Examples</vt:lpstr>
      <vt:lpstr>Updating, adding &amp; deleting variables</vt:lpstr>
      <vt:lpstr>Updating variables</vt:lpstr>
      <vt:lpstr>Updating variables by group</vt:lpstr>
      <vt:lpstr>Adding variables</vt:lpstr>
      <vt:lpstr>Adding variables by group</vt:lpstr>
      <vt:lpstr>Deleting variables</vt:lpstr>
      <vt:lpstr>Examples</vt:lpstr>
      <vt:lpstr>Examples</vt:lpstr>
      <vt:lpstr>Examples</vt:lpstr>
      <vt:lpstr>Examples</vt:lpstr>
      <vt:lpstr>Merging</vt:lpstr>
      <vt:lpstr>Merging</vt:lpstr>
      <vt:lpstr>Merging</vt:lpstr>
      <vt:lpstr>Merging Example</vt:lpstr>
      <vt:lpstr>Merging Example</vt:lpstr>
      <vt:lpstr>Merging Example</vt:lpstr>
      <vt:lpstr>Merging Example</vt:lpstr>
      <vt:lpstr>Inner Join</vt:lpstr>
      <vt:lpstr>Inner Join</vt:lpstr>
      <vt:lpstr>Left Join</vt:lpstr>
      <vt:lpstr>Left Join</vt:lpstr>
      <vt:lpstr>Cartesian Product</vt:lpstr>
      <vt:lpstr>Cartesian Product</vt:lpstr>
      <vt:lpstr>PowerPoint Presentation</vt:lpstr>
      <vt:lpstr>Session - 5</vt:lpstr>
      <vt:lpstr>Reflection on Session-4</vt:lpstr>
      <vt:lpstr>Merging with more than one variable</vt:lpstr>
      <vt:lpstr>Merging with more than one variable</vt:lpstr>
      <vt:lpstr>PowerPoint Presentation</vt:lpstr>
      <vt:lpstr>Inner Join</vt:lpstr>
      <vt:lpstr>Left Join</vt:lpstr>
      <vt:lpstr>Anti Join</vt:lpstr>
      <vt:lpstr>Rolling Join</vt:lpstr>
      <vt:lpstr>PowerPoint Presentation</vt:lpstr>
      <vt:lpstr>PowerPoint Presentation</vt:lpstr>
      <vt:lpstr>Reshaping (long to wide and vice-versa)</vt:lpstr>
      <vt:lpstr>PowerPoint Presentation</vt:lpstr>
      <vt:lpstr>Session - 6</vt:lpstr>
      <vt:lpstr>Reflection on Session-5</vt:lpstr>
      <vt:lpstr>Module – III</vt:lpstr>
      <vt:lpstr>Session - 7</vt:lpstr>
      <vt:lpstr>Reflection on Session-6</vt:lpstr>
      <vt:lpstr>Data Analysis</vt:lpstr>
      <vt:lpstr>Data Analysis</vt:lpstr>
      <vt:lpstr>Data Analysis</vt:lpstr>
      <vt:lpstr>Key Steps in a Data Analysis Project</vt:lpstr>
      <vt:lpstr>Key Steps in a Data Analysis Project</vt:lpstr>
      <vt:lpstr>Key Steps in a Data Analysis Project</vt:lpstr>
      <vt:lpstr>Key Steps in a Data Analysis Project</vt:lpstr>
      <vt:lpstr>Key Steps in a Data Analysis Project</vt:lpstr>
      <vt:lpstr>Key Steps in a Data Analysis Project</vt:lpstr>
      <vt:lpstr>Data Collection</vt:lpstr>
      <vt:lpstr>Data Collection</vt:lpstr>
      <vt:lpstr>Data Collection</vt:lpstr>
      <vt:lpstr>Data Collection</vt:lpstr>
      <vt:lpstr>Textual Data</vt:lpstr>
      <vt:lpstr>Textual Data</vt:lpstr>
      <vt:lpstr>Textual Data</vt:lpstr>
      <vt:lpstr>Textual Data</vt:lpstr>
      <vt:lpstr>Tabular Data</vt:lpstr>
      <vt:lpstr>Tabular Data</vt:lpstr>
      <vt:lpstr>Tabular Data</vt:lpstr>
      <vt:lpstr>Data getting bigger!</vt:lpstr>
      <vt:lpstr>Data getting bigger!</vt:lpstr>
      <vt:lpstr>Data getting bigger!</vt:lpstr>
      <vt:lpstr>Data getting bigger!</vt:lpstr>
      <vt:lpstr>Cleaning Data</vt:lpstr>
      <vt:lpstr>Cleaning Data</vt:lpstr>
      <vt:lpstr>Cleaning Data</vt:lpstr>
      <vt:lpstr>PowerPoint Presentation</vt:lpstr>
      <vt:lpstr>Merging Datasets</vt:lpstr>
      <vt:lpstr>Merging Datasets</vt:lpstr>
      <vt:lpstr>Merging Datasets</vt:lpstr>
      <vt:lpstr>PowerPoint Presentation</vt:lpstr>
      <vt:lpstr>PowerPoint Presentation</vt:lpstr>
      <vt:lpstr>Case in Point: Book-to-Market Ratio</vt:lpstr>
      <vt:lpstr>Case in Point: Book-to-Market Ratio</vt:lpstr>
      <vt:lpstr>Case in Point: Book-to-Market Ratio</vt:lpstr>
      <vt:lpstr>PowerPoint Presentation</vt:lpstr>
      <vt:lpstr>PowerPoint Presentation</vt:lpstr>
      <vt:lpstr>PowerPoint Presentation</vt:lpstr>
      <vt:lpstr>Exploratory Analysis</vt:lpstr>
      <vt:lpstr>Exploratory Analysis</vt:lpstr>
      <vt:lpstr>Correlations</vt:lpstr>
      <vt:lpstr>Correlations</vt:lpstr>
      <vt:lpstr>Correlations</vt:lpstr>
      <vt:lpstr>PowerPoint Presentation</vt:lpstr>
      <vt:lpstr>PowerPoint Presentation</vt:lpstr>
      <vt:lpstr>PowerPoint Presentation</vt:lpstr>
      <vt:lpstr>Regression</vt:lpstr>
      <vt:lpstr>Regression</vt:lpstr>
      <vt:lpstr>Regression</vt:lpstr>
      <vt:lpstr>Regression</vt:lpstr>
      <vt:lpstr>Different types of regressions</vt:lpstr>
      <vt:lpstr>Different types of regressions</vt:lpstr>
      <vt:lpstr>Different types of regressions</vt:lpstr>
      <vt:lpstr>Different types of regressions</vt:lpstr>
      <vt:lpstr>Session - 8</vt:lpstr>
      <vt:lpstr>Reflection on Session-7</vt:lpstr>
      <vt:lpstr>Plotting in R</vt:lpstr>
      <vt:lpstr>Plotting in R</vt:lpstr>
      <vt:lpstr>Plotting in R</vt:lpstr>
      <vt:lpstr>Plotting in R</vt:lpstr>
      <vt:lpstr>Plotting Options</vt:lpstr>
      <vt:lpstr>Multiple Lines</vt:lpstr>
      <vt:lpstr>Legend</vt:lpstr>
      <vt:lpstr>Multiple Axes</vt:lpstr>
      <vt:lpstr>Multiple Plots</vt:lpstr>
      <vt:lpstr>Regression Basics</vt:lpstr>
      <vt:lpstr>Regression Basics</vt:lpstr>
      <vt:lpstr>Regression Basics</vt:lpstr>
      <vt:lpstr>Regression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Fixed Effects and Clustering (lfe package)</vt:lpstr>
      <vt:lpstr>Fixed Effects and Clustering (lfe package)</vt:lpstr>
      <vt:lpstr>PowerPoint Presentation</vt:lpstr>
      <vt:lpstr>PowerPoint Presentation</vt:lpstr>
      <vt:lpstr>PowerPoint Presentation</vt:lpstr>
      <vt:lpstr>?felm (Help page of felm command)</vt:lpstr>
      <vt:lpstr>?felm (Help page of felm command)</vt:lpstr>
      <vt:lpstr>Session - 9</vt:lpstr>
      <vt:lpstr>Reflection on Session-8</vt:lpstr>
      <vt:lpstr>Module - IV</vt:lpstr>
      <vt:lpstr>Session - 10</vt:lpstr>
      <vt:lpstr>Reflection on Session-9</vt:lpstr>
      <vt:lpstr>Different Regressions in R</vt:lpstr>
      <vt:lpstr>Different Regressions in R</vt:lpstr>
      <vt:lpstr>Different Regressions in R</vt:lpstr>
      <vt:lpstr>Different Regressions in R</vt:lpstr>
      <vt:lpstr>PowerPoint Presentation</vt:lpstr>
      <vt:lpstr>PowerPoint Presentation</vt:lpstr>
      <vt:lpstr>PowerPoint Presentation</vt:lpstr>
      <vt:lpstr>Time-series Regressions</vt:lpstr>
      <vt:lpstr>Time-series Regressions</vt:lpstr>
      <vt:lpstr>Rmarkdown/Latex for Documentation</vt:lpstr>
      <vt:lpstr>Rmarkdown/Latex for Documentation</vt:lpstr>
      <vt:lpstr>Rmarkdown/Latex for Documentation</vt:lpstr>
      <vt:lpstr>Other Useful Stuff!</vt:lpstr>
      <vt:lpstr>Other Useful Stuff!</vt:lpstr>
      <vt:lpstr>Other Useful Stuff!</vt:lpstr>
      <vt:lpstr>Other Useful Stuff!</vt:lpstr>
      <vt:lpstr>Other Useful Stuff!</vt:lpstr>
      <vt:lpstr>Other Useful Stuff!</vt:lpstr>
      <vt:lpstr>Other Useful Stuff!</vt:lpstr>
      <vt:lpstr>Other Useful Stuff!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 Programming</dc:title>
  <dc:creator>Nikhil Vidhani</dc:creator>
  <cp:lastModifiedBy>Nikhil Vidhani</cp:lastModifiedBy>
  <cp:revision>174</cp:revision>
  <dcterms:created xsi:type="dcterms:W3CDTF">2020-12-29T20:17:22Z</dcterms:created>
  <dcterms:modified xsi:type="dcterms:W3CDTF">2021-03-17T13:13:48Z</dcterms:modified>
</cp:coreProperties>
</file>