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67" r:id="rId7"/>
    <p:sldId id="259" r:id="rId8"/>
    <p:sldId id="260" r:id="rId9"/>
    <p:sldId id="261" r:id="rId10"/>
    <p:sldId id="262"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2" r:id="rId26"/>
    <p:sldId id="283" r:id="rId27"/>
    <p:sldId id="284" r:id="rId28"/>
    <p:sldId id="285" r:id="rId29"/>
    <p:sldId id="286" r:id="rId30"/>
    <p:sldId id="287" r:id="rId31"/>
    <p:sldId id="288" r:id="rId32"/>
    <p:sldId id="289" r:id="rId33"/>
    <p:sldId id="291" r:id="rId34"/>
    <p:sldId id="290" r:id="rId35"/>
    <p:sldId id="292" r:id="rId36"/>
    <p:sldId id="293" r:id="rId37"/>
    <p:sldId id="294" r:id="rId38"/>
    <p:sldId id="299" r:id="rId39"/>
    <p:sldId id="300" r:id="rId40"/>
    <p:sldId id="301" r:id="rId41"/>
    <p:sldId id="302" r:id="rId42"/>
    <p:sldId id="303" r:id="rId43"/>
    <p:sldId id="304" r:id="rId44"/>
    <p:sldId id="307" r:id="rId45"/>
    <p:sldId id="295" r:id="rId46"/>
    <p:sldId id="305" r:id="rId47"/>
    <p:sldId id="29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5256" autoAdjust="0"/>
  </p:normalViewPr>
  <p:slideViewPr>
    <p:cSldViewPr snapToGrid="0">
      <p:cViewPr varScale="1">
        <p:scale>
          <a:sx n="86" d="100"/>
          <a:sy n="86" d="100"/>
        </p:scale>
        <p:origin x="7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4C72-CF37-462C-BE71-2BF009E76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AB0786-DC41-45BF-9461-0456AC94D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4593F0-8F59-4502-9BB6-D8A3691255A0}"/>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5" name="Footer Placeholder 4">
            <a:extLst>
              <a:ext uri="{FF2B5EF4-FFF2-40B4-BE49-F238E27FC236}">
                <a16:creationId xmlns:a16="http://schemas.microsoft.com/office/drawing/2014/main" id="{7C45E800-D6AD-4565-A11C-401E99CDF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CD3F9-A2D2-413E-8550-BA4CAF03F198}"/>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214865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3F92-0213-4DF2-9350-608FE9870E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05CFB5-FA18-4D32-8EFA-CC3E144C0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8C055-4F5F-45C4-9546-3F5B7256EB84}"/>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5" name="Footer Placeholder 4">
            <a:extLst>
              <a:ext uri="{FF2B5EF4-FFF2-40B4-BE49-F238E27FC236}">
                <a16:creationId xmlns:a16="http://schemas.microsoft.com/office/drawing/2014/main" id="{7A14D3AE-F20E-4633-BB35-29E2B3283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5844F-E27B-4153-8898-C064F96928FF}"/>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426890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1A5DE-0326-420C-94FA-7958D02E28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DC53DF-792B-4570-B592-1B32D5B487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88F7B-0953-4739-A089-DD65DE1037B1}"/>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5" name="Footer Placeholder 4">
            <a:extLst>
              <a:ext uri="{FF2B5EF4-FFF2-40B4-BE49-F238E27FC236}">
                <a16:creationId xmlns:a16="http://schemas.microsoft.com/office/drawing/2014/main" id="{2905C5B6-04B9-4808-BF15-393BC8EB6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5AB2F-D8D2-4C2A-AE12-C01647A23ECD}"/>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130986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F7DB-CD1F-4BDB-8345-14CA271BE6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ABAD7-4013-44FE-89A8-B4D343FF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057DA-0EC0-4948-A211-F84056435D92}"/>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5" name="Footer Placeholder 4">
            <a:extLst>
              <a:ext uri="{FF2B5EF4-FFF2-40B4-BE49-F238E27FC236}">
                <a16:creationId xmlns:a16="http://schemas.microsoft.com/office/drawing/2014/main" id="{53CAA46F-9675-4B18-B960-3076FC6F18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5555DE-5F5C-4D29-A76B-F1ACD44F38EB}"/>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163684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BD8-FF6C-4175-A80A-DAC1FCC9C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ABF341-4B04-4C1C-B2B0-A7901A193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273902-6C4F-4484-B82D-EEC29370C181}"/>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5" name="Footer Placeholder 4">
            <a:extLst>
              <a:ext uri="{FF2B5EF4-FFF2-40B4-BE49-F238E27FC236}">
                <a16:creationId xmlns:a16="http://schemas.microsoft.com/office/drawing/2014/main" id="{B111994D-B875-4204-A4B9-D54FB3E51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ECD74-D9C6-47C6-B659-49F69669BF16}"/>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400836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6F78-0898-4D5F-9304-9159B7306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EB3C0D-1535-429E-8D10-35E5652CB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5877DE-DE5F-400E-90CF-D36311426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ABF8BC-53D4-4190-82D1-55ADDC97D3C7}"/>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6" name="Footer Placeholder 5">
            <a:extLst>
              <a:ext uri="{FF2B5EF4-FFF2-40B4-BE49-F238E27FC236}">
                <a16:creationId xmlns:a16="http://schemas.microsoft.com/office/drawing/2014/main" id="{CF5AC4A7-761D-4459-8901-CD94526ED1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EFDC1-F1C4-4E29-9E46-C71471B308A7}"/>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417917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B045-556D-4D57-89BA-7FDA838FC7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A9942E-85FC-4DF2-B828-4AF5C7EB6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19DDB-A1FB-4B57-8470-BD5E879601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8B56DF-C786-473C-A046-D6EDC6A47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44FC5-2374-458F-8B92-98C8B2A36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292165-FE7A-496A-8FFB-FEECC1CCBB8A}"/>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8" name="Footer Placeholder 7">
            <a:extLst>
              <a:ext uri="{FF2B5EF4-FFF2-40B4-BE49-F238E27FC236}">
                <a16:creationId xmlns:a16="http://schemas.microsoft.com/office/drawing/2014/main" id="{C4EA4BD6-ACCF-45EF-8679-FF09762034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FB9A19-E150-47F0-9C15-1C205B4177DE}"/>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303340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CD45-10E3-4792-8CB5-1159A3AF2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34F57F-04DC-49A3-8F4A-49933E435B33}"/>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4" name="Footer Placeholder 3">
            <a:extLst>
              <a:ext uri="{FF2B5EF4-FFF2-40B4-BE49-F238E27FC236}">
                <a16:creationId xmlns:a16="http://schemas.microsoft.com/office/drawing/2014/main" id="{F6E4C1CA-D6A3-4C86-BFAC-F10BD78C99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85B997-0115-404A-8ED7-15A96AF81D55}"/>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22900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BAFB1-C658-4F05-863A-7F30D9EDEC36}"/>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3" name="Footer Placeholder 2">
            <a:extLst>
              <a:ext uri="{FF2B5EF4-FFF2-40B4-BE49-F238E27FC236}">
                <a16:creationId xmlns:a16="http://schemas.microsoft.com/office/drawing/2014/main" id="{36B11923-FA5E-4FC8-9E6A-26E1C85752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D9478D-8F9B-48B8-B70E-2F869CAE3A1E}"/>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65997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F792-3CAF-4253-A93D-ED0A7981F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53D71D-BF78-447D-A256-B8FE44D0C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8B7BB3-E81C-4C01-A955-BF4D31E6B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5FEF5-97A0-488A-8204-94A162DD4FE6}"/>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6" name="Footer Placeholder 5">
            <a:extLst>
              <a:ext uri="{FF2B5EF4-FFF2-40B4-BE49-F238E27FC236}">
                <a16:creationId xmlns:a16="http://schemas.microsoft.com/office/drawing/2014/main" id="{EE0CE20A-114A-48F4-9A43-2A83D61AD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FEE275-BA20-4719-BEC0-CE82AD89329F}"/>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161168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0F41-170C-4BC7-B979-9D65EBFAB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F13492-1200-4DEC-9187-820D7C5D1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C5DC1D-2351-41E8-9BFC-57E3E185E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88D36-42C3-4F41-A5BC-01C02731F286}"/>
              </a:ext>
            </a:extLst>
          </p:cNvPr>
          <p:cNvSpPr>
            <a:spLocks noGrp="1"/>
          </p:cNvSpPr>
          <p:nvPr>
            <p:ph type="dt" sz="half" idx="10"/>
          </p:nvPr>
        </p:nvSpPr>
        <p:spPr/>
        <p:txBody>
          <a:bodyPr/>
          <a:lstStyle/>
          <a:p>
            <a:fld id="{852EE3DD-621D-47FA-96DE-F2FB17093F7E}" type="datetimeFigureOut">
              <a:rPr lang="en-IN" smtClean="0"/>
              <a:t>16-06-2021</a:t>
            </a:fld>
            <a:endParaRPr lang="en-IN"/>
          </a:p>
        </p:txBody>
      </p:sp>
      <p:sp>
        <p:nvSpPr>
          <p:cNvPr id="6" name="Footer Placeholder 5">
            <a:extLst>
              <a:ext uri="{FF2B5EF4-FFF2-40B4-BE49-F238E27FC236}">
                <a16:creationId xmlns:a16="http://schemas.microsoft.com/office/drawing/2014/main" id="{B6690FD5-DE53-4648-AEBA-4B560B45B1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BD7A9C-9784-4031-A5BE-A21F32F8FF26}"/>
              </a:ext>
            </a:extLst>
          </p:cNvPr>
          <p:cNvSpPr>
            <a:spLocks noGrp="1"/>
          </p:cNvSpPr>
          <p:nvPr>
            <p:ph type="sldNum" sz="quarter" idx="12"/>
          </p:nvPr>
        </p:nvSpPr>
        <p:spPr/>
        <p:txBody>
          <a:bodyPr/>
          <a:lstStyle/>
          <a:p>
            <a:fld id="{B007EBB4-975E-444A-A36C-C267F0C42E7E}" type="slidenum">
              <a:rPr lang="en-IN" smtClean="0"/>
              <a:t>‹#›</a:t>
            </a:fld>
            <a:endParaRPr lang="en-IN"/>
          </a:p>
        </p:txBody>
      </p:sp>
    </p:spTree>
    <p:extLst>
      <p:ext uri="{BB962C8B-B14F-4D97-AF65-F5344CB8AC3E}">
        <p14:creationId xmlns:p14="http://schemas.microsoft.com/office/powerpoint/2010/main" val="224707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9B6CF-1CA0-48B7-A8CE-25614D0A4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CA8C8D-2BF1-4F03-9EFC-E5E142FDA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34D90B-C603-482F-9AF0-1DA256DF0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EE3DD-621D-47FA-96DE-F2FB17093F7E}" type="datetimeFigureOut">
              <a:rPr lang="en-IN" smtClean="0"/>
              <a:t>16-06-2021</a:t>
            </a:fld>
            <a:endParaRPr lang="en-IN"/>
          </a:p>
        </p:txBody>
      </p:sp>
      <p:sp>
        <p:nvSpPr>
          <p:cNvPr id="5" name="Footer Placeholder 4">
            <a:extLst>
              <a:ext uri="{FF2B5EF4-FFF2-40B4-BE49-F238E27FC236}">
                <a16:creationId xmlns:a16="http://schemas.microsoft.com/office/drawing/2014/main" id="{F110771A-00CC-4770-BC94-DCB738875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3AF0F7-C376-473A-A4E0-8C76C72A98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7EBB4-975E-444A-A36C-C267F0C42E7E}" type="slidenum">
              <a:rPr lang="en-IN" smtClean="0"/>
              <a:t>‹#›</a:t>
            </a:fld>
            <a:endParaRPr lang="en-IN"/>
          </a:p>
        </p:txBody>
      </p:sp>
    </p:spTree>
    <p:extLst>
      <p:ext uri="{BB962C8B-B14F-4D97-AF65-F5344CB8AC3E}">
        <p14:creationId xmlns:p14="http://schemas.microsoft.com/office/powerpoint/2010/main" val="2963794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tan.um.ac.ir/info/symbols/comprehensive/symbols-a4.pdf#page=1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se.iitb.ac.in/~vahanwala/latex/introduction.pdf" TargetMode="External"/><Relationship Id="rId2" Type="http://schemas.openxmlformats.org/officeDocument/2006/relationships/hyperlink" Target="https://www.brown.edu/academics/sciencecenter/sites/brown.edu.academics.science-center/files/uploads/beginningLaTeX.pdf" TargetMode="External"/><Relationship Id="rId1" Type="http://schemas.openxmlformats.org/officeDocument/2006/relationships/slideLayout" Target="../slideLayouts/slideLayout2.xml"/><Relationship Id="rId4" Type="http://schemas.openxmlformats.org/officeDocument/2006/relationships/hyperlink" Target="https://wch.github.io/latexsheet/latexsheet-a4.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ug.org/FontCatalogue/" TargetMode="External"/><Relationship Id="rId2" Type="http://schemas.openxmlformats.org/officeDocument/2006/relationships/hyperlink" Target="https://www.overleaf.com/learn/latex/Font_typefaces#Reference_gu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F158-4A92-4284-8A9E-45400E6EE31B}"/>
              </a:ext>
            </a:extLst>
          </p:cNvPr>
          <p:cNvSpPr>
            <a:spLocks noGrp="1"/>
          </p:cNvSpPr>
          <p:nvPr>
            <p:ph type="ctrTitle"/>
          </p:nvPr>
        </p:nvSpPr>
        <p:spPr>
          <a:xfrm>
            <a:off x="1524000" y="956568"/>
            <a:ext cx="9144000" cy="1778817"/>
          </a:xfrm>
        </p:spPr>
        <p:txBody>
          <a:bodyPr/>
          <a:lstStyle/>
          <a:p>
            <a:r>
              <a:rPr lang="en-IN" dirty="0"/>
              <a:t>Introduction to Latex</a:t>
            </a:r>
          </a:p>
        </p:txBody>
      </p:sp>
      <p:sp>
        <p:nvSpPr>
          <p:cNvPr id="3" name="Subtitle 2">
            <a:extLst>
              <a:ext uri="{FF2B5EF4-FFF2-40B4-BE49-F238E27FC236}">
                <a16:creationId xmlns:a16="http://schemas.microsoft.com/office/drawing/2014/main" id="{855847B3-EBF6-46BB-AF92-342B8AFFE08E}"/>
              </a:ext>
            </a:extLst>
          </p:cNvPr>
          <p:cNvSpPr>
            <a:spLocks noGrp="1"/>
          </p:cNvSpPr>
          <p:nvPr>
            <p:ph type="subTitle" idx="1"/>
          </p:nvPr>
        </p:nvSpPr>
        <p:spPr>
          <a:xfrm>
            <a:off x="1524000" y="4483222"/>
            <a:ext cx="9144000" cy="774577"/>
          </a:xfrm>
        </p:spPr>
        <p:txBody>
          <a:bodyPr/>
          <a:lstStyle/>
          <a:p>
            <a:pPr algn="r"/>
            <a:r>
              <a:rPr lang="en-IN" dirty="0"/>
              <a:t>-- Nikhil Vidhani</a:t>
            </a:r>
          </a:p>
        </p:txBody>
      </p:sp>
    </p:spTree>
    <p:extLst>
      <p:ext uri="{BB962C8B-B14F-4D97-AF65-F5344CB8AC3E}">
        <p14:creationId xmlns:p14="http://schemas.microsoft.com/office/powerpoint/2010/main" val="112184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80A3-F218-4007-A58B-69758D6ADDBE}"/>
              </a:ext>
            </a:extLst>
          </p:cNvPr>
          <p:cNvSpPr>
            <a:spLocks noGrp="1"/>
          </p:cNvSpPr>
          <p:nvPr>
            <p:ph type="title"/>
          </p:nvPr>
        </p:nvSpPr>
        <p:spPr/>
        <p:txBody>
          <a:bodyPr/>
          <a:lstStyle/>
          <a:p>
            <a:r>
              <a:rPr lang="en-IN" dirty="0"/>
              <a:t>Title, Author and Date</a:t>
            </a:r>
          </a:p>
        </p:txBody>
      </p:sp>
      <p:sp>
        <p:nvSpPr>
          <p:cNvPr id="3" name="Content Placeholder 2">
            <a:extLst>
              <a:ext uri="{FF2B5EF4-FFF2-40B4-BE49-F238E27FC236}">
                <a16:creationId xmlns:a16="http://schemas.microsoft.com/office/drawing/2014/main" id="{E4046561-9BE7-46BA-AFD5-7537F6A52E73}"/>
              </a:ext>
            </a:extLst>
          </p:cNvPr>
          <p:cNvSpPr>
            <a:spLocks noGrp="1"/>
          </p:cNvSpPr>
          <p:nvPr>
            <p:ph idx="1"/>
          </p:nvPr>
        </p:nvSpPr>
        <p:spPr>
          <a:xfrm>
            <a:off x="838200" y="1825625"/>
            <a:ext cx="10515600" cy="4667250"/>
          </a:xfrm>
        </p:spPr>
        <p:txBody>
          <a:bodyPr>
            <a:normAutofit/>
          </a:bodyPr>
          <a:lstStyle/>
          <a:p>
            <a:pPr marL="0" indent="0">
              <a:buNone/>
            </a:pPr>
            <a:r>
              <a:rPr lang="en-US" dirty="0">
                <a:solidFill>
                  <a:schemeClr val="accent5"/>
                </a:solidFill>
                <a:latin typeface="Consolas" panose="020B0609020204030204" pitchFamily="49" charset="0"/>
              </a:rPr>
              <a:t>\title{</a:t>
            </a:r>
            <a:br>
              <a:rPr lang="en-US" dirty="0">
                <a:solidFill>
                  <a:schemeClr val="accent5"/>
                </a:solidFill>
                <a:latin typeface="Consolas" panose="020B0609020204030204" pitchFamily="49" charset="0"/>
              </a:rPr>
            </a:br>
            <a:r>
              <a:rPr lang="en-US" dirty="0">
                <a:solidFill>
                  <a:schemeClr val="accent5"/>
                </a:solidFill>
                <a:latin typeface="Consolas" panose="020B0609020204030204" pitchFamily="49" charset="0"/>
              </a:rPr>
              <a:t>	\</a:t>
            </a:r>
            <a:r>
              <a:rPr lang="en-US" dirty="0" err="1">
                <a:solidFill>
                  <a:schemeClr val="accent5"/>
                </a:solidFill>
                <a:latin typeface="Consolas" panose="020B0609020204030204" pitchFamily="49" charset="0"/>
              </a:rPr>
              <a:t>textbf</a:t>
            </a:r>
            <a:r>
              <a:rPr lang="en-US" dirty="0">
                <a:solidFill>
                  <a:schemeClr val="accent5"/>
                </a:solidFill>
                <a:latin typeface="Consolas" panose="020B0609020204030204" pitchFamily="49" charset="0"/>
              </a:rPr>
              <a:t>{</a:t>
            </a:r>
            <a:br>
              <a:rPr lang="en-US" dirty="0">
                <a:solidFill>
                  <a:schemeClr val="accent5"/>
                </a:solidFill>
                <a:latin typeface="Consolas" panose="020B0609020204030204" pitchFamily="49" charset="0"/>
              </a:rPr>
            </a:br>
            <a:r>
              <a:rPr lang="en-US" dirty="0">
                <a:solidFill>
                  <a:schemeClr val="accent5"/>
                </a:solidFill>
                <a:latin typeface="Consolas" panose="020B0609020204030204" pitchFamily="49" charset="0"/>
              </a:rPr>
              <a:t>		Introduction to \LaTeX{}</a:t>
            </a:r>
            <a:br>
              <a:rPr lang="en-US" dirty="0">
                <a:solidFill>
                  <a:schemeClr val="accent5"/>
                </a:solidFill>
                <a:latin typeface="Consolas" panose="020B0609020204030204" pitchFamily="49" charset="0"/>
              </a:rPr>
            </a:br>
            <a:r>
              <a:rPr lang="en-US" dirty="0">
                <a:solidFill>
                  <a:schemeClr val="accent5"/>
                </a:solidFill>
                <a:latin typeface="Consolas" panose="020B0609020204030204" pitchFamily="49" charset="0"/>
              </a:rPr>
              <a:t>		}</a:t>
            </a:r>
            <a:br>
              <a:rPr lang="en-US" dirty="0">
                <a:solidFill>
                  <a:schemeClr val="accent5"/>
                </a:solidFill>
                <a:latin typeface="Consolas" panose="020B0609020204030204" pitchFamily="49" charset="0"/>
              </a:rPr>
            </a:br>
            <a:r>
              <a:rPr lang="en-US" dirty="0">
                <a:solidFill>
                  <a:schemeClr val="accent5"/>
                </a:solidFill>
                <a:latin typeface="Consolas" panose="020B0609020204030204" pitchFamily="49" charset="0"/>
              </a:rPr>
              <a:t>}</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\author{By Nikhil Vidhani}</a:t>
            </a:r>
          </a:p>
          <a:p>
            <a:pPr marL="0" indent="0">
              <a:buNone/>
            </a:pPr>
            <a:r>
              <a:rPr lang="en-IN" dirty="0">
                <a:solidFill>
                  <a:schemeClr val="accent5"/>
                </a:solidFill>
                <a:latin typeface="Consolas" panose="020B0609020204030204" pitchFamily="49" charset="0"/>
              </a:rPr>
              <a:t>\date{December 21, 2018}</a:t>
            </a:r>
          </a:p>
          <a:p>
            <a:pPr marL="0" indent="0">
              <a:buNone/>
            </a:pPr>
            <a:r>
              <a:rPr lang="en-IN" dirty="0">
                <a:solidFill>
                  <a:schemeClr val="accent5"/>
                </a:solidFill>
                <a:latin typeface="Consolas" panose="020B0609020204030204" pitchFamily="49" charset="0"/>
              </a:rPr>
              <a:t>\date{\today}</a:t>
            </a:r>
          </a:p>
          <a:p>
            <a:pPr marL="0" indent="0">
              <a:buNone/>
            </a:pPr>
            <a:endParaRPr lang="en-IN" dirty="0"/>
          </a:p>
          <a:p>
            <a:r>
              <a:rPr lang="en-IN" dirty="0"/>
              <a:t>Insert </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maketitle</a:t>
            </a:r>
            <a:r>
              <a:rPr lang="en-IN" dirty="0">
                <a:solidFill>
                  <a:schemeClr val="accent5"/>
                </a:solidFill>
                <a:latin typeface="Consolas" panose="020B0609020204030204" pitchFamily="49" charset="0"/>
              </a:rPr>
              <a:t> </a:t>
            </a:r>
            <a:r>
              <a:rPr lang="en-IN" dirty="0"/>
              <a:t>after </a:t>
            </a:r>
            <a:r>
              <a:rPr lang="en-IN" dirty="0">
                <a:solidFill>
                  <a:schemeClr val="accent5"/>
                </a:solidFill>
                <a:latin typeface="Consolas" panose="020B0609020204030204" pitchFamily="49" charset="0"/>
              </a:rPr>
              <a:t>\begin{document}</a:t>
            </a:r>
          </a:p>
          <a:p>
            <a:endParaRPr lang="en-IN" dirty="0"/>
          </a:p>
          <a:p>
            <a:endParaRPr lang="en-IN" dirty="0"/>
          </a:p>
        </p:txBody>
      </p:sp>
    </p:spTree>
    <p:extLst>
      <p:ext uri="{BB962C8B-B14F-4D97-AF65-F5344CB8AC3E}">
        <p14:creationId xmlns:p14="http://schemas.microsoft.com/office/powerpoint/2010/main" val="169889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0CFF-C409-48D0-9F60-5658C3760F9C}"/>
              </a:ext>
            </a:extLst>
          </p:cNvPr>
          <p:cNvSpPr>
            <a:spLocks noGrp="1"/>
          </p:cNvSpPr>
          <p:nvPr>
            <p:ph type="title"/>
          </p:nvPr>
        </p:nvSpPr>
        <p:spPr/>
        <p:txBody>
          <a:bodyPr/>
          <a:lstStyle/>
          <a:p>
            <a:r>
              <a:rPr lang="en-IN" dirty="0"/>
              <a:t>Some other packages we will use</a:t>
            </a:r>
          </a:p>
        </p:txBody>
      </p:sp>
      <p:sp>
        <p:nvSpPr>
          <p:cNvPr id="3" name="Content Placeholder 2">
            <a:extLst>
              <a:ext uri="{FF2B5EF4-FFF2-40B4-BE49-F238E27FC236}">
                <a16:creationId xmlns:a16="http://schemas.microsoft.com/office/drawing/2014/main" id="{EE41FF83-037D-4F69-8C52-DEA39BEE82BC}"/>
              </a:ext>
            </a:extLst>
          </p:cNvPr>
          <p:cNvSpPr>
            <a:spLocks noGrp="1"/>
          </p:cNvSpPr>
          <p:nvPr>
            <p:ph idx="1"/>
          </p:nvPr>
        </p:nvSpPr>
        <p:spPr>
          <a:xfrm>
            <a:off x="838200" y="1825625"/>
            <a:ext cx="10515600" cy="4667250"/>
          </a:xfrm>
        </p:spPr>
        <p:txBody>
          <a:bodyPr>
            <a:normAutofit fontScale="92500"/>
          </a:bodyPr>
          <a:lstStyle/>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graphicx</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including external figures</a:t>
            </a:r>
            <a:br>
              <a:rPr lang="en-IN" dirty="0">
                <a:solidFill>
                  <a:schemeClr val="accent5"/>
                </a:solidFill>
                <a:latin typeface="Consolas" panose="020B0609020204030204" pitchFamily="49" charset="0"/>
              </a:rPr>
            </a:b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wrapfig</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wrapping text around figures</a:t>
            </a:r>
            <a:br>
              <a:rPr lang="en-IN" dirty="0">
                <a:solidFill>
                  <a:schemeClr val="accent5"/>
                </a:solidFill>
                <a:latin typeface="Consolas" panose="020B0609020204030204" pitchFamily="49" charset="0"/>
              </a:rPr>
            </a:b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enumitem</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enumerating/listing points</a:t>
            </a:r>
            <a:br>
              <a:rPr lang="en-IN" dirty="0">
                <a:solidFill>
                  <a:schemeClr val="accent5"/>
                </a:solidFill>
                <a:latin typeface="Consolas" panose="020B0609020204030204" pitchFamily="49" charset="0"/>
              </a:rPr>
            </a:b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fancyhdr</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header/footer</a:t>
            </a:r>
            <a:br>
              <a:rPr lang="en-IN" dirty="0">
                <a:solidFill>
                  <a:schemeClr val="accent5"/>
                </a:solidFill>
                <a:latin typeface="Consolas" panose="020B0609020204030204" pitchFamily="49" charset="0"/>
              </a:rPr>
            </a:b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amsmath</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maths</a:t>
            </a:r>
            <a:br>
              <a:rPr lang="en-IN" dirty="0">
                <a:solidFill>
                  <a:schemeClr val="accent5"/>
                </a:solidFill>
                <a:latin typeface="Consolas" panose="020B0609020204030204" pitchFamily="49" charset="0"/>
              </a:rPr>
            </a:b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hyperref</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hyperlinks, cross-referencing</a:t>
            </a:r>
            <a:endParaRPr lang="en-IN" dirty="0"/>
          </a:p>
        </p:txBody>
      </p:sp>
    </p:spTree>
    <p:extLst>
      <p:ext uri="{BB962C8B-B14F-4D97-AF65-F5344CB8AC3E}">
        <p14:creationId xmlns:p14="http://schemas.microsoft.com/office/powerpoint/2010/main" val="237812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D5E1-23CA-4746-9B22-0CA34ABE0938}"/>
              </a:ext>
            </a:extLst>
          </p:cNvPr>
          <p:cNvSpPr>
            <a:spLocks noGrp="1"/>
          </p:cNvSpPr>
          <p:nvPr>
            <p:ph type="title"/>
          </p:nvPr>
        </p:nvSpPr>
        <p:spPr/>
        <p:txBody>
          <a:bodyPr/>
          <a:lstStyle/>
          <a:p>
            <a:r>
              <a:rPr lang="en-IN" dirty="0"/>
              <a:t>Title, </a:t>
            </a:r>
            <a:r>
              <a:rPr lang="en-IN" dirty="0" err="1"/>
              <a:t>ToC</a:t>
            </a:r>
            <a:r>
              <a:rPr lang="en-IN" dirty="0"/>
              <a:t>, </a:t>
            </a:r>
            <a:r>
              <a:rPr lang="en-IN" dirty="0" err="1"/>
              <a:t>LoT</a:t>
            </a:r>
            <a:r>
              <a:rPr lang="en-IN" dirty="0"/>
              <a:t>, </a:t>
            </a:r>
            <a:r>
              <a:rPr lang="en-IN" dirty="0" err="1"/>
              <a:t>LoF</a:t>
            </a:r>
            <a:r>
              <a:rPr lang="en-IN" dirty="0"/>
              <a:t>, page-numbering</a:t>
            </a:r>
          </a:p>
        </p:txBody>
      </p:sp>
      <p:sp>
        <p:nvSpPr>
          <p:cNvPr id="3" name="Content Placeholder 2">
            <a:extLst>
              <a:ext uri="{FF2B5EF4-FFF2-40B4-BE49-F238E27FC236}">
                <a16:creationId xmlns:a16="http://schemas.microsoft.com/office/drawing/2014/main" id="{9D4F7397-F151-421E-8525-AF060583C5A8}"/>
              </a:ext>
            </a:extLst>
          </p:cNvPr>
          <p:cNvSpPr>
            <a:spLocks noGrp="1"/>
          </p:cNvSpPr>
          <p:nvPr>
            <p:ph idx="1"/>
          </p:nvPr>
        </p:nvSpPr>
        <p:spPr/>
        <p:txBody>
          <a:bodyPr>
            <a:normAutofit fontScale="92500" lnSpcReduction="10000"/>
          </a:bodyPr>
          <a:lstStyle/>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maketitle</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tableofcontents</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listoftables</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listoffigures</a:t>
            </a:r>
            <a:endParaRPr lang="en-IN" dirty="0">
              <a:solidFill>
                <a:schemeClr val="accent5"/>
              </a:solidFill>
              <a:latin typeface="Consolas" panose="020B0609020204030204" pitchFamily="49" charset="0"/>
            </a:endParaRPr>
          </a:p>
          <a:p>
            <a:endParaRPr lang="en-IN" dirty="0">
              <a:solidFill>
                <a:schemeClr val="accent5"/>
              </a:solidFill>
            </a:endParaRP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pagenumbering</a:t>
            </a:r>
            <a:r>
              <a:rPr lang="en-IN" dirty="0">
                <a:solidFill>
                  <a:schemeClr val="accent5"/>
                </a:solidFill>
                <a:latin typeface="Consolas" panose="020B0609020204030204" pitchFamily="49" charset="0"/>
              </a:rPr>
              <a:t>{roman} </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arabic</a:t>
            </a:r>
            <a:r>
              <a:rPr lang="en-IN" dirty="0">
                <a:solidFill>
                  <a:schemeClr val="accent6"/>
                </a:solidFill>
                <a:latin typeface="Consolas" panose="020B0609020204030204" pitchFamily="49" charset="0"/>
              </a:rPr>
              <a:t>, roman, Roman, </a:t>
            </a:r>
            <a:r>
              <a:rPr lang="en-IN" dirty="0" err="1">
                <a:solidFill>
                  <a:schemeClr val="accent6"/>
                </a:solidFill>
                <a:latin typeface="Consolas" panose="020B0609020204030204" pitchFamily="49" charset="0"/>
              </a:rPr>
              <a:t>alph</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Alph</a:t>
            </a:r>
            <a:endParaRPr lang="en-IN" dirty="0">
              <a:solidFill>
                <a:schemeClr val="accent6"/>
              </a:solidFill>
              <a:latin typeface="Consolas" panose="020B0609020204030204" pitchFamily="49" charset="0"/>
            </a:endParaRP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setcounter</a:t>
            </a:r>
            <a:r>
              <a:rPr lang="en-IN" dirty="0">
                <a:solidFill>
                  <a:schemeClr val="accent5"/>
                </a:solidFill>
                <a:latin typeface="Consolas" panose="020B0609020204030204" pitchFamily="49" charset="0"/>
              </a:rPr>
              <a:t>{page}{1} </a:t>
            </a:r>
            <a:r>
              <a:rPr lang="en-IN" dirty="0">
                <a:solidFill>
                  <a:schemeClr val="accent6"/>
                </a:solidFill>
                <a:latin typeface="Consolas" panose="020B0609020204030204" pitchFamily="49" charset="0"/>
              </a:rPr>
              <a:t>% reset page counter</a:t>
            </a:r>
          </a:p>
          <a:p>
            <a:endParaRPr lang="en-IN" dirty="0"/>
          </a:p>
          <a:p>
            <a:r>
              <a:rPr lang="en-IN" dirty="0"/>
              <a:t>All of these go after </a:t>
            </a:r>
            <a:r>
              <a:rPr lang="en-IN" dirty="0">
                <a:solidFill>
                  <a:schemeClr val="accent5"/>
                </a:solidFill>
                <a:latin typeface="Consolas" panose="020B0609020204030204" pitchFamily="49" charset="0"/>
              </a:rPr>
              <a:t>\begin{document}</a:t>
            </a:r>
          </a:p>
        </p:txBody>
      </p:sp>
    </p:spTree>
    <p:extLst>
      <p:ext uri="{BB962C8B-B14F-4D97-AF65-F5344CB8AC3E}">
        <p14:creationId xmlns:p14="http://schemas.microsoft.com/office/powerpoint/2010/main" val="380411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32D8-E43E-4F6E-AA26-4AA447D8034B}"/>
              </a:ext>
            </a:extLst>
          </p:cNvPr>
          <p:cNvSpPr>
            <a:spLocks noGrp="1"/>
          </p:cNvSpPr>
          <p:nvPr>
            <p:ph type="title"/>
          </p:nvPr>
        </p:nvSpPr>
        <p:spPr/>
        <p:txBody>
          <a:bodyPr/>
          <a:lstStyle/>
          <a:p>
            <a:r>
              <a:rPr lang="en-IN" dirty="0"/>
              <a:t>Header and Footers</a:t>
            </a:r>
          </a:p>
        </p:txBody>
      </p:sp>
      <p:sp>
        <p:nvSpPr>
          <p:cNvPr id="3" name="Content Placeholder 2">
            <a:extLst>
              <a:ext uri="{FF2B5EF4-FFF2-40B4-BE49-F238E27FC236}">
                <a16:creationId xmlns:a16="http://schemas.microsoft.com/office/drawing/2014/main" id="{96DEB98B-FBFB-45CA-98E2-D73125FA14E8}"/>
              </a:ext>
            </a:extLst>
          </p:cNvPr>
          <p:cNvSpPr>
            <a:spLocks noGrp="1"/>
          </p:cNvSpPr>
          <p:nvPr>
            <p:ph idx="1"/>
          </p:nvPr>
        </p:nvSpPr>
        <p:spPr>
          <a:xfrm>
            <a:off x="838200" y="1585928"/>
            <a:ext cx="10515600" cy="4814872"/>
          </a:xfrm>
        </p:spPr>
        <p:txBody>
          <a:bodyPr>
            <a:normAutofit fontScale="77500" lnSpcReduction="20000"/>
          </a:bodyPr>
          <a:lstStyle/>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usepackage</a:t>
            </a: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fancyhdr</a:t>
            </a:r>
            <a:r>
              <a:rPr lang="en-IN" dirty="0">
                <a:solidFill>
                  <a:srgbClr val="00B0F0"/>
                </a:solidFill>
                <a:latin typeface="Consolas" panose="020B0609020204030204" pitchFamily="49" charset="0"/>
              </a:rPr>
              <a:t>}</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pagestyle</a:t>
            </a:r>
            <a:r>
              <a:rPr lang="en-IN" dirty="0">
                <a:solidFill>
                  <a:srgbClr val="00B0F0"/>
                </a:solidFill>
                <a:latin typeface="Consolas" panose="020B0609020204030204" pitchFamily="49" charset="0"/>
              </a:rPr>
              <a:t>{fancy} </a:t>
            </a:r>
            <a:r>
              <a:rPr lang="en-IN" dirty="0">
                <a:solidFill>
                  <a:schemeClr val="accent6"/>
                </a:solidFill>
                <a:latin typeface="Consolas" panose="020B0609020204030204" pitchFamily="49" charset="0"/>
              </a:rPr>
              <a:t>% use fancy header instead of default header</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fancyhf</a:t>
            </a:r>
            <a:r>
              <a:rPr lang="en-IN" dirty="0">
                <a:solidFill>
                  <a:srgbClr val="00B0F0"/>
                </a:solidFill>
                <a:latin typeface="Consolas" panose="020B0609020204030204" pitchFamily="49" charset="0"/>
              </a:rPr>
              <a:t>{} </a:t>
            </a:r>
            <a:r>
              <a:rPr lang="en-IN" dirty="0">
                <a:solidFill>
                  <a:schemeClr val="accent6"/>
                </a:solidFill>
                <a:latin typeface="Consolas" panose="020B0609020204030204" pitchFamily="49" charset="0"/>
              </a:rPr>
              <a:t>% clear existing header formatting</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renewcommand</a:t>
            </a: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headrulewidth</a:t>
            </a:r>
            <a:r>
              <a:rPr lang="en-IN" dirty="0">
                <a:solidFill>
                  <a:srgbClr val="00B0F0"/>
                </a:solidFill>
                <a:latin typeface="Consolas" panose="020B0609020204030204" pitchFamily="49" charset="0"/>
              </a:rPr>
              <a:t>}{3pt} </a:t>
            </a:r>
            <a:r>
              <a:rPr lang="en-IN" dirty="0">
                <a:solidFill>
                  <a:schemeClr val="accent6"/>
                </a:solidFill>
                <a:latin typeface="Consolas" panose="020B0609020204030204" pitchFamily="49" charset="0"/>
              </a:rPr>
              <a:t>% header-line width</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renewcommand</a:t>
            </a: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footrulewidth</a:t>
            </a:r>
            <a:r>
              <a:rPr lang="en-IN" dirty="0">
                <a:solidFill>
                  <a:srgbClr val="00B0F0"/>
                </a:solidFill>
                <a:latin typeface="Consolas" panose="020B0609020204030204" pitchFamily="49" charset="0"/>
              </a:rPr>
              <a:t>}{1pt} </a:t>
            </a:r>
            <a:r>
              <a:rPr lang="en-IN" dirty="0">
                <a:solidFill>
                  <a:schemeClr val="accent6"/>
                </a:solidFill>
                <a:latin typeface="Consolas" panose="020B0609020204030204" pitchFamily="49" charset="0"/>
              </a:rPr>
              <a:t>% footer-line width</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fancyhead</a:t>
            </a:r>
            <a:r>
              <a:rPr lang="en-IN" dirty="0">
                <a:solidFill>
                  <a:srgbClr val="00B0F0"/>
                </a:solidFill>
                <a:latin typeface="Consolas" panose="020B0609020204030204" pitchFamily="49" charset="0"/>
              </a:rPr>
              <a:t>[LE,RO]{Nikhil Vidhani} </a:t>
            </a:r>
            <a:r>
              <a:rPr lang="en-IN" dirty="0">
                <a:solidFill>
                  <a:schemeClr val="accent6"/>
                </a:solidFill>
                <a:latin typeface="Consolas" panose="020B0609020204030204" pitchFamily="49" charset="0"/>
              </a:rPr>
              <a:t>% name on left-side on even pages and right-side on odd pages</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fancyhead</a:t>
            </a:r>
            <a:r>
              <a:rPr lang="en-IN" dirty="0">
                <a:solidFill>
                  <a:srgbClr val="00B0F0"/>
                </a:solidFill>
                <a:latin typeface="Consolas" panose="020B0609020204030204" pitchFamily="49" charset="0"/>
              </a:rPr>
              <a:t>[LO,RE]{Intro to \LaTeX} </a:t>
            </a:r>
            <a:r>
              <a:rPr lang="en-IN" dirty="0">
                <a:solidFill>
                  <a:schemeClr val="accent6"/>
                </a:solidFill>
                <a:latin typeface="Consolas" panose="020B0609020204030204" pitchFamily="49" charset="0"/>
              </a:rPr>
              <a:t>% title on left-side on odd pages and right-side on even pages</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fancyfoot</a:t>
            </a:r>
            <a:r>
              <a:rPr lang="en-IN" dirty="0">
                <a:solidFill>
                  <a:srgbClr val="00B0F0"/>
                </a:solidFill>
                <a:latin typeface="Consolas" panose="020B0609020204030204" pitchFamily="49" charset="0"/>
              </a:rPr>
              <a:t>[C]{Page: \</a:t>
            </a:r>
            <a:r>
              <a:rPr lang="en-IN" dirty="0" err="1">
                <a:solidFill>
                  <a:srgbClr val="00B0F0"/>
                </a:solidFill>
                <a:latin typeface="Consolas" panose="020B0609020204030204" pitchFamily="49" charset="0"/>
              </a:rPr>
              <a:t>thepage</a:t>
            </a:r>
            <a:r>
              <a:rPr lang="en-IN" dirty="0">
                <a:solidFill>
                  <a:srgbClr val="00B0F0"/>
                </a:solidFill>
                <a:latin typeface="Consolas" panose="020B0609020204030204" pitchFamily="49" charset="0"/>
              </a:rPr>
              <a:t>} </a:t>
            </a:r>
            <a:r>
              <a:rPr lang="en-IN" dirty="0">
                <a:solidFill>
                  <a:schemeClr val="accent6"/>
                </a:solidFill>
                <a:latin typeface="Consolas" panose="020B0609020204030204" pitchFamily="49" charset="0"/>
              </a:rPr>
              <a:t>% centred footer on all pages</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fancyfoot</a:t>
            </a:r>
            <a:r>
              <a:rPr lang="en-IN" dirty="0">
                <a:solidFill>
                  <a:srgbClr val="00B0F0"/>
                </a:solidFill>
                <a:latin typeface="Consolas" panose="020B0609020204030204" pitchFamily="49" charset="0"/>
              </a:rPr>
              <a:t>[L]{Section: \</a:t>
            </a:r>
            <a:r>
              <a:rPr lang="en-IN" dirty="0" err="1">
                <a:solidFill>
                  <a:srgbClr val="00B0F0"/>
                </a:solidFill>
                <a:latin typeface="Consolas" panose="020B0609020204030204" pitchFamily="49" charset="0"/>
              </a:rPr>
              <a:t>thesection</a:t>
            </a:r>
            <a:r>
              <a:rPr lang="en-IN" dirty="0">
                <a:solidFill>
                  <a:srgbClr val="00B0F0"/>
                </a:solidFill>
                <a:latin typeface="Consolas" panose="020B0609020204030204" pitchFamily="49" charset="0"/>
              </a:rPr>
              <a:t>} </a:t>
            </a:r>
            <a:r>
              <a:rPr lang="en-IN" dirty="0">
                <a:solidFill>
                  <a:schemeClr val="accent6"/>
                </a:solidFill>
                <a:latin typeface="Consolas" panose="020B0609020204030204" pitchFamily="49" charset="0"/>
              </a:rPr>
              <a:t>% section number of left-side for all pages</a:t>
            </a:r>
          </a:p>
          <a:p>
            <a:pPr marL="0" indent="0">
              <a:buNone/>
            </a:pPr>
            <a:r>
              <a:rPr lang="en-IN" dirty="0">
                <a:solidFill>
                  <a:srgbClr val="00B0F0"/>
                </a:solidFill>
                <a:latin typeface="Consolas" panose="020B0609020204030204" pitchFamily="49" charset="0"/>
              </a:rPr>
              <a:t>\</a:t>
            </a:r>
            <a:r>
              <a:rPr lang="en-IN" dirty="0" err="1">
                <a:solidFill>
                  <a:srgbClr val="00B0F0"/>
                </a:solidFill>
                <a:latin typeface="Consolas" panose="020B0609020204030204" pitchFamily="49" charset="0"/>
              </a:rPr>
              <a:t>fancyfoot</a:t>
            </a:r>
            <a:r>
              <a:rPr lang="en-IN" dirty="0">
                <a:solidFill>
                  <a:srgbClr val="00B0F0"/>
                </a:solidFill>
                <a:latin typeface="Consolas" panose="020B0609020204030204" pitchFamily="49" charset="0"/>
              </a:rPr>
              <a:t>[R]{Article: 1} </a:t>
            </a:r>
            <a:r>
              <a:rPr lang="en-IN" dirty="0">
                <a:solidFill>
                  <a:schemeClr val="accent6"/>
                </a:solidFill>
                <a:latin typeface="Consolas" panose="020B0609020204030204" pitchFamily="49" charset="0"/>
              </a:rPr>
              <a:t>% article number of right-side for all pages</a:t>
            </a:r>
          </a:p>
        </p:txBody>
      </p:sp>
    </p:spTree>
    <p:extLst>
      <p:ext uri="{BB962C8B-B14F-4D97-AF65-F5344CB8AC3E}">
        <p14:creationId xmlns:p14="http://schemas.microsoft.com/office/powerpoint/2010/main" val="194782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8ABC-7072-4EA0-926C-1EF4D7EB0A7D}"/>
              </a:ext>
            </a:extLst>
          </p:cNvPr>
          <p:cNvSpPr>
            <a:spLocks noGrp="1"/>
          </p:cNvSpPr>
          <p:nvPr>
            <p:ph type="title"/>
          </p:nvPr>
        </p:nvSpPr>
        <p:spPr>
          <a:xfrm>
            <a:off x="838200" y="365125"/>
            <a:ext cx="2775012" cy="1325563"/>
          </a:xfrm>
        </p:spPr>
        <p:txBody>
          <a:bodyPr/>
          <a:lstStyle/>
          <a:p>
            <a:r>
              <a:rPr lang="en-IN" dirty="0"/>
              <a:t>Items</a:t>
            </a:r>
          </a:p>
        </p:txBody>
      </p:sp>
      <p:sp>
        <p:nvSpPr>
          <p:cNvPr id="3" name="Content Placeholder 2">
            <a:extLst>
              <a:ext uri="{FF2B5EF4-FFF2-40B4-BE49-F238E27FC236}">
                <a16:creationId xmlns:a16="http://schemas.microsoft.com/office/drawing/2014/main" id="{9633917D-4D23-43C7-849F-98A2CAB18CC8}"/>
              </a:ext>
            </a:extLst>
          </p:cNvPr>
          <p:cNvSpPr>
            <a:spLocks noGrp="1"/>
          </p:cNvSpPr>
          <p:nvPr>
            <p:ph idx="1"/>
          </p:nvPr>
        </p:nvSpPr>
        <p:spPr>
          <a:xfrm>
            <a:off x="5486399" y="458462"/>
            <a:ext cx="6365289" cy="6119889"/>
          </a:xfrm>
        </p:spPr>
        <p:txBody>
          <a:bodyPr>
            <a:normAutofit fontScale="62500" lnSpcReduction="20000"/>
          </a:bodyPr>
          <a:lstStyle/>
          <a:p>
            <a:pPr marL="0" indent="0">
              <a:buNone/>
            </a:pPr>
            <a:r>
              <a:rPr lang="en-IN" dirty="0">
                <a:solidFill>
                  <a:schemeClr val="accent5"/>
                </a:solidFill>
                <a:latin typeface="Consolas" panose="020B0609020204030204" pitchFamily="49" charset="0"/>
              </a:rPr>
              <a:t>\begin{itemize}</a:t>
            </a:r>
          </a:p>
          <a:p>
            <a:pPr marL="0" indent="0">
              <a:buNone/>
            </a:pPr>
            <a:r>
              <a:rPr lang="en-IN" dirty="0">
                <a:latin typeface="Consolas" panose="020B0609020204030204" pitchFamily="49" charset="0"/>
              </a:rPr>
              <a:t>	\item 1 Cup Spinach</a:t>
            </a:r>
          </a:p>
          <a:p>
            <a:pPr marL="0" indent="0">
              <a:buNone/>
            </a:pPr>
            <a:r>
              <a:rPr lang="en-IN" dirty="0">
                <a:latin typeface="Consolas" panose="020B0609020204030204" pitchFamily="49" charset="0"/>
              </a:rPr>
              <a:t>	\item 1 Cup Frozen Blueberries</a:t>
            </a:r>
          </a:p>
          <a:p>
            <a:pPr marL="0" indent="0">
              <a:buNone/>
            </a:pPr>
            <a:r>
              <a:rPr lang="en-IN" dirty="0">
                <a:latin typeface="Consolas" panose="020B0609020204030204" pitchFamily="49" charset="0"/>
              </a:rPr>
              <a:t>	\item 2 Bananas</a:t>
            </a:r>
          </a:p>
          <a:p>
            <a:pPr marL="0" indent="0">
              <a:buNone/>
            </a:pPr>
            <a:r>
              <a:rPr lang="en-IN" dirty="0">
                <a:latin typeface="Consolas" panose="020B0609020204030204" pitchFamily="49" charset="0"/>
              </a:rPr>
              <a:t>	\item 1.5 Cups Almond Milk</a:t>
            </a:r>
          </a:p>
          <a:p>
            <a:pPr marL="0" indent="0">
              <a:buNone/>
            </a:pPr>
            <a:r>
              <a:rPr lang="en-IN" dirty="0">
                <a:latin typeface="Consolas" panose="020B0609020204030204" pitchFamily="49" charset="0"/>
              </a:rPr>
              <a:t>	\item Powders</a:t>
            </a:r>
          </a:p>
          <a:p>
            <a:pPr marL="0" indent="0">
              <a:buNone/>
            </a:pPr>
            <a:r>
              <a:rPr lang="en-IN" dirty="0">
                <a:latin typeface="Consolas" panose="020B0609020204030204" pitchFamily="49" charset="0"/>
              </a:rPr>
              <a:t>	</a:t>
            </a:r>
            <a:r>
              <a:rPr lang="en-IN" dirty="0">
                <a:solidFill>
                  <a:schemeClr val="accent6"/>
                </a:solidFill>
                <a:latin typeface="Consolas" panose="020B0609020204030204" pitchFamily="49" charset="0"/>
              </a:rPr>
              <a:t>% List within a list</a:t>
            </a:r>
          </a:p>
          <a:p>
            <a:pPr marL="0" indent="0">
              <a:buNone/>
            </a:pPr>
            <a:r>
              <a:rPr lang="en-IN" dirty="0">
                <a:latin typeface="Consolas" panose="020B0609020204030204" pitchFamily="49" charset="0"/>
              </a:rPr>
              <a:t>	</a:t>
            </a:r>
            <a:r>
              <a:rPr lang="en-IN" dirty="0">
                <a:solidFill>
                  <a:schemeClr val="accent5"/>
                </a:solidFill>
                <a:latin typeface="Consolas" panose="020B0609020204030204" pitchFamily="49" charset="0"/>
              </a:rPr>
              <a:t>\begin{itemize}</a:t>
            </a:r>
          </a:p>
          <a:p>
            <a:pPr marL="0" indent="0">
              <a:buNone/>
            </a:pPr>
            <a:r>
              <a:rPr lang="en-IN" dirty="0">
                <a:latin typeface="Consolas" panose="020B0609020204030204" pitchFamily="49" charset="0"/>
              </a:rPr>
              <a:t>		\item 1 Tbs PBJ</a:t>
            </a:r>
          </a:p>
          <a:p>
            <a:pPr marL="0" indent="0">
              <a:buNone/>
            </a:pPr>
            <a:r>
              <a:rPr lang="en-IN" dirty="0">
                <a:latin typeface="Consolas" panose="020B0609020204030204" pitchFamily="49" charset="0"/>
              </a:rPr>
              <a:t>		\item 1 Tsp Amla Powder</a:t>
            </a:r>
          </a:p>
          <a:p>
            <a:pPr marL="0" indent="0">
              <a:buNone/>
            </a:pPr>
            <a:r>
              <a:rPr lang="en-IN" dirty="0">
                <a:latin typeface="Consolas" panose="020B0609020204030204" pitchFamily="49" charset="0"/>
              </a:rPr>
              <a:t>		</a:t>
            </a:r>
            <a:r>
              <a:rPr lang="en-IN" dirty="0">
                <a:solidFill>
                  <a:schemeClr val="accent6"/>
                </a:solidFill>
                <a:latin typeface="Consolas" panose="020B0609020204030204" pitchFamily="49" charset="0"/>
              </a:rPr>
              <a:t>% List within a list within a list</a:t>
            </a:r>
          </a:p>
          <a:p>
            <a:pPr marL="0" indent="0">
              <a:buNone/>
            </a:pPr>
            <a:r>
              <a:rPr lang="en-IN" dirty="0">
                <a:latin typeface="Consolas" panose="020B0609020204030204" pitchFamily="49" charset="0"/>
              </a:rPr>
              <a:t>		</a:t>
            </a:r>
            <a:r>
              <a:rPr lang="en-IN" dirty="0">
                <a:solidFill>
                  <a:schemeClr val="accent5"/>
                </a:solidFill>
                <a:latin typeface="Consolas" panose="020B0609020204030204" pitchFamily="49" charset="0"/>
              </a:rPr>
              <a:t>\begin{itemize}</a:t>
            </a:r>
          </a:p>
          <a:p>
            <a:pPr marL="0" indent="0">
              <a:buNone/>
            </a:pPr>
            <a:r>
              <a:rPr lang="en-IN" dirty="0">
                <a:latin typeface="Consolas" panose="020B0609020204030204" pitchFamily="49" charset="0"/>
              </a:rPr>
              <a:t>		    \item 1 tsp sugar</a:t>
            </a:r>
          </a:p>
          <a:p>
            <a:pPr marL="0" indent="0">
              <a:buNone/>
            </a:pPr>
            <a:r>
              <a:rPr lang="en-IN" dirty="0">
                <a:latin typeface="Consolas" panose="020B0609020204030204" pitchFamily="49" charset="0"/>
              </a:rPr>
              <a:t>		    \item 0.5 tsp salt</a:t>
            </a:r>
          </a:p>
          <a:p>
            <a:pPr marL="0" indent="0">
              <a:buNone/>
            </a:pPr>
            <a:r>
              <a:rPr lang="en-IN" dirty="0">
                <a:latin typeface="Consolas" panose="020B0609020204030204" pitchFamily="49" charset="0"/>
              </a:rPr>
              <a:t>		</a:t>
            </a:r>
            <a:r>
              <a:rPr lang="en-IN" dirty="0">
                <a:solidFill>
                  <a:schemeClr val="accent5"/>
                </a:solidFill>
                <a:latin typeface="Consolas" panose="020B0609020204030204" pitchFamily="49" charset="0"/>
              </a:rPr>
              <a:t>\end{itemize}</a:t>
            </a:r>
          </a:p>
          <a:p>
            <a:pPr marL="0" indent="0">
              <a:buNone/>
            </a:pPr>
            <a:r>
              <a:rPr lang="en-IN" dirty="0">
                <a:latin typeface="Consolas" panose="020B0609020204030204" pitchFamily="49" charset="0"/>
              </a:rPr>
              <a:t>	</a:t>
            </a:r>
            <a:r>
              <a:rPr lang="en-IN" dirty="0">
                <a:solidFill>
                  <a:schemeClr val="accent5"/>
                </a:solidFill>
                <a:latin typeface="Consolas" panose="020B0609020204030204" pitchFamily="49" charset="0"/>
              </a:rPr>
              <a:t>\end{itemize}</a:t>
            </a:r>
          </a:p>
          <a:p>
            <a:pPr marL="0" indent="0">
              <a:buNone/>
            </a:pPr>
            <a:r>
              <a:rPr lang="en-IN" dirty="0">
                <a:latin typeface="Consolas" panose="020B0609020204030204" pitchFamily="49" charset="0"/>
              </a:rPr>
              <a:t>	\item six Dates</a:t>
            </a:r>
          </a:p>
          <a:p>
            <a:pPr marL="0" indent="0">
              <a:buNone/>
            </a:pPr>
            <a:r>
              <a:rPr lang="en-IN" dirty="0">
                <a:solidFill>
                  <a:schemeClr val="accent5"/>
                </a:solidFill>
                <a:latin typeface="Consolas" panose="020B0609020204030204" pitchFamily="49" charset="0"/>
              </a:rPr>
              <a:t>\end{itemize}</a:t>
            </a:r>
          </a:p>
        </p:txBody>
      </p:sp>
    </p:spTree>
    <p:extLst>
      <p:ext uri="{BB962C8B-B14F-4D97-AF65-F5344CB8AC3E}">
        <p14:creationId xmlns:p14="http://schemas.microsoft.com/office/powerpoint/2010/main" val="221210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8ABC-7072-4EA0-926C-1EF4D7EB0A7D}"/>
              </a:ext>
            </a:extLst>
          </p:cNvPr>
          <p:cNvSpPr>
            <a:spLocks noGrp="1"/>
          </p:cNvSpPr>
          <p:nvPr>
            <p:ph type="title"/>
          </p:nvPr>
        </p:nvSpPr>
        <p:spPr>
          <a:xfrm>
            <a:off x="838199" y="365125"/>
            <a:ext cx="3174507" cy="1325563"/>
          </a:xfrm>
        </p:spPr>
        <p:txBody>
          <a:bodyPr/>
          <a:lstStyle/>
          <a:p>
            <a:r>
              <a:rPr lang="en-IN" dirty="0"/>
              <a:t>Enumeration</a:t>
            </a:r>
          </a:p>
        </p:txBody>
      </p:sp>
      <p:sp>
        <p:nvSpPr>
          <p:cNvPr id="3" name="Content Placeholder 2">
            <a:extLst>
              <a:ext uri="{FF2B5EF4-FFF2-40B4-BE49-F238E27FC236}">
                <a16:creationId xmlns:a16="http://schemas.microsoft.com/office/drawing/2014/main" id="{9633917D-4D23-43C7-849F-98A2CAB18CC8}"/>
              </a:ext>
            </a:extLst>
          </p:cNvPr>
          <p:cNvSpPr>
            <a:spLocks noGrp="1"/>
          </p:cNvSpPr>
          <p:nvPr>
            <p:ph idx="1"/>
          </p:nvPr>
        </p:nvSpPr>
        <p:spPr>
          <a:xfrm>
            <a:off x="5486400" y="458462"/>
            <a:ext cx="6391922" cy="6119889"/>
          </a:xfrm>
        </p:spPr>
        <p:txBody>
          <a:bodyPr>
            <a:normAutofit fontScale="77500" lnSpcReduction="20000"/>
          </a:bodyPr>
          <a:lstStyle/>
          <a:p>
            <a:pPr marL="0" indent="0">
              <a:buNone/>
            </a:pPr>
            <a:r>
              <a:rPr lang="en-IN" dirty="0">
                <a:solidFill>
                  <a:schemeClr val="accent5"/>
                </a:solidFill>
                <a:latin typeface="Consolas" panose="020B0609020204030204" pitchFamily="49" charset="0"/>
              </a:rPr>
              <a:t>\begin{enumerate}[font=\</a:t>
            </a:r>
            <a:r>
              <a:rPr lang="en-IN" dirty="0" err="1">
                <a:solidFill>
                  <a:schemeClr val="accent5"/>
                </a:solidFill>
                <a:latin typeface="Consolas" panose="020B0609020204030204" pitchFamily="49" charset="0"/>
              </a:rPr>
              <a:t>bfseries</a:t>
            </a:r>
            <a:r>
              <a:rPr lang="en-IN" dirty="0">
                <a:solidFill>
                  <a:schemeClr val="accent5"/>
                </a:solidFill>
                <a:latin typeface="Consolas" panose="020B0609020204030204" pitchFamily="49" charset="0"/>
              </a:rPr>
              <a:t>]</a:t>
            </a:r>
          </a:p>
          <a:p>
            <a:pPr marL="0" indent="0">
              <a:buNone/>
            </a:pPr>
            <a:r>
              <a:rPr lang="en-IN" dirty="0">
                <a:latin typeface="Consolas" panose="020B0609020204030204" pitchFamily="49" charset="0"/>
              </a:rPr>
              <a:t>	\item 1 Cup Spinach</a:t>
            </a:r>
          </a:p>
          <a:p>
            <a:pPr marL="0" indent="0">
              <a:buNone/>
            </a:pPr>
            <a:r>
              <a:rPr lang="en-IN" dirty="0">
                <a:latin typeface="Consolas" panose="020B0609020204030204" pitchFamily="49" charset="0"/>
              </a:rPr>
              <a:t>	\item 1 Cup Frozen Blueberries</a:t>
            </a:r>
          </a:p>
          <a:p>
            <a:pPr marL="0" indent="0">
              <a:buNone/>
            </a:pPr>
            <a:r>
              <a:rPr lang="en-IN" dirty="0">
                <a:latin typeface="Consolas" panose="020B0609020204030204" pitchFamily="49" charset="0"/>
              </a:rPr>
              <a:t>	\item 2 Bananas</a:t>
            </a:r>
          </a:p>
          <a:p>
            <a:pPr marL="0" indent="0">
              <a:buNone/>
            </a:pPr>
            <a:r>
              <a:rPr lang="en-IN" dirty="0">
                <a:latin typeface="Consolas" panose="020B0609020204030204" pitchFamily="49" charset="0"/>
              </a:rPr>
              <a:t>	\item 1.5 Cups Almond Milk</a:t>
            </a:r>
          </a:p>
          <a:p>
            <a:pPr marL="0" indent="0">
              <a:buNone/>
            </a:pPr>
            <a:r>
              <a:rPr lang="en-IN" dirty="0">
                <a:latin typeface="Consolas" panose="020B0609020204030204" pitchFamily="49" charset="0"/>
              </a:rPr>
              <a:t>	\item Powders</a:t>
            </a:r>
          </a:p>
          <a:p>
            <a:pPr marL="0" indent="0">
              <a:buNone/>
            </a:pPr>
            <a:r>
              <a:rPr lang="en-IN" dirty="0">
                <a:latin typeface="Consolas" panose="020B0609020204030204" pitchFamily="49" charset="0"/>
              </a:rPr>
              <a:t>	</a:t>
            </a:r>
            <a:r>
              <a:rPr lang="en-IN" dirty="0">
                <a:solidFill>
                  <a:schemeClr val="accent5"/>
                </a:solidFill>
                <a:latin typeface="Consolas" panose="020B0609020204030204" pitchFamily="49" charset="0"/>
              </a:rPr>
              <a:t>\begin{enumerate}[font=\</a:t>
            </a:r>
            <a:r>
              <a:rPr lang="en-IN" dirty="0" err="1">
                <a:solidFill>
                  <a:schemeClr val="accent5"/>
                </a:solidFill>
                <a:latin typeface="Consolas" panose="020B0609020204030204" pitchFamily="49" charset="0"/>
              </a:rPr>
              <a:t>itshape</a:t>
            </a:r>
            <a:r>
              <a:rPr lang="en-IN" dirty="0">
                <a:solidFill>
                  <a:schemeClr val="accent5"/>
                </a:solidFill>
                <a:latin typeface="Consolas" panose="020B0609020204030204" pitchFamily="49" charset="0"/>
              </a:rPr>
              <a:t>]</a:t>
            </a:r>
          </a:p>
          <a:p>
            <a:pPr marL="0" indent="0">
              <a:buNone/>
            </a:pPr>
            <a:r>
              <a:rPr lang="en-IN" dirty="0">
                <a:latin typeface="Consolas" panose="020B0609020204030204" pitchFamily="49" charset="0"/>
              </a:rPr>
              <a:t>		\item 1 Tbs PBJ</a:t>
            </a:r>
          </a:p>
          <a:p>
            <a:pPr marL="0" indent="0">
              <a:buNone/>
            </a:pPr>
            <a:r>
              <a:rPr lang="en-IN" dirty="0">
                <a:latin typeface="Consolas" panose="020B0609020204030204" pitchFamily="49" charset="0"/>
              </a:rPr>
              <a:t>		\item 1 Tsp Amla Powder</a:t>
            </a:r>
          </a:p>
          <a:p>
            <a:pPr marL="0" indent="0">
              <a:buNone/>
            </a:pPr>
            <a:r>
              <a:rPr lang="en-IN" dirty="0">
                <a:latin typeface="Consolas" panose="020B0609020204030204" pitchFamily="49" charset="0"/>
              </a:rPr>
              <a:t>		</a:t>
            </a:r>
            <a:r>
              <a:rPr lang="en-IN" dirty="0">
                <a:solidFill>
                  <a:schemeClr val="accent5"/>
                </a:solidFill>
                <a:latin typeface="Consolas" panose="020B0609020204030204" pitchFamily="49" charset="0"/>
              </a:rPr>
              <a:t>\begin{enumerate}</a:t>
            </a:r>
          </a:p>
          <a:p>
            <a:pPr marL="0" indent="0">
              <a:buNone/>
            </a:pPr>
            <a:r>
              <a:rPr lang="en-IN" dirty="0">
                <a:latin typeface="Consolas" panose="020B0609020204030204" pitchFamily="49" charset="0"/>
              </a:rPr>
              <a:t>			\item 1 tsp sugar</a:t>
            </a:r>
          </a:p>
          <a:p>
            <a:pPr marL="0" indent="0">
              <a:buNone/>
            </a:pPr>
            <a:r>
              <a:rPr lang="en-IN" dirty="0">
                <a:latin typeface="Consolas" panose="020B0609020204030204" pitchFamily="49" charset="0"/>
              </a:rPr>
              <a:t>			\item 0.5 tsp salt</a:t>
            </a:r>
          </a:p>
          <a:p>
            <a:pPr marL="0" indent="0">
              <a:buNone/>
            </a:pPr>
            <a:r>
              <a:rPr lang="en-IN" dirty="0">
                <a:latin typeface="Consolas" panose="020B0609020204030204" pitchFamily="49" charset="0"/>
              </a:rPr>
              <a:t>		</a:t>
            </a:r>
            <a:r>
              <a:rPr lang="en-IN" dirty="0">
                <a:solidFill>
                  <a:schemeClr val="accent5"/>
                </a:solidFill>
                <a:latin typeface="Consolas" panose="020B0609020204030204" pitchFamily="49" charset="0"/>
              </a:rPr>
              <a:t>\end{enumerate}</a:t>
            </a:r>
          </a:p>
          <a:p>
            <a:pPr marL="0" indent="0">
              <a:buNone/>
            </a:pPr>
            <a:r>
              <a:rPr lang="en-IN" dirty="0">
                <a:latin typeface="Consolas" panose="020B0609020204030204" pitchFamily="49" charset="0"/>
              </a:rPr>
              <a:t>	</a:t>
            </a:r>
            <a:r>
              <a:rPr lang="en-IN" dirty="0">
                <a:solidFill>
                  <a:schemeClr val="accent5"/>
                </a:solidFill>
                <a:latin typeface="Consolas" panose="020B0609020204030204" pitchFamily="49" charset="0"/>
              </a:rPr>
              <a:t>\end{enumerate}</a:t>
            </a:r>
          </a:p>
          <a:p>
            <a:pPr marL="0" indent="0">
              <a:buNone/>
            </a:pPr>
            <a:r>
              <a:rPr lang="en-IN" dirty="0">
                <a:latin typeface="Consolas" panose="020B0609020204030204" pitchFamily="49" charset="0"/>
              </a:rPr>
              <a:t>	\item six Dates</a:t>
            </a:r>
          </a:p>
          <a:p>
            <a:pPr marL="0" indent="0">
              <a:buNone/>
            </a:pPr>
            <a:r>
              <a:rPr lang="en-IN" dirty="0">
                <a:solidFill>
                  <a:schemeClr val="accent5"/>
                </a:solidFill>
                <a:latin typeface="Consolas" panose="020B0609020204030204" pitchFamily="49" charset="0"/>
              </a:rPr>
              <a:t>\end{enumerate}</a:t>
            </a:r>
          </a:p>
        </p:txBody>
      </p:sp>
      <p:sp>
        <p:nvSpPr>
          <p:cNvPr id="5" name="Content Placeholder 2">
            <a:extLst>
              <a:ext uri="{FF2B5EF4-FFF2-40B4-BE49-F238E27FC236}">
                <a16:creationId xmlns:a16="http://schemas.microsoft.com/office/drawing/2014/main" id="{199A177E-B402-44D1-873F-96823022D453}"/>
              </a:ext>
            </a:extLst>
          </p:cNvPr>
          <p:cNvSpPr txBox="1">
            <a:spLocks/>
          </p:cNvSpPr>
          <p:nvPr/>
        </p:nvSpPr>
        <p:spPr>
          <a:xfrm>
            <a:off x="640671" y="1982691"/>
            <a:ext cx="4437356" cy="11646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usepackage</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enumitem</a:t>
            </a:r>
            <a:r>
              <a:rPr lang="en-US" dirty="0">
                <a:solidFill>
                  <a:schemeClr val="accent5"/>
                </a:solidFill>
                <a:latin typeface="Consolas" panose="020B0609020204030204" pitchFamily="49" charset="0"/>
              </a:rPr>
              <a:t>}</a:t>
            </a:r>
            <a:br>
              <a:rPr lang="en-US" dirty="0">
                <a:latin typeface="Consolas" panose="020B0609020204030204" pitchFamily="49" charset="0"/>
              </a:rPr>
            </a:br>
            <a:r>
              <a:rPr lang="en-US" dirty="0">
                <a:solidFill>
                  <a:schemeClr val="accent6"/>
                </a:solidFill>
                <a:latin typeface="Consolas" panose="020B0609020204030204" pitchFamily="49" charset="0"/>
              </a:rPr>
              <a:t>% enumerating points (named itemize)</a:t>
            </a:r>
            <a:endParaRPr lang="en-IN" dirty="0">
              <a:solidFill>
                <a:schemeClr val="accent6"/>
              </a:solidFill>
              <a:latin typeface="Consolas" panose="020B0609020204030204" pitchFamily="49" charset="0"/>
            </a:endParaRPr>
          </a:p>
        </p:txBody>
      </p:sp>
      <p:sp>
        <p:nvSpPr>
          <p:cNvPr id="6" name="Content Placeholder 2">
            <a:extLst>
              <a:ext uri="{FF2B5EF4-FFF2-40B4-BE49-F238E27FC236}">
                <a16:creationId xmlns:a16="http://schemas.microsoft.com/office/drawing/2014/main" id="{C2110540-6948-455F-A87A-F38F85087CDD}"/>
              </a:ext>
            </a:extLst>
          </p:cNvPr>
          <p:cNvSpPr txBox="1">
            <a:spLocks/>
          </p:cNvSpPr>
          <p:nvPr/>
        </p:nvSpPr>
        <p:spPr>
          <a:xfrm>
            <a:off x="640671" y="4159200"/>
            <a:ext cx="4437356" cy="11646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You can use enumerate and itemize in a mix and match manner!</a:t>
            </a:r>
          </a:p>
        </p:txBody>
      </p:sp>
    </p:spTree>
    <p:extLst>
      <p:ext uri="{BB962C8B-B14F-4D97-AF65-F5344CB8AC3E}">
        <p14:creationId xmlns:p14="http://schemas.microsoft.com/office/powerpoint/2010/main" val="131090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43A5-291A-4F37-BDA7-926ACAF56377}"/>
              </a:ext>
            </a:extLst>
          </p:cNvPr>
          <p:cNvSpPr>
            <a:spLocks noGrp="1"/>
          </p:cNvSpPr>
          <p:nvPr>
            <p:ph type="title"/>
          </p:nvPr>
        </p:nvSpPr>
        <p:spPr/>
        <p:txBody>
          <a:bodyPr/>
          <a:lstStyle/>
          <a:p>
            <a:r>
              <a:rPr lang="en-IN" dirty="0"/>
              <a:t>Adding a figure</a:t>
            </a:r>
          </a:p>
        </p:txBody>
      </p:sp>
      <p:sp>
        <p:nvSpPr>
          <p:cNvPr id="3" name="Content Placeholder 2">
            <a:extLst>
              <a:ext uri="{FF2B5EF4-FFF2-40B4-BE49-F238E27FC236}">
                <a16:creationId xmlns:a16="http://schemas.microsoft.com/office/drawing/2014/main" id="{55CAC50E-AEDB-49A3-985E-F5B56F61F355}"/>
              </a:ext>
            </a:extLst>
          </p:cNvPr>
          <p:cNvSpPr>
            <a:spLocks noGrp="1"/>
          </p:cNvSpPr>
          <p:nvPr>
            <p:ph idx="1"/>
          </p:nvPr>
        </p:nvSpPr>
        <p:spPr>
          <a:xfrm>
            <a:off x="838200" y="1825624"/>
            <a:ext cx="10515600" cy="4779361"/>
          </a:xfrm>
        </p:spPr>
        <p:txBody>
          <a:bodyPr>
            <a:normAutofit fontScale="85000" lnSpcReduction="20000"/>
          </a:bodyPr>
          <a:lstStyle/>
          <a:p>
            <a:r>
              <a:rPr lang="en-IN" dirty="0"/>
              <a:t>Upload a pic/pdf to overleaf folder</a:t>
            </a: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[margin=0.5in]{geometry}</a:t>
            </a:r>
          </a:p>
          <a:p>
            <a:endParaRPr lang="en-IN" dirty="0"/>
          </a:p>
          <a:p>
            <a:pPr marL="0" indent="0">
              <a:buNone/>
            </a:pPr>
            <a:r>
              <a:rPr lang="en-IN" dirty="0">
                <a:solidFill>
                  <a:schemeClr val="accent5"/>
                </a:solidFill>
                <a:latin typeface="Consolas" panose="020B0609020204030204" pitchFamily="49" charset="0"/>
              </a:rPr>
              <a:t>\begin{figure}[t] </a:t>
            </a:r>
            <a:r>
              <a:rPr lang="en-IN" dirty="0">
                <a:solidFill>
                  <a:schemeClr val="accent6"/>
                </a:solidFill>
                <a:latin typeface="Consolas" panose="020B0609020204030204" pitchFamily="49" charset="0"/>
              </a:rPr>
              <a:t>% t: top, b: bottom (best-effort only)</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centering</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to centre the figure</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includegraphics</a:t>
            </a:r>
            <a:r>
              <a:rPr lang="en-IN" dirty="0">
                <a:solidFill>
                  <a:schemeClr val="accent5"/>
                </a:solidFill>
                <a:latin typeface="Consolas" panose="020B0609020204030204" pitchFamily="49" charset="0"/>
              </a:rPr>
              <a:t>[width=4in]{universe.jpg}</a:t>
            </a:r>
          </a:p>
          <a:p>
            <a:pPr marL="0" indent="0">
              <a:buNone/>
            </a:pPr>
            <a:r>
              <a:rPr lang="en-IN" dirty="0">
                <a:solidFill>
                  <a:schemeClr val="accent5"/>
                </a:solidFill>
                <a:latin typeface="Consolas" panose="020B0609020204030204" pitchFamily="49" charset="0"/>
              </a:rPr>
              <a:t>\caption{This is a figure!}</a:t>
            </a:r>
          </a:p>
          <a:p>
            <a:pPr marL="0" indent="0">
              <a:buNone/>
            </a:pPr>
            <a:r>
              <a:rPr lang="en-IN" dirty="0">
                <a:solidFill>
                  <a:schemeClr val="accent6"/>
                </a:solidFill>
                <a:latin typeface="Consolas" panose="020B0609020204030204" pitchFamily="49" charset="0"/>
              </a:rPr>
              <a:t>% can be a pdf too. In fact, pdfs (vector graphics) are preferred for plots. Try playing with the width argument!</a:t>
            </a:r>
          </a:p>
          <a:p>
            <a:pPr marL="0" indent="0">
              <a:buNone/>
            </a:pPr>
            <a:r>
              <a:rPr lang="en-IN" dirty="0">
                <a:solidFill>
                  <a:schemeClr val="accent5"/>
                </a:solidFill>
                <a:latin typeface="Consolas" panose="020B0609020204030204" pitchFamily="49" charset="0"/>
              </a:rPr>
              <a:t>\end{figure}</a:t>
            </a:r>
          </a:p>
          <a:p>
            <a:pPr marL="0" indent="0">
              <a:buNone/>
            </a:pPr>
            <a:endParaRPr lang="en-IN" dirty="0">
              <a:solidFill>
                <a:schemeClr val="accent5"/>
              </a:solidFill>
            </a:endParaRPr>
          </a:p>
          <a:p>
            <a:r>
              <a:rPr lang="en-IN" dirty="0">
                <a:solidFill>
                  <a:schemeClr val="accent5"/>
                </a:solidFill>
                <a:latin typeface="Consolas" panose="020B0609020204030204" pitchFamily="49" charset="0"/>
              </a:rPr>
              <a:t>\begin{figure} … \end{figure}</a:t>
            </a:r>
            <a:r>
              <a:rPr lang="en-IN" dirty="0"/>
              <a:t> acts like a container for the actual figure and caption.</a:t>
            </a:r>
          </a:p>
        </p:txBody>
      </p:sp>
    </p:spTree>
    <p:extLst>
      <p:ext uri="{BB962C8B-B14F-4D97-AF65-F5344CB8AC3E}">
        <p14:creationId xmlns:p14="http://schemas.microsoft.com/office/powerpoint/2010/main" val="2633550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FDEA-FE1D-4BE0-8CB1-76213CFD6822}"/>
              </a:ext>
            </a:extLst>
          </p:cNvPr>
          <p:cNvSpPr>
            <a:spLocks noGrp="1"/>
          </p:cNvSpPr>
          <p:nvPr>
            <p:ph type="title"/>
          </p:nvPr>
        </p:nvSpPr>
        <p:spPr/>
        <p:txBody>
          <a:bodyPr/>
          <a:lstStyle/>
          <a:p>
            <a:r>
              <a:rPr lang="en-IN" dirty="0"/>
              <a:t>Wrapping text around a figure</a:t>
            </a:r>
          </a:p>
        </p:txBody>
      </p:sp>
      <p:sp>
        <p:nvSpPr>
          <p:cNvPr id="4" name="Content Placeholder 2">
            <a:extLst>
              <a:ext uri="{FF2B5EF4-FFF2-40B4-BE49-F238E27FC236}">
                <a16:creationId xmlns:a16="http://schemas.microsoft.com/office/drawing/2014/main" id="{0CF36571-A313-4192-8F8D-E6118218DDD7}"/>
              </a:ext>
            </a:extLst>
          </p:cNvPr>
          <p:cNvSpPr>
            <a:spLocks noGrp="1"/>
          </p:cNvSpPr>
          <p:nvPr>
            <p:ph idx="1"/>
          </p:nvPr>
        </p:nvSpPr>
        <p:spPr>
          <a:xfrm>
            <a:off x="838200" y="1825625"/>
            <a:ext cx="10515600" cy="4351338"/>
          </a:xfrm>
        </p:spPr>
        <p:txBody>
          <a:bodyPr>
            <a:normAutofit fontScale="77500" lnSpcReduction="20000"/>
          </a:bodyPr>
          <a:lstStyle/>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wrapfig</a:t>
            </a:r>
            <a:r>
              <a:rPr lang="en-IN" dirty="0">
                <a:solidFill>
                  <a:schemeClr val="accent5"/>
                </a:solidFill>
                <a:latin typeface="Consolas" panose="020B0609020204030204" pitchFamily="49" charset="0"/>
              </a:rPr>
              <a:t>}</a:t>
            </a:r>
          </a:p>
          <a:p>
            <a:endParaRPr lang="en-IN" dirty="0">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a:t>
            </a:r>
          </a:p>
          <a:p>
            <a:pPr marL="0" indent="0">
              <a:buNone/>
            </a:pPr>
            <a:r>
              <a:rPr lang="en-IN" dirty="0">
                <a:solidFill>
                  <a:schemeClr val="accent5"/>
                </a:solidFill>
                <a:latin typeface="Consolas" panose="020B0609020204030204" pitchFamily="49" charset="0"/>
              </a:rPr>
              <a:t>\begin{</a:t>
            </a:r>
            <a:r>
              <a:rPr lang="en-IN" dirty="0" err="1">
                <a:solidFill>
                  <a:schemeClr val="accent5"/>
                </a:solidFill>
                <a:latin typeface="Consolas" panose="020B0609020204030204" pitchFamily="49" charset="0"/>
              </a:rPr>
              <a:t>wrapfigure</a:t>
            </a:r>
            <a:r>
              <a:rPr lang="en-IN" dirty="0">
                <a:solidFill>
                  <a:schemeClr val="accent5"/>
                </a:solidFill>
                <a:latin typeface="Consolas" panose="020B0609020204030204" pitchFamily="49" charset="0"/>
              </a:rPr>
              <a:t>}{r}{0.5\</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r: right, l: left, i: inside-edge, o: outside-edge. </a:t>
            </a:r>
            <a:r>
              <a:rPr lang="en-IN" dirty="0" err="1">
                <a:solidFill>
                  <a:schemeClr val="accent6"/>
                </a:solidFill>
                <a:latin typeface="Consolas" panose="020B0609020204030204" pitchFamily="49" charset="0"/>
              </a:rPr>
              <a:t>i</a:t>
            </a:r>
            <a:r>
              <a:rPr lang="en-IN" dirty="0">
                <a:solidFill>
                  <a:schemeClr val="accent6"/>
                </a:solidFill>
                <a:latin typeface="Consolas" panose="020B0609020204030204" pitchFamily="49" charset="0"/>
              </a:rPr>
              <a:t> and o are </a:t>
            </a:r>
            <a:r>
              <a:rPr lang="en-IN" dirty="0" err="1">
                <a:solidFill>
                  <a:schemeClr val="accent6"/>
                </a:solidFill>
                <a:latin typeface="Consolas" panose="020B0609020204030204" pitchFamily="49" charset="0"/>
              </a:rPr>
              <a:t>w.r.t.</a:t>
            </a:r>
            <a:r>
              <a:rPr lang="en-IN" dirty="0">
                <a:solidFill>
                  <a:schemeClr val="accent6"/>
                </a:solidFill>
                <a:latin typeface="Consolas" panose="020B0609020204030204" pitchFamily="49" charset="0"/>
              </a:rPr>
              <a:t> odd/even page. </a:t>
            </a:r>
          </a:p>
          <a:p>
            <a:pPr marL="0" indent="0">
              <a:buNone/>
            </a:pPr>
            <a:r>
              <a:rPr lang="en-IN" dirty="0">
                <a:solidFill>
                  <a:schemeClr val="accent6"/>
                </a:solidFill>
                <a:latin typeface="Consolas" panose="020B0609020204030204" pitchFamily="49" charset="0"/>
              </a:rPr>
              <a:t>% Image width relative to text width</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centering</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to centre the figure</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includegraphics</a:t>
            </a:r>
            <a:r>
              <a:rPr lang="en-IN" dirty="0">
                <a:solidFill>
                  <a:schemeClr val="accent5"/>
                </a:solidFill>
                <a:latin typeface="Consolas" panose="020B0609020204030204" pitchFamily="49" charset="0"/>
              </a:rPr>
              <a:t>[width=\linewidth]{universe.jpg} </a:t>
            </a:r>
            <a:r>
              <a:rPr lang="en-IN" dirty="0">
                <a:solidFill>
                  <a:schemeClr val="accent6"/>
                </a:solidFill>
                <a:latin typeface="Consolas" panose="020B0609020204030204" pitchFamily="49" charset="0"/>
              </a:rPr>
              <a:t>% \linewidth changes in different environments (</a:t>
            </a:r>
            <a:r>
              <a:rPr lang="en-IN" dirty="0" err="1">
                <a:solidFill>
                  <a:schemeClr val="accent6"/>
                </a:solidFill>
                <a:latin typeface="Consolas" panose="020B0609020204030204" pitchFamily="49" charset="0"/>
              </a:rPr>
              <a:t>wrapfigure</a:t>
            </a:r>
            <a:r>
              <a:rPr lang="en-IN" dirty="0">
                <a:solidFill>
                  <a:schemeClr val="accent6"/>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\caption{This is a wrapped figure!}</a:t>
            </a:r>
          </a:p>
          <a:p>
            <a:pPr marL="0" indent="0">
              <a:buNone/>
            </a:pPr>
            <a:r>
              <a:rPr lang="en-IN" dirty="0">
                <a:solidFill>
                  <a:schemeClr val="accent5"/>
                </a:solidFill>
                <a:latin typeface="Consolas" panose="020B0609020204030204" pitchFamily="49" charset="0"/>
              </a:rPr>
              <a:t>\end{</a:t>
            </a:r>
            <a:r>
              <a:rPr lang="en-IN" dirty="0" err="1">
                <a:solidFill>
                  <a:schemeClr val="accent5"/>
                </a:solidFill>
                <a:latin typeface="Consolas" panose="020B0609020204030204" pitchFamily="49" charset="0"/>
              </a:rPr>
              <a:t>wrapfigure</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a:t>
            </a:r>
          </a:p>
        </p:txBody>
      </p:sp>
    </p:spTree>
    <p:extLst>
      <p:ext uri="{BB962C8B-B14F-4D97-AF65-F5344CB8AC3E}">
        <p14:creationId xmlns:p14="http://schemas.microsoft.com/office/powerpoint/2010/main" val="25123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Sections</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IN" dirty="0">
                <a:solidFill>
                  <a:schemeClr val="accent5"/>
                </a:solidFill>
                <a:latin typeface="Consolas" panose="020B0609020204030204" pitchFamily="49" charset="0"/>
              </a:rPr>
              <a:t>\section{Name of Section}</a:t>
            </a:r>
          </a:p>
          <a:p>
            <a:pPr marL="0" indent="0">
              <a:buNone/>
            </a:pPr>
            <a:r>
              <a:rPr lang="en-IN" dirty="0">
                <a:solidFill>
                  <a:schemeClr val="accent5"/>
                </a:solidFill>
                <a:latin typeface="Consolas" panose="020B0609020204030204" pitchFamily="49" charset="0"/>
              </a:rPr>
              <a:t>Section body!</a:t>
            </a:r>
          </a:p>
          <a:p>
            <a:pPr marL="0" indent="0">
              <a:buNone/>
            </a:pPr>
            <a:r>
              <a:rPr lang="en-IN" dirty="0">
                <a:solidFill>
                  <a:schemeClr val="accent5"/>
                </a:solidFill>
                <a:latin typeface="Consolas" panose="020B0609020204030204" pitchFamily="49" charset="0"/>
              </a:rPr>
              <a:t>\subsection{Name of subsection}</a:t>
            </a:r>
          </a:p>
          <a:p>
            <a:pPr marL="0" indent="0">
              <a:buNone/>
            </a:pPr>
            <a:r>
              <a:rPr lang="en-IN" dirty="0">
                <a:solidFill>
                  <a:schemeClr val="accent5"/>
                </a:solidFill>
                <a:latin typeface="Consolas" panose="020B0609020204030204" pitchFamily="49" charset="0"/>
              </a:rPr>
              <a:t>Sub-section body!</a:t>
            </a:r>
          </a:p>
          <a:p>
            <a:pPr marL="0" indent="0">
              <a:buNone/>
            </a:pPr>
            <a:r>
              <a:rPr lang="en-IN" dirty="0">
                <a:solidFill>
                  <a:schemeClr val="accent5"/>
                </a:solidFill>
                <a:latin typeface="Consolas" panose="020B0609020204030204" pitchFamily="49" charset="0"/>
              </a:rPr>
              <a:t>\subsubsection{Name of subsubsection}</a:t>
            </a:r>
          </a:p>
          <a:p>
            <a:pPr marL="0" indent="0">
              <a:buNone/>
            </a:pPr>
            <a:r>
              <a:rPr lang="en-IN" dirty="0">
                <a:solidFill>
                  <a:schemeClr val="accent5"/>
                </a:solidFill>
                <a:latin typeface="Consolas" panose="020B0609020204030204" pitchFamily="49" charset="0"/>
              </a:rPr>
              <a:t>Sub-section body!</a:t>
            </a:r>
          </a:p>
          <a:p>
            <a:pPr marL="0" indent="0">
              <a:buNone/>
            </a:pPr>
            <a:endParaRPr lang="en-IN" dirty="0">
              <a:solidFill>
                <a:schemeClr val="accent5"/>
              </a:solidFill>
            </a:endParaRPr>
          </a:p>
          <a:p>
            <a:r>
              <a:rPr lang="en-IN" dirty="0"/>
              <a:t>And so on…</a:t>
            </a:r>
          </a:p>
          <a:p>
            <a:r>
              <a:rPr lang="en-IN" dirty="0"/>
              <a:t>Latex automatically takes care of section numbering.</a:t>
            </a:r>
          </a:p>
          <a:p>
            <a:r>
              <a:rPr lang="en-IN" dirty="0"/>
              <a:t>An asterisk after section makes an un-numbered section</a:t>
            </a:r>
          </a:p>
          <a:p>
            <a:pPr marL="0" indent="0">
              <a:buNone/>
            </a:pPr>
            <a:r>
              <a:rPr lang="en-IN" dirty="0">
                <a:solidFill>
                  <a:schemeClr val="accent5"/>
                </a:solidFill>
                <a:latin typeface="Consolas" panose="020B0609020204030204" pitchFamily="49" charset="0"/>
              </a:rPr>
              <a:t>\section*{Section w/o a number}</a:t>
            </a:r>
          </a:p>
          <a:p>
            <a:pPr marL="0" indent="0">
              <a:buNone/>
            </a:pPr>
            <a:r>
              <a:rPr lang="en-IN" dirty="0">
                <a:solidFill>
                  <a:schemeClr val="accent5"/>
                </a:solidFill>
                <a:latin typeface="Consolas" panose="020B0609020204030204" pitchFamily="49" charset="0"/>
              </a:rPr>
              <a:t>Section body!</a:t>
            </a:r>
          </a:p>
          <a:p>
            <a:pPr lvl="1"/>
            <a:r>
              <a:rPr lang="en-IN" dirty="0"/>
              <a:t>This works for other stuff in latex as well: equations, lists, chapters etc</a:t>
            </a:r>
          </a:p>
        </p:txBody>
      </p:sp>
    </p:spTree>
    <p:extLst>
      <p:ext uri="{BB962C8B-B14F-4D97-AF65-F5344CB8AC3E}">
        <p14:creationId xmlns:p14="http://schemas.microsoft.com/office/powerpoint/2010/main" val="1698230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a:xfrm>
            <a:off x="838200" y="321877"/>
            <a:ext cx="10515600" cy="842238"/>
          </a:xfrm>
        </p:spPr>
        <p:txBody>
          <a:bodyPr/>
          <a:lstStyle/>
          <a:p>
            <a:r>
              <a:rPr lang="en-IN" dirty="0"/>
              <a:t>Line-breaks</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736846" y="1455937"/>
            <a:ext cx="10981678" cy="5157927"/>
          </a:xfrm>
        </p:spPr>
        <p:txBody>
          <a:bodyPr>
            <a:normAutofit fontScale="62500" lnSpcReduction="20000"/>
          </a:bodyPr>
          <a:lstStyle/>
          <a:p>
            <a:pPr marL="0" indent="0">
              <a:buNone/>
            </a:pPr>
            <a:r>
              <a:rPr lang="en-US" dirty="0">
                <a:solidFill>
                  <a:schemeClr val="accent5"/>
                </a:solidFill>
                <a:latin typeface="Consolas" panose="020B0609020204030204" pitchFamily="49" charset="0"/>
              </a:rPr>
              <a:t>\section*{Spacing}</a:t>
            </a:r>
          </a:p>
          <a:p>
            <a:pPr marL="0" indent="0">
              <a:buNone/>
            </a:pPr>
            <a:r>
              <a:rPr lang="en-US" dirty="0">
                <a:solidFill>
                  <a:schemeClr val="accent5"/>
                </a:solidFill>
                <a:latin typeface="Consolas" panose="020B0609020204030204" pitchFamily="49" charset="0"/>
              </a:rPr>
              <a:t>First-line of a section is not indented.</a:t>
            </a:r>
          </a:p>
          <a:p>
            <a:pPr marL="0" indent="0">
              <a:buNone/>
            </a:pPr>
            <a:r>
              <a:rPr lang="en-US" dirty="0">
                <a:solidFill>
                  <a:schemeClr val="accent5"/>
                </a:solidFill>
                <a:latin typeface="Consolas" panose="020B0609020204030204" pitchFamily="49" charset="0"/>
              </a:rPr>
              <a:t>A simple carriage-return (enter) doesn't change anything.</a:t>
            </a:r>
          </a:p>
          <a:p>
            <a:pPr marL="0" indent="0">
              <a:buNone/>
            </a:pPr>
            <a:r>
              <a:rPr lang="en-US" dirty="0">
                <a:solidFill>
                  <a:schemeClr val="accent5"/>
                </a:solidFill>
                <a:latin typeface="Consolas" panose="020B0609020204030204" pitchFamily="49" charset="0"/>
              </a:rPr>
              <a:t>To get a line-break enter two backslashes (\</a:t>
            </a:r>
            <a:r>
              <a:rPr lang="en-US" dirty="0" err="1">
                <a:solidFill>
                  <a:schemeClr val="accent5"/>
                </a:solidFill>
                <a:latin typeface="Consolas" panose="020B0609020204030204" pitchFamily="49" charset="0"/>
              </a:rPr>
              <a:t>textbackslash</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textbackslash</a:t>
            </a:r>
            <a:r>
              <a:rPr lang="en-US" dirty="0">
                <a:solidFill>
                  <a:schemeClr val="accent5"/>
                </a:solidFill>
                <a:latin typeface="Consolas" panose="020B0609020204030204" pitchFamily="49" charset="0"/>
              </a:rPr>
              <a:t>) after the end of line.\\</a:t>
            </a:r>
          </a:p>
          <a:p>
            <a:pPr marL="0" indent="0">
              <a:buNone/>
            </a:pPr>
            <a:r>
              <a:rPr lang="en-US" dirty="0">
                <a:solidFill>
                  <a:schemeClr val="accent5"/>
                </a:solidFill>
                <a:latin typeface="Consolas" panose="020B0609020204030204" pitchFamily="49" charset="0"/>
              </a:rPr>
              <a:t>This line appears after a line-break. Note that here also there is no-indent.\\\\</a:t>
            </a:r>
          </a:p>
          <a:p>
            <a:pPr marL="0" indent="0">
              <a:buNone/>
            </a:pPr>
            <a:r>
              <a:rPr lang="en-US" dirty="0">
                <a:solidFill>
                  <a:schemeClr val="accent5"/>
                </a:solidFill>
                <a:latin typeface="Consolas" panose="020B0609020204030204" pitchFamily="49" charset="0"/>
              </a:rPr>
              <a:t>In fact, multiple line-breaks also do not create indent!</a:t>
            </a:r>
          </a:p>
          <a:p>
            <a:pPr marL="0" indent="0">
              <a:buNone/>
            </a:pPr>
            <a:r>
              <a:rPr lang="en-US" dirty="0">
                <a:solidFill>
                  <a:schemeClr val="accent5"/>
                </a:solidFill>
                <a:latin typeface="Consolas" panose="020B0609020204030204" pitchFamily="49" charset="0"/>
              </a:rPr>
              <a:t>More space can be added by specifying amount.\\[20pt]</a:t>
            </a:r>
          </a:p>
          <a:p>
            <a:pPr marL="0" indent="0">
              <a:buNone/>
            </a:pPr>
            <a:r>
              <a:rPr lang="en-US" dirty="0">
                <a:solidFill>
                  <a:schemeClr val="accent5"/>
                </a:solidFill>
                <a:latin typeface="Consolas" panose="020B0609020204030204" pitchFamily="49" charset="0"/>
              </a:rPr>
              <a:t>Lot of gap now!</a:t>
            </a:r>
          </a:p>
          <a:p>
            <a:pPr marL="0" indent="0">
              <a:buNone/>
            </a:pPr>
            <a:endParaRPr lang="en-US" dirty="0">
              <a:solidFill>
                <a:schemeClr val="accent5"/>
              </a:solidFill>
              <a:latin typeface="Consolas" panose="020B0609020204030204" pitchFamily="49" charset="0"/>
            </a:endParaRPr>
          </a:p>
          <a:p>
            <a:pPr marL="0" indent="0">
              <a:buNone/>
            </a:pPr>
            <a:r>
              <a:rPr lang="en-US" dirty="0">
                <a:solidFill>
                  <a:schemeClr val="accent5"/>
                </a:solidFill>
                <a:latin typeface="Consolas" panose="020B0609020204030204" pitchFamily="49" charset="0"/>
              </a:rPr>
              <a:t>Adding two carriage-returns (enters) means a change of paragraph. Here there will be indent.</a:t>
            </a:r>
          </a:p>
          <a:p>
            <a:pPr marL="0" indent="0">
              <a:buNone/>
            </a:pPr>
            <a:r>
              <a:rPr lang="en-US" dirty="0">
                <a:solidFill>
                  <a:schemeClr val="accent5"/>
                </a:solidFill>
                <a:latin typeface="Consolas" panose="020B0609020204030204" pitchFamily="49" charset="0"/>
              </a:rPr>
              <a:t>You can use \</a:t>
            </a:r>
            <a:r>
              <a:rPr lang="en-US" dirty="0" err="1">
                <a:solidFill>
                  <a:schemeClr val="accent5"/>
                </a:solidFill>
                <a:latin typeface="Consolas" panose="020B0609020204030204" pitchFamily="49" charset="0"/>
              </a:rPr>
              <a:t>textbackslash</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texttt</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noindent</a:t>
            </a:r>
            <a:r>
              <a:rPr lang="en-US" dirty="0">
                <a:solidFill>
                  <a:schemeClr val="accent5"/>
                </a:solidFill>
                <a:latin typeface="Consolas" panose="020B0609020204030204" pitchFamily="49" charset="0"/>
              </a:rPr>
              <a:t>} to skip indentation.</a:t>
            </a:r>
          </a:p>
          <a:p>
            <a:pPr marL="0" indent="0">
              <a:buNone/>
            </a:pPr>
            <a:endParaRPr lang="en-US" dirty="0">
              <a:solidFill>
                <a:schemeClr val="accent5"/>
              </a:solidFill>
              <a:latin typeface="Consolas" panose="020B0609020204030204" pitchFamily="49" charset="0"/>
            </a:endParaRPr>
          </a:p>
          <a:p>
            <a:pPr marL="0" indent="0">
              <a:buNone/>
            </a:pP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noindent</a:t>
            </a:r>
            <a:r>
              <a:rPr lang="en-US" dirty="0">
                <a:solidFill>
                  <a:schemeClr val="accent5"/>
                </a:solidFill>
                <a:latin typeface="Consolas" panose="020B0609020204030204" pitchFamily="49" charset="0"/>
              </a:rPr>
              <a:t> No indent here! If you want no indentation in the entire document then use \</a:t>
            </a:r>
            <a:r>
              <a:rPr lang="en-US" dirty="0" err="1">
                <a:solidFill>
                  <a:schemeClr val="accent5"/>
                </a:solidFill>
                <a:latin typeface="Consolas" panose="020B0609020204030204" pitchFamily="49" charset="0"/>
              </a:rPr>
              <a:t>textbackslash</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texttt</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usepackage</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parskip</a:t>
            </a:r>
            <a:r>
              <a:rPr lang="en-US" dirty="0">
                <a:solidFill>
                  <a:schemeClr val="accent5"/>
                </a:solidFill>
                <a:latin typeface="Consolas" panose="020B0609020204030204" pitchFamily="49" charset="0"/>
              </a:rPr>
              <a:t>\}}</a:t>
            </a:r>
          </a:p>
        </p:txBody>
      </p:sp>
    </p:spTree>
    <p:extLst>
      <p:ext uri="{BB962C8B-B14F-4D97-AF65-F5344CB8AC3E}">
        <p14:creationId xmlns:p14="http://schemas.microsoft.com/office/powerpoint/2010/main" val="384586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ACF5-54D9-4088-89B9-18FFEFA2EE6B}"/>
              </a:ext>
            </a:extLst>
          </p:cNvPr>
          <p:cNvSpPr>
            <a:spLocks noGrp="1"/>
          </p:cNvSpPr>
          <p:nvPr>
            <p:ph type="title"/>
          </p:nvPr>
        </p:nvSpPr>
        <p:spPr/>
        <p:txBody>
          <a:bodyPr/>
          <a:lstStyle/>
          <a:p>
            <a:r>
              <a:rPr lang="en-IN" dirty="0"/>
              <a:t>Word vs Latex</a:t>
            </a:r>
          </a:p>
        </p:txBody>
      </p:sp>
      <p:sp>
        <p:nvSpPr>
          <p:cNvPr id="3" name="Content Placeholder 2">
            <a:extLst>
              <a:ext uri="{FF2B5EF4-FFF2-40B4-BE49-F238E27FC236}">
                <a16:creationId xmlns:a16="http://schemas.microsoft.com/office/drawing/2014/main" id="{76FDF7EA-087C-4623-B834-CB998AA25ACD}"/>
              </a:ext>
            </a:extLst>
          </p:cNvPr>
          <p:cNvSpPr>
            <a:spLocks noGrp="1"/>
          </p:cNvSpPr>
          <p:nvPr>
            <p:ph idx="1"/>
          </p:nvPr>
        </p:nvSpPr>
        <p:spPr/>
        <p:txBody>
          <a:bodyPr>
            <a:normAutofit lnSpcReduction="10000"/>
          </a:bodyPr>
          <a:lstStyle/>
          <a:p>
            <a:r>
              <a:rPr lang="en-IN" dirty="0"/>
              <a:t>Problems with Word</a:t>
            </a:r>
          </a:p>
          <a:p>
            <a:pPr lvl="1"/>
            <a:r>
              <a:rPr lang="en-IN" dirty="0"/>
              <a:t>Great for short, text-only documents</a:t>
            </a:r>
          </a:p>
          <a:p>
            <a:pPr lvl="2"/>
            <a:r>
              <a:rPr lang="en-IN" dirty="0"/>
              <a:t>If this is all you’ll ever need, do not learn Latex!</a:t>
            </a:r>
          </a:p>
          <a:p>
            <a:pPr lvl="1"/>
            <a:r>
              <a:rPr lang="en-IN" dirty="0"/>
              <a:t>But academics need so many other things to work</a:t>
            </a:r>
          </a:p>
          <a:p>
            <a:pPr lvl="2"/>
            <a:r>
              <a:rPr lang="en-IN" dirty="0"/>
              <a:t>Citations/bibliography, tables/figures, mathematics, cross-referencing, …</a:t>
            </a:r>
          </a:p>
          <a:p>
            <a:pPr lvl="1"/>
            <a:r>
              <a:rPr lang="en-IN" dirty="0"/>
              <a:t>Word gets slow for large documents</a:t>
            </a:r>
          </a:p>
          <a:p>
            <a:pPr lvl="1"/>
            <a:r>
              <a:rPr lang="en-IN" dirty="0"/>
              <a:t>Content keeps bugging the formatting and vice-versa</a:t>
            </a:r>
          </a:p>
          <a:p>
            <a:endParaRPr lang="en-IN" dirty="0"/>
          </a:p>
          <a:p>
            <a:r>
              <a:rPr lang="en-IN" dirty="0"/>
              <a:t>WYSIWYG vs WYSIWYM</a:t>
            </a:r>
          </a:p>
          <a:p>
            <a:pPr lvl="1"/>
            <a:r>
              <a:rPr lang="en-IN" dirty="0"/>
              <a:t>Word: what you say is what you get</a:t>
            </a:r>
          </a:p>
          <a:p>
            <a:pPr lvl="1"/>
            <a:r>
              <a:rPr lang="en-IN" dirty="0"/>
              <a:t>Latex: what you say is what you mean</a:t>
            </a:r>
          </a:p>
        </p:txBody>
      </p:sp>
    </p:spTree>
    <p:extLst>
      <p:ext uri="{BB962C8B-B14F-4D97-AF65-F5344CB8AC3E}">
        <p14:creationId xmlns:p14="http://schemas.microsoft.com/office/powerpoint/2010/main" val="81572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Special Characters</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838200" y="1825625"/>
            <a:ext cx="10515600" cy="4667250"/>
          </a:xfrm>
        </p:spPr>
        <p:txBody>
          <a:bodyPr>
            <a:normAutofit fontScale="92500" lnSpcReduction="20000"/>
          </a:bodyPr>
          <a:lstStyle/>
          <a:p>
            <a:r>
              <a:rPr lang="en-IN" dirty="0">
                <a:solidFill>
                  <a:schemeClr val="accent5"/>
                </a:solidFill>
                <a:latin typeface="Consolas" panose="020B0609020204030204" pitchFamily="49" charset="0"/>
              </a:rPr>
              <a:t>Latex has some special characters: `\{’, `\}’, `\#’, `\%', `\$', `\&amp;', `\_' and,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 To print them you must use a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 i.e.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{\&amp;} and,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{\_}. For printing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 you have to use the command \</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textbackslash</a:t>
            </a:r>
            <a:r>
              <a:rPr lang="en-IN" dirty="0">
                <a:solidFill>
                  <a:schemeClr val="accent5"/>
                </a:solidFill>
                <a:latin typeface="Consolas" panose="020B0609020204030204" pitchFamily="49" charset="0"/>
              </a:rPr>
              <a:t>}</a:t>
            </a:r>
          </a:p>
          <a:p>
            <a:endParaRPr lang="en-IN" dirty="0">
              <a:solidFill>
                <a:schemeClr val="accent5"/>
              </a:solidFill>
              <a:latin typeface="Consolas" panose="020B0609020204030204" pitchFamily="49" charset="0"/>
            </a:endParaRP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noindent</a:t>
            </a:r>
            <a:r>
              <a:rPr lang="en-IN" dirty="0">
                <a:solidFill>
                  <a:schemeClr val="accent5"/>
                </a:solidFill>
                <a:latin typeface="Consolas" panose="020B0609020204030204" pitchFamily="49" charset="0"/>
              </a:rPr>
              <a:t> Alternatively, you could use \verb|\{| to print \{</a:t>
            </a:r>
          </a:p>
          <a:p>
            <a:endParaRPr lang="en-IN" dirty="0">
              <a:solidFill>
                <a:schemeClr val="accent5"/>
              </a:solidFill>
            </a:endParaRPr>
          </a:p>
          <a:p>
            <a:r>
              <a:rPr lang="en-IN" dirty="0"/>
              <a:t>Put the above in latex and then see the output!</a:t>
            </a:r>
          </a:p>
        </p:txBody>
      </p:sp>
    </p:spTree>
    <p:extLst>
      <p:ext uri="{BB962C8B-B14F-4D97-AF65-F5344CB8AC3E}">
        <p14:creationId xmlns:p14="http://schemas.microsoft.com/office/powerpoint/2010/main" val="2578081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Line-spacing</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p:txBody>
          <a:bodyPr>
            <a:normAutofit fontScale="92500" lnSpcReduction="20000"/>
          </a:bodyPr>
          <a:lstStyle/>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singlespacing</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setspace</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this is the accepted spacing for publication. Most documents are single-spaced</a:t>
            </a: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onehalfspacing</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setspace</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you can use this if you feel your document is difficult to read</a:t>
            </a: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doublespacing</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setspace</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this is used in a draft version. Double spacing </a:t>
            </a:r>
            <a:r>
              <a:rPr lang="en-IN" dirty="0" err="1">
                <a:solidFill>
                  <a:schemeClr val="accent6"/>
                </a:solidFill>
                <a:latin typeface="Consolas" panose="020B0609020204030204" pitchFamily="49" charset="0"/>
              </a:rPr>
              <a:t>allowes</a:t>
            </a:r>
            <a:r>
              <a:rPr lang="en-IN" dirty="0">
                <a:solidFill>
                  <a:schemeClr val="accent6"/>
                </a:solidFill>
                <a:latin typeface="Consolas" panose="020B0609020204030204" pitchFamily="49" charset="0"/>
              </a:rPr>
              <a:t> space for hand-written comments above each line</a:t>
            </a:r>
          </a:p>
          <a:p>
            <a:pPr marL="0" indent="0">
              <a:buNone/>
            </a:pPr>
            <a:endParaRPr lang="en-IN" dirty="0">
              <a:solidFill>
                <a:schemeClr val="accent6"/>
              </a:solidFill>
            </a:endParaRPr>
          </a:p>
          <a:p>
            <a:r>
              <a:rPr lang="en-IN" dirty="0"/>
              <a:t>For other options of spacing use,</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setspace</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setstretch</a:t>
            </a:r>
            <a:r>
              <a:rPr lang="en-IN" dirty="0">
                <a:solidFill>
                  <a:schemeClr val="accent5"/>
                </a:solidFill>
                <a:latin typeface="Consolas" panose="020B0609020204030204" pitchFamily="49" charset="0"/>
              </a:rPr>
              <a:t>{2.5} </a:t>
            </a:r>
            <a:r>
              <a:rPr lang="en-IN" dirty="0">
                <a:solidFill>
                  <a:schemeClr val="accent6"/>
                </a:solidFill>
                <a:latin typeface="Consolas" panose="020B0609020204030204" pitchFamily="49" charset="0"/>
              </a:rPr>
              <a:t>% use a number suitable to you</a:t>
            </a:r>
          </a:p>
          <a:p>
            <a:endParaRPr lang="en-IN" dirty="0">
              <a:solidFill>
                <a:schemeClr val="accent5"/>
              </a:solidFill>
            </a:endParaRPr>
          </a:p>
        </p:txBody>
      </p:sp>
    </p:spTree>
    <p:extLst>
      <p:ext uri="{BB962C8B-B14F-4D97-AF65-F5344CB8AC3E}">
        <p14:creationId xmlns:p14="http://schemas.microsoft.com/office/powerpoint/2010/main" val="3064017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Tabbing</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p:txBody>
          <a:bodyPr>
            <a:normAutofit fontScale="92500" lnSpcReduction="20000"/>
          </a:bodyPr>
          <a:lstStyle/>
          <a:p>
            <a:pPr marL="0" indent="0">
              <a:buNone/>
            </a:pPr>
            <a:r>
              <a:rPr lang="en-IN" dirty="0">
                <a:solidFill>
                  <a:schemeClr val="accent5"/>
                </a:solidFill>
                <a:latin typeface="Consolas" panose="020B0609020204030204" pitchFamily="49" charset="0"/>
              </a:rPr>
              <a:t>\section*{Tabbing}</a:t>
            </a:r>
          </a:p>
          <a:p>
            <a:pPr marL="0" indent="0">
              <a:buNone/>
            </a:pPr>
            <a:r>
              <a:rPr lang="en-IN" dirty="0">
                <a:solidFill>
                  <a:schemeClr val="accent5"/>
                </a:solidFill>
                <a:latin typeface="Consolas" panose="020B0609020204030204" pitchFamily="49" charset="0"/>
              </a:rPr>
              <a:t>A simple tabbed list. Think of it like a bare-bone table without lines.</a:t>
            </a:r>
          </a:p>
          <a:p>
            <a:pPr marL="0" indent="0">
              <a:buNone/>
            </a:pPr>
            <a:r>
              <a:rPr lang="en-IN" dirty="0">
                <a:solidFill>
                  <a:schemeClr val="accent5"/>
                </a:solidFill>
                <a:latin typeface="Consolas" panose="020B0609020204030204" pitchFamily="49" charset="0"/>
              </a:rPr>
              <a:t>\begin{tabbing}</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S.No</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hspace</a:t>
            </a:r>
            <a:r>
              <a:rPr lang="en-IN" dirty="0">
                <a:solidFill>
                  <a:schemeClr val="accent5"/>
                </a:solidFill>
                <a:latin typeface="Consolas" panose="020B0609020204030204" pitchFamily="49" charset="0"/>
              </a:rPr>
              <a:t>{0.5in} \= \</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{Name} \</a:t>
            </a:r>
            <a:r>
              <a:rPr lang="en-IN" dirty="0" err="1">
                <a:solidFill>
                  <a:schemeClr val="accent5"/>
                </a:solidFill>
                <a:latin typeface="Consolas" panose="020B0609020204030204" pitchFamily="49" charset="0"/>
              </a:rPr>
              <a:t>hspace</a:t>
            </a:r>
            <a:r>
              <a:rPr lang="en-IN" dirty="0">
                <a:solidFill>
                  <a:schemeClr val="accent5"/>
                </a:solidFill>
                <a:latin typeface="Consolas" panose="020B0609020204030204" pitchFamily="49" charset="0"/>
              </a:rPr>
              <a:t>{0.5in} \= \</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{City} \</a:t>
            </a:r>
            <a:r>
              <a:rPr lang="en-IN" dirty="0" err="1">
                <a:solidFill>
                  <a:schemeClr val="accent5"/>
                </a:solidFill>
                <a:latin typeface="Consolas" panose="020B0609020204030204" pitchFamily="49" charset="0"/>
              </a:rPr>
              <a:t>hspace</a:t>
            </a:r>
            <a:r>
              <a:rPr lang="en-IN" dirty="0">
                <a:solidFill>
                  <a:schemeClr val="accent5"/>
                </a:solidFill>
                <a:latin typeface="Consolas" panose="020B0609020204030204" pitchFamily="49" charset="0"/>
              </a:rPr>
              <a:t>{0.5in} \= \</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{Area} \\</a:t>
            </a:r>
          </a:p>
          <a:p>
            <a:pPr marL="0" indent="0">
              <a:buNone/>
            </a:pPr>
            <a:r>
              <a:rPr lang="en-IN" dirty="0">
                <a:solidFill>
                  <a:schemeClr val="accent5"/>
                </a:solidFill>
                <a:latin typeface="Consolas" panose="020B0609020204030204" pitchFamily="49" charset="0"/>
              </a:rPr>
              <a:t>1 \&gt; Nikhil   \&gt; Agra   \&gt; Finance \\</a:t>
            </a:r>
          </a:p>
          <a:p>
            <a:pPr marL="0" indent="0">
              <a:buNone/>
            </a:pPr>
            <a:r>
              <a:rPr lang="en-IN" dirty="0">
                <a:solidFill>
                  <a:schemeClr val="accent5"/>
                </a:solidFill>
                <a:latin typeface="Consolas" panose="020B0609020204030204" pitchFamily="49" charset="0"/>
              </a:rPr>
              <a:t>2 \&gt; Abhishek \&gt; Ranchi \&gt; Economics \\</a:t>
            </a:r>
          </a:p>
          <a:p>
            <a:pPr marL="0" indent="0">
              <a:buNone/>
            </a:pPr>
            <a:r>
              <a:rPr lang="en-IN" dirty="0">
                <a:solidFill>
                  <a:schemeClr val="accent5"/>
                </a:solidFill>
                <a:latin typeface="Consolas" panose="020B0609020204030204" pitchFamily="49" charset="0"/>
              </a:rPr>
              <a:t>3 \&gt; </a:t>
            </a:r>
            <a:r>
              <a:rPr lang="en-IN" dirty="0" err="1">
                <a:solidFill>
                  <a:schemeClr val="accent5"/>
                </a:solidFill>
                <a:latin typeface="Consolas" panose="020B0609020204030204" pitchFamily="49" charset="0"/>
              </a:rPr>
              <a:t>Pranjal</a:t>
            </a:r>
            <a:r>
              <a:rPr lang="en-IN" dirty="0">
                <a:solidFill>
                  <a:schemeClr val="accent5"/>
                </a:solidFill>
                <a:latin typeface="Consolas" panose="020B0609020204030204" pitchFamily="49" charset="0"/>
              </a:rPr>
              <a:t>  \&gt; Raipur \&gt; Decision Sciences \\</a:t>
            </a:r>
          </a:p>
          <a:p>
            <a:pPr marL="0" indent="0">
              <a:buNone/>
            </a:pPr>
            <a:r>
              <a:rPr lang="en-IN" dirty="0">
                <a:solidFill>
                  <a:schemeClr val="accent5"/>
                </a:solidFill>
                <a:latin typeface="Consolas" panose="020B0609020204030204" pitchFamily="49" charset="0"/>
              </a:rPr>
              <a:t>\end{tabbing}</a:t>
            </a:r>
          </a:p>
        </p:txBody>
      </p:sp>
    </p:spTree>
    <p:extLst>
      <p:ext uri="{BB962C8B-B14F-4D97-AF65-F5344CB8AC3E}">
        <p14:creationId xmlns:p14="http://schemas.microsoft.com/office/powerpoint/2010/main" val="3792653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a:xfrm>
            <a:off x="838200" y="365125"/>
            <a:ext cx="1940511" cy="890943"/>
          </a:xfrm>
        </p:spPr>
        <p:txBody>
          <a:bodyPr/>
          <a:lstStyle/>
          <a:p>
            <a:r>
              <a:rPr lang="en-IN" dirty="0"/>
              <a:t>Tabular</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5885895" y="365125"/>
            <a:ext cx="5867399" cy="1188467"/>
          </a:xfrm>
        </p:spPr>
        <p:txBody>
          <a:bodyPr>
            <a:normAutofit fontScale="85000" lnSpcReduction="20000"/>
          </a:bodyPr>
          <a:lstStyle/>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booktabs</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provides different line thicknesses to be used in tables like \</a:t>
            </a:r>
            <a:r>
              <a:rPr lang="en-IN" dirty="0" err="1">
                <a:solidFill>
                  <a:schemeClr val="accent6"/>
                </a:solidFill>
                <a:latin typeface="Consolas" panose="020B0609020204030204" pitchFamily="49" charset="0"/>
              </a:rPr>
              <a:t>toprule</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midrule</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bottomrule</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hline</a:t>
            </a:r>
            <a:endParaRPr lang="en-IN" dirty="0">
              <a:solidFill>
                <a:schemeClr val="accent6"/>
              </a:solidFill>
              <a:latin typeface="Consolas" panose="020B0609020204030204" pitchFamily="49" charset="0"/>
            </a:endParaRPr>
          </a:p>
        </p:txBody>
      </p:sp>
      <p:sp>
        <p:nvSpPr>
          <p:cNvPr id="4" name="Content Placeholder 2">
            <a:extLst>
              <a:ext uri="{FF2B5EF4-FFF2-40B4-BE49-F238E27FC236}">
                <a16:creationId xmlns:a16="http://schemas.microsoft.com/office/drawing/2014/main" id="{4492B1D1-1FA0-4C3E-BC3D-109C9F203508}"/>
              </a:ext>
            </a:extLst>
          </p:cNvPr>
          <p:cNvSpPr txBox="1">
            <a:spLocks/>
          </p:cNvSpPr>
          <p:nvPr/>
        </p:nvSpPr>
        <p:spPr>
          <a:xfrm>
            <a:off x="838200" y="1665826"/>
            <a:ext cx="10515600" cy="4952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solidFill>
                  <a:schemeClr val="accent5"/>
                </a:solidFill>
                <a:latin typeface="Consolas" panose="020B0609020204030204" pitchFamily="49" charset="0"/>
              </a:rPr>
              <a:t>\begin{tabular}{|  l  ||  c  |||  r  ||||} </a:t>
            </a:r>
            <a:r>
              <a:rPr lang="en-IN" sz="1600" dirty="0">
                <a:solidFill>
                  <a:schemeClr val="accent6"/>
                </a:solidFill>
                <a:latin typeface="Consolas" panose="020B0609020204030204" pitchFamily="49" charset="0"/>
              </a:rPr>
              <a:t>% alignment of columns. The first alignment letter `L` not vertical bar. The second and third columns are centre and right aligned. Also note that the number of vertical bars correspond to number of vertical lines!</a:t>
            </a:r>
          </a:p>
          <a:p>
            <a:pPr marL="0" indent="0">
              <a:buFont typeface="Arial" panose="020B0604020202020204" pitchFamily="34" charse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toprule</a:t>
            </a:r>
            <a:endParaRPr lang="en-IN" sz="1600" dirty="0">
              <a:solidFill>
                <a:schemeClr val="accent5"/>
              </a:solidFill>
              <a:latin typeface="Consolas" panose="020B0609020204030204" pitchFamily="49" charset="0"/>
            </a:endParaRPr>
          </a:p>
          <a:p>
            <a:pPr marL="0" indent="0">
              <a:buFont typeface="Arial" panose="020B0604020202020204" pitchFamily="34" charse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{Name} &amp; \</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{Command} &amp; \</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{Sample Text} \\</a:t>
            </a:r>
          </a:p>
          <a:p>
            <a:pPr marL="0" indent="0">
              <a:buFont typeface="Arial" panose="020B0604020202020204" pitchFamily="34" charse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midrule</a:t>
            </a:r>
            <a:endParaRPr lang="en-IN" sz="1600" dirty="0">
              <a:solidFill>
                <a:schemeClr val="accent5"/>
              </a:solidFill>
              <a:latin typeface="Consolas" panose="020B0609020204030204" pitchFamily="49" charset="0"/>
            </a:endParaRPr>
          </a:p>
          <a:p>
            <a:pPr marL="0" indent="0">
              <a:buFont typeface="Arial" panose="020B0604020202020204" pitchFamily="34" charset="0"/>
              <a:buNone/>
            </a:pPr>
            <a:r>
              <a:rPr lang="en-IN" sz="1600" dirty="0">
                <a:solidFill>
                  <a:schemeClr val="accent6"/>
                </a:solidFill>
                <a:latin typeface="Consolas" panose="020B0609020204030204" pitchFamily="49" charset="0"/>
              </a:rPr>
              <a:t>% if you want to print the command then put it inside \verb||. These are vertical bars not letter `L`</a:t>
            </a:r>
          </a:p>
          <a:p>
            <a:pPr marL="0" indent="0">
              <a:buNone/>
            </a:pPr>
            <a:r>
              <a:rPr lang="en-IN" sz="1600" dirty="0">
                <a:solidFill>
                  <a:schemeClr val="accent5"/>
                </a:solidFill>
                <a:latin typeface="Consolas" panose="020B0609020204030204" pitchFamily="49" charset="0"/>
              </a:rPr>
              <a:t>italic        &amp; \verb|\</a:t>
            </a:r>
            <a:r>
              <a:rPr lang="en-IN" sz="1600" dirty="0" err="1">
                <a:solidFill>
                  <a:schemeClr val="accent5"/>
                </a:solidFill>
                <a:latin typeface="Consolas" panose="020B0609020204030204" pitchFamily="49" charset="0"/>
              </a:rPr>
              <a:t>textit</a:t>
            </a:r>
            <a:r>
              <a:rPr lang="en-IN" sz="1600" dirty="0">
                <a:solidFill>
                  <a:schemeClr val="accent5"/>
                </a:solidFill>
                <a:latin typeface="Consolas" panose="020B0609020204030204" pitchFamily="49" charset="0"/>
              </a:rPr>
              <a:t>|  &amp; \</a:t>
            </a:r>
            <a:r>
              <a:rPr lang="en-IN" sz="1600" dirty="0" err="1">
                <a:solidFill>
                  <a:schemeClr val="accent5"/>
                </a:solidFill>
                <a:latin typeface="Consolas" panose="020B0609020204030204" pitchFamily="49" charset="0"/>
              </a:rPr>
              <a:t>textit</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abcdefgh</a:t>
            </a:r>
            <a:r>
              <a:rPr lang="en-IN" sz="1600" dirty="0">
                <a:solidFill>
                  <a:schemeClr val="accent5"/>
                </a:solidFill>
                <a:latin typeface="Consolas" panose="020B0609020204030204" pitchFamily="49" charset="0"/>
              </a:rPr>
              <a:t>}  \\ </a:t>
            </a:r>
            <a:r>
              <a:rPr lang="en-IN" sz="1600" dirty="0">
                <a:solidFill>
                  <a:schemeClr val="accent6"/>
                </a:solidFill>
                <a:latin typeface="Consolas" panose="020B0609020204030204" pitchFamily="49" charset="0"/>
              </a:rPr>
              <a:t>% italicized text</a:t>
            </a: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bold          &amp; \verb|\</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  &amp; \</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abcdefgh</a:t>
            </a:r>
            <a:r>
              <a:rPr lang="en-IN" sz="1600" dirty="0">
                <a:solidFill>
                  <a:schemeClr val="accent5"/>
                </a:solidFill>
                <a:latin typeface="Consolas" panose="020B0609020204030204" pitchFamily="49" charset="0"/>
              </a:rPr>
              <a:t>}  \\ </a:t>
            </a:r>
            <a:r>
              <a:rPr lang="en-IN" sz="1600" dirty="0">
                <a:solidFill>
                  <a:schemeClr val="accent6"/>
                </a:solidFill>
                <a:latin typeface="Consolas" panose="020B0609020204030204" pitchFamily="49" charset="0"/>
              </a:rPr>
              <a:t>% bold face text</a:t>
            </a: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small capped  &amp; \verb|\</a:t>
            </a:r>
            <a:r>
              <a:rPr lang="en-IN" sz="1600" dirty="0" err="1">
                <a:solidFill>
                  <a:schemeClr val="accent5"/>
                </a:solidFill>
                <a:latin typeface="Consolas" panose="020B0609020204030204" pitchFamily="49" charset="0"/>
              </a:rPr>
              <a:t>textsc</a:t>
            </a:r>
            <a:r>
              <a:rPr lang="en-IN" sz="1600" dirty="0">
                <a:solidFill>
                  <a:schemeClr val="accent5"/>
                </a:solidFill>
                <a:latin typeface="Consolas" panose="020B0609020204030204" pitchFamily="49" charset="0"/>
              </a:rPr>
              <a:t>|  &amp; \</a:t>
            </a:r>
            <a:r>
              <a:rPr lang="en-IN" sz="1600" dirty="0" err="1">
                <a:solidFill>
                  <a:schemeClr val="accent5"/>
                </a:solidFill>
                <a:latin typeface="Consolas" panose="020B0609020204030204" pitchFamily="49" charset="0"/>
              </a:rPr>
              <a:t>textsc</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abcdefgh</a:t>
            </a:r>
            <a:r>
              <a:rPr lang="en-IN" sz="1600" dirty="0">
                <a:solidFill>
                  <a:schemeClr val="accent5"/>
                </a:solidFill>
                <a:latin typeface="Consolas" panose="020B0609020204030204" pitchFamily="49" charset="0"/>
              </a:rPr>
              <a:t>}  \\ </a:t>
            </a:r>
            <a:r>
              <a:rPr lang="en-IN" sz="1600" dirty="0">
                <a:solidFill>
                  <a:schemeClr val="accent6"/>
                </a:solidFill>
                <a:latin typeface="Consolas" panose="020B0609020204030204" pitchFamily="49" charset="0"/>
              </a:rPr>
              <a:t>% capital letters but in small face</a:t>
            </a: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roman family  &amp; \verb|\</a:t>
            </a:r>
            <a:r>
              <a:rPr lang="en-IN" sz="1600" dirty="0" err="1">
                <a:solidFill>
                  <a:schemeClr val="accent5"/>
                </a:solidFill>
                <a:latin typeface="Consolas" panose="020B0609020204030204" pitchFamily="49" charset="0"/>
              </a:rPr>
              <a:t>textrm</a:t>
            </a:r>
            <a:r>
              <a:rPr lang="en-IN" sz="1600" dirty="0">
                <a:solidFill>
                  <a:schemeClr val="accent5"/>
                </a:solidFill>
                <a:latin typeface="Consolas" panose="020B0609020204030204" pitchFamily="49" charset="0"/>
              </a:rPr>
              <a:t>|  &amp; \</a:t>
            </a:r>
            <a:r>
              <a:rPr lang="en-IN" sz="1600" dirty="0" err="1">
                <a:solidFill>
                  <a:schemeClr val="accent5"/>
                </a:solidFill>
                <a:latin typeface="Consolas" panose="020B0609020204030204" pitchFamily="49" charset="0"/>
              </a:rPr>
              <a:t>textrm</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abcdefgh</a:t>
            </a:r>
            <a:r>
              <a:rPr lang="en-IN" sz="1600" dirty="0">
                <a:solidFill>
                  <a:schemeClr val="accent5"/>
                </a:solidFill>
                <a:latin typeface="Consolas" panose="020B0609020204030204" pitchFamily="49" charset="0"/>
              </a:rPr>
              <a:t>}  \\ </a:t>
            </a:r>
            <a:r>
              <a:rPr lang="en-IN" sz="1600" dirty="0">
                <a:solidFill>
                  <a:schemeClr val="accent6"/>
                </a:solidFill>
                <a:latin typeface="Consolas" panose="020B0609020204030204" pitchFamily="49" charset="0"/>
              </a:rPr>
              <a:t>% roman fonts</a:t>
            </a: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sans serif    &amp; \verb|\</a:t>
            </a:r>
            <a:r>
              <a:rPr lang="en-IN" sz="1600" dirty="0" err="1">
                <a:solidFill>
                  <a:schemeClr val="accent5"/>
                </a:solidFill>
                <a:latin typeface="Consolas" panose="020B0609020204030204" pitchFamily="49" charset="0"/>
              </a:rPr>
              <a:t>textsf</a:t>
            </a:r>
            <a:r>
              <a:rPr lang="en-IN" sz="1600" dirty="0">
                <a:solidFill>
                  <a:schemeClr val="accent5"/>
                </a:solidFill>
                <a:latin typeface="Consolas" panose="020B0609020204030204" pitchFamily="49" charset="0"/>
              </a:rPr>
              <a:t>|  &amp; \</a:t>
            </a:r>
            <a:r>
              <a:rPr lang="en-IN" sz="1600" dirty="0" err="1">
                <a:solidFill>
                  <a:schemeClr val="accent5"/>
                </a:solidFill>
                <a:latin typeface="Consolas" panose="020B0609020204030204" pitchFamily="49" charset="0"/>
              </a:rPr>
              <a:t>textsf</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abcdefgh</a:t>
            </a:r>
            <a:r>
              <a:rPr lang="en-IN" sz="1600" dirty="0">
                <a:solidFill>
                  <a:schemeClr val="accent5"/>
                </a:solidFill>
                <a:latin typeface="Consolas" panose="020B0609020204030204" pitchFamily="49" charset="0"/>
              </a:rPr>
              <a:t>}  \\ </a:t>
            </a:r>
            <a:r>
              <a:rPr lang="en-IN" sz="1600" dirty="0">
                <a:solidFill>
                  <a:schemeClr val="accent6"/>
                </a:solidFill>
                <a:latin typeface="Consolas" panose="020B0609020204030204" pitchFamily="49" charset="0"/>
              </a:rPr>
              <a:t>% sans serif fonts (w/o pointiness!)</a:t>
            </a: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typewriter    &amp; \verb|\</a:t>
            </a:r>
            <a:r>
              <a:rPr lang="en-IN" sz="1600" dirty="0" err="1">
                <a:solidFill>
                  <a:schemeClr val="accent5"/>
                </a:solidFill>
                <a:latin typeface="Consolas" panose="020B0609020204030204" pitchFamily="49" charset="0"/>
              </a:rPr>
              <a:t>texttt</a:t>
            </a:r>
            <a:r>
              <a:rPr lang="en-IN" sz="1600" dirty="0">
                <a:solidFill>
                  <a:schemeClr val="accent5"/>
                </a:solidFill>
                <a:latin typeface="Consolas" panose="020B0609020204030204" pitchFamily="49" charset="0"/>
              </a:rPr>
              <a:t>|  &amp; \</a:t>
            </a:r>
            <a:r>
              <a:rPr lang="en-IN" sz="1600" dirty="0" err="1">
                <a:solidFill>
                  <a:schemeClr val="accent5"/>
                </a:solidFill>
                <a:latin typeface="Consolas" panose="020B0609020204030204" pitchFamily="49" charset="0"/>
              </a:rPr>
              <a:t>texttt</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abcdefgh</a:t>
            </a:r>
            <a:r>
              <a:rPr lang="en-IN" sz="1600" dirty="0">
                <a:solidFill>
                  <a:schemeClr val="accent5"/>
                </a:solidFill>
                <a:latin typeface="Consolas" panose="020B0609020204030204" pitchFamily="49" charset="0"/>
              </a:rPr>
              <a:t>}  \\ </a:t>
            </a:r>
            <a:r>
              <a:rPr lang="en-IN" sz="1600" dirty="0">
                <a:solidFill>
                  <a:schemeClr val="accent6"/>
                </a:solidFill>
                <a:latin typeface="Consolas" panose="020B0609020204030204" pitchFamily="49" charset="0"/>
              </a:rPr>
              <a:t>% (constant-width fonts)</a:t>
            </a:r>
          </a:p>
          <a:p>
            <a:pPr marL="0" indent="0">
              <a:buNone/>
            </a:pPr>
            <a:r>
              <a:rPr lang="en-IN" sz="1600" dirty="0">
                <a:solidFill>
                  <a:schemeClr val="accent6"/>
                </a:solidFill>
                <a:latin typeface="Consolas" panose="020B0609020204030204" pitchFamily="49" charset="0"/>
              </a:rPr>
              <a:t>% ampersand (`&amp;`) align the table entries</a:t>
            </a:r>
            <a:endParaRPr lang="en-IN" sz="1600" dirty="0">
              <a:solidFill>
                <a:schemeClr val="accent5"/>
              </a:solidFill>
              <a:latin typeface="Consolas" panose="020B0609020204030204" pitchFamily="49" charset="0"/>
            </a:endParaRPr>
          </a:p>
          <a:p>
            <a:pPr marL="0" indent="0">
              <a:buFont typeface="Arial" panose="020B0604020202020204" pitchFamily="34" charse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bottomrule</a:t>
            </a:r>
            <a:endParaRPr lang="en-IN" sz="1600" dirty="0">
              <a:solidFill>
                <a:schemeClr val="accent5"/>
              </a:solidFill>
              <a:latin typeface="Consolas" panose="020B0609020204030204" pitchFamily="49" charset="0"/>
            </a:endParaRPr>
          </a:p>
          <a:p>
            <a:pPr marL="0" indent="0">
              <a:buFont typeface="Arial" panose="020B0604020202020204" pitchFamily="34" charset="0"/>
              <a:buNone/>
            </a:pPr>
            <a:r>
              <a:rPr lang="en-IN" sz="1600" dirty="0">
                <a:solidFill>
                  <a:schemeClr val="accent5"/>
                </a:solidFill>
                <a:latin typeface="Consolas" panose="020B0609020204030204" pitchFamily="49" charset="0"/>
              </a:rPr>
              <a:t>\end{tabular}</a:t>
            </a:r>
          </a:p>
        </p:txBody>
      </p:sp>
    </p:spTree>
    <p:extLst>
      <p:ext uri="{BB962C8B-B14F-4D97-AF65-F5344CB8AC3E}">
        <p14:creationId xmlns:p14="http://schemas.microsoft.com/office/powerpoint/2010/main" val="136964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Table</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5282214" y="477298"/>
            <a:ext cx="6586491" cy="2194881"/>
          </a:xfrm>
        </p:spPr>
        <p:txBody>
          <a:bodyPr>
            <a:normAutofit/>
          </a:bodyPr>
          <a:lstStyle/>
          <a:p>
            <a:r>
              <a:rPr lang="en-IN" dirty="0"/>
              <a:t>Similar to a figure container, we can wrap around a tabular environment inside a table container.</a:t>
            </a:r>
          </a:p>
          <a:p>
            <a:pPr lvl="1"/>
            <a:r>
              <a:rPr lang="en-IN" dirty="0"/>
              <a:t>We can add positioning (top/bottom) and captions as well.</a:t>
            </a:r>
          </a:p>
        </p:txBody>
      </p:sp>
      <p:sp>
        <p:nvSpPr>
          <p:cNvPr id="4" name="Content Placeholder 2">
            <a:extLst>
              <a:ext uri="{FF2B5EF4-FFF2-40B4-BE49-F238E27FC236}">
                <a16:creationId xmlns:a16="http://schemas.microsoft.com/office/drawing/2014/main" id="{EEF94B1D-AF54-460F-BC62-A9814F55A823}"/>
              </a:ext>
            </a:extLst>
          </p:cNvPr>
          <p:cNvSpPr txBox="1">
            <a:spLocks/>
          </p:cNvSpPr>
          <p:nvPr/>
        </p:nvSpPr>
        <p:spPr>
          <a:xfrm>
            <a:off x="838200" y="2672179"/>
            <a:ext cx="10515600" cy="394612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solidFill>
                  <a:schemeClr val="accent5"/>
                </a:solidFill>
                <a:latin typeface="Consolas" panose="020B0609020204030204" pitchFamily="49" charset="0"/>
              </a:rPr>
              <a:t>\begin{table}[t]</a:t>
            </a:r>
          </a:p>
          <a:p>
            <a:pPr marL="0" indent="0">
              <a:buFont typeface="Arial" panose="020B0604020202020204" pitchFamily="34" charse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centering</a:t>
            </a:r>
            <a:endParaRPr lang="en-IN" dirty="0">
              <a:solidFill>
                <a:schemeClr val="accent5"/>
              </a:solidFill>
              <a:latin typeface="Consolas" panose="020B0609020204030204" pitchFamily="49" charset="0"/>
            </a:endParaRPr>
          </a:p>
          <a:p>
            <a:pPr marL="0" indent="0">
              <a:buNone/>
            </a:pPr>
            <a:r>
              <a:rPr lang="en-IN" dirty="0">
                <a:solidFill>
                  <a:schemeClr val="accent2"/>
                </a:solidFill>
                <a:latin typeface="Consolas" panose="020B0609020204030204" pitchFamily="49" charset="0"/>
              </a:rPr>
              <a:t>\begin{tabular}{|  l  ||  c  |||  r  ||||}</a:t>
            </a:r>
          </a:p>
          <a:p>
            <a:pPr marL="0" indent="0">
              <a:buNone/>
            </a:pPr>
            <a:r>
              <a:rPr lang="en-IN" dirty="0">
                <a:solidFill>
                  <a:schemeClr val="accent2"/>
                </a:solidFill>
                <a:latin typeface="Consolas" panose="020B0609020204030204" pitchFamily="49" charset="0"/>
              </a:rPr>
              <a:t>\</a:t>
            </a:r>
            <a:r>
              <a:rPr lang="en-IN" dirty="0" err="1">
                <a:solidFill>
                  <a:schemeClr val="accent2"/>
                </a:solidFill>
                <a:latin typeface="Consolas" panose="020B0609020204030204" pitchFamily="49" charset="0"/>
              </a:rPr>
              <a:t>toprule</a:t>
            </a:r>
            <a:endParaRPr lang="en-IN" dirty="0">
              <a:solidFill>
                <a:schemeClr val="accent2"/>
              </a:solidFill>
              <a:latin typeface="Consolas" panose="020B0609020204030204" pitchFamily="49" charset="0"/>
            </a:endParaRPr>
          </a:p>
          <a:p>
            <a:pPr marL="0" indent="0">
              <a:buNone/>
            </a:pPr>
            <a:r>
              <a:rPr lang="en-IN" dirty="0">
                <a:solidFill>
                  <a:schemeClr val="accent2"/>
                </a:solidFill>
                <a:latin typeface="Consolas" panose="020B0609020204030204" pitchFamily="49" charset="0"/>
              </a:rPr>
              <a:t>\</a:t>
            </a:r>
            <a:r>
              <a:rPr lang="en-IN" dirty="0" err="1">
                <a:solidFill>
                  <a:schemeClr val="accent2"/>
                </a:solidFill>
                <a:latin typeface="Consolas" panose="020B0609020204030204" pitchFamily="49" charset="0"/>
              </a:rPr>
              <a:t>textbf</a:t>
            </a:r>
            <a:r>
              <a:rPr lang="en-IN" dirty="0">
                <a:solidFill>
                  <a:schemeClr val="accent2"/>
                </a:solidFill>
                <a:latin typeface="Consolas" panose="020B0609020204030204" pitchFamily="49" charset="0"/>
              </a:rPr>
              <a:t>{Name} &amp; \</a:t>
            </a:r>
            <a:r>
              <a:rPr lang="en-IN" dirty="0" err="1">
                <a:solidFill>
                  <a:schemeClr val="accent2"/>
                </a:solidFill>
                <a:latin typeface="Consolas" panose="020B0609020204030204" pitchFamily="49" charset="0"/>
              </a:rPr>
              <a:t>textbf</a:t>
            </a:r>
            <a:r>
              <a:rPr lang="en-IN" dirty="0">
                <a:solidFill>
                  <a:schemeClr val="accent2"/>
                </a:solidFill>
                <a:latin typeface="Consolas" panose="020B0609020204030204" pitchFamily="49" charset="0"/>
              </a:rPr>
              <a:t>{Command} &amp; \</a:t>
            </a:r>
            <a:r>
              <a:rPr lang="en-IN" dirty="0" err="1">
                <a:solidFill>
                  <a:schemeClr val="accent2"/>
                </a:solidFill>
                <a:latin typeface="Consolas" panose="020B0609020204030204" pitchFamily="49" charset="0"/>
              </a:rPr>
              <a:t>textbf</a:t>
            </a:r>
            <a:r>
              <a:rPr lang="en-IN" dirty="0">
                <a:solidFill>
                  <a:schemeClr val="accent2"/>
                </a:solidFill>
                <a:latin typeface="Consolas" panose="020B0609020204030204" pitchFamily="49" charset="0"/>
              </a:rPr>
              <a:t>{Sample Text} \\</a:t>
            </a:r>
          </a:p>
          <a:p>
            <a:pPr marL="0" indent="0">
              <a:buNone/>
            </a:pPr>
            <a:r>
              <a:rPr lang="en-IN" dirty="0">
                <a:solidFill>
                  <a:schemeClr val="accent2"/>
                </a:solidFill>
                <a:latin typeface="Consolas" panose="020B0609020204030204" pitchFamily="49" charset="0"/>
              </a:rPr>
              <a:t>\</a:t>
            </a:r>
            <a:r>
              <a:rPr lang="en-IN" dirty="0" err="1">
                <a:solidFill>
                  <a:schemeClr val="accent2"/>
                </a:solidFill>
                <a:latin typeface="Consolas" panose="020B0609020204030204" pitchFamily="49" charset="0"/>
              </a:rPr>
              <a:t>midrule</a:t>
            </a:r>
            <a:endParaRPr lang="en-IN" dirty="0">
              <a:solidFill>
                <a:schemeClr val="accent2"/>
              </a:solidFill>
              <a:latin typeface="Consolas" panose="020B0609020204030204" pitchFamily="49" charset="0"/>
            </a:endParaRPr>
          </a:p>
          <a:p>
            <a:pPr marL="0" indent="0">
              <a:buNone/>
            </a:pPr>
            <a:r>
              <a:rPr lang="en-IN" dirty="0">
                <a:solidFill>
                  <a:schemeClr val="accent2"/>
                </a:solidFill>
                <a:latin typeface="Consolas" panose="020B0609020204030204" pitchFamily="49" charset="0"/>
              </a:rPr>
              <a:t>italic     &amp;  \verb|\</a:t>
            </a:r>
            <a:r>
              <a:rPr lang="en-IN" dirty="0" err="1">
                <a:solidFill>
                  <a:schemeClr val="accent2"/>
                </a:solidFill>
                <a:latin typeface="Consolas" panose="020B0609020204030204" pitchFamily="49" charset="0"/>
              </a:rPr>
              <a:t>textit</a:t>
            </a:r>
            <a:r>
              <a:rPr lang="en-IN" dirty="0">
                <a:solidFill>
                  <a:schemeClr val="accent2"/>
                </a:solidFill>
                <a:latin typeface="Consolas" panose="020B0609020204030204" pitchFamily="49" charset="0"/>
              </a:rPr>
              <a:t>|   &amp;  \</a:t>
            </a:r>
            <a:r>
              <a:rPr lang="en-IN" dirty="0" err="1">
                <a:solidFill>
                  <a:schemeClr val="accent2"/>
                </a:solidFill>
                <a:latin typeface="Consolas" panose="020B0609020204030204" pitchFamily="49" charset="0"/>
              </a:rPr>
              <a:t>textit</a:t>
            </a:r>
            <a:r>
              <a:rPr lang="en-IN" dirty="0">
                <a:solidFill>
                  <a:schemeClr val="accent2"/>
                </a:solidFill>
                <a:latin typeface="Consolas" panose="020B0609020204030204" pitchFamily="49" charset="0"/>
              </a:rPr>
              <a:t>{</a:t>
            </a:r>
            <a:r>
              <a:rPr lang="en-IN" dirty="0" err="1">
                <a:solidFill>
                  <a:schemeClr val="accent2"/>
                </a:solidFill>
                <a:latin typeface="Consolas" panose="020B0609020204030204" pitchFamily="49" charset="0"/>
              </a:rPr>
              <a:t>abcdefgh</a:t>
            </a:r>
            <a:r>
              <a:rPr lang="en-IN" dirty="0">
                <a:solidFill>
                  <a:schemeClr val="accent2"/>
                </a:solidFill>
                <a:latin typeface="Consolas" panose="020B0609020204030204" pitchFamily="49" charset="0"/>
              </a:rPr>
              <a:t>}     \\</a:t>
            </a:r>
          </a:p>
          <a:p>
            <a:pPr marL="0" indent="0">
              <a:buNone/>
            </a:pPr>
            <a:r>
              <a:rPr lang="en-IN" dirty="0">
                <a:solidFill>
                  <a:schemeClr val="accent2"/>
                </a:solidFill>
                <a:latin typeface="Consolas" panose="020B0609020204030204" pitchFamily="49" charset="0"/>
              </a:rPr>
              <a:t>bold       &amp;  \verb|\</a:t>
            </a:r>
            <a:r>
              <a:rPr lang="en-IN" dirty="0" err="1">
                <a:solidFill>
                  <a:schemeClr val="accent2"/>
                </a:solidFill>
                <a:latin typeface="Consolas" panose="020B0609020204030204" pitchFamily="49" charset="0"/>
              </a:rPr>
              <a:t>textbf</a:t>
            </a:r>
            <a:r>
              <a:rPr lang="en-IN" dirty="0">
                <a:solidFill>
                  <a:schemeClr val="accent2"/>
                </a:solidFill>
                <a:latin typeface="Consolas" panose="020B0609020204030204" pitchFamily="49" charset="0"/>
              </a:rPr>
              <a:t>|   &amp;  \</a:t>
            </a:r>
            <a:r>
              <a:rPr lang="en-IN" dirty="0" err="1">
                <a:solidFill>
                  <a:schemeClr val="accent2"/>
                </a:solidFill>
                <a:latin typeface="Consolas" panose="020B0609020204030204" pitchFamily="49" charset="0"/>
              </a:rPr>
              <a:t>textbf</a:t>
            </a:r>
            <a:r>
              <a:rPr lang="en-IN" dirty="0">
                <a:solidFill>
                  <a:schemeClr val="accent2"/>
                </a:solidFill>
                <a:latin typeface="Consolas" panose="020B0609020204030204" pitchFamily="49" charset="0"/>
              </a:rPr>
              <a:t>{</a:t>
            </a:r>
            <a:r>
              <a:rPr lang="en-IN" dirty="0" err="1">
                <a:solidFill>
                  <a:schemeClr val="accent2"/>
                </a:solidFill>
                <a:latin typeface="Consolas" panose="020B0609020204030204" pitchFamily="49" charset="0"/>
              </a:rPr>
              <a:t>abcdefgh</a:t>
            </a:r>
            <a:r>
              <a:rPr lang="en-IN" dirty="0">
                <a:solidFill>
                  <a:schemeClr val="accent2"/>
                </a:solidFill>
                <a:latin typeface="Consolas" panose="020B0609020204030204" pitchFamily="49" charset="0"/>
              </a:rPr>
              <a:t>}     \\</a:t>
            </a:r>
          </a:p>
          <a:p>
            <a:pPr marL="0" indent="0">
              <a:buNone/>
            </a:pPr>
            <a:r>
              <a:rPr lang="en-IN" dirty="0">
                <a:solidFill>
                  <a:schemeClr val="accent2"/>
                </a:solidFill>
                <a:latin typeface="Consolas" panose="020B0609020204030204" pitchFamily="49" charset="0"/>
              </a:rPr>
              <a:t>\</a:t>
            </a:r>
            <a:r>
              <a:rPr lang="en-IN" dirty="0" err="1">
                <a:solidFill>
                  <a:schemeClr val="accent2"/>
                </a:solidFill>
                <a:latin typeface="Consolas" panose="020B0609020204030204" pitchFamily="49" charset="0"/>
              </a:rPr>
              <a:t>bottomrule</a:t>
            </a:r>
            <a:endParaRPr lang="en-IN" dirty="0">
              <a:solidFill>
                <a:schemeClr val="accent2"/>
              </a:solidFill>
              <a:latin typeface="Consolas" panose="020B0609020204030204" pitchFamily="49" charset="0"/>
            </a:endParaRPr>
          </a:p>
          <a:p>
            <a:pPr marL="0" indent="0">
              <a:buNone/>
            </a:pPr>
            <a:r>
              <a:rPr lang="en-IN" dirty="0">
                <a:solidFill>
                  <a:schemeClr val="accent2"/>
                </a:solidFill>
                <a:latin typeface="Consolas" panose="020B0609020204030204" pitchFamily="49" charset="0"/>
              </a:rPr>
              <a:t>\end{tabular}</a:t>
            </a:r>
          </a:p>
          <a:p>
            <a:pPr marL="0" indent="0">
              <a:buFont typeface="Arial" panose="020B0604020202020204" pitchFamily="34" charset="0"/>
              <a:buNone/>
            </a:pPr>
            <a:r>
              <a:rPr lang="en-IN" dirty="0">
                <a:solidFill>
                  <a:schemeClr val="accent5"/>
                </a:solidFill>
                <a:latin typeface="Consolas" panose="020B0609020204030204" pitchFamily="49" charset="0"/>
              </a:rPr>
              <a:t>\caption{This is a table}</a:t>
            </a:r>
          </a:p>
          <a:p>
            <a:pPr marL="0" indent="0">
              <a:buFont typeface="Arial" panose="020B0604020202020204" pitchFamily="34" charset="0"/>
              <a:buNone/>
            </a:pPr>
            <a:r>
              <a:rPr lang="en-IN" dirty="0">
                <a:solidFill>
                  <a:schemeClr val="accent5"/>
                </a:solidFill>
                <a:latin typeface="Consolas" panose="020B0609020204030204" pitchFamily="49" charset="0"/>
              </a:rPr>
              <a:t>\end{table}</a:t>
            </a:r>
          </a:p>
        </p:txBody>
      </p:sp>
    </p:spTree>
    <p:extLst>
      <p:ext uri="{BB962C8B-B14F-4D97-AF65-F5344CB8AC3E}">
        <p14:creationId xmlns:p14="http://schemas.microsoft.com/office/powerpoint/2010/main" val="1147458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a:xfrm>
            <a:off x="838200" y="347370"/>
            <a:ext cx="10515600" cy="859993"/>
          </a:xfrm>
        </p:spPr>
        <p:txBody>
          <a:bodyPr/>
          <a:lstStyle/>
          <a:p>
            <a:r>
              <a:rPr lang="en-IN" dirty="0"/>
              <a:t>Changing font size</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754602" y="1411550"/>
            <a:ext cx="10599198" cy="5175681"/>
          </a:xfrm>
        </p:spPr>
        <p:txBody>
          <a:bodyPr>
            <a:normAutofit fontScale="62500" lnSpcReduction="20000"/>
          </a:bodyPr>
          <a:lstStyle/>
          <a:p>
            <a:pPr marL="0" indent="0">
              <a:buNone/>
            </a:pPr>
            <a:r>
              <a:rPr lang="en-IN" dirty="0">
                <a:solidFill>
                  <a:schemeClr val="accent5"/>
                </a:solidFill>
                <a:latin typeface="Consolas" panose="020B0609020204030204" pitchFamily="49" charset="0"/>
              </a:rPr>
              <a:t>\begin{tabular}{| l | l | l |}</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toprule</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Fontsize</a:t>
            </a:r>
            <a:r>
              <a:rPr lang="en-IN" dirty="0">
                <a:solidFill>
                  <a:schemeClr val="accent5"/>
                </a:solidFill>
                <a:latin typeface="Consolas" panose="020B0609020204030204" pitchFamily="49" charset="0"/>
              </a:rPr>
              <a:t>}  &amp;  \</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{Latex command}  &amp;  \</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Ouput</a:t>
            </a:r>
            <a:r>
              <a:rPr lang="en-IN" dirty="0">
                <a:solidFill>
                  <a:schemeClr val="accent5"/>
                </a:solidFill>
                <a:latin typeface="Consolas" panose="020B0609020204030204" pitchFamily="49" charset="0"/>
              </a:rPr>
              <a:t>} \\</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midrule</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tiny          &amp;  \verb|\tiny{</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\tiny{</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err="1">
                <a:solidFill>
                  <a:schemeClr val="accent5"/>
                </a:solidFill>
                <a:latin typeface="Consolas" panose="020B0609020204030204" pitchFamily="49" charset="0"/>
              </a:rPr>
              <a:t>scriptsize</a:t>
            </a:r>
            <a:r>
              <a:rPr lang="en-IN" dirty="0">
                <a:solidFill>
                  <a:schemeClr val="accent5"/>
                </a:solidFill>
                <a:latin typeface="Consolas" panose="020B0609020204030204" pitchFamily="49" charset="0"/>
              </a:rPr>
              <a:t>    &amp;  \verb|\</a:t>
            </a:r>
            <a:r>
              <a:rPr lang="en-IN" dirty="0" err="1">
                <a:solidFill>
                  <a:schemeClr val="accent5"/>
                </a:solidFill>
                <a:latin typeface="Consolas" panose="020B0609020204030204" pitchFamily="49" charset="0"/>
              </a:rPr>
              <a:t>scriptsize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a:t>
            </a:r>
            <a:r>
              <a:rPr lang="en-IN" dirty="0" err="1">
                <a:solidFill>
                  <a:schemeClr val="accent5"/>
                </a:solidFill>
                <a:latin typeface="Consolas" panose="020B0609020204030204" pitchFamily="49" charset="0"/>
              </a:rPr>
              <a:t>scriptsize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err="1">
                <a:solidFill>
                  <a:schemeClr val="accent5"/>
                </a:solidFill>
                <a:latin typeface="Consolas" panose="020B0609020204030204" pitchFamily="49" charset="0"/>
              </a:rPr>
              <a:t>footnotesize</a:t>
            </a:r>
            <a:r>
              <a:rPr lang="en-IN" dirty="0">
                <a:solidFill>
                  <a:schemeClr val="accent5"/>
                </a:solidFill>
                <a:latin typeface="Consolas" panose="020B0609020204030204" pitchFamily="49" charset="0"/>
              </a:rPr>
              <a:t>  &amp;  \verb|\</a:t>
            </a:r>
            <a:r>
              <a:rPr lang="en-IN" dirty="0" err="1">
                <a:solidFill>
                  <a:schemeClr val="accent5"/>
                </a:solidFill>
                <a:latin typeface="Consolas" panose="020B0609020204030204" pitchFamily="49" charset="0"/>
              </a:rPr>
              <a:t>footnotesize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a:t>
            </a:r>
            <a:r>
              <a:rPr lang="en-IN" dirty="0" err="1">
                <a:solidFill>
                  <a:schemeClr val="accent5"/>
                </a:solidFill>
                <a:latin typeface="Consolas" panose="020B0609020204030204" pitchFamily="49" charset="0"/>
              </a:rPr>
              <a:t>footnotesize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a:solidFill>
                  <a:schemeClr val="accent5"/>
                </a:solidFill>
                <a:latin typeface="Consolas" panose="020B0609020204030204" pitchFamily="49" charset="0"/>
              </a:rPr>
              <a:t>small         &amp;  \verb|\small{</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\small{</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err="1">
                <a:solidFill>
                  <a:schemeClr val="accent5"/>
                </a:solidFill>
                <a:latin typeface="Consolas" panose="020B0609020204030204" pitchFamily="49" charset="0"/>
              </a:rPr>
              <a:t>normalsize</a:t>
            </a:r>
            <a:r>
              <a:rPr lang="en-IN" dirty="0">
                <a:solidFill>
                  <a:schemeClr val="accent5"/>
                </a:solidFill>
                <a:latin typeface="Consolas" panose="020B0609020204030204" pitchFamily="49" charset="0"/>
              </a:rPr>
              <a:t>    &amp;  \verb|\</a:t>
            </a:r>
            <a:r>
              <a:rPr lang="en-IN" dirty="0" err="1">
                <a:solidFill>
                  <a:schemeClr val="accent5"/>
                </a:solidFill>
                <a:latin typeface="Consolas" panose="020B0609020204030204" pitchFamily="49" charset="0"/>
              </a:rPr>
              <a:t>normalsize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a:t>
            </a:r>
            <a:r>
              <a:rPr lang="en-IN" dirty="0" err="1">
                <a:solidFill>
                  <a:schemeClr val="accent5"/>
                </a:solidFill>
                <a:latin typeface="Consolas" panose="020B0609020204030204" pitchFamily="49" charset="0"/>
              </a:rPr>
              <a:t>normalsize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a:solidFill>
                  <a:schemeClr val="accent5"/>
                </a:solidFill>
                <a:latin typeface="Consolas" panose="020B0609020204030204" pitchFamily="49" charset="0"/>
              </a:rPr>
              <a:t>large         &amp;  \verb|\large{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\large{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a:solidFill>
                  <a:schemeClr val="accent5"/>
                </a:solidFill>
                <a:latin typeface="Consolas" panose="020B0609020204030204" pitchFamily="49" charset="0"/>
              </a:rPr>
              <a:t>Large         &amp;  \verb|\Large{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\Large{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a:solidFill>
                  <a:schemeClr val="accent5"/>
                </a:solidFill>
                <a:latin typeface="Consolas" panose="020B0609020204030204" pitchFamily="49" charset="0"/>
              </a:rPr>
              <a:t>LARGE         &amp;  \verb|\LARGE{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\LARGE{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a:solidFill>
                  <a:schemeClr val="accent5"/>
                </a:solidFill>
                <a:latin typeface="Consolas" panose="020B0609020204030204" pitchFamily="49" charset="0"/>
              </a:rPr>
              <a:t>huge          &amp;  \verb|\huge{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\huge{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a:solidFill>
                  <a:schemeClr val="accent5"/>
                </a:solidFill>
                <a:latin typeface="Consolas" panose="020B0609020204030204" pitchFamily="49" charset="0"/>
              </a:rPr>
              <a:t>Huge          &amp;  \verb|\Huge{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&amp;  \Huge{</a:t>
            </a:r>
            <a:r>
              <a:rPr lang="en-IN" dirty="0" err="1">
                <a:solidFill>
                  <a:schemeClr val="accent5"/>
                </a:solidFill>
                <a:latin typeface="Consolas" panose="020B0609020204030204" pitchFamily="49" charset="0"/>
              </a:rPr>
              <a:t>Sampe</a:t>
            </a:r>
            <a:r>
              <a:rPr lang="en-IN" dirty="0">
                <a:solidFill>
                  <a:schemeClr val="accent5"/>
                </a:solidFill>
                <a:latin typeface="Consolas" panose="020B0609020204030204" pitchFamily="49" charset="0"/>
              </a:rPr>
              <a:t> text} \\</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bottomrule</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\end{tabular}</a:t>
            </a:r>
          </a:p>
        </p:txBody>
      </p:sp>
    </p:spTree>
    <p:extLst>
      <p:ext uri="{BB962C8B-B14F-4D97-AF65-F5344CB8AC3E}">
        <p14:creationId xmlns:p14="http://schemas.microsoft.com/office/powerpoint/2010/main" val="370094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Quote</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p:txBody>
          <a:bodyPr/>
          <a:lstStyle/>
          <a:p>
            <a:r>
              <a:rPr lang="en-IN" dirty="0"/>
              <a:t>It keeps some space both at front and at end</a:t>
            </a:r>
          </a:p>
          <a:p>
            <a:endParaRPr lang="en-IN" dirty="0"/>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a:t>
            </a:r>
          </a:p>
          <a:p>
            <a:pPr marL="0" indent="0">
              <a:buNone/>
            </a:pPr>
            <a:r>
              <a:rPr lang="en-IN" dirty="0">
                <a:solidFill>
                  <a:schemeClr val="accent5"/>
                </a:solidFill>
                <a:latin typeface="Consolas" panose="020B0609020204030204" pitchFamily="49" charset="0"/>
              </a:rPr>
              <a:t>\begin{quote}</a:t>
            </a:r>
          </a:p>
          <a:p>
            <a:pPr marL="0" indent="0">
              <a:buNone/>
            </a:pP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blindmathtrue</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a:t>
            </a:r>
          </a:p>
          <a:p>
            <a:pPr marL="0" indent="0">
              <a:buNone/>
            </a:pPr>
            <a:r>
              <a:rPr lang="en-IN" dirty="0">
                <a:solidFill>
                  <a:schemeClr val="accent5"/>
                </a:solidFill>
                <a:latin typeface="Consolas" panose="020B0609020204030204" pitchFamily="49" charset="0"/>
              </a:rPr>
              <a:t>\end{quote}</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a:t>
            </a:r>
          </a:p>
          <a:p>
            <a:pPr marL="0" indent="0">
              <a:buNone/>
            </a:pPr>
            <a:endParaRPr lang="en-IN" dirty="0"/>
          </a:p>
        </p:txBody>
      </p:sp>
    </p:spTree>
    <p:extLst>
      <p:ext uri="{BB962C8B-B14F-4D97-AF65-F5344CB8AC3E}">
        <p14:creationId xmlns:p14="http://schemas.microsoft.com/office/powerpoint/2010/main" val="3808846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Cross-referencing</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p:txBody>
          <a:bodyPr/>
          <a:lstStyle/>
          <a:p>
            <a:r>
              <a:rPr lang="en-IN" dirty="0"/>
              <a:t>Latex allows you to reference any object in the whole document</a:t>
            </a:r>
          </a:p>
          <a:p>
            <a:r>
              <a:rPr lang="en-IN" dirty="0"/>
              <a:t>Put a (unique) label and then reference it</a:t>
            </a:r>
          </a:p>
          <a:p>
            <a:pPr lvl="1"/>
            <a:r>
              <a:rPr lang="en-IN" dirty="0"/>
              <a:t>You can reference multiple times</a:t>
            </a:r>
          </a:p>
          <a:p>
            <a:pPr lvl="1"/>
            <a:r>
              <a:rPr lang="en-IN" dirty="0"/>
              <a:t>Your reference can come before the label</a:t>
            </a:r>
          </a:p>
          <a:p>
            <a:pPr lvl="2"/>
            <a:r>
              <a:rPr lang="en-IN" dirty="0"/>
              <a:t>This means you can reference section 5 inside section 1</a:t>
            </a:r>
          </a:p>
          <a:p>
            <a:r>
              <a:rPr lang="en-IN" dirty="0"/>
              <a:t>Generally labels are created for</a:t>
            </a:r>
          </a:p>
          <a:p>
            <a:pPr lvl="1"/>
            <a:r>
              <a:rPr lang="en-IN" dirty="0"/>
              <a:t>Equations, figures, tables and (sub…)-sections</a:t>
            </a:r>
          </a:p>
          <a:p>
            <a:r>
              <a:rPr lang="en-IN" dirty="0"/>
              <a:t>You need </a:t>
            </a:r>
            <a:r>
              <a:rPr lang="en-IN" dirty="0" err="1">
                <a:solidFill>
                  <a:schemeClr val="accent5"/>
                </a:solidFill>
                <a:latin typeface="Consolas" panose="020B0609020204030204" pitchFamily="49" charset="0"/>
              </a:rPr>
              <a:t>hyperref</a:t>
            </a:r>
            <a:r>
              <a:rPr lang="en-IN" dirty="0"/>
              <a:t> package if you want to navigate by clicking on hyperlinks</a:t>
            </a:r>
          </a:p>
        </p:txBody>
      </p:sp>
    </p:spTree>
    <p:extLst>
      <p:ext uri="{BB962C8B-B14F-4D97-AF65-F5344CB8AC3E}">
        <p14:creationId xmlns:p14="http://schemas.microsoft.com/office/powerpoint/2010/main" val="3244060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443883" y="292962"/>
            <a:ext cx="5175682" cy="6400799"/>
          </a:xfrm>
        </p:spPr>
        <p:txBody>
          <a:bodyPr>
            <a:normAutofit fontScale="62500" lnSpcReduction="20000"/>
          </a:bodyPr>
          <a:lstStyle/>
          <a:p>
            <a:pPr marL="0" indent="0">
              <a:buNone/>
            </a:pPr>
            <a:r>
              <a:rPr lang="en-IN" dirty="0">
                <a:solidFill>
                  <a:schemeClr val="accent5"/>
                </a:solidFill>
                <a:latin typeface="Consolas" panose="020B0609020204030204" pitchFamily="49" charset="0"/>
              </a:rPr>
              <a:t>\section{One}</a:t>
            </a:r>
          </a:p>
          <a:p>
            <a:pPr marL="0" indent="0">
              <a:buNone/>
            </a:pPr>
            <a:r>
              <a:rPr lang="en-IN" dirty="0">
                <a:solidFill>
                  <a:schemeClr val="accent5"/>
                </a:solidFill>
                <a:latin typeface="Consolas" panose="020B0609020204030204" pitchFamily="49" charset="0"/>
              </a:rPr>
              <a:t>\label{</a:t>
            </a:r>
            <a:r>
              <a:rPr lang="en-IN" dirty="0" err="1">
                <a:solidFill>
                  <a:schemeClr val="accent5"/>
                </a:solidFill>
                <a:latin typeface="Consolas" panose="020B0609020204030204" pitchFamily="49" charset="0"/>
              </a:rPr>
              <a:t>sec:one</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See Sections \ref{</a:t>
            </a:r>
            <a:r>
              <a:rPr lang="en-IN" dirty="0" err="1">
                <a:solidFill>
                  <a:schemeClr val="accent5"/>
                </a:solidFill>
                <a:latin typeface="Consolas" panose="020B0609020204030204" pitchFamily="49" charset="0"/>
              </a:rPr>
              <a:t>sec:one</a:t>
            </a:r>
            <a:r>
              <a:rPr lang="en-IN" dirty="0">
                <a:solidFill>
                  <a:schemeClr val="accent5"/>
                </a:solidFill>
                <a:latin typeface="Consolas" panose="020B0609020204030204" pitchFamily="49" charset="0"/>
              </a:rPr>
              <a:t>}, \ref{</a:t>
            </a:r>
            <a:r>
              <a:rPr lang="en-IN" dirty="0" err="1">
                <a:solidFill>
                  <a:schemeClr val="accent5"/>
                </a:solidFill>
                <a:latin typeface="Consolas" panose="020B0609020204030204" pitchFamily="49" charset="0"/>
              </a:rPr>
              <a:t>sec:two</a:t>
            </a:r>
            <a:r>
              <a:rPr lang="en-IN" dirty="0">
                <a:solidFill>
                  <a:schemeClr val="accent5"/>
                </a:solidFill>
                <a:latin typeface="Consolas" panose="020B0609020204030204" pitchFamily="49" charset="0"/>
              </a:rPr>
              <a:t>} and, \ref{</a:t>
            </a:r>
            <a:r>
              <a:rPr lang="en-IN" dirty="0" err="1">
                <a:solidFill>
                  <a:schemeClr val="accent5"/>
                </a:solidFill>
                <a:latin typeface="Consolas" panose="020B0609020204030204" pitchFamily="49" charset="0"/>
              </a:rPr>
              <a:t>subsec:inside-two</a:t>
            </a:r>
            <a:r>
              <a:rPr lang="en-IN" dirty="0">
                <a:solidFill>
                  <a:schemeClr val="accent5"/>
                </a:solidFill>
                <a:latin typeface="Consolas" panose="020B0609020204030204" pitchFamily="49" charset="0"/>
              </a:rPr>
              <a:t>}. Also see Table \ref{</a:t>
            </a:r>
            <a:r>
              <a:rPr lang="en-IN" dirty="0" err="1">
                <a:solidFill>
                  <a:schemeClr val="accent5"/>
                </a:solidFill>
                <a:latin typeface="Consolas" panose="020B0609020204030204" pitchFamily="49" charset="0"/>
              </a:rPr>
              <a:t>tab:my_label</a:t>
            </a:r>
            <a:r>
              <a:rPr lang="en-IN" dirty="0">
                <a:solidFill>
                  <a:schemeClr val="accent5"/>
                </a:solidFill>
                <a:latin typeface="Consolas" panose="020B0609020204030204" pitchFamily="49" charset="0"/>
              </a:rPr>
              <a:t>} and Figure \ref{</a:t>
            </a:r>
            <a:r>
              <a:rPr lang="en-IN" dirty="0" err="1">
                <a:solidFill>
                  <a:schemeClr val="accent5"/>
                </a:solidFill>
                <a:latin typeface="Consolas" panose="020B0609020204030204" pitchFamily="49" charset="0"/>
              </a:rPr>
              <a:t>fig:my_label</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\section{Two}</a:t>
            </a:r>
          </a:p>
          <a:p>
            <a:pPr marL="0" indent="0">
              <a:buNone/>
            </a:pPr>
            <a:r>
              <a:rPr lang="en-IN" dirty="0">
                <a:solidFill>
                  <a:schemeClr val="accent5"/>
                </a:solidFill>
                <a:latin typeface="Consolas" panose="020B0609020204030204" pitchFamily="49" charset="0"/>
              </a:rPr>
              <a:t>\label{</a:t>
            </a:r>
            <a:r>
              <a:rPr lang="en-IN" dirty="0" err="1">
                <a:solidFill>
                  <a:schemeClr val="accent5"/>
                </a:solidFill>
                <a:latin typeface="Consolas" panose="020B0609020204030204" pitchFamily="49" charset="0"/>
              </a:rPr>
              <a:t>sec:two</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See Sections \ref{</a:t>
            </a:r>
            <a:r>
              <a:rPr lang="en-IN" dirty="0" err="1">
                <a:solidFill>
                  <a:schemeClr val="accent5"/>
                </a:solidFill>
                <a:latin typeface="Consolas" panose="020B0609020204030204" pitchFamily="49" charset="0"/>
              </a:rPr>
              <a:t>sec:one</a:t>
            </a:r>
            <a:r>
              <a:rPr lang="en-IN" dirty="0">
                <a:solidFill>
                  <a:schemeClr val="accent5"/>
                </a:solidFill>
                <a:latin typeface="Consolas" panose="020B0609020204030204" pitchFamily="49" charset="0"/>
              </a:rPr>
              <a:t>}, \ref{</a:t>
            </a:r>
            <a:r>
              <a:rPr lang="en-IN" dirty="0" err="1">
                <a:solidFill>
                  <a:schemeClr val="accent5"/>
                </a:solidFill>
                <a:latin typeface="Consolas" panose="020B0609020204030204" pitchFamily="49" charset="0"/>
              </a:rPr>
              <a:t>sec:two</a:t>
            </a:r>
            <a:r>
              <a:rPr lang="en-IN" dirty="0">
                <a:solidFill>
                  <a:schemeClr val="accent5"/>
                </a:solidFill>
                <a:latin typeface="Consolas" panose="020B0609020204030204" pitchFamily="49" charset="0"/>
              </a:rPr>
              <a:t>} and, \ref{</a:t>
            </a:r>
            <a:r>
              <a:rPr lang="en-IN" dirty="0" err="1">
                <a:solidFill>
                  <a:schemeClr val="accent5"/>
                </a:solidFill>
                <a:latin typeface="Consolas" panose="020B0609020204030204" pitchFamily="49" charset="0"/>
              </a:rPr>
              <a:t>subsec:inside-two</a:t>
            </a:r>
            <a:r>
              <a:rPr lang="en-IN" dirty="0">
                <a:solidFill>
                  <a:schemeClr val="accent5"/>
                </a:solidFill>
                <a:latin typeface="Consolas" panose="020B0609020204030204" pitchFamily="49" charset="0"/>
              </a:rPr>
              <a:t>}. Also see Table \ref{</a:t>
            </a:r>
            <a:r>
              <a:rPr lang="en-IN" dirty="0" err="1">
                <a:solidFill>
                  <a:schemeClr val="accent5"/>
                </a:solidFill>
                <a:latin typeface="Consolas" panose="020B0609020204030204" pitchFamily="49" charset="0"/>
              </a:rPr>
              <a:t>tab:my_label</a:t>
            </a:r>
            <a:r>
              <a:rPr lang="en-IN" dirty="0">
                <a:solidFill>
                  <a:schemeClr val="accent5"/>
                </a:solidFill>
                <a:latin typeface="Consolas" panose="020B0609020204030204" pitchFamily="49" charset="0"/>
              </a:rPr>
              <a:t>} and Figure \ref{</a:t>
            </a:r>
            <a:r>
              <a:rPr lang="en-IN" dirty="0" err="1">
                <a:solidFill>
                  <a:schemeClr val="accent5"/>
                </a:solidFill>
                <a:latin typeface="Consolas" panose="020B0609020204030204" pitchFamily="49" charset="0"/>
              </a:rPr>
              <a:t>fig:my_label</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\subsection{Inside Two}</a:t>
            </a:r>
          </a:p>
          <a:p>
            <a:pPr marL="0" indent="0">
              <a:buNone/>
            </a:pPr>
            <a:r>
              <a:rPr lang="en-IN" dirty="0">
                <a:solidFill>
                  <a:schemeClr val="accent5"/>
                </a:solidFill>
                <a:latin typeface="Consolas" panose="020B0609020204030204" pitchFamily="49" charset="0"/>
              </a:rPr>
              <a:t>\label{</a:t>
            </a:r>
            <a:r>
              <a:rPr lang="en-IN" dirty="0" err="1">
                <a:solidFill>
                  <a:schemeClr val="accent5"/>
                </a:solidFill>
                <a:latin typeface="Consolas" panose="020B0609020204030204" pitchFamily="49" charset="0"/>
              </a:rPr>
              <a:t>subsec:inside-two</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See Sections \ref{</a:t>
            </a:r>
            <a:r>
              <a:rPr lang="en-IN" dirty="0" err="1">
                <a:solidFill>
                  <a:schemeClr val="accent5"/>
                </a:solidFill>
                <a:latin typeface="Consolas" panose="020B0609020204030204" pitchFamily="49" charset="0"/>
              </a:rPr>
              <a:t>sec:one</a:t>
            </a:r>
            <a:r>
              <a:rPr lang="en-IN" dirty="0">
                <a:solidFill>
                  <a:schemeClr val="accent5"/>
                </a:solidFill>
                <a:latin typeface="Consolas" panose="020B0609020204030204" pitchFamily="49" charset="0"/>
              </a:rPr>
              <a:t>}, \ref{</a:t>
            </a:r>
            <a:r>
              <a:rPr lang="en-IN" dirty="0" err="1">
                <a:solidFill>
                  <a:schemeClr val="accent5"/>
                </a:solidFill>
                <a:latin typeface="Consolas" panose="020B0609020204030204" pitchFamily="49" charset="0"/>
              </a:rPr>
              <a:t>sec:two</a:t>
            </a:r>
            <a:r>
              <a:rPr lang="en-IN" dirty="0">
                <a:solidFill>
                  <a:schemeClr val="accent5"/>
                </a:solidFill>
                <a:latin typeface="Consolas" panose="020B0609020204030204" pitchFamily="49" charset="0"/>
              </a:rPr>
              <a:t>} and, \ref{</a:t>
            </a:r>
            <a:r>
              <a:rPr lang="en-IN" dirty="0" err="1">
                <a:solidFill>
                  <a:schemeClr val="accent5"/>
                </a:solidFill>
                <a:latin typeface="Consolas" panose="020B0609020204030204" pitchFamily="49" charset="0"/>
              </a:rPr>
              <a:t>subsec:inside-two</a:t>
            </a:r>
            <a:r>
              <a:rPr lang="en-IN" dirty="0">
                <a:solidFill>
                  <a:schemeClr val="accent5"/>
                </a:solidFill>
                <a:latin typeface="Consolas" panose="020B0609020204030204" pitchFamily="49" charset="0"/>
              </a:rPr>
              <a:t>}. Also see Table \ref{</a:t>
            </a:r>
            <a:r>
              <a:rPr lang="en-IN" dirty="0" err="1">
                <a:solidFill>
                  <a:schemeClr val="accent5"/>
                </a:solidFill>
                <a:latin typeface="Consolas" panose="020B0609020204030204" pitchFamily="49" charset="0"/>
              </a:rPr>
              <a:t>tab:my_label</a:t>
            </a:r>
            <a:r>
              <a:rPr lang="en-IN" dirty="0">
                <a:solidFill>
                  <a:schemeClr val="accent5"/>
                </a:solidFill>
                <a:latin typeface="Consolas" panose="020B0609020204030204" pitchFamily="49" charset="0"/>
              </a:rPr>
              <a:t>} and Figure \ref{</a:t>
            </a:r>
            <a:r>
              <a:rPr lang="en-IN" dirty="0" err="1">
                <a:solidFill>
                  <a:schemeClr val="accent5"/>
                </a:solidFill>
                <a:latin typeface="Consolas" panose="020B0609020204030204" pitchFamily="49" charset="0"/>
              </a:rPr>
              <a:t>fig:my_label</a:t>
            </a:r>
            <a:r>
              <a:rPr lang="en-IN" dirty="0">
                <a:solidFill>
                  <a:schemeClr val="accent5"/>
                </a:solidFill>
                <a:latin typeface="Consolas" panose="020B0609020204030204" pitchFamily="49" charset="0"/>
              </a:rPr>
              <a:t>}.</a:t>
            </a:r>
          </a:p>
        </p:txBody>
      </p:sp>
      <p:sp>
        <p:nvSpPr>
          <p:cNvPr id="4" name="Content Placeholder 2">
            <a:extLst>
              <a:ext uri="{FF2B5EF4-FFF2-40B4-BE49-F238E27FC236}">
                <a16:creationId xmlns:a16="http://schemas.microsoft.com/office/drawing/2014/main" id="{05D42D12-AC63-47B1-BEA3-E765DF4CF161}"/>
              </a:ext>
            </a:extLst>
          </p:cNvPr>
          <p:cNvSpPr txBox="1">
            <a:spLocks/>
          </p:cNvSpPr>
          <p:nvPr/>
        </p:nvSpPr>
        <p:spPr>
          <a:xfrm>
            <a:off x="6641977" y="229546"/>
            <a:ext cx="5175682" cy="64642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solidFill>
                  <a:schemeClr val="accent5"/>
                </a:solidFill>
                <a:latin typeface="Consolas" panose="020B0609020204030204" pitchFamily="49" charset="0"/>
              </a:rPr>
              <a:t>\begin{table}[t]</a:t>
            </a:r>
          </a:p>
          <a:p>
            <a:pPr marL="0" indent="0">
              <a:buFont typeface="Arial" panose="020B0604020202020204" pitchFamily="34" charset="0"/>
              <a:buNone/>
            </a:pP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centering</a:t>
            </a:r>
            <a:endParaRPr lang="en-IN" sz="1800" dirty="0">
              <a:solidFill>
                <a:schemeClr val="accent5"/>
              </a:solidFill>
              <a:latin typeface="Consolas" panose="020B0609020204030204" pitchFamily="49" charset="0"/>
            </a:endParaRPr>
          </a:p>
          <a:p>
            <a:pPr marL="0" indent="0">
              <a:buFont typeface="Arial" panose="020B0604020202020204" pitchFamily="34" charset="0"/>
              <a:buNone/>
            </a:pPr>
            <a:r>
              <a:rPr lang="en-IN" sz="1800" dirty="0">
                <a:solidFill>
                  <a:schemeClr val="accent5"/>
                </a:solidFill>
                <a:latin typeface="Consolas" panose="020B0609020204030204" pitchFamily="49" charset="0"/>
              </a:rPr>
              <a:t>    \begin{tabular}{|</a:t>
            </a:r>
            <a:r>
              <a:rPr lang="en-IN" sz="1800" dirty="0" err="1">
                <a:solidFill>
                  <a:schemeClr val="accent5"/>
                </a:solidFill>
                <a:latin typeface="Consolas" panose="020B0609020204030204" pitchFamily="49" charset="0"/>
              </a:rPr>
              <a:t>c|c</a:t>
            </a:r>
            <a:r>
              <a:rPr lang="en-IN" sz="1800" dirty="0">
                <a:solidFill>
                  <a:schemeClr val="accent5"/>
                </a:solidFill>
                <a:latin typeface="Consolas" panose="020B0609020204030204" pitchFamily="49" charset="0"/>
              </a:rPr>
              <a:t>|}</a:t>
            </a:r>
          </a:p>
          <a:p>
            <a:pPr marL="0" indent="0">
              <a:buFont typeface="Arial" panose="020B0604020202020204" pitchFamily="34" charset="0"/>
              <a:buNone/>
            </a:pPr>
            <a:r>
              <a:rPr lang="en-IN" sz="1800" dirty="0">
                <a:solidFill>
                  <a:schemeClr val="accent5"/>
                </a:solidFill>
                <a:latin typeface="Consolas" panose="020B0609020204030204" pitchFamily="49" charset="0"/>
              </a:rPr>
              <a:t>        a &amp; b  \\</a:t>
            </a:r>
          </a:p>
          <a:p>
            <a:pPr marL="0" indent="0">
              <a:buFont typeface="Arial" panose="020B0604020202020204" pitchFamily="34" charset="0"/>
              <a:buNone/>
            </a:pPr>
            <a:r>
              <a:rPr lang="en-IN" sz="1800" dirty="0">
                <a:solidFill>
                  <a:schemeClr val="accent5"/>
                </a:solidFill>
                <a:latin typeface="Consolas" panose="020B0609020204030204" pitchFamily="49" charset="0"/>
              </a:rPr>
              <a:t>        c &amp; d</a:t>
            </a:r>
          </a:p>
          <a:p>
            <a:pPr marL="0" indent="0">
              <a:buFont typeface="Arial" panose="020B0604020202020204" pitchFamily="34" charset="0"/>
              <a:buNone/>
            </a:pPr>
            <a:r>
              <a:rPr lang="en-IN" sz="1800" dirty="0">
                <a:solidFill>
                  <a:schemeClr val="accent5"/>
                </a:solidFill>
                <a:latin typeface="Consolas" panose="020B0609020204030204" pitchFamily="49" charset="0"/>
              </a:rPr>
              <a:t>    \end{tabular}</a:t>
            </a:r>
          </a:p>
          <a:p>
            <a:pPr marL="0" indent="0">
              <a:buFont typeface="Arial" panose="020B0604020202020204" pitchFamily="34" charset="0"/>
              <a:buNone/>
            </a:pPr>
            <a:r>
              <a:rPr lang="en-IN" sz="1800" dirty="0">
                <a:solidFill>
                  <a:schemeClr val="accent5"/>
                </a:solidFill>
                <a:latin typeface="Consolas" panose="020B0609020204030204" pitchFamily="49" charset="0"/>
              </a:rPr>
              <a:t>    \caption{</a:t>
            </a:r>
            <a:r>
              <a:rPr lang="en-IN" sz="1800" dirty="0" err="1">
                <a:solidFill>
                  <a:schemeClr val="accent5"/>
                </a:solidFill>
                <a:latin typeface="Consolas" panose="020B0609020204030204" pitchFamily="49" charset="0"/>
              </a:rPr>
              <a:t>Tabel</a:t>
            </a:r>
            <a:r>
              <a:rPr lang="en-IN" sz="1800" dirty="0">
                <a:solidFill>
                  <a:schemeClr val="accent5"/>
                </a:solidFill>
                <a:latin typeface="Consolas" panose="020B0609020204030204" pitchFamily="49" charset="0"/>
              </a:rPr>
              <a:t> Caption}</a:t>
            </a:r>
          </a:p>
          <a:p>
            <a:pPr marL="0" indent="0">
              <a:buFont typeface="Arial" panose="020B0604020202020204" pitchFamily="34" charset="0"/>
              <a:buNone/>
            </a:pPr>
            <a:r>
              <a:rPr lang="en-IN" sz="1800" dirty="0">
                <a:solidFill>
                  <a:schemeClr val="accent5"/>
                </a:solidFill>
                <a:latin typeface="Consolas" panose="020B0609020204030204" pitchFamily="49" charset="0"/>
              </a:rPr>
              <a:t>    \label{</a:t>
            </a:r>
            <a:r>
              <a:rPr lang="en-IN" sz="1800" dirty="0" err="1">
                <a:solidFill>
                  <a:schemeClr val="accent5"/>
                </a:solidFill>
                <a:latin typeface="Consolas" panose="020B0609020204030204" pitchFamily="49" charset="0"/>
              </a:rPr>
              <a:t>tab:my_label</a:t>
            </a:r>
            <a:r>
              <a:rPr lang="en-IN" sz="1800" dirty="0">
                <a:solidFill>
                  <a:schemeClr val="accent5"/>
                </a:solidFill>
                <a:latin typeface="Consolas" panose="020B0609020204030204" pitchFamily="49" charset="0"/>
              </a:rPr>
              <a:t>}</a:t>
            </a:r>
          </a:p>
          <a:p>
            <a:pPr marL="0" indent="0">
              <a:buFont typeface="Arial" panose="020B0604020202020204" pitchFamily="34" charset="0"/>
              <a:buNone/>
            </a:pPr>
            <a:r>
              <a:rPr lang="en-IN" sz="1800" dirty="0">
                <a:solidFill>
                  <a:schemeClr val="accent5"/>
                </a:solidFill>
                <a:latin typeface="Consolas" panose="020B0609020204030204" pitchFamily="49" charset="0"/>
              </a:rPr>
              <a:t>\end{table}</a:t>
            </a:r>
          </a:p>
          <a:p>
            <a:pPr marL="0" indent="0">
              <a:buFont typeface="Arial" panose="020B0604020202020204" pitchFamily="34" charset="0"/>
              <a:buNone/>
            </a:pPr>
            <a:endParaRPr lang="en-IN" sz="1800" dirty="0">
              <a:solidFill>
                <a:schemeClr val="accent5"/>
              </a:solidFill>
              <a:latin typeface="Consolas" panose="020B0609020204030204" pitchFamily="49" charset="0"/>
            </a:endParaRPr>
          </a:p>
          <a:p>
            <a:pPr marL="0" indent="0">
              <a:buFont typeface="Arial" panose="020B0604020202020204" pitchFamily="34" charset="0"/>
              <a:buNone/>
            </a:pPr>
            <a:r>
              <a:rPr lang="en-IN" sz="1800" dirty="0">
                <a:solidFill>
                  <a:schemeClr val="accent5"/>
                </a:solidFill>
                <a:latin typeface="Consolas" panose="020B0609020204030204" pitchFamily="49" charset="0"/>
              </a:rPr>
              <a:t>\begin{figure}[t]</a:t>
            </a:r>
          </a:p>
          <a:p>
            <a:pPr marL="0" indent="0">
              <a:buFont typeface="Arial" panose="020B0604020202020204" pitchFamily="34" charset="0"/>
              <a:buNone/>
            </a:pP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centering</a:t>
            </a:r>
            <a:endParaRPr lang="en-IN" sz="1800" dirty="0">
              <a:solidFill>
                <a:schemeClr val="accent5"/>
              </a:solidFill>
              <a:latin typeface="Consolas" panose="020B0609020204030204" pitchFamily="49" charset="0"/>
            </a:endParaRPr>
          </a:p>
          <a:p>
            <a:pPr marL="0" indent="0">
              <a:buFont typeface="Arial" panose="020B0604020202020204" pitchFamily="34" charset="0"/>
              <a:buNone/>
            </a:pP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includegraphics</a:t>
            </a:r>
            <a:r>
              <a:rPr lang="en-IN" sz="1800" dirty="0">
                <a:solidFill>
                  <a:schemeClr val="accent5"/>
                </a:solidFill>
                <a:latin typeface="Consolas" panose="020B0609020204030204" pitchFamily="49" charset="0"/>
              </a:rPr>
              <a:t>[width=2in]{universe.jpg}</a:t>
            </a:r>
          </a:p>
          <a:p>
            <a:pPr marL="0" indent="0">
              <a:buFont typeface="Arial" panose="020B0604020202020204" pitchFamily="34" charset="0"/>
              <a:buNone/>
            </a:pPr>
            <a:r>
              <a:rPr lang="en-IN" sz="1800" dirty="0">
                <a:solidFill>
                  <a:schemeClr val="accent5"/>
                </a:solidFill>
                <a:latin typeface="Consolas" panose="020B0609020204030204" pitchFamily="49" charset="0"/>
              </a:rPr>
              <a:t>    \caption{Figure Caption}</a:t>
            </a:r>
          </a:p>
          <a:p>
            <a:pPr marL="0" indent="0">
              <a:buFont typeface="Arial" panose="020B0604020202020204" pitchFamily="34" charset="0"/>
              <a:buNone/>
            </a:pPr>
            <a:r>
              <a:rPr lang="en-IN" sz="1800" dirty="0">
                <a:solidFill>
                  <a:schemeClr val="accent5"/>
                </a:solidFill>
                <a:latin typeface="Consolas" panose="020B0609020204030204" pitchFamily="49" charset="0"/>
              </a:rPr>
              <a:t>    \label{</a:t>
            </a:r>
            <a:r>
              <a:rPr lang="en-IN" sz="1800" dirty="0" err="1">
                <a:solidFill>
                  <a:schemeClr val="accent5"/>
                </a:solidFill>
                <a:latin typeface="Consolas" panose="020B0609020204030204" pitchFamily="49" charset="0"/>
              </a:rPr>
              <a:t>fig:my_label</a:t>
            </a:r>
            <a:r>
              <a:rPr lang="en-IN" sz="1800" dirty="0">
                <a:solidFill>
                  <a:schemeClr val="accent5"/>
                </a:solidFill>
                <a:latin typeface="Consolas" panose="020B0609020204030204" pitchFamily="49" charset="0"/>
              </a:rPr>
              <a:t>}</a:t>
            </a:r>
          </a:p>
          <a:p>
            <a:pPr marL="0" indent="0">
              <a:buFont typeface="Arial" panose="020B0604020202020204" pitchFamily="34" charset="0"/>
              <a:buNone/>
            </a:pPr>
            <a:r>
              <a:rPr lang="en-IN" sz="1800" dirty="0">
                <a:solidFill>
                  <a:schemeClr val="accent5"/>
                </a:solidFill>
                <a:latin typeface="Consolas" panose="020B0609020204030204" pitchFamily="49" charset="0"/>
              </a:rPr>
              <a:t>\end{figure}</a:t>
            </a:r>
          </a:p>
        </p:txBody>
      </p:sp>
    </p:spTree>
    <p:extLst>
      <p:ext uri="{BB962C8B-B14F-4D97-AF65-F5344CB8AC3E}">
        <p14:creationId xmlns:p14="http://schemas.microsoft.com/office/powerpoint/2010/main" val="3120832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594804" y="381740"/>
            <a:ext cx="10758996" cy="5795223"/>
          </a:xfrm>
        </p:spPr>
        <p:txBody>
          <a:bodyPr>
            <a:normAutofit/>
          </a:bodyPr>
          <a:lstStyle/>
          <a:p>
            <a:r>
              <a:rPr lang="en-IN" dirty="0"/>
              <a:t>Now include </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hyperref</a:t>
            </a:r>
            <a:r>
              <a:rPr lang="en-IN" dirty="0">
                <a:solidFill>
                  <a:schemeClr val="accent5"/>
                </a:solidFill>
                <a:latin typeface="Consolas" panose="020B0609020204030204" pitchFamily="49" charset="0"/>
              </a:rPr>
              <a:t>}</a:t>
            </a:r>
            <a:r>
              <a:rPr lang="en-IN" dirty="0"/>
              <a:t>`</a:t>
            </a:r>
          </a:p>
          <a:p>
            <a:pPr lvl="1"/>
            <a:r>
              <a:rPr lang="en-IN" dirty="0"/>
              <a:t>All cross-references are now clickable</a:t>
            </a:r>
          </a:p>
          <a:p>
            <a:endParaRPr lang="en-IN" dirty="0"/>
          </a:p>
          <a:p>
            <a:r>
              <a:rPr lang="en-IN" dirty="0"/>
              <a:t>We can </a:t>
            </a:r>
            <a:r>
              <a:rPr lang="en-IN" dirty="0" err="1"/>
              <a:t>color</a:t>
            </a:r>
            <a:r>
              <a:rPr lang="en-IN" dirty="0"/>
              <a:t> references as:</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hypersetup</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colorlinks</a:t>
            </a:r>
            <a:r>
              <a:rPr lang="en-IN" dirty="0">
                <a:solidFill>
                  <a:schemeClr val="accent5"/>
                </a:solidFill>
                <a:latin typeface="Consolas" panose="020B0609020204030204" pitchFamily="49" charset="0"/>
              </a:rPr>
              <a:t>=true,</a:t>
            </a:r>
          </a:p>
          <a:p>
            <a:pPr marL="0" indent="0">
              <a:buNone/>
            </a:pP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linkcolor</a:t>
            </a:r>
            <a:r>
              <a:rPr lang="en-IN" dirty="0">
                <a:solidFill>
                  <a:schemeClr val="accent5"/>
                </a:solidFill>
                <a:latin typeface="Consolas" panose="020B0609020204030204" pitchFamily="49" charset="0"/>
              </a:rPr>
              <a:t>=red,</a:t>
            </a:r>
          </a:p>
          <a:p>
            <a:pPr marL="0" indent="0">
              <a:buNone/>
            </a:pP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citecolor</a:t>
            </a:r>
            <a:r>
              <a:rPr lang="en-IN" dirty="0">
                <a:solidFill>
                  <a:schemeClr val="accent5"/>
                </a:solidFill>
                <a:latin typeface="Consolas" panose="020B0609020204030204" pitchFamily="49" charset="0"/>
              </a:rPr>
              <a:t>=blue,</a:t>
            </a:r>
          </a:p>
          <a:p>
            <a:pPr marL="0" indent="0">
              <a:buNone/>
            </a:pP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urlcolor</a:t>
            </a:r>
            <a:r>
              <a:rPr lang="en-IN" dirty="0">
                <a:solidFill>
                  <a:schemeClr val="accent5"/>
                </a:solidFill>
                <a:latin typeface="Consolas" panose="020B0609020204030204" pitchFamily="49" charset="0"/>
              </a:rPr>
              <a:t>=blue</a:t>
            </a:r>
          </a:p>
          <a:p>
            <a:pPr marL="0" indent="0">
              <a:buNone/>
            </a:pPr>
            <a:r>
              <a:rPr lang="en-IN" dirty="0">
                <a:solidFill>
                  <a:schemeClr val="accent5"/>
                </a:solidFill>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318152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6515-98C2-43B5-9A6C-1BB9A1253126}"/>
              </a:ext>
            </a:extLst>
          </p:cNvPr>
          <p:cNvSpPr>
            <a:spLocks noGrp="1"/>
          </p:cNvSpPr>
          <p:nvPr>
            <p:ph type="title"/>
          </p:nvPr>
        </p:nvSpPr>
        <p:spPr/>
        <p:txBody>
          <a:bodyPr/>
          <a:lstStyle/>
          <a:p>
            <a:r>
              <a:rPr lang="en-IN" dirty="0"/>
              <a:t>Why Latex</a:t>
            </a:r>
          </a:p>
        </p:txBody>
      </p:sp>
      <p:sp>
        <p:nvSpPr>
          <p:cNvPr id="3" name="Content Placeholder 2">
            <a:extLst>
              <a:ext uri="{FF2B5EF4-FFF2-40B4-BE49-F238E27FC236}">
                <a16:creationId xmlns:a16="http://schemas.microsoft.com/office/drawing/2014/main" id="{7F0F9534-AE89-4B5F-A0C1-A93F125FB2EA}"/>
              </a:ext>
            </a:extLst>
          </p:cNvPr>
          <p:cNvSpPr>
            <a:spLocks noGrp="1"/>
          </p:cNvSpPr>
          <p:nvPr>
            <p:ph idx="1"/>
          </p:nvPr>
        </p:nvSpPr>
        <p:spPr>
          <a:xfrm>
            <a:off x="506027" y="1825625"/>
            <a:ext cx="6498455" cy="4351338"/>
          </a:xfrm>
        </p:spPr>
        <p:txBody>
          <a:bodyPr>
            <a:normAutofit lnSpcReduction="10000"/>
          </a:bodyPr>
          <a:lstStyle/>
          <a:p>
            <a:r>
              <a:rPr lang="en-IN" dirty="0"/>
              <a:t>Word can’t handle serious maths</a:t>
            </a:r>
          </a:p>
          <a:p>
            <a:pPr lvl="1"/>
            <a:r>
              <a:rPr lang="en-IN" dirty="0"/>
              <a:t>Donald Knuth wrote </a:t>
            </a:r>
            <a:r>
              <a:rPr lang="en-IN" dirty="0" err="1"/>
              <a:t>TeX</a:t>
            </a:r>
            <a:r>
              <a:rPr lang="en-IN" dirty="0"/>
              <a:t> to improve math typesetting. Leslie </a:t>
            </a:r>
            <a:r>
              <a:rPr lang="en-IN" dirty="0" err="1"/>
              <a:t>Lamport</a:t>
            </a:r>
            <a:r>
              <a:rPr lang="en-IN" dirty="0"/>
              <a:t> extended it to LaTeX.</a:t>
            </a:r>
          </a:p>
          <a:p>
            <a:endParaRPr lang="en-IN" dirty="0"/>
          </a:p>
          <a:p>
            <a:r>
              <a:rPr lang="en-IN" dirty="0"/>
              <a:t>Separate content from formatting whilst creating beautiful documents</a:t>
            </a:r>
          </a:p>
          <a:p>
            <a:endParaRPr lang="en-IN" dirty="0"/>
          </a:p>
          <a:p>
            <a:r>
              <a:rPr lang="en-IN" dirty="0"/>
              <a:t>Latex is free!</a:t>
            </a:r>
          </a:p>
          <a:p>
            <a:pPr lvl="1"/>
            <a:r>
              <a:rPr lang="en-IN" dirty="0"/>
              <a:t>Its </a:t>
            </a:r>
            <a:r>
              <a:rPr lang="en-IN" dirty="0" err="1"/>
              <a:t>defacto</a:t>
            </a:r>
            <a:r>
              <a:rPr lang="en-IN" dirty="0"/>
              <a:t> in science, maths, CS etc</a:t>
            </a:r>
          </a:p>
          <a:p>
            <a:pPr lvl="1"/>
            <a:r>
              <a:rPr lang="en-IN" dirty="0"/>
              <a:t>Not so in management (yet!)</a:t>
            </a:r>
          </a:p>
          <a:p>
            <a:endParaRPr lang="en-IN" dirty="0"/>
          </a:p>
          <a:p>
            <a:endParaRPr lang="en-IN" dirty="0"/>
          </a:p>
        </p:txBody>
      </p:sp>
      <p:pic>
        <p:nvPicPr>
          <p:cNvPr id="4" name="Picture 3">
            <a:extLst>
              <a:ext uri="{FF2B5EF4-FFF2-40B4-BE49-F238E27FC236}">
                <a16:creationId xmlns:a16="http://schemas.microsoft.com/office/drawing/2014/main" id="{B59DD963-E82E-4CD2-A650-48E4E274A838}"/>
              </a:ext>
            </a:extLst>
          </p:cNvPr>
          <p:cNvPicPr>
            <a:picLocks noChangeAspect="1"/>
          </p:cNvPicPr>
          <p:nvPr/>
        </p:nvPicPr>
        <p:blipFill>
          <a:blip r:embed="rId2"/>
          <a:stretch>
            <a:fillRect/>
          </a:stretch>
        </p:blipFill>
        <p:spPr>
          <a:xfrm>
            <a:off x="7004482" y="2009189"/>
            <a:ext cx="4858428" cy="3762900"/>
          </a:xfrm>
          <a:prstGeom prst="rect">
            <a:avLst/>
          </a:prstGeom>
        </p:spPr>
      </p:pic>
    </p:spTree>
    <p:extLst>
      <p:ext uri="{BB962C8B-B14F-4D97-AF65-F5344CB8AC3E}">
        <p14:creationId xmlns:p14="http://schemas.microsoft.com/office/powerpoint/2010/main" val="907211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Website Link</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p:txBody>
          <a:bodyPr/>
          <a:lstStyle/>
          <a:p>
            <a:pPr marL="0" indent="0">
              <a:buNone/>
            </a:pPr>
            <a:r>
              <a:rPr lang="en-IN" dirty="0">
                <a:solidFill>
                  <a:schemeClr val="accent5"/>
                </a:solidFill>
                <a:latin typeface="Consolas" panose="020B0609020204030204" pitchFamily="49" charset="0"/>
              </a:rPr>
              <a:t>URL:       \</a:t>
            </a:r>
            <a:r>
              <a:rPr lang="en-IN" dirty="0" err="1">
                <a:solidFill>
                  <a:schemeClr val="accent5"/>
                </a:solidFill>
                <a:latin typeface="Consolas" panose="020B0609020204030204" pitchFamily="49" charset="0"/>
              </a:rPr>
              <a:t>url</a:t>
            </a:r>
            <a:r>
              <a:rPr lang="en-IN" dirty="0">
                <a:solidFill>
                  <a:schemeClr val="accent5"/>
                </a:solidFill>
                <a:latin typeface="Consolas" panose="020B0609020204030204" pitchFamily="49" charset="0"/>
              </a:rPr>
              <a:t>{https://sraf.nd.edu/}\\</a:t>
            </a:r>
          </a:p>
          <a:p>
            <a:pPr marL="0" indent="0">
              <a:buNone/>
            </a:pPr>
            <a:r>
              <a:rPr lang="en-IN" dirty="0">
                <a:solidFill>
                  <a:schemeClr val="accent5"/>
                </a:solidFill>
                <a:latin typeface="Consolas" panose="020B0609020204030204" pitchFamily="49" charset="0"/>
              </a:rPr>
              <a:t>Hyperlink: \</a:t>
            </a:r>
            <a:r>
              <a:rPr lang="en-IN" dirty="0" err="1">
                <a:solidFill>
                  <a:schemeClr val="accent5"/>
                </a:solidFill>
                <a:latin typeface="Consolas" panose="020B0609020204030204" pitchFamily="49" charset="0"/>
              </a:rPr>
              <a:t>hyperref</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sec:intro</a:t>
            </a:r>
            <a:r>
              <a:rPr lang="en-IN" dirty="0">
                <a:solidFill>
                  <a:schemeClr val="accent5"/>
                </a:solidFill>
                <a:latin typeface="Consolas" panose="020B0609020204030204" pitchFamily="49" charset="0"/>
              </a:rPr>
              <a:t>]{Introduction}\\</a:t>
            </a:r>
          </a:p>
          <a:p>
            <a:pPr marL="0" indent="0">
              <a:buNone/>
            </a:pPr>
            <a:r>
              <a:rPr lang="en-IN" dirty="0">
                <a:solidFill>
                  <a:schemeClr val="accent5"/>
                </a:solidFill>
                <a:latin typeface="Consolas" panose="020B0609020204030204" pitchFamily="49" charset="0"/>
              </a:rPr>
              <a:t>Weblink:   \</a:t>
            </a:r>
            <a:r>
              <a:rPr lang="en-IN" dirty="0" err="1">
                <a:solidFill>
                  <a:schemeClr val="accent5"/>
                </a:solidFill>
                <a:latin typeface="Consolas" panose="020B0609020204030204" pitchFamily="49" charset="0"/>
              </a:rPr>
              <a:t>href</a:t>
            </a:r>
            <a:r>
              <a:rPr lang="en-IN" dirty="0">
                <a:solidFill>
                  <a:schemeClr val="accent5"/>
                </a:solidFill>
                <a:latin typeface="Consolas" panose="020B0609020204030204" pitchFamily="49" charset="0"/>
              </a:rPr>
              <a:t>{https://www.google.com}{Google}\\</a:t>
            </a:r>
          </a:p>
          <a:p>
            <a:pPr marL="0" indent="0">
              <a:buNone/>
            </a:pPr>
            <a:endParaRPr lang="en-IN" dirty="0">
              <a:solidFill>
                <a:schemeClr val="accent5"/>
              </a:solidFill>
              <a:latin typeface="Consolas" panose="020B0609020204030204" pitchFamily="49" charset="0"/>
            </a:endParaRPr>
          </a:p>
          <a:p>
            <a:r>
              <a:rPr lang="en-IN" dirty="0"/>
              <a:t>Notice that</a:t>
            </a:r>
            <a:r>
              <a:rPr lang="en-IN" dirty="0">
                <a:solidFill>
                  <a:schemeClr val="accent5"/>
                </a:solidFill>
              </a:rPr>
              <a:t> </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hyperref</a:t>
            </a:r>
            <a:r>
              <a:rPr lang="en-IN" dirty="0">
                <a:solidFill>
                  <a:schemeClr val="accent5"/>
                </a:solidFill>
                <a:latin typeface="Consolas" panose="020B0609020204030204" pitchFamily="49" charset="0"/>
              </a:rPr>
              <a:t>[]{} </a:t>
            </a:r>
            <a:r>
              <a:rPr lang="en-IN" dirty="0"/>
              <a:t>is different from </a:t>
            </a:r>
            <a:r>
              <a:rPr lang="en-IN" dirty="0">
                <a:solidFill>
                  <a:schemeClr val="accent5"/>
                </a:solidFill>
                <a:latin typeface="Consolas" panose="020B0609020204030204" pitchFamily="49" charset="0"/>
              </a:rPr>
              <a:t>\ref{}</a:t>
            </a:r>
          </a:p>
        </p:txBody>
      </p:sp>
    </p:spTree>
    <p:extLst>
      <p:ext uri="{BB962C8B-B14F-4D97-AF65-F5344CB8AC3E}">
        <p14:creationId xmlns:p14="http://schemas.microsoft.com/office/powerpoint/2010/main" val="192775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Footnote</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a:xfrm>
            <a:off x="506027" y="1825625"/>
            <a:ext cx="11407806" cy="4351338"/>
          </a:xfrm>
        </p:spPr>
        <p:txBody>
          <a:bodyPr>
            <a:normAutofit/>
          </a:bodyPr>
          <a:lstStyle/>
          <a:p>
            <a:r>
              <a:rPr lang="en-US" dirty="0"/>
              <a:t>Adding a footnote is as easy as writing your text</a:t>
            </a:r>
            <a:r>
              <a:rPr lang="en-US" dirty="0">
                <a:solidFill>
                  <a:schemeClr val="accent5"/>
                </a:solidFill>
                <a:latin typeface="Consolas" panose="020B0609020204030204" pitchFamily="49" charset="0"/>
              </a:rPr>
              <a:t>\footnote{and then suddenly put everything inside \</a:t>
            </a:r>
            <a:r>
              <a:rPr lang="en-US" dirty="0" err="1">
                <a:solidFill>
                  <a:schemeClr val="accent5"/>
                </a:solidFill>
                <a:latin typeface="Consolas" panose="020B0609020204030204" pitchFamily="49" charset="0"/>
              </a:rPr>
              <a:t>texttt</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textbackslash</a:t>
            </a:r>
            <a:r>
              <a:rPr lang="en-US" dirty="0">
                <a:solidFill>
                  <a:schemeClr val="accent5"/>
                </a:solidFill>
                <a:latin typeface="Consolas" panose="020B0609020204030204" pitchFamily="49" charset="0"/>
              </a:rPr>
              <a:t> footnote\{\}}}</a:t>
            </a:r>
            <a:r>
              <a:rPr lang="en-US" dirty="0"/>
              <a:t> and then continue writing where you left!</a:t>
            </a:r>
          </a:p>
          <a:p>
            <a:pPr marL="0" indent="0">
              <a:buNone/>
            </a:pPr>
            <a:endParaRPr lang="en-US" dirty="0"/>
          </a:p>
          <a:p>
            <a:r>
              <a:rPr lang="en-US" dirty="0"/>
              <a:t>See how the above text appears!</a:t>
            </a:r>
          </a:p>
          <a:p>
            <a:endParaRPr lang="en-US" dirty="0"/>
          </a:p>
          <a:p>
            <a:r>
              <a:rPr lang="en-IN" dirty="0"/>
              <a:t>Put </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renewcommand</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thefootnote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textit</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alph</a:t>
            </a:r>
            <a:r>
              <a:rPr lang="en-IN" dirty="0">
                <a:solidFill>
                  <a:schemeClr val="accent5"/>
                </a:solidFill>
                <a:latin typeface="Consolas" panose="020B0609020204030204" pitchFamily="49" charset="0"/>
              </a:rPr>
              <a:t>{footnote}}}</a:t>
            </a:r>
            <a:r>
              <a:rPr lang="en-IN" dirty="0"/>
              <a:t> in preamble for getting italicized footnotes with alphabetic numbering.</a:t>
            </a:r>
          </a:p>
          <a:p>
            <a:pPr lvl="1"/>
            <a:r>
              <a:rPr lang="en-IN" dirty="0"/>
              <a:t>Needless to say, you can further modify it!</a:t>
            </a:r>
          </a:p>
        </p:txBody>
      </p:sp>
    </p:spTree>
    <p:extLst>
      <p:ext uri="{BB962C8B-B14F-4D97-AF65-F5344CB8AC3E}">
        <p14:creationId xmlns:p14="http://schemas.microsoft.com/office/powerpoint/2010/main" val="3957744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9BC9-CEC3-4723-A28E-48E5A107D368}"/>
              </a:ext>
            </a:extLst>
          </p:cNvPr>
          <p:cNvSpPr>
            <a:spLocks noGrp="1"/>
          </p:cNvSpPr>
          <p:nvPr>
            <p:ph type="title"/>
          </p:nvPr>
        </p:nvSpPr>
        <p:spPr/>
        <p:txBody>
          <a:bodyPr/>
          <a:lstStyle/>
          <a:p>
            <a:r>
              <a:rPr lang="en-IN" dirty="0"/>
              <a:t>Custom Commands</a:t>
            </a:r>
          </a:p>
        </p:txBody>
      </p:sp>
      <p:sp>
        <p:nvSpPr>
          <p:cNvPr id="3" name="Content Placeholder 2">
            <a:extLst>
              <a:ext uri="{FF2B5EF4-FFF2-40B4-BE49-F238E27FC236}">
                <a16:creationId xmlns:a16="http://schemas.microsoft.com/office/drawing/2014/main" id="{1C328F7D-26AD-4A20-8C7A-F478A4287EE1}"/>
              </a:ext>
            </a:extLst>
          </p:cNvPr>
          <p:cNvSpPr>
            <a:spLocks noGrp="1"/>
          </p:cNvSpPr>
          <p:nvPr>
            <p:ph idx="1"/>
          </p:nvPr>
        </p:nvSpPr>
        <p:spPr/>
        <p:txBody>
          <a:bodyPr>
            <a:normAutofit fontScale="92500" lnSpcReduction="20000"/>
          </a:bodyPr>
          <a:lstStyle/>
          <a:p>
            <a:r>
              <a:rPr lang="en-IN" dirty="0"/>
              <a:t>Suppose you frequently need to write boldfaced, italicized, underlined, bigger font, typewriter text in your document.</a:t>
            </a:r>
          </a:p>
          <a:p>
            <a:r>
              <a:rPr lang="en-IN" dirty="0"/>
              <a:t>How would you do that?</a:t>
            </a:r>
          </a:p>
          <a:p>
            <a:pPr lvl="1"/>
            <a:r>
              <a:rPr lang="en-IN" dirty="0">
                <a:solidFill>
                  <a:schemeClr val="accent5"/>
                </a:solidFill>
                <a:latin typeface="Consolas" panose="020B0609020204030204" pitchFamily="49" charset="0"/>
              </a:rPr>
              <a:t>\underline{\</a:t>
            </a:r>
            <a:r>
              <a:rPr lang="en-IN" dirty="0" err="1">
                <a:solidFill>
                  <a:schemeClr val="accent5"/>
                </a:solidFill>
                <a:latin typeface="Consolas" panose="020B0609020204030204" pitchFamily="49" charset="0"/>
              </a:rPr>
              <a:t>textit</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{\Large{A}}}}}</a:t>
            </a:r>
          </a:p>
          <a:p>
            <a:endParaRPr lang="en-IN" dirty="0"/>
          </a:p>
          <a:p>
            <a:r>
              <a:rPr lang="en-IN" dirty="0"/>
              <a:t>OR you can write a custom command</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newcommand</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mycmd</a:t>
            </a:r>
            <a:r>
              <a:rPr lang="en-IN" dirty="0">
                <a:solidFill>
                  <a:schemeClr val="accent5"/>
                </a:solidFill>
                <a:latin typeface="Consolas" panose="020B0609020204030204" pitchFamily="49" charset="0"/>
              </a:rPr>
              <a:t>}[1]{</a:t>
            </a:r>
          </a:p>
          <a:p>
            <a:pPr marL="0" indent="0">
              <a:buNone/>
            </a:pPr>
            <a:r>
              <a:rPr lang="en-IN" dirty="0">
                <a:solidFill>
                  <a:schemeClr val="accent5"/>
                </a:solidFill>
                <a:latin typeface="Consolas" panose="020B0609020204030204" pitchFamily="49" charset="0"/>
              </a:rPr>
              <a:t>    \underline{\</a:t>
            </a:r>
            <a:r>
              <a:rPr lang="en-IN" dirty="0" err="1">
                <a:solidFill>
                  <a:schemeClr val="accent5"/>
                </a:solidFill>
                <a:latin typeface="Consolas" panose="020B0609020204030204" pitchFamily="49" charset="0"/>
              </a:rPr>
              <a:t>textit</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textbf</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texttt</a:t>
            </a:r>
            <a:r>
              <a:rPr lang="en-IN" dirty="0">
                <a:solidFill>
                  <a:schemeClr val="accent5"/>
                </a:solidFill>
                <a:latin typeface="Consolas" panose="020B0609020204030204" pitchFamily="49" charset="0"/>
              </a:rPr>
              <a:t>{\Large{#1}}}}}</a:t>
            </a:r>
          </a:p>
          <a:p>
            <a:pPr marL="0" indent="0">
              <a:buNone/>
            </a:pPr>
            <a:r>
              <a:rPr lang="en-IN" dirty="0">
                <a:solidFill>
                  <a:schemeClr val="accent5"/>
                </a:solidFill>
                <a:latin typeface="Consolas" panose="020B0609020204030204" pitchFamily="49" charset="0"/>
              </a:rPr>
              <a:t>}</a:t>
            </a:r>
          </a:p>
          <a:p>
            <a:pPr marL="0" indent="0">
              <a:buNone/>
            </a:pPr>
            <a:r>
              <a:rPr lang="en-IN" dirty="0">
                <a:solidFill>
                  <a:schemeClr val="accent6"/>
                </a:solidFill>
                <a:latin typeface="Consolas" panose="020B0609020204030204" pitchFamily="49" charset="0"/>
              </a:rPr>
              <a:t>% the above goes into preamble while the below in body</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mycmd</a:t>
            </a:r>
            <a:r>
              <a:rPr lang="en-IN" dirty="0">
                <a:solidFill>
                  <a:schemeClr val="accent5"/>
                </a:solidFill>
                <a:latin typeface="Consolas" panose="020B0609020204030204" pitchFamily="49" charset="0"/>
              </a:rPr>
              <a:t>{This is fun!}</a:t>
            </a:r>
          </a:p>
        </p:txBody>
      </p:sp>
    </p:spTree>
    <p:extLst>
      <p:ext uri="{BB962C8B-B14F-4D97-AF65-F5344CB8AC3E}">
        <p14:creationId xmlns:p14="http://schemas.microsoft.com/office/powerpoint/2010/main" val="2009475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AA9A-E32F-4319-B5A6-1111DA685C92}"/>
              </a:ext>
            </a:extLst>
          </p:cNvPr>
          <p:cNvSpPr>
            <a:spLocks noGrp="1"/>
          </p:cNvSpPr>
          <p:nvPr>
            <p:ph type="title"/>
          </p:nvPr>
        </p:nvSpPr>
        <p:spPr/>
        <p:txBody>
          <a:bodyPr/>
          <a:lstStyle/>
          <a:p>
            <a:r>
              <a:rPr lang="en-IN" dirty="0"/>
              <a:t>Custom Commands: without argument</a:t>
            </a:r>
          </a:p>
        </p:txBody>
      </p:sp>
      <p:sp>
        <p:nvSpPr>
          <p:cNvPr id="3" name="Content Placeholder 2">
            <a:extLst>
              <a:ext uri="{FF2B5EF4-FFF2-40B4-BE49-F238E27FC236}">
                <a16:creationId xmlns:a16="http://schemas.microsoft.com/office/drawing/2014/main" id="{D182A8B4-A031-41C8-85D0-9EAAD9ED5B4B}"/>
              </a:ext>
            </a:extLst>
          </p:cNvPr>
          <p:cNvSpPr>
            <a:spLocks noGrp="1"/>
          </p:cNvSpPr>
          <p:nvPr>
            <p:ph idx="1"/>
          </p:nvPr>
        </p:nvSpPr>
        <p:spPr/>
        <p:txBody>
          <a:bodyPr>
            <a:normAutofit/>
          </a:bodyPr>
          <a:lstStyle/>
          <a:p>
            <a:pPr marL="0" indent="0">
              <a:buNone/>
            </a:pPr>
            <a:r>
              <a:rPr lang="en-US" sz="2400" dirty="0">
                <a:solidFill>
                  <a:schemeClr val="accent5"/>
                </a:solidFill>
                <a:latin typeface="Consolas" panose="020B0609020204030204" pitchFamily="49" charset="0"/>
              </a:rPr>
              <a:t>\</a:t>
            </a:r>
            <a:r>
              <a:rPr lang="en-US" sz="2400" dirty="0" err="1">
                <a:solidFill>
                  <a:schemeClr val="accent5"/>
                </a:solidFill>
                <a:latin typeface="Consolas" panose="020B0609020204030204" pitchFamily="49" charset="0"/>
              </a:rPr>
              <a:t>newcommand</a:t>
            </a:r>
            <a:r>
              <a:rPr lang="en-US" sz="2400" dirty="0">
                <a:solidFill>
                  <a:schemeClr val="accent5"/>
                </a:solidFill>
                <a:latin typeface="Consolas" panose="020B0609020204030204" pitchFamily="49" charset="0"/>
              </a:rPr>
              <a:t>{\</a:t>
            </a:r>
            <a:r>
              <a:rPr lang="en-US" sz="2400" dirty="0" err="1">
                <a:solidFill>
                  <a:schemeClr val="accent5"/>
                </a:solidFill>
                <a:latin typeface="Consolas" panose="020B0609020204030204" pitchFamily="49" charset="0"/>
              </a:rPr>
              <a:t>tableinfo</a:t>
            </a:r>
            <a:r>
              <a:rPr lang="en-US" sz="2400" dirty="0">
                <a:solidFill>
                  <a:schemeClr val="accent5"/>
                </a:solidFill>
                <a:latin typeface="Consolas" panose="020B0609020204030204" pitchFamily="49" charset="0"/>
              </a:rPr>
              <a:t>}{</a:t>
            </a:r>
          </a:p>
          <a:p>
            <a:pPr marL="0" indent="0">
              <a:buNone/>
            </a:pPr>
            <a:r>
              <a:rPr lang="en-US" sz="2400" dirty="0">
                <a:solidFill>
                  <a:schemeClr val="accent5"/>
                </a:solidFill>
                <a:latin typeface="Consolas" panose="020B0609020204030204" pitchFamily="49" charset="0"/>
              </a:rPr>
              <a:t>All independent variables are one month lagged variables. Definitions of all the variables appears in Appendix A2. All regression specifications have industry and year fixed effects. Standard errors are double clustered by firm and year-month. Statistical significance of 10\%, 5\% and 1\% are indicated by *, ** and *** respectively.</a:t>
            </a:r>
          </a:p>
          <a:p>
            <a:pPr marL="0" indent="0">
              <a:buNone/>
            </a:pPr>
            <a:r>
              <a:rPr lang="en-US" sz="2400" dirty="0">
                <a:solidFill>
                  <a:schemeClr val="accent5"/>
                </a:solidFill>
                <a:latin typeface="Consolas" panose="020B0609020204030204" pitchFamily="49" charset="0"/>
              </a:rPr>
              <a:t>}</a:t>
            </a:r>
          </a:p>
          <a:p>
            <a:pPr marL="0" indent="0">
              <a:buNone/>
            </a:pPr>
            <a:r>
              <a:rPr lang="en-IN" sz="2400" dirty="0">
                <a:solidFill>
                  <a:schemeClr val="accent6"/>
                </a:solidFill>
                <a:latin typeface="Consolas" panose="020B0609020204030204" pitchFamily="49" charset="0"/>
              </a:rPr>
              <a:t>% the above goes into preamble while the below in body</a:t>
            </a:r>
            <a:endParaRPr lang="en-US" sz="2400" dirty="0">
              <a:solidFill>
                <a:schemeClr val="accent5"/>
              </a:solidFill>
              <a:latin typeface="Consolas" panose="020B0609020204030204" pitchFamily="49" charset="0"/>
            </a:endParaRPr>
          </a:p>
          <a:p>
            <a:pPr marL="0" indent="0">
              <a:buNone/>
            </a:pPr>
            <a:r>
              <a:rPr lang="en-US" sz="2400" dirty="0">
                <a:solidFill>
                  <a:schemeClr val="accent5"/>
                </a:solidFill>
                <a:latin typeface="Consolas" panose="020B0609020204030204" pitchFamily="49" charset="0"/>
              </a:rPr>
              <a:t>\</a:t>
            </a:r>
            <a:r>
              <a:rPr lang="en-US" sz="2400" dirty="0" err="1">
                <a:solidFill>
                  <a:schemeClr val="accent5"/>
                </a:solidFill>
                <a:latin typeface="Consolas" panose="020B0609020204030204" pitchFamily="49" charset="0"/>
              </a:rPr>
              <a:t>tableinfo</a:t>
            </a:r>
            <a:endParaRPr lang="en-IN" sz="24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949890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283C-5CC0-4AA7-A327-EF8DBD187040}"/>
              </a:ext>
            </a:extLst>
          </p:cNvPr>
          <p:cNvSpPr>
            <a:spLocks noGrp="1"/>
          </p:cNvSpPr>
          <p:nvPr>
            <p:ph type="title"/>
          </p:nvPr>
        </p:nvSpPr>
        <p:spPr/>
        <p:txBody>
          <a:bodyPr/>
          <a:lstStyle/>
          <a:p>
            <a:r>
              <a:rPr lang="en-IN" dirty="0"/>
              <a:t>Custom Commands: Multiple Arguments</a:t>
            </a:r>
          </a:p>
        </p:txBody>
      </p:sp>
      <p:sp>
        <p:nvSpPr>
          <p:cNvPr id="3" name="Content Placeholder 2">
            <a:extLst>
              <a:ext uri="{FF2B5EF4-FFF2-40B4-BE49-F238E27FC236}">
                <a16:creationId xmlns:a16="http://schemas.microsoft.com/office/drawing/2014/main" id="{57EE05B5-BF7C-4BAE-B2E7-56199B62724D}"/>
              </a:ext>
            </a:extLst>
          </p:cNvPr>
          <p:cNvSpPr>
            <a:spLocks noGrp="1"/>
          </p:cNvSpPr>
          <p:nvPr>
            <p:ph idx="1"/>
          </p:nvPr>
        </p:nvSpPr>
        <p:spPr/>
        <p:txBody>
          <a:bodyPr>
            <a:normAutofit/>
          </a:bodyPr>
          <a:lstStyle/>
          <a:p>
            <a:pPr marL="0" indent="0">
              <a:buNone/>
            </a:pP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newcommand</a:t>
            </a:r>
            <a:r>
              <a:rPr lang="en-IN" sz="2400" dirty="0">
                <a:solidFill>
                  <a:schemeClr val="accent5"/>
                </a:solidFill>
                <a:latin typeface="Consolas" panose="020B0609020204030204" pitchFamily="49" charset="0"/>
              </a:rPr>
              <a:t>{\contact}[3]{</a:t>
            </a:r>
          </a:p>
          <a:p>
            <a:pPr marL="0" indent="0">
              <a:buNone/>
            </a:pPr>
            <a:r>
              <a:rPr lang="en-IN" sz="2400" dirty="0">
                <a:solidFill>
                  <a:schemeClr val="accent5"/>
                </a:solidFill>
                <a:latin typeface="Consolas" panose="020B0609020204030204" pitchFamily="49" charset="0"/>
              </a:rPr>
              <a:t>    Author is a final year PhD student at \</a:t>
            </a:r>
            <a:r>
              <a:rPr lang="en-IN" sz="2400" dirty="0" err="1">
                <a:solidFill>
                  <a:schemeClr val="accent5"/>
                </a:solidFill>
                <a:latin typeface="Consolas" panose="020B0609020204030204" pitchFamily="49" charset="0"/>
              </a:rPr>
              <a:t>href</a:t>
            </a:r>
            <a:r>
              <a:rPr lang="en-IN" sz="2400" dirty="0">
                <a:solidFill>
                  <a:schemeClr val="accent5"/>
                </a:solidFill>
                <a:latin typeface="Consolas" panose="020B0609020204030204" pitchFamily="49" charset="0"/>
              </a:rPr>
              <a:t>{#1}{Indian Institute of Management, Bangalore}.</a:t>
            </a:r>
          </a:p>
          <a:p>
            <a:pPr marL="0" indent="0">
              <a:buNone/>
            </a:pPr>
            <a:r>
              <a:rPr lang="en-IN" sz="2400" dirty="0">
                <a:solidFill>
                  <a:schemeClr val="accent5"/>
                </a:solidFill>
                <a:latin typeface="Consolas" panose="020B0609020204030204" pitchFamily="49" charset="0"/>
              </a:rPr>
              <a:t>    \</a:t>
            </a:r>
            <a:r>
              <a:rPr lang="en-IN" sz="2400" dirty="0" err="1">
                <a:solidFill>
                  <a:schemeClr val="accent5"/>
                </a:solidFill>
                <a:latin typeface="Consolas" panose="020B0609020204030204" pitchFamily="49" charset="0"/>
              </a:rPr>
              <a:t>emph</a:t>
            </a:r>
            <a:r>
              <a:rPr lang="en-IN" sz="2400" dirty="0">
                <a:solidFill>
                  <a:schemeClr val="accent5"/>
                </a:solidFill>
                <a:latin typeface="Consolas" panose="020B0609020204030204" pitchFamily="49" charset="0"/>
              </a:rPr>
              <a:t>{email}: \</a:t>
            </a:r>
            <a:r>
              <a:rPr lang="en-IN" sz="2400" dirty="0" err="1">
                <a:solidFill>
                  <a:schemeClr val="accent5"/>
                </a:solidFill>
                <a:latin typeface="Consolas" panose="020B0609020204030204" pitchFamily="49" charset="0"/>
              </a:rPr>
              <a:t>href</a:t>
            </a:r>
            <a:r>
              <a:rPr lang="en-IN" sz="2400" dirty="0">
                <a:solidFill>
                  <a:schemeClr val="accent5"/>
                </a:solidFill>
                <a:latin typeface="Consolas" panose="020B0609020204030204" pitchFamily="49" charset="0"/>
              </a:rPr>
              <a:t>{mailto:#2}{#2}</a:t>
            </a:r>
          </a:p>
          <a:p>
            <a:pPr marL="0" indent="0">
              <a:buNone/>
            </a:pPr>
            <a:r>
              <a:rPr lang="en-IN" sz="2400" dirty="0">
                <a:solidFill>
                  <a:schemeClr val="accent5"/>
                </a:solidFill>
                <a:latin typeface="Consolas" panose="020B0609020204030204" pitchFamily="49" charset="0"/>
              </a:rPr>
              <a:t>    Phone: \</a:t>
            </a:r>
            <a:r>
              <a:rPr lang="en-IN" sz="2400" dirty="0" err="1">
                <a:solidFill>
                  <a:schemeClr val="accent5"/>
                </a:solidFill>
                <a:latin typeface="Consolas" panose="020B0609020204030204" pitchFamily="49" charset="0"/>
              </a:rPr>
              <a:t>href</a:t>
            </a: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tel</a:t>
            </a:r>
            <a:r>
              <a:rPr lang="en-IN" sz="2400" dirty="0">
                <a:solidFill>
                  <a:schemeClr val="accent5"/>
                </a:solidFill>
                <a:latin typeface="Consolas" panose="020B0609020204030204" pitchFamily="49" charset="0"/>
              </a:rPr>
              <a:t>:#3}{#3}</a:t>
            </a:r>
          </a:p>
          <a:p>
            <a:pPr marL="0" indent="0">
              <a:buNone/>
            </a:pPr>
            <a:r>
              <a:rPr lang="en-IN" sz="2400" dirty="0">
                <a:solidFill>
                  <a:schemeClr val="accent5"/>
                </a:solidFill>
                <a:latin typeface="Consolas" panose="020B0609020204030204" pitchFamily="49" charset="0"/>
              </a:rPr>
              <a:t>}</a:t>
            </a:r>
          </a:p>
          <a:p>
            <a:pPr marL="0" indent="0">
              <a:buNone/>
            </a:pPr>
            <a:r>
              <a:rPr lang="en-IN" sz="2400" dirty="0">
                <a:solidFill>
                  <a:schemeClr val="accent6"/>
                </a:solidFill>
                <a:latin typeface="Consolas" panose="020B0609020204030204" pitchFamily="49" charset="0"/>
              </a:rPr>
              <a:t>% the above goes into preamble while the below in body</a:t>
            </a:r>
            <a:endParaRPr lang="en-IN" sz="2400" dirty="0">
              <a:solidFill>
                <a:schemeClr val="accent5"/>
              </a:solidFill>
              <a:latin typeface="Consolas" panose="020B0609020204030204" pitchFamily="49" charset="0"/>
            </a:endParaRPr>
          </a:p>
          <a:p>
            <a:pPr marL="0" indent="0">
              <a:buNone/>
            </a:pPr>
            <a:r>
              <a:rPr lang="en-IN" sz="2400" dirty="0">
                <a:solidFill>
                  <a:schemeClr val="accent5"/>
                </a:solidFill>
                <a:latin typeface="Consolas" panose="020B0609020204030204" pitchFamily="49" charset="0"/>
              </a:rPr>
              <a:t>\contact{https://sites.google.com/view/nikhilvidhani}{nikhil.vidhani16@iimb.ac.in}{+91-797-555-7296}</a:t>
            </a:r>
          </a:p>
        </p:txBody>
      </p:sp>
    </p:spTree>
    <p:extLst>
      <p:ext uri="{BB962C8B-B14F-4D97-AF65-F5344CB8AC3E}">
        <p14:creationId xmlns:p14="http://schemas.microsoft.com/office/powerpoint/2010/main" val="4197156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728D-6E31-4AA1-80C6-905628205AB4}"/>
              </a:ext>
            </a:extLst>
          </p:cNvPr>
          <p:cNvSpPr>
            <a:spLocks noGrp="1"/>
          </p:cNvSpPr>
          <p:nvPr>
            <p:ph type="title"/>
          </p:nvPr>
        </p:nvSpPr>
        <p:spPr>
          <a:xfrm>
            <a:off x="341050" y="365126"/>
            <a:ext cx="3565124" cy="1064180"/>
          </a:xfrm>
        </p:spPr>
        <p:txBody>
          <a:bodyPr/>
          <a:lstStyle/>
          <a:p>
            <a:r>
              <a:rPr lang="en-IN" dirty="0"/>
              <a:t>Sub-figures</a:t>
            </a:r>
          </a:p>
        </p:txBody>
      </p:sp>
      <p:sp>
        <p:nvSpPr>
          <p:cNvPr id="3" name="Content Placeholder 2">
            <a:extLst>
              <a:ext uri="{FF2B5EF4-FFF2-40B4-BE49-F238E27FC236}">
                <a16:creationId xmlns:a16="http://schemas.microsoft.com/office/drawing/2014/main" id="{A734E122-A772-4904-87EA-76C64C854F50}"/>
              </a:ext>
            </a:extLst>
          </p:cNvPr>
          <p:cNvSpPr>
            <a:spLocks noGrp="1"/>
          </p:cNvSpPr>
          <p:nvPr>
            <p:ph idx="1"/>
          </p:nvPr>
        </p:nvSpPr>
        <p:spPr>
          <a:xfrm>
            <a:off x="4980372" y="115411"/>
            <a:ext cx="6950476" cy="6436310"/>
          </a:xfrm>
        </p:spPr>
        <p:txBody>
          <a:bodyPr>
            <a:normAutofit fontScale="85000" lnSpcReduction="20000"/>
          </a:bodyPr>
          <a:lstStyle/>
          <a:p>
            <a:pPr marL="0" indent="0">
              <a:buNone/>
            </a:pPr>
            <a:r>
              <a:rPr lang="en-IN" dirty="0">
                <a:solidFill>
                  <a:schemeClr val="accent5"/>
                </a:solidFill>
                <a:latin typeface="Consolas" panose="020B0609020204030204" pitchFamily="49" charset="0"/>
              </a:rPr>
              <a:t>\begin{figure}[h]</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\begin{subfigure}{0.5\</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includegraphics</a:t>
            </a:r>
            <a:r>
              <a:rPr lang="en-IN" dirty="0">
                <a:solidFill>
                  <a:schemeClr val="accent5"/>
                </a:solidFill>
                <a:latin typeface="Consolas" panose="020B0609020204030204" pitchFamily="49" charset="0"/>
              </a:rPr>
              <a:t>[width=0.9\linewidth]{universe.jpg} </a:t>
            </a:r>
          </a:p>
          <a:p>
            <a:pPr marL="0" indent="0">
              <a:buNone/>
            </a:pPr>
            <a:r>
              <a:rPr lang="en-IN" dirty="0">
                <a:solidFill>
                  <a:schemeClr val="accent5"/>
                </a:solidFill>
                <a:latin typeface="Consolas" panose="020B0609020204030204" pitchFamily="49" charset="0"/>
              </a:rPr>
              <a:t>\caption{Sub-caption 1}</a:t>
            </a:r>
          </a:p>
          <a:p>
            <a:pPr marL="0" indent="0">
              <a:buNone/>
            </a:pPr>
            <a:r>
              <a:rPr lang="en-IN" dirty="0">
                <a:solidFill>
                  <a:schemeClr val="accent5"/>
                </a:solidFill>
                <a:latin typeface="Consolas" panose="020B0609020204030204" pitchFamily="49" charset="0"/>
              </a:rPr>
              <a:t>\end{subfigure}</a:t>
            </a:r>
          </a:p>
          <a:p>
            <a:pPr marL="0" indent="0">
              <a:buNone/>
            </a:pPr>
            <a:r>
              <a:rPr lang="en-IN" dirty="0">
                <a:solidFill>
                  <a:schemeClr val="accent6"/>
                </a:solidFill>
                <a:latin typeface="Consolas" panose="020B0609020204030204" pitchFamily="49" charset="0"/>
              </a:rPr>
              <a:t>% there should be no gap here!</a:t>
            </a:r>
          </a:p>
          <a:p>
            <a:pPr marL="0" indent="0">
              <a:buNone/>
            </a:pPr>
            <a:r>
              <a:rPr lang="en-IN" dirty="0">
                <a:solidFill>
                  <a:schemeClr val="accent5"/>
                </a:solidFill>
                <a:latin typeface="Consolas" panose="020B0609020204030204" pitchFamily="49" charset="0"/>
              </a:rPr>
              <a:t>\begin{subfigure}{0.5\</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includegraphics</a:t>
            </a:r>
            <a:r>
              <a:rPr lang="en-IN" dirty="0">
                <a:solidFill>
                  <a:schemeClr val="accent5"/>
                </a:solidFill>
                <a:latin typeface="Consolas" panose="020B0609020204030204" pitchFamily="49" charset="0"/>
              </a:rPr>
              <a:t>[width=0.9\linewidth]{universe.jpg}</a:t>
            </a:r>
          </a:p>
          <a:p>
            <a:pPr marL="0" indent="0">
              <a:buNone/>
            </a:pPr>
            <a:r>
              <a:rPr lang="en-IN" dirty="0">
                <a:solidFill>
                  <a:schemeClr val="accent5"/>
                </a:solidFill>
                <a:latin typeface="Consolas" panose="020B0609020204030204" pitchFamily="49" charset="0"/>
              </a:rPr>
              <a:t>\caption{Sub-caption 2}</a:t>
            </a:r>
          </a:p>
          <a:p>
            <a:pPr marL="0" indent="0">
              <a:buNone/>
            </a:pPr>
            <a:r>
              <a:rPr lang="en-IN" dirty="0">
                <a:solidFill>
                  <a:schemeClr val="accent5"/>
                </a:solidFill>
                <a:latin typeface="Consolas" panose="020B0609020204030204" pitchFamily="49" charset="0"/>
              </a:rPr>
              <a:t>\label{fig:subim2}</a:t>
            </a:r>
          </a:p>
          <a:p>
            <a:pPr marL="0" indent="0">
              <a:buNone/>
            </a:pPr>
            <a:r>
              <a:rPr lang="en-IN" dirty="0">
                <a:solidFill>
                  <a:schemeClr val="accent5"/>
                </a:solidFill>
                <a:latin typeface="Consolas" panose="020B0609020204030204" pitchFamily="49" charset="0"/>
              </a:rPr>
              <a:t>\end{subfigure}</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\caption{Main caption}</a:t>
            </a:r>
          </a:p>
          <a:p>
            <a:pPr marL="0" indent="0">
              <a:buNone/>
            </a:pPr>
            <a:r>
              <a:rPr lang="en-IN" dirty="0">
                <a:solidFill>
                  <a:schemeClr val="accent5"/>
                </a:solidFill>
                <a:latin typeface="Consolas" panose="020B0609020204030204" pitchFamily="49" charset="0"/>
              </a:rPr>
              <a:t>\end{figure}</a:t>
            </a:r>
          </a:p>
        </p:txBody>
      </p:sp>
      <p:sp>
        <p:nvSpPr>
          <p:cNvPr id="4" name="Content Placeholder 2">
            <a:extLst>
              <a:ext uri="{FF2B5EF4-FFF2-40B4-BE49-F238E27FC236}">
                <a16:creationId xmlns:a16="http://schemas.microsoft.com/office/drawing/2014/main" id="{E48285D7-E52D-4CB8-BF9B-998F2F6A6BB2}"/>
              </a:ext>
            </a:extLst>
          </p:cNvPr>
          <p:cNvSpPr txBox="1">
            <a:spLocks/>
          </p:cNvSpPr>
          <p:nvPr/>
        </p:nvSpPr>
        <p:spPr>
          <a:xfrm>
            <a:off x="341050" y="1852259"/>
            <a:ext cx="4071151" cy="1237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Need to include</a:t>
            </a:r>
            <a:br>
              <a:rPr lang="en-IN" sz="2400" dirty="0"/>
            </a:br>
            <a:br>
              <a:rPr lang="en-IN" sz="2400" dirty="0"/>
            </a:b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usepackage</a:t>
            </a: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subcaption</a:t>
            </a:r>
            <a:r>
              <a:rPr lang="en-IN" sz="2400" dirty="0">
                <a:solidFill>
                  <a:schemeClr val="accent5"/>
                </a:solidFill>
                <a:latin typeface="Consolas" panose="020B0609020204030204" pitchFamily="49" charset="0"/>
              </a:rPr>
              <a:t>}</a:t>
            </a:r>
            <a:endParaRPr lang="en-IN" sz="2400" dirty="0"/>
          </a:p>
        </p:txBody>
      </p:sp>
    </p:spTree>
    <p:extLst>
      <p:ext uri="{BB962C8B-B14F-4D97-AF65-F5344CB8AC3E}">
        <p14:creationId xmlns:p14="http://schemas.microsoft.com/office/powerpoint/2010/main" val="3542587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87C4-ACCA-46C7-B577-83CDD6F4EE45}"/>
              </a:ext>
            </a:extLst>
          </p:cNvPr>
          <p:cNvSpPr>
            <a:spLocks noGrp="1"/>
          </p:cNvSpPr>
          <p:nvPr>
            <p:ph type="title"/>
          </p:nvPr>
        </p:nvSpPr>
        <p:spPr/>
        <p:txBody>
          <a:bodyPr/>
          <a:lstStyle/>
          <a:p>
            <a:r>
              <a:rPr lang="en-IN" dirty="0" err="1"/>
              <a:t>Parbox</a:t>
            </a:r>
            <a:r>
              <a:rPr lang="en-IN" dirty="0"/>
              <a:t> &amp; </a:t>
            </a:r>
            <a:r>
              <a:rPr lang="en-IN" dirty="0" err="1"/>
              <a:t>minipage</a:t>
            </a:r>
            <a:endParaRPr lang="en-IN" dirty="0"/>
          </a:p>
        </p:txBody>
      </p:sp>
      <p:sp>
        <p:nvSpPr>
          <p:cNvPr id="5" name="Content Placeholder 4">
            <a:extLst>
              <a:ext uri="{FF2B5EF4-FFF2-40B4-BE49-F238E27FC236}">
                <a16:creationId xmlns:a16="http://schemas.microsoft.com/office/drawing/2014/main" id="{DDA60B91-0714-494A-A26D-B88554254511}"/>
              </a:ext>
            </a:extLst>
          </p:cNvPr>
          <p:cNvSpPr>
            <a:spLocks noGrp="1"/>
          </p:cNvSpPr>
          <p:nvPr>
            <p:ph idx="1"/>
          </p:nvPr>
        </p:nvSpPr>
        <p:spPr/>
        <p:txBody>
          <a:bodyPr>
            <a:normAutofit lnSpcReduction="10000"/>
          </a:bodyPr>
          <a:lstStyle/>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parbox</a:t>
            </a:r>
            <a:r>
              <a:rPr lang="en-IN" dirty="0">
                <a:solidFill>
                  <a:schemeClr val="accent5"/>
                </a:solidFill>
                <a:latin typeface="Consolas" panose="020B0609020204030204" pitchFamily="49" charset="0"/>
              </a:rPr>
              <a:t>{0.4\</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raggedright</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 </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raggedright</a:t>
            </a:r>
            <a:r>
              <a:rPr lang="en-IN" dirty="0">
                <a:solidFill>
                  <a:schemeClr val="accent6"/>
                </a:solidFill>
                <a:latin typeface="Consolas" panose="020B0609020204030204" pitchFamily="49" charset="0"/>
              </a:rPr>
              <a:t> justifies left</a:t>
            </a:r>
          </a:p>
          <a:p>
            <a:pPr marL="0" indent="0">
              <a:buNone/>
            </a:pPr>
            <a:r>
              <a:rPr lang="en-IN" dirty="0">
                <a:solidFill>
                  <a:schemeClr val="accent6"/>
                </a:solidFill>
                <a:latin typeface="Consolas" panose="020B0609020204030204" pitchFamily="49" charset="0"/>
              </a:rPr>
              <a:t>% no gaps here</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hspace</a:t>
            </a:r>
            <a:r>
              <a:rPr lang="en-IN" dirty="0">
                <a:solidFill>
                  <a:schemeClr val="accent5"/>
                </a:solidFill>
                <a:latin typeface="Consolas" panose="020B0609020204030204" pitchFamily="49" charset="0"/>
              </a:rPr>
              <a:t>{0.2\</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a:t>
            </a:r>
          </a:p>
          <a:p>
            <a:pPr marL="0" indent="0">
              <a:buNone/>
            </a:pPr>
            <a:r>
              <a:rPr lang="en-IN" dirty="0">
                <a:solidFill>
                  <a:schemeClr val="accent6"/>
                </a:solidFill>
                <a:latin typeface="Consolas" panose="020B0609020204030204" pitchFamily="49" charset="0"/>
              </a:rPr>
              <a:t>% no gaps here</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parbox</a:t>
            </a:r>
            <a:r>
              <a:rPr lang="en-IN" dirty="0">
                <a:solidFill>
                  <a:schemeClr val="accent5"/>
                </a:solidFill>
                <a:latin typeface="Consolas" panose="020B0609020204030204" pitchFamily="49" charset="0"/>
              </a:rPr>
              <a:t>{0.4\</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raggedleft</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 </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raggedleft</a:t>
            </a:r>
            <a:r>
              <a:rPr lang="en-IN" dirty="0">
                <a:solidFill>
                  <a:schemeClr val="accent6"/>
                </a:solidFill>
                <a:latin typeface="Consolas" panose="020B0609020204030204" pitchFamily="49" charset="0"/>
              </a:rPr>
              <a:t> justifies right</a:t>
            </a:r>
          </a:p>
          <a:p>
            <a:pPr marL="0" indent="0">
              <a:buNone/>
            </a:pPr>
            <a:endParaRPr lang="en-IN" dirty="0">
              <a:solidFill>
                <a:schemeClr val="accent6"/>
              </a:solidFill>
              <a:latin typeface="Consolas" panose="020B0609020204030204" pitchFamily="49" charset="0"/>
            </a:endParaRPr>
          </a:p>
          <a:p>
            <a:r>
              <a:rPr lang="en-IN" dirty="0"/>
              <a:t>A </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parbox</a:t>
            </a:r>
            <a:r>
              <a:rPr lang="en-IN" dirty="0">
                <a:solidFill>
                  <a:schemeClr val="accent5"/>
                </a:solidFill>
                <a:latin typeface="Consolas" panose="020B0609020204030204" pitchFamily="49" charset="0"/>
              </a:rPr>
              <a:t>{}</a:t>
            </a:r>
            <a:r>
              <a:rPr lang="en-IN" dirty="0"/>
              <a:t> may only contain a single paragraph. For more general case use </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minipage</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23107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87A5E-423F-4F96-B83F-6EF5E433D439}"/>
              </a:ext>
            </a:extLst>
          </p:cNvPr>
          <p:cNvSpPr>
            <a:spLocks noGrp="1"/>
          </p:cNvSpPr>
          <p:nvPr>
            <p:ph idx="1"/>
          </p:nvPr>
        </p:nvSpPr>
        <p:spPr>
          <a:xfrm>
            <a:off x="838200" y="292963"/>
            <a:ext cx="10515600" cy="5884000"/>
          </a:xfrm>
        </p:spPr>
        <p:txBody>
          <a:bodyPr>
            <a:normAutofit fontScale="77500" lnSpcReduction="20000"/>
          </a:bodyPr>
          <a:lstStyle/>
          <a:p>
            <a:pPr marL="0" indent="0">
              <a:buNone/>
            </a:pPr>
            <a:r>
              <a:rPr lang="en-IN" dirty="0">
                <a:solidFill>
                  <a:schemeClr val="accent5"/>
                </a:solidFill>
                <a:latin typeface="Consolas" panose="020B0609020204030204" pitchFamily="49" charset="0"/>
              </a:rPr>
              <a:t>\begin{</a:t>
            </a:r>
            <a:r>
              <a:rPr lang="en-IN" dirty="0" err="1">
                <a:solidFill>
                  <a:schemeClr val="accent5"/>
                </a:solidFill>
                <a:latin typeface="Consolas" panose="020B0609020204030204" pitchFamily="49" charset="0"/>
              </a:rPr>
              <a:t>minipage</a:t>
            </a:r>
            <a:r>
              <a:rPr lang="en-IN" dirty="0">
                <a:solidFill>
                  <a:schemeClr val="accent5"/>
                </a:solidFill>
                <a:latin typeface="Consolas" panose="020B0609020204030204" pitchFamily="49" charset="0"/>
              </a:rPr>
              <a:t>}{0.45\</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a:t>
            </a:r>
          </a:p>
          <a:p>
            <a:pPr marL="0" indent="0">
              <a:buNone/>
            </a:pPr>
            <a:r>
              <a:rPr lang="en-IN" dirty="0">
                <a:solidFill>
                  <a:schemeClr val="accent5"/>
                </a:solidFill>
                <a:latin typeface="Consolas" panose="020B0609020204030204" pitchFamily="49" charset="0"/>
              </a:rPr>
              <a:t>\end{</a:t>
            </a:r>
            <a:r>
              <a:rPr lang="en-IN" dirty="0" err="1">
                <a:solidFill>
                  <a:schemeClr val="accent5"/>
                </a:solidFill>
                <a:latin typeface="Consolas" panose="020B0609020204030204" pitchFamily="49" charset="0"/>
              </a:rPr>
              <a:t>minipage</a:t>
            </a:r>
            <a:r>
              <a:rPr lang="en-IN" dirty="0">
                <a:solidFill>
                  <a:schemeClr val="accent5"/>
                </a:solidFill>
                <a:latin typeface="Consolas" panose="020B0609020204030204" pitchFamily="49" charset="0"/>
              </a:rPr>
              <a:t>}</a:t>
            </a:r>
          </a:p>
          <a:p>
            <a:pPr marL="0" indent="0">
              <a:buNone/>
            </a:pPr>
            <a:r>
              <a:rPr lang="en-IN" dirty="0">
                <a:solidFill>
                  <a:schemeClr val="accent6"/>
                </a:solidFill>
                <a:latin typeface="Consolas" panose="020B0609020204030204" pitchFamily="49" charset="0"/>
              </a:rPr>
              <a:t>% no space in between</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hspace</a:t>
            </a:r>
            <a:r>
              <a:rPr lang="en-IN" dirty="0">
                <a:solidFill>
                  <a:schemeClr val="accent5"/>
                </a:solidFill>
                <a:latin typeface="Consolas" panose="020B0609020204030204" pitchFamily="49" charset="0"/>
              </a:rPr>
              <a:t>{0.1\</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horizontal space between 2 </a:t>
            </a:r>
            <a:r>
              <a:rPr lang="en-IN" dirty="0" err="1">
                <a:solidFill>
                  <a:schemeClr val="accent6"/>
                </a:solidFill>
                <a:latin typeface="Consolas" panose="020B0609020204030204" pitchFamily="49" charset="0"/>
              </a:rPr>
              <a:t>minipages</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\begin{</a:t>
            </a:r>
            <a:r>
              <a:rPr lang="en-IN" dirty="0" err="1">
                <a:solidFill>
                  <a:schemeClr val="accent5"/>
                </a:solidFill>
                <a:latin typeface="Consolas" panose="020B0609020204030204" pitchFamily="49" charset="0"/>
              </a:rPr>
              <a:t>minipage</a:t>
            </a:r>
            <a:r>
              <a:rPr lang="en-IN" dirty="0">
                <a:solidFill>
                  <a:schemeClr val="accent5"/>
                </a:solidFill>
                <a:latin typeface="Consolas" panose="020B0609020204030204" pitchFamily="49" charset="0"/>
              </a:rPr>
              <a:t>}{0.45\</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a:t>
            </a:r>
          </a:p>
          <a:p>
            <a:pPr marL="0" indent="0">
              <a:buNone/>
            </a:pPr>
            <a:r>
              <a:rPr lang="en-IN" dirty="0">
                <a:solidFill>
                  <a:schemeClr val="accent5"/>
                </a:solidFill>
                <a:latin typeface="Consolas" panose="020B0609020204030204" pitchFamily="49" charset="0"/>
              </a:rPr>
              <a:t>\end{</a:t>
            </a:r>
            <a:r>
              <a:rPr lang="en-IN" dirty="0" err="1">
                <a:solidFill>
                  <a:schemeClr val="accent5"/>
                </a:solidFill>
                <a:latin typeface="Consolas" panose="020B0609020204030204" pitchFamily="49" charset="0"/>
              </a:rPr>
              <a:t>minipage</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vspace</a:t>
            </a:r>
            <a:r>
              <a:rPr lang="en-IN" dirty="0">
                <a:solidFill>
                  <a:schemeClr val="accent5"/>
                </a:solidFill>
                <a:latin typeface="Consolas" panose="020B0609020204030204" pitchFamily="49" charset="0"/>
              </a:rPr>
              <a:t>{11pt} </a:t>
            </a:r>
            <a:r>
              <a:rPr lang="en-IN" dirty="0">
                <a:solidFill>
                  <a:schemeClr val="accent6"/>
                </a:solidFill>
                <a:latin typeface="Consolas" panose="020B0609020204030204" pitchFamily="49" charset="0"/>
              </a:rPr>
              <a:t>% vertical space between two </a:t>
            </a:r>
            <a:r>
              <a:rPr lang="en-IN" dirty="0" err="1">
                <a:solidFill>
                  <a:schemeClr val="accent6"/>
                </a:solidFill>
                <a:latin typeface="Consolas" panose="020B0609020204030204" pitchFamily="49" charset="0"/>
              </a:rPr>
              <a:t>minipages</a:t>
            </a:r>
            <a:endParaRPr lang="en-IN" dirty="0">
              <a:solidFill>
                <a:schemeClr val="accent5"/>
              </a:solidFill>
              <a:latin typeface="Consolas" panose="020B0609020204030204" pitchFamily="49" charset="0"/>
            </a:endParaRP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hspace</a:t>
            </a:r>
            <a:r>
              <a:rPr lang="en-IN" dirty="0">
                <a:solidFill>
                  <a:schemeClr val="accent5"/>
                </a:solidFill>
                <a:latin typeface="Consolas" panose="020B0609020204030204" pitchFamily="49" charset="0"/>
              </a:rPr>
              <a:t>{0.1\</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horizontal space before 3</a:t>
            </a:r>
            <a:r>
              <a:rPr lang="en-IN" baseline="30000" dirty="0">
                <a:solidFill>
                  <a:schemeClr val="accent6"/>
                </a:solidFill>
                <a:latin typeface="Consolas" panose="020B0609020204030204" pitchFamily="49" charset="0"/>
              </a:rPr>
              <a:t>rd</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minipage</a:t>
            </a: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\begin{</a:t>
            </a:r>
            <a:r>
              <a:rPr lang="en-IN" dirty="0" err="1">
                <a:solidFill>
                  <a:schemeClr val="accent5"/>
                </a:solidFill>
                <a:latin typeface="Consolas" panose="020B0609020204030204" pitchFamily="49" charset="0"/>
              </a:rPr>
              <a:t>minipage</a:t>
            </a:r>
            <a:r>
              <a:rPr lang="en-IN" dirty="0">
                <a:solidFill>
                  <a:schemeClr val="accent5"/>
                </a:solidFill>
                <a:latin typeface="Consolas" panose="020B0609020204030204" pitchFamily="49" charset="0"/>
              </a:rPr>
              <a:t>}{0.8\</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blindtext</a:t>
            </a:r>
            <a:r>
              <a:rPr lang="en-IN" dirty="0">
                <a:solidFill>
                  <a:schemeClr val="accent5"/>
                </a:solidFill>
                <a:latin typeface="Consolas" panose="020B0609020204030204" pitchFamily="49" charset="0"/>
              </a:rPr>
              <a:t>[1]</a:t>
            </a:r>
          </a:p>
          <a:p>
            <a:pPr marL="0" indent="0">
              <a:buNone/>
            </a:pPr>
            <a:r>
              <a:rPr lang="en-IN" dirty="0">
                <a:solidFill>
                  <a:schemeClr val="accent5"/>
                </a:solidFill>
                <a:latin typeface="Consolas" panose="020B0609020204030204" pitchFamily="49" charset="0"/>
              </a:rPr>
              <a:t>\end{</a:t>
            </a:r>
            <a:r>
              <a:rPr lang="en-IN" dirty="0" err="1">
                <a:solidFill>
                  <a:schemeClr val="accent5"/>
                </a:solidFill>
                <a:latin typeface="Consolas" panose="020B0609020204030204" pitchFamily="49" charset="0"/>
              </a:rPr>
              <a:t>minipage</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hspace</a:t>
            </a:r>
            <a:r>
              <a:rPr lang="en-IN" dirty="0">
                <a:solidFill>
                  <a:schemeClr val="accent5"/>
                </a:solidFill>
                <a:latin typeface="Consolas" panose="020B0609020204030204" pitchFamily="49" charset="0"/>
              </a:rPr>
              <a:t>{0.1\</a:t>
            </a:r>
            <a:r>
              <a:rPr lang="en-IN" dirty="0" err="1">
                <a:solidFill>
                  <a:schemeClr val="accent5"/>
                </a:solidFill>
                <a:latin typeface="Consolas" panose="020B0609020204030204" pitchFamily="49" charset="0"/>
              </a:rPr>
              <a:t>textwidth</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horizontal space after 3</a:t>
            </a:r>
            <a:r>
              <a:rPr lang="en-IN" baseline="30000" dirty="0">
                <a:solidFill>
                  <a:schemeClr val="accent6"/>
                </a:solidFill>
                <a:latin typeface="Consolas" panose="020B0609020204030204" pitchFamily="49" charset="0"/>
              </a:rPr>
              <a:t>rd</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minipage</a:t>
            </a:r>
            <a:endParaRPr lang="en-IN"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2444699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0589-4BBC-4DEB-B639-263BC0C6E57D}"/>
              </a:ext>
            </a:extLst>
          </p:cNvPr>
          <p:cNvSpPr>
            <a:spLocks noGrp="1"/>
          </p:cNvSpPr>
          <p:nvPr>
            <p:ph type="title"/>
          </p:nvPr>
        </p:nvSpPr>
        <p:spPr/>
        <p:txBody>
          <a:bodyPr/>
          <a:lstStyle/>
          <a:p>
            <a:r>
              <a:rPr lang="en-IN" dirty="0"/>
              <a:t>Math Symbols</a:t>
            </a:r>
          </a:p>
        </p:txBody>
      </p:sp>
      <p:sp>
        <p:nvSpPr>
          <p:cNvPr id="3" name="Content Placeholder 2">
            <a:extLst>
              <a:ext uri="{FF2B5EF4-FFF2-40B4-BE49-F238E27FC236}">
                <a16:creationId xmlns:a16="http://schemas.microsoft.com/office/drawing/2014/main" id="{1893D94B-78DA-4E2C-9E60-D670D483B0DD}"/>
              </a:ext>
            </a:extLst>
          </p:cNvPr>
          <p:cNvSpPr>
            <a:spLocks noGrp="1"/>
          </p:cNvSpPr>
          <p:nvPr>
            <p:ph idx="1"/>
          </p:nvPr>
        </p:nvSpPr>
        <p:spPr/>
        <p:txBody>
          <a:bodyPr>
            <a:normAutofit lnSpcReduction="10000"/>
          </a:bodyPr>
          <a:lstStyle/>
          <a:p>
            <a:r>
              <a:rPr lang="en-IN" dirty="0"/>
              <a:t>A big advantage of latex is the availability of math symbols.</a:t>
            </a:r>
          </a:p>
          <a:p>
            <a:endParaRPr lang="en-IN" dirty="0"/>
          </a:p>
          <a:p>
            <a:r>
              <a:rPr lang="en-IN" dirty="0"/>
              <a:t>At any point in your test you can insert math by enclosing math formulas inside   `</a:t>
            </a:r>
            <a:r>
              <a:rPr lang="en-IN" dirty="0">
                <a:solidFill>
                  <a:schemeClr val="accent5"/>
                </a:solidFill>
                <a:latin typeface="Consolas" panose="020B0609020204030204" pitchFamily="49" charset="0"/>
              </a:rPr>
              <a:t>$ $</a:t>
            </a:r>
            <a:r>
              <a:rPr lang="en-IN" dirty="0"/>
              <a:t>`   or   `</a:t>
            </a:r>
            <a:r>
              <a:rPr lang="en-IN" dirty="0">
                <a:solidFill>
                  <a:schemeClr val="accent5"/>
                </a:solidFill>
                <a:latin typeface="Consolas" panose="020B0609020204030204" pitchFamily="49" charset="0"/>
              </a:rPr>
              <a:t>\( \)</a:t>
            </a:r>
            <a:r>
              <a:rPr lang="en-IN" dirty="0"/>
              <a:t>`</a:t>
            </a:r>
          </a:p>
          <a:p>
            <a:r>
              <a:rPr lang="en-IN" dirty="0"/>
              <a:t>You can math on a new line if you enclose math symbols within   `</a:t>
            </a:r>
            <a:r>
              <a:rPr lang="en-IN" dirty="0">
                <a:solidFill>
                  <a:schemeClr val="accent5"/>
                </a:solidFill>
                <a:latin typeface="Consolas" panose="020B0609020204030204" pitchFamily="49" charset="0"/>
              </a:rPr>
              <a:t>\[ \]</a:t>
            </a:r>
            <a:r>
              <a:rPr lang="en-IN" dirty="0"/>
              <a:t>`   or   `</a:t>
            </a:r>
            <a:r>
              <a:rPr lang="en-IN" dirty="0">
                <a:solidFill>
                  <a:schemeClr val="accent5"/>
                </a:solidFill>
                <a:latin typeface="Consolas" panose="020B0609020204030204" pitchFamily="49" charset="0"/>
              </a:rPr>
              <a:t>$$ $$</a:t>
            </a:r>
            <a:r>
              <a:rPr lang="en-IN" dirty="0"/>
              <a:t>`</a:t>
            </a:r>
          </a:p>
          <a:p>
            <a:endParaRPr lang="en-IN" dirty="0"/>
          </a:p>
          <a:p>
            <a:pPr marL="0" indent="0">
              <a:buNone/>
            </a:pPr>
            <a:r>
              <a:rPr lang="en-US" dirty="0">
                <a:solidFill>
                  <a:schemeClr val="accent5"/>
                </a:solidFill>
                <a:latin typeface="Consolas" panose="020B0609020204030204" pitchFamily="49" charset="0"/>
              </a:rPr>
              <a:t>Quadratic equation is $ax^2 + bx + c = 0$ with \( a &gt; 0 \). The roots are given by \[ \frac{-b \pm \sqrt{b^2 - 4ac}}{2a} \]</a:t>
            </a:r>
            <a:endParaRPr lang="en-IN"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572737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90F20-E7C3-4C35-A5B0-73547E972A37}"/>
              </a:ext>
            </a:extLst>
          </p:cNvPr>
          <p:cNvSpPr>
            <a:spLocks noGrp="1"/>
          </p:cNvSpPr>
          <p:nvPr>
            <p:ph idx="1"/>
          </p:nvPr>
        </p:nvSpPr>
        <p:spPr>
          <a:xfrm>
            <a:off x="447581" y="2340529"/>
            <a:ext cx="3085731" cy="3287913"/>
          </a:xfrm>
        </p:spPr>
        <p:txBody>
          <a:bodyPr>
            <a:normAutofit fontScale="92500" lnSpcReduction="10000"/>
          </a:bodyPr>
          <a:lstStyle/>
          <a:p>
            <a:r>
              <a:rPr lang="en-IN" dirty="0"/>
              <a:t>There are hundreds of maths symbols. Impossible to list all of them!</a:t>
            </a:r>
          </a:p>
          <a:p>
            <a:r>
              <a:rPr lang="en-IN" dirty="0"/>
              <a:t>See: </a:t>
            </a:r>
            <a:r>
              <a:rPr lang="en-IN" dirty="0">
                <a:hlinkClick r:id="rId2"/>
              </a:rPr>
              <a:t>https://ctan.um.ac.ir/info/symbols/comprehensive/symbols-a4.pdf#page=123</a:t>
            </a:r>
            <a:endParaRPr lang="en-IN" dirty="0"/>
          </a:p>
        </p:txBody>
      </p:sp>
      <p:pic>
        <p:nvPicPr>
          <p:cNvPr id="4" name="Picture 3">
            <a:extLst>
              <a:ext uri="{FF2B5EF4-FFF2-40B4-BE49-F238E27FC236}">
                <a16:creationId xmlns:a16="http://schemas.microsoft.com/office/drawing/2014/main" id="{C73CA38E-6961-4432-98DD-C7B1D2E6646E}"/>
              </a:ext>
            </a:extLst>
          </p:cNvPr>
          <p:cNvPicPr>
            <a:picLocks noChangeAspect="1"/>
          </p:cNvPicPr>
          <p:nvPr/>
        </p:nvPicPr>
        <p:blipFill>
          <a:blip r:embed="rId3"/>
          <a:stretch>
            <a:fillRect/>
          </a:stretch>
        </p:blipFill>
        <p:spPr>
          <a:xfrm>
            <a:off x="3675461" y="139599"/>
            <a:ext cx="8516539" cy="6525536"/>
          </a:xfrm>
          <a:prstGeom prst="rect">
            <a:avLst/>
          </a:prstGeom>
        </p:spPr>
      </p:pic>
    </p:spTree>
    <p:extLst>
      <p:ext uri="{BB962C8B-B14F-4D97-AF65-F5344CB8AC3E}">
        <p14:creationId xmlns:p14="http://schemas.microsoft.com/office/powerpoint/2010/main" val="356921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0153-388A-4533-9006-0AB12F34A27C}"/>
              </a:ext>
            </a:extLst>
          </p:cNvPr>
          <p:cNvSpPr>
            <a:spLocks noGrp="1"/>
          </p:cNvSpPr>
          <p:nvPr>
            <p:ph type="title"/>
          </p:nvPr>
        </p:nvSpPr>
        <p:spPr/>
        <p:txBody>
          <a:bodyPr/>
          <a:lstStyle/>
          <a:p>
            <a:r>
              <a:rPr lang="en-IN" dirty="0"/>
              <a:t>Is Word useless?</a:t>
            </a:r>
          </a:p>
        </p:txBody>
      </p:sp>
      <p:sp>
        <p:nvSpPr>
          <p:cNvPr id="3" name="Content Placeholder 2">
            <a:extLst>
              <a:ext uri="{FF2B5EF4-FFF2-40B4-BE49-F238E27FC236}">
                <a16:creationId xmlns:a16="http://schemas.microsoft.com/office/drawing/2014/main" id="{B8516BBF-1362-43CF-A82E-DF17C3434608}"/>
              </a:ext>
            </a:extLst>
          </p:cNvPr>
          <p:cNvSpPr>
            <a:spLocks noGrp="1"/>
          </p:cNvSpPr>
          <p:nvPr>
            <p:ph idx="1"/>
          </p:nvPr>
        </p:nvSpPr>
        <p:spPr/>
        <p:txBody>
          <a:bodyPr>
            <a:normAutofit lnSpcReduction="10000"/>
          </a:bodyPr>
          <a:lstStyle/>
          <a:p>
            <a:r>
              <a:rPr lang="en-IN" dirty="0"/>
              <a:t>Not at all!</a:t>
            </a:r>
          </a:p>
          <a:p>
            <a:pPr lvl="1"/>
            <a:r>
              <a:rPr lang="en-IN" dirty="0"/>
              <a:t>In fact recent releases of Word have gotten way better at handling maths.</a:t>
            </a:r>
          </a:p>
          <a:p>
            <a:r>
              <a:rPr lang="en-IN" dirty="0"/>
              <a:t>You can still make maths, references, </a:t>
            </a:r>
            <a:r>
              <a:rPr lang="en-IN" dirty="0" err="1"/>
              <a:t>ToC</a:t>
            </a:r>
            <a:r>
              <a:rPr lang="en-IN" dirty="0"/>
              <a:t> etc work in word</a:t>
            </a:r>
          </a:p>
          <a:p>
            <a:pPr lvl="1"/>
            <a:r>
              <a:rPr lang="en-IN" dirty="0"/>
              <a:t>BUT it gets difficult as size of your document increases</a:t>
            </a:r>
          </a:p>
          <a:p>
            <a:pPr lvl="1"/>
            <a:endParaRPr lang="en-IN" dirty="0"/>
          </a:p>
          <a:p>
            <a:r>
              <a:rPr lang="en-IN" dirty="0"/>
              <a:t>My advice:</a:t>
            </a:r>
          </a:p>
          <a:p>
            <a:pPr lvl="1"/>
            <a:r>
              <a:rPr lang="en-IN" dirty="0"/>
              <a:t>Decide whether Latex has much use for you OR not and then stick to whatever you choose!</a:t>
            </a:r>
          </a:p>
          <a:p>
            <a:pPr lvl="2"/>
            <a:r>
              <a:rPr lang="en-IN" dirty="0"/>
              <a:t>Think about how much tables and maths would be there in your articles/thesis/reports.</a:t>
            </a:r>
          </a:p>
          <a:p>
            <a:pPr lvl="1"/>
            <a:r>
              <a:rPr lang="en-IN" dirty="0"/>
              <a:t>I had to use Latex when I started to write me thesis</a:t>
            </a:r>
          </a:p>
          <a:p>
            <a:pPr lvl="2"/>
            <a:r>
              <a:rPr lang="en-IN" dirty="0"/>
              <a:t>You just can’t make </a:t>
            </a:r>
            <a:r>
              <a:rPr lang="en-IN" i="1" dirty="0"/>
              <a:t>journal-quality</a:t>
            </a:r>
            <a:r>
              <a:rPr lang="en-IN" dirty="0"/>
              <a:t> tables work in MS-word</a:t>
            </a:r>
          </a:p>
        </p:txBody>
      </p:sp>
    </p:spTree>
    <p:extLst>
      <p:ext uri="{BB962C8B-B14F-4D97-AF65-F5344CB8AC3E}">
        <p14:creationId xmlns:p14="http://schemas.microsoft.com/office/powerpoint/2010/main" val="746954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90AD-9553-4C9E-A1A5-EB898A3D24DB}"/>
              </a:ext>
            </a:extLst>
          </p:cNvPr>
          <p:cNvSpPr>
            <a:spLocks noGrp="1"/>
          </p:cNvSpPr>
          <p:nvPr>
            <p:ph type="title"/>
          </p:nvPr>
        </p:nvSpPr>
        <p:spPr>
          <a:xfrm>
            <a:off x="838200" y="365125"/>
            <a:ext cx="4692588" cy="1325563"/>
          </a:xfrm>
        </p:spPr>
        <p:txBody>
          <a:bodyPr/>
          <a:lstStyle/>
          <a:p>
            <a:r>
              <a:rPr lang="en-IN" dirty="0"/>
              <a:t>Equation</a:t>
            </a:r>
          </a:p>
        </p:txBody>
      </p:sp>
      <p:sp>
        <p:nvSpPr>
          <p:cNvPr id="3" name="Content Placeholder 2">
            <a:extLst>
              <a:ext uri="{FF2B5EF4-FFF2-40B4-BE49-F238E27FC236}">
                <a16:creationId xmlns:a16="http://schemas.microsoft.com/office/drawing/2014/main" id="{8AB90F20-E7C3-4C35-A5B0-73547E972A37}"/>
              </a:ext>
            </a:extLst>
          </p:cNvPr>
          <p:cNvSpPr>
            <a:spLocks noGrp="1"/>
          </p:cNvSpPr>
          <p:nvPr>
            <p:ph idx="1"/>
          </p:nvPr>
        </p:nvSpPr>
        <p:spPr>
          <a:xfrm>
            <a:off x="341051" y="2166150"/>
            <a:ext cx="4541667" cy="4170609"/>
          </a:xfrm>
        </p:spPr>
        <p:txBody>
          <a:bodyPr>
            <a:normAutofit fontScale="70000" lnSpcReduction="20000"/>
          </a:bodyPr>
          <a:lstStyle/>
          <a:p>
            <a:pPr marL="0" indent="0">
              <a:buNone/>
            </a:pPr>
            <a:r>
              <a:rPr lang="en-IN" dirty="0">
                <a:solidFill>
                  <a:schemeClr val="accent5"/>
                </a:solidFill>
                <a:latin typeface="Consolas" panose="020B0609020204030204" pitchFamily="49" charset="0"/>
              </a:rPr>
              <a:t>\begin{equation}</a:t>
            </a:r>
          </a:p>
          <a:p>
            <a:pPr marL="0" indent="0">
              <a:buNone/>
            </a:pPr>
            <a:r>
              <a:rPr lang="en-IN" dirty="0">
                <a:solidFill>
                  <a:schemeClr val="accent5"/>
                </a:solidFill>
                <a:latin typeface="Consolas" panose="020B0609020204030204" pitchFamily="49" charset="0"/>
              </a:rPr>
              <a:t>    \frac{df}{dt} = \</a:t>
            </a:r>
            <a:r>
              <a:rPr lang="en-IN" dirty="0" err="1">
                <a:solidFill>
                  <a:schemeClr val="accent5"/>
                </a:solidFill>
                <a:latin typeface="Consolas" panose="020B0609020204030204" pitchFamily="49" charset="0"/>
              </a:rPr>
              <a:t>lim</a:t>
            </a:r>
            <a:r>
              <a:rPr lang="en-IN" dirty="0">
                <a:solidFill>
                  <a:schemeClr val="accent5"/>
                </a:solidFill>
                <a:latin typeface="Consolas" panose="020B0609020204030204" pitchFamily="49" charset="0"/>
              </a:rPr>
              <a:t>_{h \to 0} \frac{f(</a:t>
            </a:r>
            <a:r>
              <a:rPr lang="en-IN" dirty="0" err="1">
                <a:solidFill>
                  <a:schemeClr val="accent5"/>
                </a:solidFill>
                <a:latin typeface="Consolas" panose="020B0609020204030204" pitchFamily="49" charset="0"/>
              </a:rPr>
              <a:t>x+h</a:t>
            </a:r>
            <a:r>
              <a:rPr lang="en-IN" dirty="0">
                <a:solidFill>
                  <a:schemeClr val="accent5"/>
                </a:solidFill>
                <a:latin typeface="Consolas" panose="020B0609020204030204" pitchFamily="49" charset="0"/>
              </a:rPr>
              <a:t>) - f(x)}{h}</a:t>
            </a:r>
          </a:p>
          <a:p>
            <a:pPr marL="0" indent="0">
              <a:buNone/>
            </a:pPr>
            <a:r>
              <a:rPr lang="en-IN" dirty="0">
                <a:solidFill>
                  <a:schemeClr val="accent5"/>
                </a:solidFill>
                <a:latin typeface="Consolas" panose="020B0609020204030204" pitchFamily="49" charset="0"/>
              </a:rPr>
              <a:t>\end{equation}</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\begin{equation*}</a:t>
            </a:r>
          </a:p>
          <a:p>
            <a:pPr marL="0" indent="0">
              <a:buNone/>
            </a:pPr>
            <a:r>
              <a:rPr lang="en-IN" dirty="0">
                <a:solidFill>
                  <a:schemeClr val="accent5"/>
                </a:solidFill>
                <a:latin typeface="Consolas" panose="020B0609020204030204" pitchFamily="49" charset="0"/>
              </a:rPr>
              <a:t>    F = G \frac{m_1 m_2}{r^2}</a:t>
            </a:r>
          </a:p>
          <a:p>
            <a:pPr marL="0" indent="0">
              <a:buNone/>
            </a:pPr>
            <a:r>
              <a:rPr lang="en-IN" dirty="0">
                <a:solidFill>
                  <a:schemeClr val="accent5"/>
                </a:solidFill>
                <a:latin typeface="Consolas" panose="020B0609020204030204" pitchFamily="49" charset="0"/>
              </a:rPr>
              <a:t>\end{equation*}</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6"/>
                </a:solidFill>
                <a:latin typeface="Consolas" panose="020B0609020204030204" pitchFamily="49" charset="0"/>
              </a:rPr>
              <a:t>% begin{equation*} is similar to $$ … $$ or \[ … \]</a:t>
            </a:r>
          </a:p>
        </p:txBody>
      </p:sp>
      <p:sp>
        <p:nvSpPr>
          <p:cNvPr id="4" name="Content Placeholder 2">
            <a:extLst>
              <a:ext uri="{FF2B5EF4-FFF2-40B4-BE49-F238E27FC236}">
                <a16:creationId xmlns:a16="http://schemas.microsoft.com/office/drawing/2014/main" id="{72768764-D350-4B5C-B16E-F47682643FE5}"/>
              </a:ext>
            </a:extLst>
          </p:cNvPr>
          <p:cNvSpPr txBox="1">
            <a:spLocks/>
          </p:cNvSpPr>
          <p:nvPr/>
        </p:nvSpPr>
        <p:spPr>
          <a:xfrm>
            <a:off x="5752730" y="610340"/>
            <a:ext cx="5985028" cy="563731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accent5"/>
                </a:solidFill>
                <a:latin typeface="Consolas" panose="020B0609020204030204" pitchFamily="49" charset="0"/>
              </a:rPr>
              <a:t>\begin{</a:t>
            </a:r>
            <a:r>
              <a:rPr lang="en-IN" dirty="0" err="1">
                <a:solidFill>
                  <a:schemeClr val="accent5"/>
                </a:solidFill>
                <a:latin typeface="Consolas" panose="020B0609020204030204" pitchFamily="49" charset="0"/>
              </a:rPr>
              <a:t>flalign</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nonumber</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)^2 &amp; =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 \\</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nonumber</a:t>
            </a:r>
            <a:r>
              <a:rPr lang="en-IN" dirty="0">
                <a:solidFill>
                  <a:schemeClr val="accent5"/>
                </a:solidFill>
                <a:latin typeface="Consolas" panose="020B0609020204030204" pitchFamily="49" charset="0"/>
              </a:rPr>
              <a:t>         &amp; = x^2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 + </a:t>
            </a:r>
            <a:r>
              <a:rPr lang="en-IN" dirty="0" err="1">
                <a:solidFill>
                  <a:schemeClr val="accent5"/>
                </a:solidFill>
                <a:latin typeface="Consolas" panose="020B0609020204030204" pitchFamily="49" charset="0"/>
              </a:rPr>
              <a:t>yx</a:t>
            </a:r>
            <a:r>
              <a:rPr lang="en-IN" dirty="0">
                <a:solidFill>
                  <a:schemeClr val="accent5"/>
                </a:solidFill>
                <a:latin typeface="Consolas" panose="020B0609020204030204" pitchFamily="49" charset="0"/>
              </a:rPr>
              <a:t> + y^2 \\</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nonumber</a:t>
            </a:r>
            <a:r>
              <a:rPr lang="en-IN" dirty="0">
                <a:solidFill>
                  <a:schemeClr val="accent5"/>
                </a:solidFill>
                <a:latin typeface="Consolas" panose="020B0609020204030204" pitchFamily="49" charset="0"/>
              </a:rPr>
              <a:t>         &amp; = x^2 +2xy + y^2</a:t>
            </a:r>
          </a:p>
          <a:p>
            <a:pPr marL="0" indent="0">
              <a:buNone/>
            </a:pPr>
            <a:r>
              <a:rPr lang="en-IN" dirty="0">
                <a:solidFill>
                  <a:schemeClr val="accent5"/>
                </a:solidFill>
                <a:latin typeface="Consolas" panose="020B0609020204030204" pitchFamily="49" charset="0"/>
              </a:rPr>
              <a:t>\end{</a:t>
            </a:r>
            <a:r>
              <a:rPr lang="en-IN" dirty="0" err="1">
                <a:solidFill>
                  <a:schemeClr val="accent5"/>
                </a:solidFill>
                <a:latin typeface="Consolas" panose="020B0609020204030204" pitchFamily="49" charset="0"/>
              </a:rPr>
              <a:t>flalign</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\begin{</a:t>
            </a:r>
            <a:r>
              <a:rPr lang="en-IN" dirty="0" err="1">
                <a:solidFill>
                  <a:schemeClr val="accent5"/>
                </a:solidFill>
                <a:latin typeface="Consolas" panose="020B0609020204030204" pitchFamily="49" charset="0"/>
              </a:rPr>
              <a:t>flalign</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&amp;&amp;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)^2 &amp; =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 \\</a:t>
            </a:r>
          </a:p>
          <a:p>
            <a:pPr marL="0" indent="0">
              <a:buNone/>
            </a:pPr>
            <a:r>
              <a:rPr lang="en-IN" dirty="0">
                <a:solidFill>
                  <a:schemeClr val="accent5"/>
                </a:solidFill>
                <a:latin typeface="Consolas" panose="020B0609020204030204" pitchFamily="49" charset="0"/>
              </a:rPr>
              <a:t>&amp;&amp;         &amp; = x^2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 + </a:t>
            </a:r>
            <a:r>
              <a:rPr lang="en-IN" dirty="0" err="1">
                <a:solidFill>
                  <a:schemeClr val="accent5"/>
                </a:solidFill>
                <a:latin typeface="Consolas" panose="020B0609020204030204" pitchFamily="49" charset="0"/>
              </a:rPr>
              <a:t>yx</a:t>
            </a:r>
            <a:r>
              <a:rPr lang="en-IN" dirty="0">
                <a:solidFill>
                  <a:schemeClr val="accent5"/>
                </a:solidFill>
                <a:latin typeface="Consolas" panose="020B0609020204030204" pitchFamily="49" charset="0"/>
              </a:rPr>
              <a:t> + y^2 \\</a:t>
            </a:r>
          </a:p>
          <a:p>
            <a:pPr marL="0" indent="0">
              <a:buNone/>
            </a:pPr>
            <a:r>
              <a:rPr lang="en-IN" dirty="0">
                <a:solidFill>
                  <a:schemeClr val="accent5"/>
                </a:solidFill>
                <a:latin typeface="Consolas" panose="020B0609020204030204" pitchFamily="49" charset="0"/>
              </a:rPr>
              <a:t>&amp;&amp;         &amp; = x^2 +2xy + y^2</a:t>
            </a:r>
          </a:p>
          <a:p>
            <a:pPr marL="0" indent="0">
              <a:buNone/>
            </a:pPr>
            <a:r>
              <a:rPr lang="en-IN" dirty="0">
                <a:solidFill>
                  <a:schemeClr val="accent5"/>
                </a:solidFill>
                <a:latin typeface="Consolas" panose="020B0609020204030204" pitchFamily="49" charset="0"/>
              </a:rPr>
              <a:t>\end{</a:t>
            </a:r>
            <a:r>
              <a:rPr lang="en-IN" dirty="0" err="1">
                <a:solidFill>
                  <a:schemeClr val="accent5"/>
                </a:solidFill>
                <a:latin typeface="Consolas" panose="020B0609020204030204" pitchFamily="49" charset="0"/>
              </a:rPr>
              <a:t>flalign</a:t>
            </a:r>
            <a:r>
              <a:rPr lang="en-IN" dirty="0">
                <a:solidFill>
                  <a:schemeClr val="accent5"/>
                </a:solidFill>
                <a:latin typeface="Consolas" panose="020B0609020204030204" pitchFamily="49" charset="0"/>
              </a:rPr>
              <a:t>}</a:t>
            </a:r>
          </a:p>
          <a:p>
            <a:pPr marL="0" indent="0">
              <a:buNone/>
            </a:pPr>
            <a:endParaRPr lang="en-IN" dirty="0">
              <a:solidFill>
                <a:schemeClr val="accent5"/>
              </a:solidFill>
              <a:latin typeface="Consolas" panose="020B0609020204030204" pitchFamily="49" charset="0"/>
            </a:endParaRPr>
          </a:p>
          <a:p>
            <a:pPr marL="0" indent="0">
              <a:buNone/>
            </a:pPr>
            <a:r>
              <a:rPr lang="en-IN" dirty="0">
                <a:solidFill>
                  <a:schemeClr val="accent5"/>
                </a:solidFill>
                <a:latin typeface="Consolas" panose="020B0609020204030204" pitchFamily="49" charset="0"/>
              </a:rPr>
              <a:t>\begin{</a:t>
            </a:r>
            <a:r>
              <a:rPr lang="en-IN" dirty="0" err="1">
                <a:solidFill>
                  <a:schemeClr val="accent5"/>
                </a:solidFill>
                <a:latin typeface="Consolas" panose="020B0609020204030204" pitchFamily="49" charset="0"/>
              </a:rPr>
              <a:t>flalign</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nonumber</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)^2 &amp; =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 &amp;&amp; \\</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nonumber</a:t>
            </a:r>
            <a:r>
              <a:rPr lang="en-IN" dirty="0">
                <a:solidFill>
                  <a:schemeClr val="accent5"/>
                </a:solidFill>
                <a:latin typeface="Consolas" panose="020B0609020204030204" pitchFamily="49" charset="0"/>
              </a:rPr>
              <a:t>         &amp; = x^2 +</a:t>
            </a:r>
            <a:r>
              <a:rPr lang="en-IN" dirty="0" err="1">
                <a:solidFill>
                  <a:schemeClr val="accent5"/>
                </a:solidFill>
                <a:latin typeface="Consolas" panose="020B0609020204030204" pitchFamily="49" charset="0"/>
              </a:rPr>
              <a:t>xy</a:t>
            </a:r>
            <a:r>
              <a:rPr lang="en-IN" dirty="0">
                <a:solidFill>
                  <a:schemeClr val="accent5"/>
                </a:solidFill>
                <a:latin typeface="Consolas" panose="020B0609020204030204" pitchFamily="49" charset="0"/>
              </a:rPr>
              <a:t> + </a:t>
            </a:r>
            <a:r>
              <a:rPr lang="en-IN" dirty="0" err="1">
                <a:solidFill>
                  <a:schemeClr val="accent5"/>
                </a:solidFill>
                <a:latin typeface="Consolas" panose="020B0609020204030204" pitchFamily="49" charset="0"/>
              </a:rPr>
              <a:t>yx</a:t>
            </a:r>
            <a:r>
              <a:rPr lang="en-IN" dirty="0">
                <a:solidFill>
                  <a:schemeClr val="accent5"/>
                </a:solidFill>
                <a:latin typeface="Consolas" panose="020B0609020204030204" pitchFamily="49" charset="0"/>
              </a:rPr>
              <a:t> + y^2 &amp;&amp; \\</a:t>
            </a:r>
          </a:p>
          <a:p>
            <a:pPr marL="0" indent="0">
              <a:buNone/>
            </a:pPr>
            <a:r>
              <a:rPr lang="en-IN" dirty="0">
                <a:solidFill>
                  <a:schemeClr val="accent5"/>
                </a:solidFill>
                <a:latin typeface="Consolas" panose="020B0609020204030204" pitchFamily="49" charset="0"/>
              </a:rPr>
              <a:t>                  &amp; = x^2 +2xy + y^2 &amp;&amp;</a:t>
            </a:r>
          </a:p>
          <a:p>
            <a:pPr marL="0" indent="0">
              <a:buNone/>
            </a:pPr>
            <a:r>
              <a:rPr lang="en-IN" dirty="0">
                <a:solidFill>
                  <a:schemeClr val="accent5"/>
                </a:solidFill>
                <a:latin typeface="Consolas" panose="020B0609020204030204" pitchFamily="49" charset="0"/>
              </a:rPr>
              <a:t>\end{</a:t>
            </a:r>
            <a:r>
              <a:rPr lang="en-IN" dirty="0" err="1">
                <a:solidFill>
                  <a:schemeClr val="accent5"/>
                </a:solidFill>
                <a:latin typeface="Consolas" panose="020B0609020204030204" pitchFamily="49" charset="0"/>
              </a:rPr>
              <a:t>flalign</a:t>
            </a:r>
            <a:r>
              <a:rPr lang="en-IN" dirty="0">
                <a:solidFill>
                  <a:schemeClr val="accent5"/>
                </a:solidFill>
                <a:latin typeface="Consolas" panose="020B0609020204030204" pitchFamily="49" charset="0"/>
              </a:rPr>
              <a:t>}</a:t>
            </a:r>
          </a:p>
        </p:txBody>
      </p:sp>
    </p:spTree>
    <p:extLst>
      <p:ext uri="{BB962C8B-B14F-4D97-AF65-F5344CB8AC3E}">
        <p14:creationId xmlns:p14="http://schemas.microsoft.com/office/powerpoint/2010/main" val="4150705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90AD-9553-4C9E-A1A5-EB898A3D24DB}"/>
              </a:ext>
            </a:extLst>
          </p:cNvPr>
          <p:cNvSpPr>
            <a:spLocks noGrp="1"/>
          </p:cNvSpPr>
          <p:nvPr>
            <p:ph type="title"/>
          </p:nvPr>
        </p:nvSpPr>
        <p:spPr>
          <a:xfrm>
            <a:off x="838200" y="365125"/>
            <a:ext cx="10515600" cy="984281"/>
          </a:xfrm>
        </p:spPr>
        <p:txBody>
          <a:bodyPr/>
          <a:lstStyle/>
          <a:p>
            <a:r>
              <a:rPr lang="en-IN" dirty="0"/>
              <a:t>Matrices</a:t>
            </a:r>
          </a:p>
        </p:txBody>
      </p:sp>
      <p:sp>
        <p:nvSpPr>
          <p:cNvPr id="3" name="Content Placeholder 2">
            <a:extLst>
              <a:ext uri="{FF2B5EF4-FFF2-40B4-BE49-F238E27FC236}">
                <a16:creationId xmlns:a16="http://schemas.microsoft.com/office/drawing/2014/main" id="{8AB90F20-E7C3-4C35-A5B0-73547E972A37}"/>
              </a:ext>
            </a:extLst>
          </p:cNvPr>
          <p:cNvSpPr>
            <a:spLocks noGrp="1"/>
          </p:cNvSpPr>
          <p:nvPr>
            <p:ph idx="1"/>
          </p:nvPr>
        </p:nvSpPr>
        <p:spPr>
          <a:xfrm>
            <a:off x="147961" y="2500328"/>
            <a:ext cx="11896077" cy="2675354"/>
          </a:xfrm>
        </p:spPr>
        <p:txBody>
          <a:bodyPr>
            <a:normAutofit/>
          </a:bodyPr>
          <a:lstStyle/>
          <a:p>
            <a:pPr marL="0" indent="0">
              <a:buNone/>
            </a:pPr>
            <a:r>
              <a:rPr lang="en-IN" sz="1800" dirty="0">
                <a:solidFill>
                  <a:schemeClr val="accent5"/>
                </a:solidFill>
                <a:latin typeface="Consolas" panose="020B0609020204030204" pitchFamily="49" charset="0"/>
              </a:rPr>
              <a:t>\[</a:t>
            </a:r>
          </a:p>
          <a:p>
            <a:pPr marL="0" indent="0">
              <a:buNone/>
            </a:pPr>
            <a:r>
              <a:rPr lang="en-IN" sz="1800" dirty="0">
                <a:solidFill>
                  <a:schemeClr val="accent5"/>
                </a:solidFill>
                <a:latin typeface="Consolas" panose="020B0609020204030204" pitchFamily="49" charset="0"/>
              </a:rPr>
              <a:t>\begin{matrix}   \</a:t>
            </a:r>
            <a:r>
              <a:rPr lang="en-IN" sz="1800" dirty="0" err="1">
                <a:solidFill>
                  <a:schemeClr val="accent5"/>
                </a:solidFill>
                <a:latin typeface="Consolas" panose="020B0609020204030204" pitchFamily="49" charset="0"/>
              </a:rPr>
              <a:t>leq</a:t>
            </a:r>
            <a:r>
              <a:rPr lang="en-IN" sz="1800" dirty="0">
                <a:solidFill>
                  <a:schemeClr val="accent5"/>
                </a:solidFill>
                <a:latin typeface="Consolas" panose="020B0609020204030204" pitchFamily="49" charset="0"/>
              </a:rPr>
              <a:t>    &amp;  \</a:t>
            </a:r>
            <a:r>
              <a:rPr lang="en-IN" sz="1800" dirty="0" err="1">
                <a:solidFill>
                  <a:schemeClr val="accent5"/>
                </a:solidFill>
                <a:latin typeface="Consolas" panose="020B0609020204030204" pitchFamily="49" charset="0"/>
              </a:rPr>
              <a:t>geq</a:t>
            </a:r>
            <a:r>
              <a:rPr lang="en-IN" sz="1800" dirty="0">
                <a:solidFill>
                  <a:schemeClr val="accent5"/>
                </a:solidFill>
                <a:latin typeface="Consolas" panose="020B0609020204030204" pitchFamily="49" charset="0"/>
              </a:rPr>
              <a:t>     \\  \</a:t>
            </a:r>
            <a:r>
              <a:rPr lang="en-IN" sz="1800" dirty="0" err="1">
                <a:solidFill>
                  <a:schemeClr val="accent5"/>
                </a:solidFill>
                <a:latin typeface="Consolas" panose="020B0609020204030204" pitchFamily="49" charset="0"/>
              </a:rPr>
              <a:t>neq</a:t>
            </a:r>
            <a:r>
              <a:rPr lang="en-IN" sz="1800" dirty="0">
                <a:solidFill>
                  <a:schemeClr val="accent5"/>
                </a:solidFill>
                <a:latin typeface="Consolas" panose="020B0609020204030204" pitchFamily="49" charset="0"/>
              </a:rPr>
              <a:t>      &amp;  \</a:t>
            </a:r>
            <a:r>
              <a:rPr lang="en-IN" sz="1800" dirty="0" err="1">
                <a:solidFill>
                  <a:schemeClr val="accent5"/>
                </a:solidFill>
                <a:latin typeface="Consolas" panose="020B0609020204030204" pitchFamily="49" charset="0"/>
              </a:rPr>
              <a:t>cong</a:t>
            </a:r>
            <a:r>
              <a:rPr lang="en-IN" sz="1800" dirty="0">
                <a:solidFill>
                  <a:schemeClr val="accent5"/>
                </a:solidFill>
                <a:latin typeface="Consolas" panose="020B0609020204030204" pitchFamily="49" charset="0"/>
              </a:rPr>
              <a:t>       \end{matrix}   \</a:t>
            </a:r>
            <a:r>
              <a:rPr lang="en-IN" sz="1800" dirty="0" err="1">
                <a:solidFill>
                  <a:schemeClr val="accent5"/>
                </a:solidFill>
                <a:latin typeface="Consolas" panose="020B0609020204030204" pitchFamily="49" charset="0"/>
              </a:rPr>
              <a:t>hspace</a:t>
            </a:r>
            <a:r>
              <a:rPr lang="en-IN" sz="1800" dirty="0">
                <a:solidFill>
                  <a:schemeClr val="accent5"/>
                </a:solidFill>
                <a:latin typeface="Consolas" panose="020B0609020204030204" pitchFamily="49" charset="0"/>
              </a:rPr>
              <a:t>{2em}</a:t>
            </a:r>
          </a:p>
          <a:p>
            <a:pPr marL="0" indent="0">
              <a:buNone/>
            </a:pPr>
            <a:r>
              <a:rPr lang="en-IN" sz="1800" dirty="0">
                <a:solidFill>
                  <a:schemeClr val="accent5"/>
                </a:solidFill>
                <a:latin typeface="Consolas" panose="020B0609020204030204" pitchFamily="49" charset="0"/>
              </a:rPr>
              <a:t>\begin{</a:t>
            </a:r>
            <a:r>
              <a:rPr lang="en-IN" sz="1800" dirty="0" err="1">
                <a:solidFill>
                  <a:schemeClr val="accent5"/>
                </a:solidFill>
                <a:latin typeface="Consolas" panose="020B0609020204030204" pitchFamily="49" charset="0"/>
              </a:rPr>
              <a:t>pmatrix</a:t>
            </a: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infty</a:t>
            </a:r>
            <a:r>
              <a:rPr lang="en-IN" sz="1800" dirty="0">
                <a:solidFill>
                  <a:schemeClr val="accent5"/>
                </a:solidFill>
                <a:latin typeface="Consolas" panose="020B0609020204030204" pitchFamily="49" charset="0"/>
              </a:rPr>
              <a:t>  &amp;  \</a:t>
            </a:r>
            <a:r>
              <a:rPr lang="en-IN" sz="1800" dirty="0" err="1">
                <a:solidFill>
                  <a:schemeClr val="accent5"/>
                </a:solidFill>
                <a:latin typeface="Consolas" panose="020B0609020204030204" pitchFamily="49" charset="0"/>
              </a:rPr>
              <a:t>lim</a:t>
            </a:r>
            <a:r>
              <a:rPr lang="en-IN" sz="1800" dirty="0">
                <a:solidFill>
                  <a:schemeClr val="accent5"/>
                </a:solidFill>
                <a:latin typeface="Consolas" panose="020B0609020204030204" pitchFamily="49" charset="0"/>
              </a:rPr>
              <a:t>     \\  \</a:t>
            </a:r>
            <a:r>
              <a:rPr lang="en-IN" sz="1800" dirty="0" err="1">
                <a:solidFill>
                  <a:schemeClr val="accent5"/>
                </a:solidFill>
                <a:latin typeface="Consolas" panose="020B0609020204030204" pitchFamily="49" charset="0"/>
              </a:rPr>
              <a:t>forall</a:t>
            </a:r>
            <a:r>
              <a:rPr lang="en-IN" sz="1800" dirty="0">
                <a:solidFill>
                  <a:schemeClr val="accent5"/>
                </a:solidFill>
                <a:latin typeface="Consolas" panose="020B0609020204030204" pitchFamily="49" charset="0"/>
              </a:rPr>
              <a:t>   &amp;  \exists     \end{</a:t>
            </a:r>
            <a:r>
              <a:rPr lang="en-IN" sz="1800" dirty="0" err="1">
                <a:solidFill>
                  <a:schemeClr val="accent5"/>
                </a:solidFill>
                <a:latin typeface="Consolas" panose="020B0609020204030204" pitchFamily="49" charset="0"/>
              </a:rPr>
              <a:t>pmatrix</a:t>
            </a: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hspace</a:t>
            </a:r>
            <a:r>
              <a:rPr lang="en-IN" sz="1800" dirty="0">
                <a:solidFill>
                  <a:schemeClr val="accent5"/>
                </a:solidFill>
                <a:latin typeface="Consolas" panose="020B0609020204030204" pitchFamily="49" charset="0"/>
              </a:rPr>
              <a:t>{2em}</a:t>
            </a:r>
          </a:p>
          <a:p>
            <a:pPr marL="0" indent="0">
              <a:buNone/>
            </a:pPr>
            <a:r>
              <a:rPr lang="en-IN" sz="1800" dirty="0">
                <a:solidFill>
                  <a:schemeClr val="accent5"/>
                </a:solidFill>
                <a:latin typeface="Consolas" panose="020B0609020204030204" pitchFamily="49" charset="0"/>
              </a:rPr>
              <a:t>\begin{</a:t>
            </a:r>
            <a:r>
              <a:rPr lang="en-IN" sz="1800" dirty="0" err="1">
                <a:solidFill>
                  <a:schemeClr val="accent5"/>
                </a:solidFill>
                <a:latin typeface="Consolas" panose="020B0609020204030204" pitchFamily="49" charset="0"/>
              </a:rPr>
              <a:t>bmatrix</a:t>
            </a:r>
            <a:r>
              <a:rPr lang="en-IN" sz="1800" dirty="0">
                <a:solidFill>
                  <a:schemeClr val="accent5"/>
                </a:solidFill>
                <a:latin typeface="Consolas" panose="020B0609020204030204" pitchFamily="49" charset="0"/>
              </a:rPr>
              <a:t>}  \int    &amp;  \</a:t>
            </a:r>
            <a:r>
              <a:rPr lang="en-IN" sz="1800" dirty="0" err="1">
                <a:solidFill>
                  <a:schemeClr val="accent5"/>
                </a:solidFill>
                <a:latin typeface="Consolas" panose="020B0609020204030204" pitchFamily="49" charset="0"/>
              </a:rPr>
              <a:t>iint</a:t>
            </a:r>
            <a:r>
              <a:rPr lang="en-IN" sz="1800" dirty="0">
                <a:solidFill>
                  <a:schemeClr val="accent5"/>
                </a:solidFill>
                <a:latin typeface="Consolas" panose="020B0609020204030204" pitchFamily="49" charset="0"/>
              </a:rPr>
              <a:t>    \\  \</a:t>
            </a:r>
            <a:r>
              <a:rPr lang="en-IN" sz="1800" dirty="0" err="1">
                <a:solidFill>
                  <a:schemeClr val="accent5"/>
                </a:solidFill>
                <a:latin typeface="Consolas" panose="020B0609020204030204" pitchFamily="49" charset="0"/>
              </a:rPr>
              <a:t>oint</a:t>
            </a:r>
            <a:r>
              <a:rPr lang="en-IN" sz="1800" dirty="0">
                <a:solidFill>
                  <a:schemeClr val="accent5"/>
                </a:solidFill>
                <a:latin typeface="Consolas" panose="020B0609020204030204" pitchFamily="49" charset="0"/>
              </a:rPr>
              <a:t>     &amp;  \sum        \end{</a:t>
            </a:r>
            <a:r>
              <a:rPr lang="en-IN" sz="1800" dirty="0" err="1">
                <a:solidFill>
                  <a:schemeClr val="accent5"/>
                </a:solidFill>
                <a:latin typeface="Consolas" panose="020B0609020204030204" pitchFamily="49" charset="0"/>
              </a:rPr>
              <a:t>bmatrix</a:t>
            </a: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hspace</a:t>
            </a:r>
            <a:r>
              <a:rPr lang="en-IN" sz="1800" dirty="0">
                <a:solidFill>
                  <a:schemeClr val="accent5"/>
                </a:solidFill>
                <a:latin typeface="Consolas" panose="020B0609020204030204" pitchFamily="49" charset="0"/>
              </a:rPr>
              <a:t>{2em}</a:t>
            </a:r>
          </a:p>
          <a:p>
            <a:pPr marL="0" indent="0">
              <a:buNone/>
            </a:pPr>
            <a:r>
              <a:rPr lang="en-IN" sz="1800" dirty="0">
                <a:solidFill>
                  <a:schemeClr val="accent5"/>
                </a:solidFill>
                <a:latin typeface="Consolas" panose="020B0609020204030204" pitchFamily="49" charset="0"/>
              </a:rPr>
              <a:t>\begin{</a:t>
            </a:r>
            <a:r>
              <a:rPr lang="en-IN" sz="1800" dirty="0" err="1">
                <a:solidFill>
                  <a:schemeClr val="accent5"/>
                </a:solidFill>
                <a:latin typeface="Consolas" panose="020B0609020204030204" pitchFamily="49" charset="0"/>
              </a:rPr>
              <a:t>Bmatrix</a:t>
            </a: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oplus</a:t>
            </a:r>
            <a:r>
              <a:rPr lang="en-IN" sz="1800" dirty="0">
                <a:solidFill>
                  <a:schemeClr val="accent5"/>
                </a:solidFill>
                <a:latin typeface="Consolas" panose="020B0609020204030204" pitchFamily="49" charset="0"/>
              </a:rPr>
              <a:t>  &amp;  \</a:t>
            </a:r>
            <a:r>
              <a:rPr lang="en-IN" sz="1800" dirty="0" err="1">
                <a:solidFill>
                  <a:schemeClr val="accent5"/>
                </a:solidFill>
                <a:latin typeface="Consolas" panose="020B0609020204030204" pitchFamily="49" charset="0"/>
              </a:rPr>
              <a:t>otimes</a:t>
            </a:r>
            <a:r>
              <a:rPr lang="en-IN" sz="1800" dirty="0">
                <a:solidFill>
                  <a:schemeClr val="accent5"/>
                </a:solidFill>
                <a:latin typeface="Consolas" panose="020B0609020204030204" pitchFamily="49" charset="0"/>
              </a:rPr>
              <a:t>  \\  \</a:t>
            </a:r>
            <a:r>
              <a:rPr lang="en-IN" sz="1800" dirty="0" err="1">
                <a:solidFill>
                  <a:schemeClr val="accent5"/>
                </a:solidFill>
                <a:latin typeface="Consolas" panose="020B0609020204030204" pitchFamily="49" charset="0"/>
              </a:rPr>
              <a:t>circ</a:t>
            </a:r>
            <a:r>
              <a:rPr lang="en-IN" sz="1800" dirty="0">
                <a:solidFill>
                  <a:schemeClr val="accent5"/>
                </a:solidFill>
                <a:latin typeface="Consolas" panose="020B0609020204030204" pitchFamily="49" charset="0"/>
              </a:rPr>
              <a:t>     &amp;  \subset     \end{</a:t>
            </a:r>
            <a:r>
              <a:rPr lang="en-IN" sz="1800" dirty="0" err="1">
                <a:solidFill>
                  <a:schemeClr val="accent5"/>
                </a:solidFill>
                <a:latin typeface="Consolas" panose="020B0609020204030204" pitchFamily="49" charset="0"/>
              </a:rPr>
              <a:t>Bmatrix</a:t>
            </a: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hspace</a:t>
            </a:r>
            <a:r>
              <a:rPr lang="en-IN" sz="1800" dirty="0">
                <a:solidFill>
                  <a:schemeClr val="accent5"/>
                </a:solidFill>
                <a:latin typeface="Consolas" panose="020B0609020204030204" pitchFamily="49" charset="0"/>
              </a:rPr>
              <a:t>{2em}</a:t>
            </a:r>
          </a:p>
          <a:p>
            <a:pPr marL="0" indent="0">
              <a:buNone/>
            </a:pPr>
            <a:r>
              <a:rPr lang="en-IN" sz="1800" dirty="0">
                <a:solidFill>
                  <a:schemeClr val="accent5"/>
                </a:solidFill>
                <a:latin typeface="Consolas" panose="020B0609020204030204" pitchFamily="49" charset="0"/>
              </a:rPr>
              <a:t>\begin{</a:t>
            </a:r>
            <a:r>
              <a:rPr lang="en-IN" sz="1800" dirty="0" err="1">
                <a:solidFill>
                  <a:schemeClr val="accent5"/>
                </a:solidFill>
                <a:latin typeface="Consolas" panose="020B0609020204030204" pitchFamily="49" charset="0"/>
              </a:rPr>
              <a:t>vmatrix</a:t>
            </a:r>
            <a:r>
              <a:rPr lang="en-IN" sz="1800" dirty="0">
                <a:solidFill>
                  <a:schemeClr val="accent5"/>
                </a:solidFill>
                <a:latin typeface="Consolas" panose="020B0609020204030204" pitchFamily="49" charset="0"/>
              </a:rPr>
              <a:t>}  1/2     &amp;  a^2      \\  \sqrt{5}  &amp;  a_{22}      \end{</a:t>
            </a:r>
            <a:r>
              <a:rPr lang="en-IN" sz="1800" dirty="0" err="1">
                <a:solidFill>
                  <a:schemeClr val="accent5"/>
                </a:solidFill>
                <a:latin typeface="Consolas" panose="020B0609020204030204" pitchFamily="49" charset="0"/>
              </a:rPr>
              <a:t>vmatrix</a:t>
            </a:r>
            <a:r>
              <a:rPr lang="en-IN" sz="1800" dirty="0">
                <a:solidFill>
                  <a:schemeClr val="accent5"/>
                </a:solidFill>
                <a:latin typeface="Consolas" panose="020B0609020204030204" pitchFamily="49" charset="0"/>
              </a:rPr>
              <a:t>}  \</a:t>
            </a:r>
            <a:r>
              <a:rPr lang="en-IN" sz="1800" dirty="0" err="1">
                <a:solidFill>
                  <a:schemeClr val="accent5"/>
                </a:solidFill>
                <a:latin typeface="Consolas" panose="020B0609020204030204" pitchFamily="49" charset="0"/>
              </a:rPr>
              <a:t>hspace</a:t>
            </a:r>
            <a:r>
              <a:rPr lang="en-IN" sz="1800" dirty="0">
                <a:solidFill>
                  <a:schemeClr val="accent5"/>
                </a:solidFill>
                <a:latin typeface="Consolas" panose="020B0609020204030204" pitchFamily="49" charset="0"/>
              </a:rPr>
              <a:t>{2em}</a:t>
            </a:r>
          </a:p>
          <a:p>
            <a:pPr marL="0" indent="0">
              <a:buNone/>
            </a:pPr>
            <a:r>
              <a:rPr lang="en-IN" sz="1800" dirty="0">
                <a:solidFill>
                  <a:schemeClr val="accent5"/>
                </a:solidFill>
                <a:latin typeface="Consolas" panose="020B0609020204030204" pitchFamily="49" charset="0"/>
              </a:rPr>
              <a:t>\]</a:t>
            </a:r>
          </a:p>
        </p:txBody>
      </p:sp>
    </p:spTree>
    <p:extLst>
      <p:ext uri="{BB962C8B-B14F-4D97-AF65-F5344CB8AC3E}">
        <p14:creationId xmlns:p14="http://schemas.microsoft.com/office/powerpoint/2010/main" val="2259032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90AD-9553-4C9E-A1A5-EB898A3D24DB}"/>
              </a:ext>
            </a:extLst>
          </p:cNvPr>
          <p:cNvSpPr>
            <a:spLocks noGrp="1"/>
          </p:cNvSpPr>
          <p:nvPr>
            <p:ph type="title"/>
          </p:nvPr>
        </p:nvSpPr>
        <p:spPr>
          <a:xfrm>
            <a:off x="358805" y="337351"/>
            <a:ext cx="2854912" cy="1766657"/>
          </a:xfrm>
        </p:spPr>
        <p:txBody>
          <a:bodyPr/>
          <a:lstStyle/>
          <a:p>
            <a:r>
              <a:rPr lang="en-IN" dirty="0"/>
              <a:t>Multi-page Table</a:t>
            </a:r>
          </a:p>
        </p:txBody>
      </p:sp>
      <p:sp>
        <p:nvSpPr>
          <p:cNvPr id="3" name="Content Placeholder 2">
            <a:extLst>
              <a:ext uri="{FF2B5EF4-FFF2-40B4-BE49-F238E27FC236}">
                <a16:creationId xmlns:a16="http://schemas.microsoft.com/office/drawing/2014/main" id="{8AB90F20-E7C3-4C35-A5B0-73547E972A37}"/>
              </a:ext>
            </a:extLst>
          </p:cNvPr>
          <p:cNvSpPr>
            <a:spLocks noGrp="1"/>
          </p:cNvSpPr>
          <p:nvPr>
            <p:ph idx="1"/>
          </p:nvPr>
        </p:nvSpPr>
        <p:spPr>
          <a:xfrm>
            <a:off x="4264980" y="745724"/>
            <a:ext cx="7844161" cy="5610688"/>
          </a:xfrm>
        </p:spPr>
        <p:txBody>
          <a:bodyPr>
            <a:noAutofit/>
          </a:bodyPr>
          <a:lstStyle/>
          <a:p>
            <a:pPr marL="0" indent="0">
              <a:buNone/>
            </a:pPr>
            <a:r>
              <a:rPr lang="en-US" sz="1600" dirty="0">
                <a:solidFill>
                  <a:schemeClr val="accent5"/>
                </a:solidFill>
                <a:latin typeface="Consolas" panose="020B0609020204030204" pitchFamily="49" charset="0"/>
              </a:rPr>
              <a:t>\begin{</a:t>
            </a:r>
            <a:r>
              <a:rPr lang="en-US" sz="1600" dirty="0" err="1">
                <a:solidFill>
                  <a:schemeClr val="accent5"/>
                </a:solidFill>
                <a:latin typeface="Consolas" panose="020B0609020204030204" pitchFamily="49" charset="0"/>
              </a:rPr>
              <a:t>longtable</a:t>
            </a:r>
            <a:r>
              <a:rPr lang="en-US" sz="1600" dirty="0">
                <a:solidFill>
                  <a:schemeClr val="accent5"/>
                </a:solidFill>
                <a:latin typeface="Consolas" panose="020B0609020204030204" pitchFamily="49" charset="0"/>
              </a:rPr>
              <a:t>}[t]{</a:t>
            </a:r>
            <a:r>
              <a:rPr lang="en-US" sz="1600" dirty="0" err="1">
                <a:solidFill>
                  <a:schemeClr val="accent5"/>
                </a:solidFill>
                <a:latin typeface="Consolas" panose="020B0609020204030204" pitchFamily="49" charset="0"/>
              </a:rPr>
              <a:t>lccc</a:t>
            </a:r>
            <a:r>
              <a:rPr lang="en-US" sz="1600" dirty="0">
                <a:solidFill>
                  <a:schemeClr val="accent5"/>
                </a:solidFill>
                <a:latin typeface="Consolas" panose="020B0609020204030204" pitchFamily="49" charset="0"/>
              </a:rPr>
              <a:t>} </a:t>
            </a:r>
          </a:p>
          <a:p>
            <a:pPr marL="0" indent="0">
              <a:buNone/>
            </a:pPr>
            <a:endParaRPr lang="en-US"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\caption{\label{</a:t>
            </a:r>
            <a:r>
              <a:rPr lang="en-IN" sz="1600" dirty="0" err="1">
                <a:solidFill>
                  <a:schemeClr val="accent5"/>
                </a:solidFill>
                <a:latin typeface="Consolas" panose="020B0609020204030204" pitchFamily="49" charset="0"/>
              </a:rPr>
              <a:t>tab:mytab</a:t>
            </a:r>
            <a:r>
              <a:rPr lang="en-IN" sz="1600" dirty="0">
                <a:solidFill>
                  <a:schemeClr val="accent5"/>
                </a:solidFill>
                <a:latin typeface="Consolas" panose="020B0609020204030204" pitchFamily="49" charset="0"/>
              </a:rPr>
              <a:t>}Disagreement by Industry}\\</a:t>
            </a: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\multicolumn{4}{p{\linewidth}}{</a:t>
            </a:r>
          </a:p>
          <a:p>
            <a:pPr marL="0" indent="0">
              <a:buNone/>
            </a:pPr>
            <a:r>
              <a:rPr lang="en-IN" sz="1600" dirty="0">
                <a:solidFill>
                  <a:schemeClr val="accent5"/>
                </a:solidFill>
                <a:latin typeface="Consolas" panose="020B0609020204030204" pitchFamily="49" charset="0"/>
              </a:rPr>
              <a:t>    \underline{\</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{Optional Description}}: \</a:t>
            </a:r>
            <a:r>
              <a:rPr lang="en-IN" sz="1600" dirty="0" err="1">
                <a:solidFill>
                  <a:schemeClr val="accent5"/>
                </a:solidFill>
                <a:latin typeface="Consolas" panose="020B0609020204030204" pitchFamily="49" charset="0"/>
              </a:rPr>
              <a:t>blindtext</a:t>
            </a:r>
            <a:r>
              <a:rPr lang="en-IN" sz="1600" dirty="0">
                <a:solidFill>
                  <a:schemeClr val="accent5"/>
                </a:solidFill>
                <a:latin typeface="Consolas" panose="020B0609020204030204" pitchFamily="49" charset="0"/>
              </a:rPr>
              <a:t>[1]</a:t>
            </a:r>
          </a:p>
          <a:p>
            <a:pPr marL="0" indent="0">
              <a:buNone/>
            </a:pPr>
            <a:r>
              <a:rPr lang="en-IN" sz="1600" dirty="0">
                <a:solidFill>
                  <a:schemeClr val="accent5"/>
                </a:solidFill>
                <a:latin typeface="Consolas" panose="020B0609020204030204" pitchFamily="49" charset="0"/>
              </a:rPr>
              <a:t>}\\</a:t>
            </a: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toprule</a:t>
            </a:r>
            <a:endParaRPr lang="en-IN" sz="1600" dirty="0">
              <a:solidFill>
                <a:schemeClr val="accent5"/>
              </a:solidFill>
              <a:latin typeface="Consolas" panose="020B0609020204030204" pitchFamily="49" charset="0"/>
            </a:endParaRP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{Industry}                                                &amp; </a:t>
            </a: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 Sample}                                               &amp; </a:t>
            </a: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shortstack</a:t>
            </a:r>
            <a:r>
              <a:rPr lang="en-IN" sz="1600" dirty="0">
                <a:solidFill>
                  <a:schemeClr val="accent5"/>
                </a:solidFill>
                <a:latin typeface="Consolas" panose="020B0609020204030204" pitchFamily="49" charset="0"/>
              </a:rPr>
              <a:t>{Avg. Disagreement \\ (Ranks)}}               &amp; </a:t>
            </a: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textbf</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shortstack</a:t>
            </a:r>
            <a:r>
              <a:rPr lang="en-IN" sz="1600" dirty="0">
                <a:solidFill>
                  <a:schemeClr val="accent5"/>
                </a:solidFill>
                <a:latin typeface="Consolas" panose="020B0609020204030204" pitchFamily="49" charset="0"/>
              </a:rPr>
              <a:t>{Std. Dev. of \\ Disagreement \\ (Ranks)}}   \\</a:t>
            </a: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midrule</a:t>
            </a:r>
            <a:endParaRPr lang="en-IN" sz="1600" dirty="0">
              <a:solidFill>
                <a:schemeClr val="accent5"/>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7D6E52C4-4465-4FB4-A291-6A2A59532032}"/>
              </a:ext>
            </a:extLst>
          </p:cNvPr>
          <p:cNvSpPr txBox="1">
            <a:spLocks/>
          </p:cNvSpPr>
          <p:nvPr/>
        </p:nvSpPr>
        <p:spPr>
          <a:xfrm>
            <a:off x="223791" y="3429000"/>
            <a:ext cx="3300644" cy="692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5"/>
                </a:solidFill>
                <a:latin typeface="Consolas" panose="020B0609020204030204" pitchFamily="49" charset="0"/>
              </a:rPr>
              <a:t>\</a:t>
            </a:r>
            <a:r>
              <a:rPr lang="en-US" sz="2000" dirty="0" err="1">
                <a:solidFill>
                  <a:schemeClr val="accent5"/>
                </a:solidFill>
                <a:latin typeface="Consolas" panose="020B0609020204030204" pitchFamily="49" charset="0"/>
              </a:rPr>
              <a:t>usepackage</a:t>
            </a:r>
            <a:r>
              <a:rPr lang="en-US" sz="2000" dirty="0">
                <a:solidFill>
                  <a:schemeClr val="accent5"/>
                </a:solidFill>
                <a:latin typeface="Consolas" panose="020B0609020204030204" pitchFamily="49" charset="0"/>
              </a:rPr>
              <a:t>{</a:t>
            </a:r>
            <a:r>
              <a:rPr lang="en-US" sz="2000" dirty="0" err="1">
                <a:solidFill>
                  <a:schemeClr val="accent5"/>
                </a:solidFill>
                <a:latin typeface="Consolas" panose="020B0609020204030204" pitchFamily="49" charset="0"/>
              </a:rPr>
              <a:t>longtable</a:t>
            </a:r>
            <a:r>
              <a:rPr lang="en-US" sz="2000" dirty="0">
                <a:solidFill>
                  <a:schemeClr val="accent5"/>
                </a:solidFill>
                <a:latin typeface="Consolas" panose="020B0609020204030204" pitchFamily="49" charset="0"/>
              </a:rPr>
              <a:t>}</a:t>
            </a:r>
          </a:p>
        </p:txBody>
      </p:sp>
    </p:spTree>
    <p:extLst>
      <p:ext uri="{BB962C8B-B14F-4D97-AF65-F5344CB8AC3E}">
        <p14:creationId xmlns:p14="http://schemas.microsoft.com/office/powerpoint/2010/main" val="4129249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90F20-E7C3-4C35-A5B0-73547E972A37}"/>
              </a:ext>
            </a:extLst>
          </p:cNvPr>
          <p:cNvSpPr>
            <a:spLocks noGrp="1"/>
          </p:cNvSpPr>
          <p:nvPr>
            <p:ph idx="1"/>
          </p:nvPr>
        </p:nvSpPr>
        <p:spPr>
          <a:xfrm>
            <a:off x="4536490" y="153139"/>
            <a:ext cx="7421732" cy="6551722"/>
          </a:xfrm>
        </p:spPr>
        <p:txBody>
          <a:bodyPr>
            <a:noAutofit/>
          </a:bodyPr>
          <a:lstStyle/>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endfirsthead</a:t>
            </a:r>
            <a:endParaRPr lang="en-IN" sz="1600" dirty="0">
              <a:solidFill>
                <a:schemeClr val="accent5"/>
              </a:solidFill>
              <a:latin typeface="Consolas" panose="020B0609020204030204" pitchFamily="49" charset="0"/>
            </a:endParaRP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\caption{Disagreement by Industry \</a:t>
            </a:r>
            <a:r>
              <a:rPr lang="en-IN" sz="1600" dirty="0" err="1">
                <a:solidFill>
                  <a:schemeClr val="accent5"/>
                </a:solidFill>
                <a:latin typeface="Consolas" panose="020B0609020204030204" pitchFamily="49" charset="0"/>
              </a:rPr>
              <a:t>textit</a:t>
            </a:r>
            <a:r>
              <a:rPr lang="en-IN" sz="1600" dirty="0">
                <a:solidFill>
                  <a:schemeClr val="accent5"/>
                </a:solidFill>
                <a:latin typeface="Consolas" panose="020B0609020204030204" pitchFamily="49" charset="0"/>
              </a:rPr>
              <a:t>{(continued)}}\\</a:t>
            </a: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toprule</a:t>
            </a:r>
            <a:endParaRPr lang="en-IN" sz="1600" dirty="0">
              <a:solidFill>
                <a:schemeClr val="accent5"/>
              </a:solidFill>
              <a:latin typeface="Consolas" panose="020B0609020204030204" pitchFamily="49" charset="0"/>
            </a:endParaRP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endhead</a:t>
            </a:r>
            <a:endParaRPr lang="en-IN" sz="1600" dirty="0">
              <a:solidFill>
                <a:schemeClr val="accent5"/>
              </a:solidFill>
              <a:latin typeface="Consolas" panose="020B0609020204030204" pitchFamily="49" charset="0"/>
            </a:endParaRP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\multicolumn{4}{p{\linewidth}}{</a:t>
            </a:r>
          </a:p>
          <a:p>
            <a:pPr marL="0" indent="0">
              <a:buNone/>
            </a:pPr>
            <a:r>
              <a:rPr lang="en-IN" sz="1600" dirty="0">
                <a:solidFill>
                  <a:schemeClr val="accent5"/>
                </a:solidFill>
                <a:latin typeface="Consolas" panose="020B0609020204030204" pitchFamily="49" charset="0"/>
              </a:rPr>
              <a:t>    \</a:t>
            </a:r>
            <a:r>
              <a:rPr lang="en-IN" sz="1600" dirty="0" err="1">
                <a:solidFill>
                  <a:schemeClr val="accent5"/>
                </a:solidFill>
                <a:latin typeface="Consolas" panose="020B0609020204030204" pitchFamily="49" charset="0"/>
              </a:rPr>
              <a:t>centerline</a:t>
            </a: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textit</a:t>
            </a:r>
            <a:r>
              <a:rPr lang="en-IN" sz="1600" dirty="0">
                <a:solidFill>
                  <a:schemeClr val="accent5"/>
                </a:solidFill>
                <a:latin typeface="Consolas" panose="020B0609020204030204" pitchFamily="49" charset="0"/>
              </a:rPr>
              <a:t>{to be continued...}}</a:t>
            </a:r>
          </a:p>
          <a:p>
            <a:pPr marL="0" indent="0">
              <a:buNone/>
            </a:pPr>
            <a:r>
              <a:rPr lang="en-IN" sz="1600" dirty="0">
                <a:solidFill>
                  <a:schemeClr val="accent5"/>
                </a:solidFill>
                <a:latin typeface="Consolas" panose="020B0609020204030204" pitchFamily="49" charset="0"/>
              </a:rPr>
              <a:t>}</a:t>
            </a: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endfoot</a:t>
            </a:r>
            <a:endParaRPr lang="en-IN" sz="1600" dirty="0">
              <a:solidFill>
                <a:schemeClr val="accent5"/>
              </a:solidFill>
              <a:latin typeface="Consolas" panose="020B0609020204030204" pitchFamily="49" charset="0"/>
            </a:endParaRP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bottomrule</a:t>
            </a: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\multicolumn{4}{p{\linewidth}}{</a:t>
            </a:r>
          </a:p>
          <a:p>
            <a:pPr marL="0" indent="0">
              <a:buNone/>
            </a:pPr>
            <a:r>
              <a:rPr lang="en-IN" sz="1600" dirty="0">
                <a:solidFill>
                  <a:schemeClr val="accent5"/>
                </a:solidFill>
                <a:latin typeface="Consolas" panose="020B0609020204030204" pitchFamily="49" charset="0"/>
              </a:rPr>
              <a:t>    \</a:t>
            </a:r>
            <a:r>
              <a:rPr lang="en-IN" sz="1600" dirty="0" err="1">
                <a:solidFill>
                  <a:schemeClr val="accent5"/>
                </a:solidFill>
                <a:latin typeface="Consolas" panose="020B0609020204030204" pitchFamily="49" charset="0"/>
              </a:rPr>
              <a:t>textit</a:t>
            </a:r>
            <a:r>
              <a:rPr lang="en-IN" sz="1600" dirty="0">
                <a:solidFill>
                  <a:schemeClr val="accent5"/>
                </a:solidFill>
                <a:latin typeface="Consolas" panose="020B0609020204030204" pitchFamily="49" charset="0"/>
              </a:rPr>
              <a:t>{Note:} This marks the end of table!</a:t>
            </a:r>
          </a:p>
          <a:p>
            <a:pPr marL="0" indent="0">
              <a:buNone/>
            </a:pPr>
            <a:r>
              <a:rPr lang="en-IN" sz="1600" dirty="0">
                <a:solidFill>
                  <a:schemeClr val="accent5"/>
                </a:solidFill>
                <a:latin typeface="Consolas" panose="020B0609020204030204" pitchFamily="49" charset="0"/>
              </a:rPr>
              <a:t>}</a:t>
            </a:r>
          </a:p>
          <a:p>
            <a:pPr marL="0" indent="0">
              <a:buNone/>
            </a:pPr>
            <a:endParaRPr lang="en-IN" sz="1600" dirty="0">
              <a:solidFill>
                <a:schemeClr val="accent5"/>
              </a:solidFill>
              <a:latin typeface="Consolas" panose="020B0609020204030204" pitchFamily="49" charset="0"/>
            </a:endParaRPr>
          </a:p>
          <a:p>
            <a:pPr marL="0" indent="0">
              <a:buNone/>
            </a:pPr>
            <a:r>
              <a:rPr lang="en-IN" sz="1600" dirty="0">
                <a:solidFill>
                  <a:schemeClr val="accent5"/>
                </a:solidFill>
                <a:latin typeface="Consolas" panose="020B0609020204030204" pitchFamily="49" charset="0"/>
              </a:rPr>
              <a:t>\</a:t>
            </a:r>
            <a:r>
              <a:rPr lang="en-IN" sz="1600" dirty="0" err="1">
                <a:solidFill>
                  <a:schemeClr val="accent5"/>
                </a:solidFill>
                <a:latin typeface="Consolas" panose="020B0609020204030204" pitchFamily="49" charset="0"/>
              </a:rPr>
              <a:t>endlastfoot</a:t>
            </a:r>
            <a:endParaRPr lang="en-IN" sz="1600" dirty="0">
              <a:solidFill>
                <a:schemeClr val="accent5"/>
              </a:solidFill>
              <a:latin typeface="Consolas" panose="020B0609020204030204" pitchFamily="49" charset="0"/>
            </a:endParaRPr>
          </a:p>
        </p:txBody>
      </p:sp>
      <p:sp>
        <p:nvSpPr>
          <p:cNvPr id="4" name="Title 1">
            <a:extLst>
              <a:ext uri="{FF2B5EF4-FFF2-40B4-BE49-F238E27FC236}">
                <a16:creationId xmlns:a16="http://schemas.microsoft.com/office/drawing/2014/main" id="{4AC666E3-0EAC-4C85-805C-3198D469699D}"/>
              </a:ext>
            </a:extLst>
          </p:cNvPr>
          <p:cNvSpPr>
            <a:spLocks noGrp="1"/>
          </p:cNvSpPr>
          <p:nvPr>
            <p:ph type="title"/>
          </p:nvPr>
        </p:nvSpPr>
        <p:spPr>
          <a:xfrm>
            <a:off x="358805" y="285227"/>
            <a:ext cx="2854912" cy="1872047"/>
          </a:xfrm>
        </p:spPr>
        <p:txBody>
          <a:bodyPr/>
          <a:lstStyle/>
          <a:p>
            <a:r>
              <a:rPr lang="en-IN" dirty="0"/>
              <a:t>Multi-page Table</a:t>
            </a:r>
            <a:endParaRPr lang="en-IN" i="1" dirty="0"/>
          </a:p>
        </p:txBody>
      </p:sp>
      <p:sp>
        <p:nvSpPr>
          <p:cNvPr id="5" name="Title 1">
            <a:extLst>
              <a:ext uri="{FF2B5EF4-FFF2-40B4-BE49-F238E27FC236}">
                <a16:creationId xmlns:a16="http://schemas.microsoft.com/office/drawing/2014/main" id="{FA43D15A-60A2-4191-A724-0100EAA888CB}"/>
              </a:ext>
            </a:extLst>
          </p:cNvPr>
          <p:cNvSpPr txBox="1">
            <a:spLocks/>
          </p:cNvSpPr>
          <p:nvPr/>
        </p:nvSpPr>
        <p:spPr>
          <a:xfrm>
            <a:off x="233778" y="1899822"/>
            <a:ext cx="2854912" cy="816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3600" i="1" dirty="0"/>
              <a:t>…continued</a:t>
            </a:r>
            <a:endParaRPr lang="en-IN" i="1" dirty="0"/>
          </a:p>
        </p:txBody>
      </p:sp>
    </p:spTree>
    <p:extLst>
      <p:ext uri="{BB962C8B-B14F-4D97-AF65-F5344CB8AC3E}">
        <p14:creationId xmlns:p14="http://schemas.microsoft.com/office/powerpoint/2010/main" val="1541469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90F20-E7C3-4C35-A5B0-73547E972A37}"/>
              </a:ext>
            </a:extLst>
          </p:cNvPr>
          <p:cNvSpPr>
            <a:spLocks noGrp="1"/>
          </p:cNvSpPr>
          <p:nvPr>
            <p:ph idx="1"/>
          </p:nvPr>
        </p:nvSpPr>
        <p:spPr>
          <a:xfrm>
            <a:off x="4536490" y="613669"/>
            <a:ext cx="6267634" cy="3389051"/>
          </a:xfrm>
        </p:spPr>
        <p:txBody>
          <a:bodyPr>
            <a:noAutofit/>
          </a:bodyPr>
          <a:lstStyle/>
          <a:p>
            <a:pPr marL="0" indent="0">
              <a:buNone/>
            </a:pPr>
            <a:r>
              <a:rPr lang="en-US" sz="1600" dirty="0">
                <a:solidFill>
                  <a:schemeClr val="accent5"/>
                </a:solidFill>
                <a:latin typeface="Consolas" panose="020B0609020204030204" pitchFamily="49" charset="0"/>
              </a:rPr>
              <a:t>\</a:t>
            </a:r>
            <a:r>
              <a:rPr lang="en-US" sz="1600" dirty="0" err="1">
                <a:solidFill>
                  <a:schemeClr val="accent5"/>
                </a:solidFill>
                <a:latin typeface="Consolas" panose="020B0609020204030204" pitchFamily="49" charset="0"/>
              </a:rPr>
              <a:t>textbf</a:t>
            </a:r>
            <a:r>
              <a:rPr lang="en-US" sz="1600" dirty="0">
                <a:solidFill>
                  <a:schemeClr val="accent5"/>
                </a:solidFill>
                <a:latin typeface="Consolas" panose="020B0609020204030204" pitchFamily="49" charset="0"/>
              </a:rPr>
              <a:t>{Coal}      &amp;  0.19  &amp;  53.2  &amp;  24.4  \\</a:t>
            </a:r>
          </a:p>
          <a:p>
            <a:pPr marL="0" indent="0">
              <a:buNone/>
            </a:pPr>
            <a:r>
              <a:rPr lang="en-US" sz="1600" dirty="0">
                <a:solidFill>
                  <a:schemeClr val="accent5"/>
                </a:solidFill>
                <a:latin typeface="Consolas" panose="020B0609020204030204" pitchFamily="49" charset="0"/>
              </a:rPr>
              <a:t>Pharmaceuticals    &amp;  5.52  &amp;  69.6  &amp;  22.3  \\</a:t>
            </a:r>
          </a:p>
          <a:p>
            <a:pPr marL="0" indent="0">
              <a:buNone/>
            </a:pPr>
            <a:r>
              <a:rPr lang="en-US" sz="1600" dirty="0">
                <a:solidFill>
                  <a:schemeClr val="accent5"/>
                </a:solidFill>
                <a:latin typeface="Consolas" panose="020B0609020204030204" pitchFamily="49" charset="0"/>
              </a:rPr>
              <a:t>Precious-Metals    &amp;  0.28  &amp;  59.9  &amp;  23.9  \\</a:t>
            </a:r>
          </a:p>
          <a:p>
            <a:pPr marL="0" indent="0">
              <a:buNone/>
            </a:pPr>
            <a:r>
              <a:rPr lang="en-US" sz="1600" dirty="0">
                <a:solidFill>
                  <a:schemeClr val="accent5"/>
                </a:solidFill>
                <a:latin typeface="Consolas" panose="020B0609020204030204" pitchFamily="49" charset="0"/>
              </a:rPr>
              <a:t>Medical-Equipment  &amp;  2.88  &amp;  58.1  &amp;  25.8  \\</a:t>
            </a:r>
          </a:p>
          <a:p>
            <a:pPr marL="0" indent="0">
              <a:buNone/>
            </a:pPr>
            <a:r>
              <a:rPr lang="en-US" sz="1600" dirty="0">
                <a:solidFill>
                  <a:schemeClr val="accent5"/>
                </a:solidFill>
                <a:latin typeface="Consolas" panose="020B0609020204030204" pitchFamily="49" charset="0"/>
              </a:rPr>
              <a:t>Computers          &amp;  3.43  &amp;  56.2  &amp;  24.9  \\</a:t>
            </a:r>
          </a:p>
          <a:p>
            <a:pPr marL="0" indent="0">
              <a:buNone/>
            </a:pPr>
            <a:r>
              <a:rPr lang="en-US" sz="1600" dirty="0">
                <a:solidFill>
                  <a:schemeClr val="accent5"/>
                </a:solidFill>
                <a:latin typeface="Consolas" panose="020B0609020204030204" pitchFamily="49" charset="0"/>
              </a:rPr>
              <a:t>Real-Estate        &amp;  0.75  &amp;  56.0  &amp;  24.6  \\</a:t>
            </a:r>
          </a:p>
          <a:p>
            <a:pPr marL="0" indent="0">
              <a:buNone/>
            </a:pPr>
            <a:r>
              <a:rPr lang="en-US" sz="1600" dirty="0">
                <a:solidFill>
                  <a:schemeClr val="accent5"/>
                </a:solidFill>
                <a:latin typeface="Consolas" panose="020B0609020204030204" pitchFamily="49" charset="0"/>
              </a:rPr>
              <a:t>IT Services        &amp;  9.87  &amp;  54.3  &amp;  24.9  \\</a:t>
            </a:r>
          </a:p>
          <a:p>
            <a:pPr marL="0" indent="0">
              <a:buNone/>
            </a:pPr>
            <a:r>
              <a:rPr lang="en-US" sz="1600" dirty="0">
                <a:solidFill>
                  <a:schemeClr val="accent5"/>
                </a:solidFill>
                <a:latin typeface="Consolas" panose="020B0609020204030204" pitchFamily="49" charset="0"/>
              </a:rPr>
              <a:t>Construction       &amp;  1.27  &amp;  53.4  &amp;  24.3  \\</a:t>
            </a:r>
          </a:p>
        </p:txBody>
      </p:sp>
      <p:sp>
        <p:nvSpPr>
          <p:cNvPr id="4" name="Title 1">
            <a:extLst>
              <a:ext uri="{FF2B5EF4-FFF2-40B4-BE49-F238E27FC236}">
                <a16:creationId xmlns:a16="http://schemas.microsoft.com/office/drawing/2014/main" id="{4AC666E3-0EAC-4C85-805C-3198D469699D}"/>
              </a:ext>
            </a:extLst>
          </p:cNvPr>
          <p:cNvSpPr>
            <a:spLocks noGrp="1"/>
          </p:cNvSpPr>
          <p:nvPr>
            <p:ph type="title"/>
          </p:nvPr>
        </p:nvSpPr>
        <p:spPr>
          <a:xfrm>
            <a:off x="358805" y="285227"/>
            <a:ext cx="2854912" cy="1872047"/>
          </a:xfrm>
        </p:spPr>
        <p:txBody>
          <a:bodyPr/>
          <a:lstStyle/>
          <a:p>
            <a:r>
              <a:rPr lang="en-IN" dirty="0"/>
              <a:t>Multi-page Table</a:t>
            </a:r>
            <a:endParaRPr lang="en-IN" i="1" dirty="0"/>
          </a:p>
        </p:txBody>
      </p:sp>
      <p:sp>
        <p:nvSpPr>
          <p:cNvPr id="5" name="Title 1">
            <a:extLst>
              <a:ext uri="{FF2B5EF4-FFF2-40B4-BE49-F238E27FC236}">
                <a16:creationId xmlns:a16="http://schemas.microsoft.com/office/drawing/2014/main" id="{FA43D15A-60A2-4191-A724-0100EAA888CB}"/>
              </a:ext>
            </a:extLst>
          </p:cNvPr>
          <p:cNvSpPr txBox="1">
            <a:spLocks/>
          </p:cNvSpPr>
          <p:nvPr/>
        </p:nvSpPr>
        <p:spPr>
          <a:xfrm>
            <a:off x="233778" y="1899822"/>
            <a:ext cx="2854912" cy="816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3600" i="1" dirty="0"/>
              <a:t>…continued</a:t>
            </a:r>
            <a:endParaRPr lang="en-IN" i="1" dirty="0"/>
          </a:p>
        </p:txBody>
      </p:sp>
      <p:sp>
        <p:nvSpPr>
          <p:cNvPr id="6" name="Content Placeholder 2">
            <a:extLst>
              <a:ext uri="{FF2B5EF4-FFF2-40B4-BE49-F238E27FC236}">
                <a16:creationId xmlns:a16="http://schemas.microsoft.com/office/drawing/2014/main" id="{399690B3-0075-427B-8DBF-0BFA6E5E4135}"/>
              </a:ext>
            </a:extLst>
          </p:cNvPr>
          <p:cNvSpPr txBox="1">
            <a:spLocks/>
          </p:cNvSpPr>
          <p:nvPr/>
        </p:nvSpPr>
        <p:spPr>
          <a:xfrm>
            <a:off x="4536490" y="5584055"/>
            <a:ext cx="7421732" cy="692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5"/>
                </a:solidFill>
                <a:latin typeface="Consolas" panose="020B0609020204030204" pitchFamily="49" charset="0"/>
              </a:rPr>
              <a:t>\end{</a:t>
            </a:r>
            <a:r>
              <a:rPr lang="en-US" sz="1600" dirty="0" err="1">
                <a:solidFill>
                  <a:schemeClr val="accent5"/>
                </a:solidFill>
                <a:latin typeface="Consolas" panose="020B0609020204030204" pitchFamily="49" charset="0"/>
              </a:rPr>
              <a:t>longtable</a:t>
            </a:r>
            <a:r>
              <a:rPr lang="en-US" sz="1600" dirty="0">
                <a:solidFill>
                  <a:schemeClr val="accent5"/>
                </a:solidFill>
                <a:latin typeface="Consolas" panose="020B0609020204030204" pitchFamily="49" charset="0"/>
              </a:rPr>
              <a:t>}</a:t>
            </a:r>
          </a:p>
        </p:txBody>
      </p:sp>
      <p:sp>
        <p:nvSpPr>
          <p:cNvPr id="7" name="Title 1">
            <a:extLst>
              <a:ext uri="{FF2B5EF4-FFF2-40B4-BE49-F238E27FC236}">
                <a16:creationId xmlns:a16="http://schemas.microsoft.com/office/drawing/2014/main" id="{112117CB-5056-40E1-8B7F-A90B5964EA3E}"/>
              </a:ext>
            </a:extLst>
          </p:cNvPr>
          <p:cNvSpPr txBox="1">
            <a:spLocks/>
          </p:cNvSpPr>
          <p:nvPr/>
        </p:nvSpPr>
        <p:spPr>
          <a:xfrm>
            <a:off x="358805" y="3938357"/>
            <a:ext cx="2854912" cy="8167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Repeat these 6/7 times</a:t>
            </a:r>
          </a:p>
        </p:txBody>
      </p:sp>
      <p:cxnSp>
        <p:nvCxnSpPr>
          <p:cNvPr id="9" name="Straight Arrow Connector 8">
            <a:extLst>
              <a:ext uri="{FF2B5EF4-FFF2-40B4-BE49-F238E27FC236}">
                <a16:creationId xmlns:a16="http://schemas.microsoft.com/office/drawing/2014/main" id="{750727A3-32AC-476D-B1E6-6641E360298B}"/>
              </a:ext>
            </a:extLst>
          </p:cNvPr>
          <p:cNvCxnSpPr/>
          <p:nvPr/>
        </p:nvCxnSpPr>
        <p:spPr>
          <a:xfrm flipV="1">
            <a:off x="3150834" y="2473542"/>
            <a:ext cx="1260629" cy="13616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864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87C4-ACCA-46C7-B577-83CDD6F4EE45}"/>
              </a:ext>
            </a:extLst>
          </p:cNvPr>
          <p:cNvSpPr>
            <a:spLocks noGrp="1"/>
          </p:cNvSpPr>
          <p:nvPr>
            <p:ph type="title"/>
          </p:nvPr>
        </p:nvSpPr>
        <p:spPr/>
        <p:txBody>
          <a:bodyPr/>
          <a:lstStyle/>
          <a:p>
            <a:r>
              <a:rPr lang="en-IN" dirty="0"/>
              <a:t>Bibliography and Citations</a:t>
            </a:r>
          </a:p>
        </p:txBody>
      </p:sp>
      <p:sp>
        <p:nvSpPr>
          <p:cNvPr id="3" name="Content Placeholder 2">
            <a:extLst>
              <a:ext uri="{FF2B5EF4-FFF2-40B4-BE49-F238E27FC236}">
                <a16:creationId xmlns:a16="http://schemas.microsoft.com/office/drawing/2014/main" id="{81387A5E-423F-4F96-B83F-6EF5E433D439}"/>
              </a:ext>
            </a:extLst>
          </p:cNvPr>
          <p:cNvSpPr>
            <a:spLocks noGrp="1"/>
          </p:cNvSpPr>
          <p:nvPr>
            <p:ph idx="1"/>
          </p:nvPr>
        </p:nvSpPr>
        <p:spPr>
          <a:xfrm>
            <a:off x="838200" y="1825625"/>
            <a:ext cx="10515600" cy="4667250"/>
          </a:xfrm>
        </p:spPr>
        <p:txBody>
          <a:bodyPr>
            <a:normAutofit/>
          </a:bodyPr>
          <a:lstStyle/>
          <a:p>
            <a:r>
              <a:rPr lang="en-IN" dirty="0"/>
              <a:t>To manage bibliography, you need to create a master bibliography file. Lets call it `</a:t>
            </a:r>
            <a:r>
              <a:rPr lang="en-IN" dirty="0" err="1">
                <a:solidFill>
                  <a:schemeClr val="accent5"/>
                </a:solidFill>
                <a:latin typeface="Consolas" panose="020B0609020204030204" pitchFamily="49" charset="0"/>
              </a:rPr>
              <a:t>references.bib</a:t>
            </a:r>
            <a:r>
              <a:rPr lang="en-IN" dirty="0"/>
              <a:t>`</a:t>
            </a:r>
          </a:p>
          <a:p>
            <a:pPr lvl="1"/>
            <a:r>
              <a:rPr lang="en-IN" dirty="0"/>
              <a:t>You can create this file in overleaf itself</a:t>
            </a:r>
          </a:p>
          <a:p>
            <a:r>
              <a:rPr lang="en-IN" dirty="0"/>
              <a:t>Populate the file with references from google scholar</a:t>
            </a:r>
          </a:p>
          <a:p>
            <a:pPr lvl="1"/>
            <a:r>
              <a:rPr lang="en-IN" dirty="0"/>
              <a:t>Choose the </a:t>
            </a:r>
            <a:r>
              <a:rPr lang="en-IN" dirty="0" err="1">
                <a:solidFill>
                  <a:schemeClr val="accent5"/>
                </a:solidFill>
                <a:latin typeface="Consolas" panose="020B0609020204030204" pitchFamily="49" charset="0"/>
              </a:rPr>
              <a:t>BibTeX</a:t>
            </a:r>
            <a:r>
              <a:rPr lang="en-IN" dirty="0"/>
              <a:t> entry</a:t>
            </a:r>
          </a:p>
          <a:p>
            <a:pPr lvl="1"/>
            <a:r>
              <a:rPr lang="en-IN" dirty="0"/>
              <a:t>Make sure each entry has a unique tag</a:t>
            </a:r>
          </a:p>
          <a:p>
            <a:pPr marL="0" indent="0">
              <a:buNone/>
            </a:pPr>
            <a:endParaRPr lang="en-IN" dirty="0"/>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natbibapa</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apacite</a:t>
            </a:r>
            <a:r>
              <a:rPr lang="en-IN" dirty="0">
                <a:solidFill>
                  <a:schemeClr val="accent5"/>
                </a:solidFill>
                <a:latin typeface="Consolas" panose="020B0609020204030204" pitchFamily="49" charset="0"/>
              </a:rPr>
              <a:t>}</a:t>
            </a:r>
          </a:p>
          <a:p>
            <a:pPr marL="0" indent="0">
              <a:buNone/>
            </a:pP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bibliographystyle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apacite</a:t>
            </a:r>
            <a:r>
              <a:rPr lang="en-IN" dirty="0">
                <a:solidFill>
                  <a:schemeClr val="accent5"/>
                </a:solidFill>
                <a:latin typeface="Consolas" panose="020B0609020204030204" pitchFamily="49" charset="0"/>
              </a:rPr>
              <a:t>}</a:t>
            </a:r>
          </a:p>
          <a:p>
            <a:pPr lvl="1"/>
            <a:r>
              <a:rPr lang="en-IN" dirty="0"/>
              <a:t>The above is an accepted way to cite papers in most management journals.</a:t>
            </a:r>
          </a:p>
        </p:txBody>
      </p:sp>
    </p:spTree>
    <p:extLst>
      <p:ext uri="{BB962C8B-B14F-4D97-AF65-F5344CB8AC3E}">
        <p14:creationId xmlns:p14="http://schemas.microsoft.com/office/powerpoint/2010/main" val="1837831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90F20-E7C3-4C35-A5B0-73547E972A37}"/>
              </a:ext>
            </a:extLst>
          </p:cNvPr>
          <p:cNvSpPr>
            <a:spLocks noGrp="1"/>
          </p:cNvSpPr>
          <p:nvPr>
            <p:ph idx="1"/>
          </p:nvPr>
        </p:nvSpPr>
        <p:spPr>
          <a:xfrm>
            <a:off x="838200" y="319596"/>
            <a:ext cx="10515600" cy="6098959"/>
          </a:xfrm>
        </p:spPr>
        <p:txBody>
          <a:bodyPr>
            <a:normAutofit fontScale="92500" lnSpcReduction="20000"/>
          </a:bodyPr>
          <a:lstStyle/>
          <a:p>
            <a:pPr marL="0" indent="0">
              <a:buNone/>
            </a:pPr>
            <a:r>
              <a:rPr lang="en-US" dirty="0">
                <a:latin typeface="Consolas" panose="020B0609020204030204" pitchFamily="49" charset="0"/>
              </a:rPr>
              <a:t>It is no surprise that the year 1905 is hailed as the miracle year of science. In a series of four papers Einstein (</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citeyear</a:t>
            </a:r>
            <a:r>
              <a:rPr lang="en-US" dirty="0">
                <a:solidFill>
                  <a:schemeClr val="accent5"/>
                </a:solidFill>
                <a:latin typeface="Consolas" panose="020B0609020204030204" pitchFamily="49" charset="0"/>
              </a:rPr>
              <a:t>{einstein1905_photo_electric, </a:t>
            </a:r>
            <a:r>
              <a:rPr lang="en-US" dirty="0" err="1">
                <a:solidFill>
                  <a:schemeClr val="accent5"/>
                </a:solidFill>
                <a:latin typeface="Consolas" panose="020B0609020204030204" pitchFamily="49" charset="0"/>
              </a:rPr>
              <a:t>einstein_brownian</a:t>
            </a:r>
            <a:r>
              <a:rPr lang="en-US" dirty="0">
                <a:solidFill>
                  <a:schemeClr val="accent5"/>
                </a:solidFill>
                <a:latin typeface="Consolas" panose="020B0609020204030204" pitchFamily="49" charset="0"/>
              </a:rPr>
              <a:t>, </a:t>
            </a:r>
            <a:r>
              <a:rPr lang="en-US" dirty="0" err="1">
                <a:solidFill>
                  <a:schemeClr val="accent5"/>
                </a:solidFill>
                <a:latin typeface="Consolas" panose="020B0609020204030204" pitchFamily="49" charset="0"/>
              </a:rPr>
              <a:t>einstein_spc_rel</a:t>
            </a:r>
            <a:r>
              <a:rPr lang="en-US" dirty="0">
                <a:solidFill>
                  <a:schemeClr val="accent5"/>
                </a:solidFill>
                <a:latin typeface="Consolas" panose="020B0609020204030204" pitchFamily="49" charset="0"/>
              </a:rPr>
              <a:t>, einstein_emc2}</a:t>
            </a:r>
            <a:r>
              <a:rPr lang="en-US" dirty="0">
                <a:latin typeface="Consolas" panose="020B0609020204030204" pitchFamily="49" charset="0"/>
              </a:rPr>
              <a:t>) changed the way we understand modern physics. </a:t>
            </a:r>
            <a:r>
              <a:rPr lang="en-US" dirty="0">
                <a:solidFill>
                  <a:schemeClr val="accent5"/>
                </a:solidFill>
                <a:latin typeface="Consolas" panose="020B0609020204030204" pitchFamily="49" charset="0"/>
              </a:rPr>
              <a:t>\cite{einstein1905_photo_electric}</a:t>
            </a:r>
            <a:r>
              <a:rPr lang="en-US" dirty="0">
                <a:latin typeface="Consolas" panose="020B0609020204030204" pitchFamily="49" charset="0"/>
              </a:rPr>
              <a:t> demonstrated particle nature of light, </a:t>
            </a:r>
            <a:r>
              <a:rPr lang="en-US" dirty="0">
                <a:solidFill>
                  <a:schemeClr val="accent5"/>
                </a:solidFill>
                <a:latin typeface="Consolas" panose="020B0609020204030204" pitchFamily="49" charset="0"/>
              </a:rPr>
              <a:t>\cite{</a:t>
            </a:r>
            <a:r>
              <a:rPr lang="en-US" dirty="0" err="1">
                <a:solidFill>
                  <a:schemeClr val="accent5"/>
                </a:solidFill>
                <a:latin typeface="Consolas" panose="020B0609020204030204" pitchFamily="49" charset="0"/>
              </a:rPr>
              <a:t>einstein_brownian</a:t>
            </a:r>
            <a:r>
              <a:rPr lang="en-US" dirty="0">
                <a:solidFill>
                  <a:schemeClr val="accent5"/>
                </a:solidFill>
                <a:latin typeface="Consolas" panose="020B0609020204030204" pitchFamily="49" charset="0"/>
              </a:rPr>
              <a:t>}</a:t>
            </a:r>
            <a:r>
              <a:rPr lang="en-US" dirty="0">
                <a:latin typeface="Consolas" panose="020B0609020204030204" pitchFamily="49" charset="0"/>
              </a:rPr>
              <a:t> gave evidence of existence of atoms, </a:t>
            </a:r>
            <a:r>
              <a:rPr lang="en-US" dirty="0">
                <a:solidFill>
                  <a:schemeClr val="accent5"/>
                </a:solidFill>
                <a:latin typeface="Consolas" panose="020B0609020204030204" pitchFamily="49" charset="0"/>
              </a:rPr>
              <a:t>\cite{</a:t>
            </a:r>
            <a:r>
              <a:rPr lang="en-US" dirty="0" err="1">
                <a:solidFill>
                  <a:schemeClr val="accent5"/>
                </a:solidFill>
                <a:latin typeface="Consolas" panose="020B0609020204030204" pitchFamily="49" charset="0"/>
              </a:rPr>
              <a:t>einstein_spc_rel</a:t>
            </a:r>
            <a:r>
              <a:rPr lang="en-US" dirty="0">
                <a:solidFill>
                  <a:schemeClr val="accent5"/>
                </a:solidFill>
                <a:latin typeface="Consolas" panose="020B0609020204030204" pitchFamily="49" charset="0"/>
              </a:rPr>
              <a:t>}</a:t>
            </a:r>
            <a:r>
              <a:rPr lang="en-US" dirty="0">
                <a:latin typeface="Consolas" panose="020B0609020204030204" pitchFamily="49" charset="0"/>
              </a:rPr>
              <a:t> proposed modifications to notion of time at speeds approaching $c$ and </a:t>
            </a:r>
            <a:r>
              <a:rPr lang="en-US" dirty="0">
                <a:solidFill>
                  <a:schemeClr val="accent5"/>
                </a:solidFill>
                <a:latin typeface="Consolas" panose="020B0609020204030204" pitchFamily="49" charset="0"/>
              </a:rPr>
              <a:t>\cite{einstein_emc2}</a:t>
            </a:r>
            <a:r>
              <a:rPr lang="en-US" dirty="0">
                <a:latin typeface="Consolas" panose="020B0609020204030204" pitchFamily="49" charset="0"/>
              </a:rPr>
              <a:t> finally showed equivalence between mass and energy through $E=mc^2$. Later, </a:t>
            </a:r>
            <a:r>
              <a:rPr lang="en-US" dirty="0">
                <a:solidFill>
                  <a:schemeClr val="accent5"/>
                </a:solidFill>
                <a:latin typeface="Consolas" panose="020B0609020204030204" pitchFamily="49" charset="0"/>
              </a:rPr>
              <a:t>\cite{</a:t>
            </a:r>
            <a:r>
              <a:rPr lang="en-US" dirty="0" err="1">
                <a:solidFill>
                  <a:schemeClr val="accent5"/>
                </a:solidFill>
                <a:latin typeface="Consolas" panose="020B0609020204030204" pitchFamily="49" charset="0"/>
              </a:rPr>
              <a:t>einstein_gen_rel</a:t>
            </a:r>
            <a:r>
              <a:rPr lang="en-US" dirty="0">
                <a:solidFill>
                  <a:schemeClr val="accent5"/>
                </a:solidFill>
                <a:latin typeface="Consolas" panose="020B0609020204030204" pitchFamily="49" charset="0"/>
              </a:rPr>
              <a:t>}</a:t>
            </a:r>
            <a:r>
              <a:rPr lang="en-US" dirty="0">
                <a:latin typeface="Consolas" panose="020B0609020204030204" pitchFamily="49" charset="0"/>
              </a:rPr>
              <a:t> explained gravity as a curvature of spacetime against the accepted notion of it being a perceived force.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first citation </a:t>
            </a:r>
            <a:r>
              <a:rPr lang="en-US" dirty="0">
                <a:solidFill>
                  <a:schemeClr val="accent5"/>
                </a:solidFill>
                <a:latin typeface="Consolas" panose="020B0609020204030204" pitchFamily="49" charset="0"/>
              </a:rPr>
              <a:t>\cite{example}</a:t>
            </a:r>
            <a:r>
              <a:rPr lang="en-US" dirty="0">
                <a:latin typeface="Consolas" panose="020B0609020204030204" pitchFamily="49" charset="0"/>
              </a:rPr>
              <a:t> always list all authors. Subsequent citations </a:t>
            </a:r>
            <a:r>
              <a:rPr lang="en-US" dirty="0">
                <a:solidFill>
                  <a:schemeClr val="accent5"/>
                </a:solidFill>
                <a:latin typeface="Consolas" panose="020B0609020204030204" pitchFamily="49" charset="0"/>
              </a:rPr>
              <a:t>\cite{example}</a:t>
            </a:r>
            <a:r>
              <a:rPr lang="en-US" dirty="0">
                <a:latin typeface="Consolas" panose="020B0609020204030204" pitchFamily="49" charset="0"/>
              </a:rPr>
              <a:t> will be abbreviated with </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verb|et</a:t>
            </a:r>
            <a:r>
              <a:rPr lang="en-US" dirty="0">
                <a:solidFill>
                  <a:schemeClr val="accent5"/>
                </a:solidFill>
                <a:latin typeface="Consolas" panose="020B0609020204030204" pitchFamily="49" charset="0"/>
              </a:rPr>
              <a:t> al.|'</a:t>
            </a:r>
            <a:r>
              <a:rPr lang="en-US" dirty="0">
                <a:latin typeface="Consolas" panose="020B0609020204030204" pitchFamily="49" charset="0"/>
              </a:rPr>
              <a:t>. To get a full citation </a:t>
            </a:r>
            <a:r>
              <a:rPr lang="en-US" dirty="0">
                <a:solidFill>
                  <a:schemeClr val="accent5"/>
                </a:solidFill>
                <a:latin typeface="Consolas" panose="020B0609020204030204" pitchFamily="49" charset="0"/>
              </a:rPr>
              <a:t>\cite*{example} </a:t>
            </a:r>
            <a:r>
              <a:rPr lang="en-US" dirty="0">
                <a:latin typeface="Consolas" panose="020B0609020204030204" pitchFamily="49" charset="0"/>
              </a:rPr>
              <a:t>use </a:t>
            </a:r>
            <a:r>
              <a:rPr lang="en-US" dirty="0">
                <a:solidFill>
                  <a:schemeClr val="accent5"/>
                </a:solidFill>
                <a:latin typeface="Consolas" panose="020B0609020204030204" pitchFamily="49" charset="0"/>
              </a:rPr>
              <a:t>`\verb|\cite*|'</a:t>
            </a:r>
            <a:r>
              <a:rPr lang="en-US" dirty="0">
                <a:latin typeface="Consolas" panose="020B0609020204030204" pitchFamily="49" charset="0"/>
              </a:rPr>
              <a:t> instead.</a:t>
            </a:r>
          </a:p>
        </p:txBody>
      </p:sp>
    </p:spTree>
    <p:extLst>
      <p:ext uri="{BB962C8B-B14F-4D97-AF65-F5344CB8AC3E}">
        <p14:creationId xmlns:p14="http://schemas.microsoft.com/office/powerpoint/2010/main" val="1787538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87C4-ACCA-46C7-B577-83CDD6F4EE45}"/>
              </a:ext>
            </a:extLst>
          </p:cNvPr>
          <p:cNvSpPr>
            <a:spLocks noGrp="1"/>
          </p:cNvSpPr>
          <p:nvPr>
            <p:ph type="title"/>
          </p:nvPr>
        </p:nvSpPr>
        <p:spPr/>
        <p:txBody>
          <a:bodyPr/>
          <a:lstStyle/>
          <a:p>
            <a:r>
              <a:rPr lang="en-IN" dirty="0"/>
              <a:t>Sources</a:t>
            </a:r>
          </a:p>
        </p:txBody>
      </p:sp>
      <p:sp>
        <p:nvSpPr>
          <p:cNvPr id="3" name="Content Placeholder 2">
            <a:extLst>
              <a:ext uri="{FF2B5EF4-FFF2-40B4-BE49-F238E27FC236}">
                <a16:creationId xmlns:a16="http://schemas.microsoft.com/office/drawing/2014/main" id="{81387A5E-423F-4F96-B83F-6EF5E433D439}"/>
              </a:ext>
            </a:extLst>
          </p:cNvPr>
          <p:cNvSpPr>
            <a:spLocks noGrp="1"/>
          </p:cNvSpPr>
          <p:nvPr>
            <p:ph idx="1"/>
          </p:nvPr>
        </p:nvSpPr>
        <p:spPr/>
        <p:txBody>
          <a:bodyPr/>
          <a:lstStyle/>
          <a:p>
            <a:r>
              <a:rPr lang="en-IN" dirty="0">
                <a:hlinkClick r:id="rId2"/>
              </a:rPr>
              <a:t>https://www.brown.edu/academics/sciencecenter/sites/brown.edu.academics.science-center/files/uploads/beginningLaTeX.pdf</a:t>
            </a:r>
            <a:endParaRPr lang="en-IN" dirty="0"/>
          </a:p>
          <a:p>
            <a:r>
              <a:rPr lang="en-IN" dirty="0">
                <a:hlinkClick r:id="rId3"/>
              </a:rPr>
              <a:t>https://www.cse.iitb.ac.in/~vahanwala/latex/introduction.pdf</a:t>
            </a:r>
            <a:endParaRPr lang="en-IN" dirty="0"/>
          </a:p>
          <a:p>
            <a:r>
              <a:rPr lang="en-IN" dirty="0">
                <a:hlinkClick r:id="rId4"/>
              </a:rPr>
              <a:t>https://wch.github.io/latexsheet/latexsheet-a4.pdf</a:t>
            </a:r>
            <a:endParaRPr lang="en-IN" dirty="0"/>
          </a:p>
          <a:p>
            <a:endParaRPr lang="en-IN" dirty="0"/>
          </a:p>
        </p:txBody>
      </p:sp>
    </p:spTree>
    <p:extLst>
      <p:ext uri="{BB962C8B-B14F-4D97-AF65-F5344CB8AC3E}">
        <p14:creationId xmlns:p14="http://schemas.microsoft.com/office/powerpoint/2010/main" val="100271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4AF7-EAA4-4AE2-8FDA-65D6C5B9A5A1}"/>
              </a:ext>
            </a:extLst>
          </p:cNvPr>
          <p:cNvSpPr>
            <a:spLocks noGrp="1"/>
          </p:cNvSpPr>
          <p:nvPr>
            <p:ph type="title"/>
          </p:nvPr>
        </p:nvSpPr>
        <p:spPr/>
        <p:txBody>
          <a:bodyPr/>
          <a:lstStyle/>
          <a:p>
            <a:r>
              <a:rPr lang="en-IN" dirty="0"/>
              <a:t>Latex Editors</a:t>
            </a:r>
          </a:p>
        </p:txBody>
      </p:sp>
      <p:sp>
        <p:nvSpPr>
          <p:cNvPr id="3" name="Content Placeholder 2">
            <a:extLst>
              <a:ext uri="{FF2B5EF4-FFF2-40B4-BE49-F238E27FC236}">
                <a16:creationId xmlns:a16="http://schemas.microsoft.com/office/drawing/2014/main" id="{08112849-4E1E-4FEA-9A46-2F998A275EF8}"/>
              </a:ext>
            </a:extLst>
          </p:cNvPr>
          <p:cNvSpPr>
            <a:spLocks noGrp="1"/>
          </p:cNvSpPr>
          <p:nvPr>
            <p:ph idx="1"/>
          </p:nvPr>
        </p:nvSpPr>
        <p:spPr>
          <a:xfrm>
            <a:off x="838200" y="1690688"/>
            <a:ext cx="10515600" cy="5003075"/>
          </a:xfrm>
        </p:spPr>
        <p:txBody>
          <a:bodyPr>
            <a:normAutofit fontScale="77500" lnSpcReduction="20000"/>
          </a:bodyPr>
          <a:lstStyle/>
          <a:p>
            <a:r>
              <a:rPr lang="en-IN" dirty="0"/>
              <a:t>Overleaf</a:t>
            </a:r>
          </a:p>
          <a:p>
            <a:pPr lvl="1"/>
            <a:r>
              <a:rPr lang="en-IN" dirty="0"/>
              <a:t>Cloud based. Easiest to use! No package download needed! Good for writing term papers!</a:t>
            </a:r>
          </a:p>
          <a:p>
            <a:pPr lvl="1"/>
            <a:r>
              <a:rPr lang="en-IN" dirty="0"/>
              <a:t>IIMB may have a subscription!</a:t>
            </a:r>
            <a:br>
              <a:rPr lang="en-IN" dirty="0"/>
            </a:br>
            <a:endParaRPr lang="en-IN" dirty="0"/>
          </a:p>
          <a:p>
            <a:r>
              <a:rPr lang="en-IN" dirty="0" err="1"/>
              <a:t>Miktex</a:t>
            </a:r>
            <a:r>
              <a:rPr lang="en-IN" dirty="0"/>
              <a:t>/</a:t>
            </a:r>
            <a:r>
              <a:rPr lang="en-IN" dirty="0" err="1"/>
              <a:t>Mactex</a:t>
            </a:r>
            <a:r>
              <a:rPr lang="en-IN" dirty="0"/>
              <a:t>/</a:t>
            </a:r>
            <a:r>
              <a:rPr lang="en-IN" dirty="0" err="1"/>
              <a:t>TexLive</a:t>
            </a:r>
            <a:endParaRPr lang="en-IN" dirty="0"/>
          </a:p>
          <a:p>
            <a:pPr lvl="1"/>
            <a:r>
              <a:rPr lang="en-IN" dirty="0"/>
              <a:t>You get lots of package pre-bundled! You will still need to download your own packages (if needed!)</a:t>
            </a:r>
          </a:p>
          <a:p>
            <a:pPr lvl="1"/>
            <a:r>
              <a:rPr lang="en-IN" dirty="0"/>
              <a:t>Its free!</a:t>
            </a:r>
            <a:br>
              <a:rPr lang="en-IN" dirty="0"/>
            </a:br>
            <a:endParaRPr lang="en-IN" dirty="0"/>
          </a:p>
          <a:p>
            <a:r>
              <a:rPr lang="en-IN" dirty="0" err="1"/>
              <a:t>Tinytex</a:t>
            </a:r>
            <a:endParaRPr lang="en-IN" dirty="0"/>
          </a:p>
          <a:p>
            <a:pPr lvl="1"/>
            <a:r>
              <a:rPr lang="en-IN" dirty="0"/>
              <a:t>Only download the packages you need! (on the go)</a:t>
            </a:r>
            <a:br>
              <a:rPr lang="en-IN" dirty="0"/>
            </a:br>
            <a:endParaRPr lang="en-IN" dirty="0"/>
          </a:p>
          <a:p>
            <a:r>
              <a:rPr lang="en-IN" dirty="0" err="1"/>
              <a:t>Rmarkdown</a:t>
            </a:r>
            <a:endParaRPr lang="en-IN" dirty="0"/>
          </a:p>
          <a:p>
            <a:pPr lvl="1"/>
            <a:r>
              <a:rPr lang="en-IN" dirty="0"/>
              <a:t>Combine analysis and writing in one document!</a:t>
            </a:r>
          </a:p>
          <a:p>
            <a:pPr lvl="1"/>
            <a:r>
              <a:rPr lang="en-IN" dirty="0"/>
              <a:t>Most of the web content today is written in some form of markdown!</a:t>
            </a:r>
            <a:br>
              <a:rPr lang="en-IN" dirty="0"/>
            </a:br>
            <a:endParaRPr lang="en-IN" dirty="0"/>
          </a:p>
          <a:p>
            <a:r>
              <a:rPr lang="en-IN" dirty="0" err="1"/>
              <a:t>Tinytex</a:t>
            </a:r>
            <a:r>
              <a:rPr lang="en-IN" dirty="0"/>
              <a:t> + </a:t>
            </a:r>
            <a:r>
              <a:rPr lang="en-IN" dirty="0" err="1"/>
              <a:t>Rmarkdown</a:t>
            </a:r>
            <a:endParaRPr lang="en-IN" dirty="0"/>
          </a:p>
          <a:p>
            <a:pPr lvl="1"/>
            <a:r>
              <a:rPr lang="en-IN" dirty="0"/>
              <a:t>This is what I use for thesis (with occasional use of overleaf!)</a:t>
            </a:r>
          </a:p>
        </p:txBody>
      </p:sp>
    </p:spTree>
    <p:extLst>
      <p:ext uri="{BB962C8B-B14F-4D97-AF65-F5344CB8AC3E}">
        <p14:creationId xmlns:p14="http://schemas.microsoft.com/office/powerpoint/2010/main" val="350205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81CE-66C2-4544-AE03-50D7E0A681BC}"/>
              </a:ext>
            </a:extLst>
          </p:cNvPr>
          <p:cNvSpPr>
            <a:spLocks noGrp="1"/>
          </p:cNvSpPr>
          <p:nvPr>
            <p:ph type="title"/>
          </p:nvPr>
        </p:nvSpPr>
        <p:spPr/>
        <p:txBody>
          <a:bodyPr/>
          <a:lstStyle/>
          <a:p>
            <a:r>
              <a:rPr lang="en-IN" dirty="0"/>
              <a:t>Minimal Example</a:t>
            </a:r>
          </a:p>
        </p:txBody>
      </p:sp>
      <p:sp>
        <p:nvSpPr>
          <p:cNvPr id="3" name="Content Placeholder 2">
            <a:extLst>
              <a:ext uri="{FF2B5EF4-FFF2-40B4-BE49-F238E27FC236}">
                <a16:creationId xmlns:a16="http://schemas.microsoft.com/office/drawing/2014/main" id="{C79CD5E4-6316-47BF-A231-756F52FC6C8F}"/>
              </a:ext>
            </a:extLst>
          </p:cNvPr>
          <p:cNvSpPr>
            <a:spLocks noGrp="1"/>
          </p:cNvSpPr>
          <p:nvPr>
            <p:ph idx="1"/>
          </p:nvPr>
        </p:nvSpPr>
        <p:spPr>
          <a:xfrm>
            <a:off x="760522" y="1949974"/>
            <a:ext cx="5257800" cy="4351338"/>
          </a:xfrm>
        </p:spPr>
        <p:txBody>
          <a:bodyPr>
            <a:normAutofit/>
          </a:bodyPr>
          <a:lstStyle/>
          <a:p>
            <a:pPr marL="0" indent="0">
              <a:buNone/>
            </a:pP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documentclass</a:t>
            </a:r>
            <a:r>
              <a:rPr lang="en-IN" sz="2400" dirty="0">
                <a:solidFill>
                  <a:schemeClr val="accent5"/>
                </a:solidFill>
                <a:latin typeface="Consolas" panose="020B0609020204030204" pitchFamily="49" charset="0"/>
              </a:rPr>
              <a:t>[11pt,twoside,a4paper]{article}</a:t>
            </a:r>
          </a:p>
          <a:p>
            <a:pPr marL="0" indent="0">
              <a:buNone/>
            </a:pPr>
            <a:endParaRPr lang="en-IN" sz="2400" dirty="0">
              <a:solidFill>
                <a:schemeClr val="accent5"/>
              </a:solidFill>
              <a:latin typeface="Consolas" panose="020B0609020204030204" pitchFamily="49" charset="0"/>
            </a:endParaRPr>
          </a:p>
          <a:p>
            <a:pPr marL="0" indent="0">
              <a:buNone/>
            </a:pP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usepackage</a:t>
            </a: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english</a:t>
            </a:r>
            <a:r>
              <a:rPr lang="en-IN" sz="2400" dirty="0">
                <a:solidFill>
                  <a:schemeClr val="accent5"/>
                </a:solidFill>
                <a:latin typeface="Consolas" panose="020B0609020204030204" pitchFamily="49" charset="0"/>
              </a:rPr>
              <a:t>]{babel}</a:t>
            </a:r>
          </a:p>
          <a:p>
            <a:pPr marL="0" indent="0">
              <a:buNone/>
            </a:pP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usepackage</a:t>
            </a:r>
            <a:r>
              <a:rPr lang="en-IN" sz="2400" dirty="0">
                <a:solidFill>
                  <a:schemeClr val="accent5"/>
                </a:solidFill>
                <a:latin typeface="Consolas" panose="020B0609020204030204" pitchFamily="49" charset="0"/>
              </a:rPr>
              <a:t>{</a:t>
            </a:r>
            <a:r>
              <a:rPr lang="en-IN" sz="2400" dirty="0" err="1">
                <a:solidFill>
                  <a:schemeClr val="accent5"/>
                </a:solidFill>
                <a:latin typeface="Consolas" panose="020B0609020204030204" pitchFamily="49" charset="0"/>
              </a:rPr>
              <a:t>blindtext</a:t>
            </a:r>
            <a:r>
              <a:rPr lang="en-IN" sz="2400" dirty="0">
                <a:solidFill>
                  <a:schemeClr val="accent5"/>
                </a:solidFill>
                <a:latin typeface="Consolas" panose="020B0609020204030204" pitchFamily="49" charset="0"/>
              </a:rPr>
              <a:t>}</a:t>
            </a:r>
          </a:p>
          <a:p>
            <a:pPr marL="0" indent="0">
              <a:buNone/>
            </a:pPr>
            <a:endParaRPr lang="en-IN" sz="2400" dirty="0">
              <a:solidFill>
                <a:schemeClr val="accent5"/>
              </a:solidFill>
              <a:latin typeface="Consolas" panose="020B0609020204030204" pitchFamily="49" charset="0"/>
            </a:endParaRPr>
          </a:p>
          <a:p>
            <a:pPr marL="0" indent="0">
              <a:buNone/>
            </a:pPr>
            <a:r>
              <a:rPr lang="en-IN" sz="2400" dirty="0">
                <a:solidFill>
                  <a:schemeClr val="accent5"/>
                </a:solidFill>
                <a:latin typeface="Consolas" panose="020B0609020204030204" pitchFamily="49" charset="0"/>
              </a:rPr>
              <a:t>\title{Introduction to Latex}</a:t>
            </a:r>
          </a:p>
          <a:p>
            <a:pPr marL="0" indent="0">
              <a:buNone/>
            </a:pPr>
            <a:r>
              <a:rPr lang="en-IN" sz="2400" dirty="0">
                <a:solidFill>
                  <a:schemeClr val="accent5"/>
                </a:solidFill>
                <a:latin typeface="Consolas" panose="020B0609020204030204" pitchFamily="49" charset="0"/>
              </a:rPr>
              <a:t>\author{Nikhil Vidhani}</a:t>
            </a:r>
          </a:p>
        </p:txBody>
      </p:sp>
      <p:sp>
        <p:nvSpPr>
          <p:cNvPr id="4" name="Content Placeholder 2">
            <a:extLst>
              <a:ext uri="{FF2B5EF4-FFF2-40B4-BE49-F238E27FC236}">
                <a16:creationId xmlns:a16="http://schemas.microsoft.com/office/drawing/2014/main" id="{156724A2-F541-49B3-9865-0D4459CA0D94}"/>
              </a:ext>
            </a:extLst>
          </p:cNvPr>
          <p:cNvSpPr txBox="1">
            <a:spLocks/>
          </p:cNvSpPr>
          <p:nvPr/>
        </p:nvSpPr>
        <p:spPr>
          <a:xfrm>
            <a:off x="6897950" y="1264559"/>
            <a:ext cx="4536488" cy="5296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200" dirty="0">
                <a:solidFill>
                  <a:schemeClr val="accent5"/>
                </a:solidFill>
                <a:latin typeface="Consolas" panose="020B0609020204030204" pitchFamily="49" charset="0"/>
              </a:rPr>
              <a:t>\begin{document}</a:t>
            </a:r>
          </a:p>
          <a:p>
            <a:pPr marL="0" indent="0">
              <a:buFont typeface="Arial" panose="020B0604020202020204" pitchFamily="34" charset="0"/>
              <a:buNone/>
            </a:pPr>
            <a:endParaRPr lang="en-IN" sz="2200" dirty="0">
              <a:solidFill>
                <a:schemeClr val="accent5"/>
              </a:solidFill>
              <a:latin typeface="Consolas" panose="020B0609020204030204" pitchFamily="49" charset="0"/>
            </a:endParaRPr>
          </a:p>
          <a:p>
            <a:pPr marL="0" indent="0">
              <a:buFont typeface="Arial" panose="020B0604020202020204" pitchFamily="34" charset="0"/>
              <a:buNone/>
            </a:pPr>
            <a:r>
              <a:rPr lang="en-IN" sz="2200" dirty="0">
                <a:solidFill>
                  <a:schemeClr val="accent5"/>
                </a:solidFill>
                <a:latin typeface="Consolas" panose="020B0609020204030204" pitchFamily="49" charset="0"/>
              </a:rPr>
              <a:t>\</a:t>
            </a:r>
            <a:r>
              <a:rPr lang="en-IN" sz="2200" dirty="0" err="1">
                <a:solidFill>
                  <a:schemeClr val="accent5"/>
                </a:solidFill>
                <a:latin typeface="Consolas" panose="020B0609020204030204" pitchFamily="49" charset="0"/>
              </a:rPr>
              <a:t>maketitle</a:t>
            </a:r>
            <a:endParaRPr lang="en-IN" sz="2200" dirty="0">
              <a:solidFill>
                <a:schemeClr val="accent5"/>
              </a:solidFill>
              <a:latin typeface="Consolas" panose="020B0609020204030204" pitchFamily="49" charset="0"/>
            </a:endParaRPr>
          </a:p>
          <a:p>
            <a:pPr marL="0" indent="0">
              <a:buFont typeface="Arial" panose="020B0604020202020204" pitchFamily="34" charset="0"/>
              <a:buNone/>
            </a:pPr>
            <a:endParaRPr lang="en-IN" sz="2200" dirty="0">
              <a:solidFill>
                <a:schemeClr val="accent5"/>
              </a:solidFill>
              <a:latin typeface="Consolas" panose="020B0609020204030204" pitchFamily="49" charset="0"/>
            </a:endParaRPr>
          </a:p>
          <a:p>
            <a:pPr marL="0" indent="0">
              <a:buFont typeface="Arial" panose="020B0604020202020204" pitchFamily="34" charset="0"/>
              <a:buNone/>
            </a:pPr>
            <a:r>
              <a:rPr lang="en-IN" sz="2200" dirty="0">
                <a:solidFill>
                  <a:schemeClr val="accent5"/>
                </a:solidFill>
                <a:latin typeface="Consolas" panose="020B0609020204030204" pitchFamily="49" charset="0"/>
              </a:rPr>
              <a:t>\begin{abstract}</a:t>
            </a:r>
          </a:p>
          <a:p>
            <a:pPr marL="0" indent="0">
              <a:buFont typeface="Arial" panose="020B0604020202020204" pitchFamily="34" charset="0"/>
              <a:buNone/>
            </a:pPr>
            <a:r>
              <a:rPr lang="en-IN" sz="2200" dirty="0">
                <a:solidFill>
                  <a:schemeClr val="accent5"/>
                </a:solidFill>
                <a:latin typeface="Consolas" panose="020B0609020204030204" pitchFamily="49" charset="0"/>
              </a:rPr>
              <a:t>\</a:t>
            </a:r>
            <a:r>
              <a:rPr lang="en-IN" sz="2200" dirty="0" err="1">
                <a:solidFill>
                  <a:schemeClr val="accent5"/>
                </a:solidFill>
                <a:latin typeface="Consolas" panose="020B0609020204030204" pitchFamily="49" charset="0"/>
              </a:rPr>
              <a:t>blindtext</a:t>
            </a:r>
            <a:r>
              <a:rPr lang="en-IN" sz="2200" dirty="0">
                <a:solidFill>
                  <a:schemeClr val="accent5"/>
                </a:solidFill>
                <a:latin typeface="Consolas" panose="020B0609020204030204" pitchFamily="49" charset="0"/>
              </a:rPr>
              <a:t>[1]</a:t>
            </a:r>
          </a:p>
          <a:p>
            <a:pPr marL="0" indent="0">
              <a:buFont typeface="Arial" panose="020B0604020202020204" pitchFamily="34" charset="0"/>
              <a:buNone/>
            </a:pPr>
            <a:r>
              <a:rPr lang="en-IN" sz="2200" dirty="0">
                <a:solidFill>
                  <a:schemeClr val="accent5"/>
                </a:solidFill>
                <a:latin typeface="Consolas" panose="020B0609020204030204" pitchFamily="49" charset="0"/>
              </a:rPr>
              <a:t>\end{abstract}</a:t>
            </a:r>
          </a:p>
          <a:p>
            <a:pPr marL="0" indent="0">
              <a:buFont typeface="Arial" panose="020B0604020202020204" pitchFamily="34" charset="0"/>
              <a:buNone/>
            </a:pPr>
            <a:endParaRPr lang="en-IN" sz="2200" dirty="0">
              <a:solidFill>
                <a:schemeClr val="accent5"/>
              </a:solidFill>
              <a:latin typeface="Consolas" panose="020B0609020204030204" pitchFamily="49" charset="0"/>
            </a:endParaRPr>
          </a:p>
          <a:p>
            <a:pPr marL="0" indent="0">
              <a:buFont typeface="Arial" panose="020B0604020202020204" pitchFamily="34" charset="0"/>
              <a:buNone/>
            </a:pPr>
            <a:r>
              <a:rPr lang="en-IN" sz="2200" dirty="0">
                <a:solidFill>
                  <a:schemeClr val="accent5"/>
                </a:solidFill>
                <a:latin typeface="Consolas" panose="020B0609020204030204" pitchFamily="49" charset="0"/>
              </a:rPr>
              <a:t>\section{Introduction}</a:t>
            </a:r>
          </a:p>
          <a:p>
            <a:pPr marL="0" indent="0">
              <a:buFont typeface="Arial" panose="020B0604020202020204" pitchFamily="34" charset="0"/>
              <a:buNone/>
            </a:pPr>
            <a:r>
              <a:rPr lang="en-IN" sz="2200" dirty="0">
                <a:solidFill>
                  <a:schemeClr val="accent5"/>
                </a:solidFill>
                <a:latin typeface="Consolas" panose="020B0609020204030204" pitchFamily="49" charset="0"/>
              </a:rPr>
              <a:t>\</a:t>
            </a:r>
            <a:r>
              <a:rPr lang="en-IN" sz="2200" dirty="0" err="1">
                <a:solidFill>
                  <a:schemeClr val="accent5"/>
                </a:solidFill>
                <a:latin typeface="Consolas" panose="020B0609020204030204" pitchFamily="49" charset="0"/>
              </a:rPr>
              <a:t>blindtext</a:t>
            </a:r>
            <a:r>
              <a:rPr lang="en-IN" sz="2200" dirty="0">
                <a:solidFill>
                  <a:schemeClr val="accent5"/>
                </a:solidFill>
                <a:latin typeface="Consolas" panose="020B0609020204030204" pitchFamily="49" charset="0"/>
              </a:rPr>
              <a:t>[20]</a:t>
            </a:r>
          </a:p>
          <a:p>
            <a:pPr marL="0" indent="0">
              <a:buFont typeface="Arial" panose="020B0604020202020204" pitchFamily="34" charset="0"/>
              <a:buNone/>
            </a:pPr>
            <a:endParaRPr lang="en-IN" sz="2200" dirty="0">
              <a:solidFill>
                <a:schemeClr val="accent5"/>
              </a:solidFill>
              <a:latin typeface="Consolas" panose="020B0609020204030204" pitchFamily="49" charset="0"/>
            </a:endParaRPr>
          </a:p>
          <a:p>
            <a:pPr marL="0" indent="0">
              <a:buFont typeface="Arial" panose="020B0604020202020204" pitchFamily="34" charset="0"/>
              <a:buNone/>
            </a:pPr>
            <a:r>
              <a:rPr lang="en-IN" sz="2200" dirty="0">
                <a:solidFill>
                  <a:schemeClr val="accent5"/>
                </a:solidFill>
                <a:latin typeface="Consolas" panose="020B0609020204030204" pitchFamily="49" charset="0"/>
              </a:rPr>
              <a:t>\end{document}</a:t>
            </a:r>
          </a:p>
        </p:txBody>
      </p:sp>
    </p:spTree>
    <p:extLst>
      <p:ext uri="{BB962C8B-B14F-4D97-AF65-F5344CB8AC3E}">
        <p14:creationId xmlns:p14="http://schemas.microsoft.com/office/powerpoint/2010/main" val="241843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200D-261B-4C25-B712-2994F0BBA10D}"/>
              </a:ext>
            </a:extLst>
          </p:cNvPr>
          <p:cNvSpPr>
            <a:spLocks noGrp="1"/>
          </p:cNvSpPr>
          <p:nvPr>
            <p:ph type="title"/>
          </p:nvPr>
        </p:nvSpPr>
        <p:spPr/>
        <p:txBody>
          <a:bodyPr/>
          <a:lstStyle/>
          <a:p>
            <a:r>
              <a:rPr lang="en-IN" dirty="0"/>
              <a:t>Document properties</a:t>
            </a:r>
          </a:p>
        </p:txBody>
      </p:sp>
      <p:sp>
        <p:nvSpPr>
          <p:cNvPr id="3" name="Content Placeholder 2">
            <a:extLst>
              <a:ext uri="{FF2B5EF4-FFF2-40B4-BE49-F238E27FC236}">
                <a16:creationId xmlns:a16="http://schemas.microsoft.com/office/drawing/2014/main" id="{B0E65A8E-3A5C-45A0-9717-9084FBC68564}"/>
              </a:ext>
            </a:extLst>
          </p:cNvPr>
          <p:cNvSpPr>
            <a:spLocks noGrp="1"/>
          </p:cNvSpPr>
          <p:nvPr>
            <p:ph idx="1"/>
          </p:nvPr>
        </p:nvSpPr>
        <p:spPr/>
        <p:txBody>
          <a:bodyPr>
            <a:normAutofit lnSpcReduction="10000"/>
          </a:bodyPr>
          <a:lstStyle/>
          <a:p>
            <a:r>
              <a:rPr lang="en-IN" dirty="0"/>
              <a:t>Paper type</a:t>
            </a:r>
          </a:p>
          <a:p>
            <a:r>
              <a:rPr lang="en-IN" dirty="0"/>
              <a:t>Font size</a:t>
            </a:r>
          </a:p>
          <a:p>
            <a:r>
              <a:rPr lang="en-IN" dirty="0"/>
              <a:t>Document class</a:t>
            </a:r>
          </a:p>
          <a:p>
            <a:r>
              <a:rPr lang="en-IN" dirty="0"/>
              <a:t>A document’s body starts with </a:t>
            </a:r>
            <a:r>
              <a:rPr lang="en-IN" dirty="0">
                <a:solidFill>
                  <a:schemeClr val="accent5"/>
                </a:solidFill>
                <a:latin typeface="Consolas" panose="020B0609020204030204" pitchFamily="49" charset="0"/>
              </a:rPr>
              <a:t>\begin{document}</a:t>
            </a:r>
            <a:r>
              <a:rPr lang="en-IN" dirty="0"/>
              <a:t> and end with </a:t>
            </a:r>
            <a:r>
              <a:rPr lang="en-IN" dirty="0">
                <a:solidFill>
                  <a:schemeClr val="accent5"/>
                </a:solidFill>
                <a:latin typeface="Consolas" panose="020B0609020204030204" pitchFamily="49" charset="0"/>
              </a:rPr>
              <a:t>\end{document}. </a:t>
            </a:r>
            <a:r>
              <a:rPr lang="en-IN" dirty="0"/>
              <a:t>Anything before </a:t>
            </a:r>
            <a:r>
              <a:rPr lang="en-IN" dirty="0">
                <a:solidFill>
                  <a:schemeClr val="accent5"/>
                </a:solidFill>
                <a:latin typeface="Consolas" panose="020B0609020204030204" pitchFamily="49" charset="0"/>
              </a:rPr>
              <a:t>\begin{document}</a:t>
            </a:r>
            <a:r>
              <a:rPr lang="en-IN" dirty="0"/>
              <a:t> is called preamble.</a:t>
            </a:r>
          </a:p>
          <a:p>
            <a:pPr marL="0" indent="0">
              <a:buNone/>
            </a:pPr>
            <a:endParaRPr lang="en-IN" dirty="0"/>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documentclass</a:t>
            </a:r>
            <a:r>
              <a:rPr lang="en-IN" dirty="0">
                <a:solidFill>
                  <a:schemeClr val="accent5"/>
                </a:solidFill>
                <a:latin typeface="Consolas" panose="020B0609020204030204" pitchFamily="49" charset="0"/>
              </a:rPr>
              <a:t>[12pt,a4paper]{article}</a:t>
            </a: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documentclass</a:t>
            </a:r>
            <a:r>
              <a:rPr lang="en-IN" dirty="0">
                <a:solidFill>
                  <a:schemeClr val="accent5"/>
                </a:solidFill>
                <a:latin typeface="Consolas" panose="020B0609020204030204" pitchFamily="49" charset="0"/>
              </a:rPr>
              <a:t>[11pt,a5paper,twocolumn,landscape]{book}</a:t>
            </a:r>
          </a:p>
        </p:txBody>
      </p:sp>
    </p:spTree>
    <p:extLst>
      <p:ext uri="{BB962C8B-B14F-4D97-AF65-F5344CB8AC3E}">
        <p14:creationId xmlns:p14="http://schemas.microsoft.com/office/powerpoint/2010/main" val="93963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625D-29D2-4CBF-9322-DEF46AA74CAC}"/>
              </a:ext>
            </a:extLst>
          </p:cNvPr>
          <p:cNvSpPr>
            <a:spLocks noGrp="1"/>
          </p:cNvSpPr>
          <p:nvPr>
            <p:ph type="title"/>
          </p:nvPr>
        </p:nvSpPr>
        <p:spPr/>
        <p:txBody>
          <a:bodyPr/>
          <a:lstStyle/>
          <a:p>
            <a:r>
              <a:rPr lang="en-IN" dirty="0"/>
              <a:t>Page Margins / Geometry</a:t>
            </a:r>
          </a:p>
        </p:txBody>
      </p:sp>
      <p:sp>
        <p:nvSpPr>
          <p:cNvPr id="3" name="Content Placeholder 2">
            <a:extLst>
              <a:ext uri="{FF2B5EF4-FFF2-40B4-BE49-F238E27FC236}">
                <a16:creationId xmlns:a16="http://schemas.microsoft.com/office/drawing/2014/main" id="{C3402940-D636-42E9-A28E-26709125013E}"/>
              </a:ext>
            </a:extLst>
          </p:cNvPr>
          <p:cNvSpPr>
            <a:spLocks noGrp="1"/>
          </p:cNvSpPr>
          <p:nvPr>
            <p:ph idx="1"/>
          </p:nvPr>
        </p:nvSpPr>
        <p:spPr/>
        <p:txBody>
          <a:bodyPr>
            <a:normAutofit fontScale="92500" lnSpcReduction="10000"/>
          </a:bodyPr>
          <a:lstStyle/>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[margin=1in]{geometry}</a:t>
            </a:r>
          </a:p>
          <a:p>
            <a:endParaRPr lang="en-IN" dirty="0">
              <a:solidFill>
                <a:schemeClr val="accent5"/>
              </a:solidFill>
              <a:latin typeface="Consolas" panose="020B0609020204030204" pitchFamily="49" charset="0"/>
            </a:endParaRP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[top=1cm,bottom=2cm,left=3cm,right=4cm]{geometry}</a:t>
            </a:r>
          </a:p>
          <a:p>
            <a:endParaRPr lang="en-IN" dirty="0">
              <a:solidFill>
                <a:schemeClr val="accent5"/>
              </a:solidFill>
              <a:latin typeface="Consolas" panose="020B0609020204030204" pitchFamily="49" charset="0"/>
            </a:endParaRPr>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[a4paper,bindingoffset=2in,margin=0.5in]{geometry}</a:t>
            </a:r>
          </a:p>
          <a:p>
            <a:pPr lvl="1"/>
            <a:r>
              <a:rPr lang="en-IN" dirty="0"/>
              <a:t>Try above with `</a:t>
            </a:r>
            <a:r>
              <a:rPr lang="en-IN" dirty="0" err="1">
                <a:solidFill>
                  <a:schemeClr val="accent5"/>
                </a:solidFill>
                <a:latin typeface="Consolas" panose="020B0609020204030204" pitchFamily="49" charset="0"/>
              </a:rPr>
              <a:t>twoside</a:t>
            </a:r>
            <a:r>
              <a:rPr lang="en-IN" dirty="0"/>
              <a:t>` option in `</a:t>
            </a:r>
            <a:r>
              <a:rPr lang="en-IN" dirty="0" err="1">
                <a:solidFill>
                  <a:schemeClr val="accent5"/>
                </a:solidFill>
                <a:latin typeface="Consolas" panose="020B0609020204030204" pitchFamily="49" charset="0"/>
              </a:rPr>
              <a:t>documentclass</a:t>
            </a:r>
            <a:r>
              <a:rPr lang="en-IN" dirty="0"/>
              <a:t>`</a:t>
            </a:r>
          </a:p>
          <a:p>
            <a:pPr lvl="1"/>
            <a:endParaRPr lang="en-IN" dirty="0"/>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[a4paper,inner=0.5in,outer=2in]{geometry}</a:t>
            </a:r>
          </a:p>
          <a:p>
            <a:pPr lvl="1"/>
            <a:r>
              <a:rPr lang="en-IN" dirty="0"/>
              <a:t>Again, try with `</a:t>
            </a:r>
            <a:r>
              <a:rPr lang="en-IN" dirty="0" err="1">
                <a:solidFill>
                  <a:schemeClr val="accent5"/>
                </a:solidFill>
                <a:latin typeface="Consolas" panose="020B0609020204030204" pitchFamily="49" charset="0"/>
              </a:rPr>
              <a:t>twoside</a:t>
            </a:r>
            <a:r>
              <a:rPr lang="en-IN" dirty="0"/>
              <a:t>` option!</a:t>
            </a:r>
          </a:p>
          <a:p>
            <a:endParaRPr lang="en-IN" dirty="0"/>
          </a:p>
        </p:txBody>
      </p:sp>
    </p:spTree>
    <p:extLst>
      <p:ext uri="{BB962C8B-B14F-4D97-AF65-F5344CB8AC3E}">
        <p14:creationId xmlns:p14="http://schemas.microsoft.com/office/powerpoint/2010/main" val="88970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3D0D-D655-45E5-8E4F-2009B91E4772}"/>
              </a:ext>
            </a:extLst>
          </p:cNvPr>
          <p:cNvSpPr>
            <a:spLocks noGrp="1"/>
          </p:cNvSpPr>
          <p:nvPr>
            <p:ph type="title"/>
          </p:nvPr>
        </p:nvSpPr>
        <p:spPr/>
        <p:txBody>
          <a:bodyPr/>
          <a:lstStyle/>
          <a:p>
            <a:r>
              <a:rPr lang="en-IN" dirty="0"/>
              <a:t>Fonts</a:t>
            </a:r>
          </a:p>
        </p:txBody>
      </p:sp>
      <p:sp>
        <p:nvSpPr>
          <p:cNvPr id="3" name="Content Placeholder 2">
            <a:extLst>
              <a:ext uri="{FF2B5EF4-FFF2-40B4-BE49-F238E27FC236}">
                <a16:creationId xmlns:a16="http://schemas.microsoft.com/office/drawing/2014/main" id="{1D46D9D7-9811-4298-8BB8-213E3C0C2B95}"/>
              </a:ext>
            </a:extLst>
          </p:cNvPr>
          <p:cNvSpPr>
            <a:spLocks noGrp="1"/>
          </p:cNvSpPr>
          <p:nvPr>
            <p:ph idx="1"/>
          </p:nvPr>
        </p:nvSpPr>
        <p:spPr>
          <a:xfrm>
            <a:off x="838200" y="1690688"/>
            <a:ext cx="10515600" cy="4940931"/>
          </a:xfrm>
        </p:spPr>
        <p:txBody>
          <a:bodyPr>
            <a:normAutofit fontScale="92500" lnSpcReduction="20000"/>
          </a:bodyPr>
          <a:lstStyle/>
          <a:p>
            <a:r>
              <a:rPr lang="en-IN" dirty="0"/>
              <a:t>Default: computer modern (cm)</a:t>
            </a:r>
          </a:p>
          <a:p>
            <a:pPr lvl="1"/>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renewcommand</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familydefault</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cmss</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sans serif</a:t>
            </a:r>
          </a:p>
          <a:p>
            <a:pPr lvl="1"/>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renewcommand</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familydefault</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cmtt</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tele-type</a:t>
            </a:r>
          </a:p>
          <a:p>
            <a:pPr lvl="1"/>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renewcommand</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familydefault</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cmr</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roman</a:t>
            </a:r>
          </a:p>
          <a:p>
            <a:pPr lvl="1"/>
            <a:r>
              <a:rPr lang="en-IN" dirty="0">
                <a:solidFill>
                  <a:schemeClr val="accent6"/>
                </a:solidFill>
              </a:rPr>
              <a:t>More info at </a:t>
            </a:r>
            <a:r>
              <a:rPr lang="en-IN" dirty="0">
                <a:hlinkClick r:id="rId2"/>
              </a:rPr>
              <a:t>https://www.overleaf.com/learn/latex/Font_typefaces#Reference_guide</a:t>
            </a:r>
            <a:endParaRPr lang="en-IN" dirty="0"/>
          </a:p>
          <a:p>
            <a:endParaRPr lang="en-IN" dirty="0"/>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lmodern</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a:t>
            </a:r>
            <a:r>
              <a:rPr lang="en-IN" dirty="0" err="1">
                <a:solidFill>
                  <a:schemeClr val="accent6"/>
                </a:solidFill>
                <a:latin typeface="Consolas" panose="020B0609020204030204" pitchFamily="49" charset="0"/>
              </a:rPr>
              <a:t>latin</a:t>
            </a:r>
            <a:r>
              <a:rPr lang="en-IN" dirty="0">
                <a:solidFill>
                  <a:schemeClr val="accent6"/>
                </a:solidFill>
                <a:latin typeface="Consolas" panose="020B0609020204030204" pitchFamily="49" charset="0"/>
              </a:rPr>
              <a:t> modern</a:t>
            </a:r>
          </a:p>
          <a:p>
            <a:pPr lvl="1"/>
            <a:r>
              <a:rPr lang="en-IN" dirty="0" err="1">
                <a:solidFill>
                  <a:schemeClr val="accent5"/>
                </a:solidFill>
                <a:latin typeface="Consolas" panose="020B0609020204030204" pitchFamily="49" charset="0"/>
              </a:rPr>
              <a:t>lmr</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lmss</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lmtt</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lmdh</a:t>
            </a:r>
            <a:endParaRPr lang="en-IN" dirty="0">
              <a:solidFill>
                <a:schemeClr val="accent5"/>
              </a:solidFill>
              <a:latin typeface="Consolas" panose="020B0609020204030204" pitchFamily="49" charset="0"/>
            </a:endParaRPr>
          </a:p>
          <a:p>
            <a:endParaRPr lang="en-IN" dirty="0"/>
          </a:p>
          <a:p>
            <a:r>
              <a:rPr lang="en-IN" dirty="0"/>
              <a:t>Other packages: </a:t>
            </a:r>
            <a:r>
              <a:rPr lang="en-IN" dirty="0" err="1">
                <a:solidFill>
                  <a:schemeClr val="accent5"/>
                </a:solidFill>
                <a:latin typeface="Consolas" panose="020B0609020204030204" pitchFamily="49" charset="0"/>
              </a:rPr>
              <a:t>mathpazo</a:t>
            </a:r>
            <a:r>
              <a:rPr lang="en-IN" dirty="0">
                <a:solidFill>
                  <a:schemeClr val="accent5"/>
                </a:solidFill>
                <a:latin typeface="Consolas" panose="020B0609020204030204" pitchFamily="49" charset="0"/>
              </a:rPr>
              <a:t>, </a:t>
            </a:r>
            <a:r>
              <a:rPr lang="en-IN" dirty="0" err="1">
                <a:solidFill>
                  <a:schemeClr val="accent5"/>
                </a:solidFill>
                <a:latin typeface="Consolas" panose="020B0609020204030204" pitchFamily="49" charset="0"/>
              </a:rPr>
              <a:t>avant</a:t>
            </a:r>
            <a:r>
              <a:rPr lang="en-IN" dirty="0">
                <a:solidFill>
                  <a:schemeClr val="accent5"/>
                </a:solidFill>
                <a:latin typeface="Consolas" panose="020B0609020204030204" pitchFamily="49" charset="0"/>
              </a:rPr>
              <a:t>, charter</a:t>
            </a:r>
            <a:r>
              <a:rPr lang="en-IN" dirty="0"/>
              <a:t>, … (endless list).</a:t>
            </a:r>
          </a:p>
          <a:p>
            <a:pPr lvl="1"/>
            <a:r>
              <a:rPr lang="en-IN" dirty="0"/>
              <a:t>See </a:t>
            </a:r>
            <a:r>
              <a:rPr lang="en-IN" dirty="0">
                <a:hlinkClick r:id="rId3"/>
              </a:rPr>
              <a:t>https://tug.org/FontCatalogue/</a:t>
            </a:r>
            <a:endParaRPr lang="en-IN" dirty="0"/>
          </a:p>
          <a:p>
            <a:endParaRPr lang="en-IN" dirty="0"/>
          </a:p>
          <a:p>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usepackage</a:t>
            </a:r>
            <a:r>
              <a:rPr lang="en-IN" dirty="0">
                <a:solidFill>
                  <a:schemeClr val="accent5"/>
                </a:solidFill>
                <a:latin typeface="Consolas" panose="020B0609020204030204" pitchFamily="49" charset="0"/>
              </a:rPr>
              <a:t>{</a:t>
            </a:r>
            <a:r>
              <a:rPr lang="en-IN" dirty="0" err="1">
                <a:solidFill>
                  <a:schemeClr val="accent5"/>
                </a:solidFill>
                <a:latin typeface="Consolas" panose="020B0609020204030204" pitchFamily="49" charset="0"/>
              </a:rPr>
              <a:t>microtype</a:t>
            </a:r>
            <a:r>
              <a:rPr lang="en-IN" dirty="0">
                <a:solidFill>
                  <a:schemeClr val="accent5"/>
                </a:solidFill>
                <a:latin typeface="Consolas" panose="020B0609020204030204" pitchFamily="49" charset="0"/>
              </a:rPr>
              <a:t>} </a:t>
            </a:r>
            <a:r>
              <a:rPr lang="en-IN" dirty="0">
                <a:solidFill>
                  <a:schemeClr val="accent6"/>
                </a:solidFill>
                <a:latin typeface="Consolas" panose="020B0609020204030204" pitchFamily="49" charset="0"/>
              </a:rPr>
              <a:t>% improves justification</a:t>
            </a:r>
          </a:p>
          <a:p>
            <a:endParaRPr lang="en-IN" dirty="0"/>
          </a:p>
        </p:txBody>
      </p:sp>
    </p:spTree>
    <p:extLst>
      <p:ext uri="{BB962C8B-B14F-4D97-AF65-F5344CB8AC3E}">
        <p14:creationId xmlns:p14="http://schemas.microsoft.com/office/powerpoint/2010/main" val="198069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4870</Words>
  <Application>Microsoft Office PowerPoint</Application>
  <PresentationFormat>Widescreen</PresentationFormat>
  <Paragraphs>544</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Introduction to Latex</vt:lpstr>
      <vt:lpstr>Word vs Latex</vt:lpstr>
      <vt:lpstr>Why Latex</vt:lpstr>
      <vt:lpstr>Is Word useless?</vt:lpstr>
      <vt:lpstr>Latex Editors</vt:lpstr>
      <vt:lpstr>Minimal Example</vt:lpstr>
      <vt:lpstr>Document properties</vt:lpstr>
      <vt:lpstr>Page Margins / Geometry</vt:lpstr>
      <vt:lpstr>Fonts</vt:lpstr>
      <vt:lpstr>Title, Author and Date</vt:lpstr>
      <vt:lpstr>Some other packages we will use</vt:lpstr>
      <vt:lpstr>Title, ToC, LoT, LoF, page-numbering</vt:lpstr>
      <vt:lpstr>Header and Footers</vt:lpstr>
      <vt:lpstr>Items</vt:lpstr>
      <vt:lpstr>Enumeration</vt:lpstr>
      <vt:lpstr>Adding a figure</vt:lpstr>
      <vt:lpstr>Wrapping text around a figure</vt:lpstr>
      <vt:lpstr>Sections</vt:lpstr>
      <vt:lpstr>Line-breaks</vt:lpstr>
      <vt:lpstr>Special Characters</vt:lpstr>
      <vt:lpstr>Line-spacing</vt:lpstr>
      <vt:lpstr>Tabbing</vt:lpstr>
      <vt:lpstr>Tabular</vt:lpstr>
      <vt:lpstr>Table</vt:lpstr>
      <vt:lpstr>Changing font size</vt:lpstr>
      <vt:lpstr>Quote</vt:lpstr>
      <vt:lpstr>Cross-referencing</vt:lpstr>
      <vt:lpstr>PowerPoint Presentation</vt:lpstr>
      <vt:lpstr>PowerPoint Presentation</vt:lpstr>
      <vt:lpstr>Website Link</vt:lpstr>
      <vt:lpstr>Footnote</vt:lpstr>
      <vt:lpstr>Custom Commands</vt:lpstr>
      <vt:lpstr>Custom Commands: without argument</vt:lpstr>
      <vt:lpstr>Custom Commands: Multiple Arguments</vt:lpstr>
      <vt:lpstr>Sub-figures</vt:lpstr>
      <vt:lpstr>Parbox &amp; minipage</vt:lpstr>
      <vt:lpstr>PowerPoint Presentation</vt:lpstr>
      <vt:lpstr>Math Symbols</vt:lpstr>
      <vt:lpstr>PowerPoint Presentation</vt:lpstr>
      <vt:lpstr>Equation</vt:lpstr>
      <vt:lpstr>Matrices</vt:lpstr>
      <vt:lpstr>Multi-page Table</vt:lpstr>
      <vt:lpstr>Multi-page Table</vt:lpstr>
      <vt:lpstr>Multi-page Table</vt:lpstr>
      <vt:lpstr>Bibliography and Citations</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Vidhani</dc:creator>
  <cp:lastModifiedBy>Nikhil Vidhani</cp:lastModifiedBy>
  <cp:revision>73</cp:revision>
  <dcterms:created xsi:type="dcterms:W3CDTF">2021-06-13T11:37:10Z</dcterms:created>
  <dcterms:modified xsi:type="dcterms:W3CDTF">2021-06-16T11:07:58Z</dcterms:modified>
</cp:coreProperties>
</file>