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EEBD"/>
    <a:srgbClr val="FFC000"/>
    <a:srgbClr val="4472C4"/>
    <a:srgbClr val="70AD47"/>
    <a:srgbClr val="E3E6ED"/>
    <a:srgbClr val="44546A"/>
    <a:srgbClr val="069020"/>
    <a:srgbClr val="649B3F"/>
    <a:srgbClr val="91C46E"/>
    <a:srgbClr val="6FA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99-46BD-984E-E369B5C3F5E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99-46BD-984E-E369B5C3F5E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99-46BD-984E-E369B5C3F5E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99-46BD-984E-E369B5C3F5EE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99-46BD-984E-E369B5C3F5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3"/>
                <c:pt idx="0">
                  <c:v>farma</c:v>
                </c:pt>
                <c:pt idx="1">
                  <c:v>centri</c:v>
                </c:pt>
                <c:pt idx="2">
                  <c:v>ped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99-46BD-984E-E369B5C3F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5-4F6F-957B-D2D087C0746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5-4F6F-957B-D2D087C0746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D5-4F6F-957B-D2D087C0746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D5-4F6F-957B-D2D087C0746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D5-4F6F-957B-D2D087C074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3"/>
                <c:pt idx="0">
                  <c:v>farma</c:v>
                </c:pt>
                <c:pt idx="1">
                  <c:v>centri med</c:v>
                </c:pt>
                <c:pt idx="2">
                  <c:v>pediatri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67</c:v>
                </c:pt>
                <c:pt idx="1">
                  <c:v>33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D5-4F6F-957B-D2D087C07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25-4358-84A2-FCF3DF2D78B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25-4358-84A2-FCF3DF2D78B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25-4358-84A2-FCF3DF2D78B1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25-4358-84A2-FCF3DF2D78B1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25-4358-84A2-FCF3DF2D78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3"/>
                <c:pt idx="0">
                  <c:v>farma</c:v>
                </c:pt>
                <c:pt idx="1">
                  <c:v>centri</c:v>
                </c:pt>
                <c:pt idx="2">
                  <c:v>pediatri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25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425-4358-84A2-FCF3DF2D7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C2AA-54F1-4229-B6CB-B30046ED96ED}" type="datetimeFigureOut">
              <a:rPr lang="it-IT" smtClean="0"/>
              <a:t>16/05/2019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B21FA-9450-4B16-AB96-07E9895C1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903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BB23F-CE2D-4A5E-8799-2536F8398A9F}" type="datetimeFigureOut">
              <a:rPr lang="it-IT" smtClean="0"/>
              <a:t>16/05/2019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14B21-9504-460B-BB11-8E284BC7A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3233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5D91-D5E9-47AC-9AA9-3C5276BDADF4}" type="datetime1">
              <a:rPr lang="it-IT" smtClean="0"/>
              <a:t>16/05/2019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43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21CE-8622-46B8-B218-EEAF0086BCDD}" type="datetime1">
              <a:rPr lang="it-IT" smtClean="0"/>
              <a:t>16/05/2019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17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2825-8552-4B14-A5C5-4554939B44AA}" type="datetime1">
              <a:rPr lang="it-IT" smtClean="0"/>
              <a:t>16/05/2019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40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B0B9-20F9-4767-87CE-B98744CAE326}" type="datetime1">
              <a:rPr lang="it-IT" smtClean="0"/>
              <a:t>16/05/2019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4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4D9A-3F49-4B3F-8C95-8D27232195B4}" type="datetime1">
              <a:rPr lang="it-IT" smtClean="0"/>
              <a:t>16/05/2019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9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A1BE-03C8-43CC-82D5-7532BA9B21C8}" type="datetime1">
              <a:rPr lang="it-IT" smtClean="0"/>
              <a:t>16/05/2019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659-EB97-4400-97DD-13D01B09DBB6}" type="datetime1">
              <a:rPr lang="it-IT" smtClean="0"/>
              <a:t>16/05/2019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66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25A8-AF29-48A0-B5CD-A10D2E090D33}" type="datetime1">
              <a:rPr lang="it-IT" smtClean="0"/>
              <a:t>16/05/2019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50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D247-4EAF-44D9-AEC2-57456699D37C}" type="datetime1">
              <a:rPr lang="it-IT" smtClean="0"/>
              <a:t>16/05/2019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9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80DF-43AB-45CB-BC7B-8F10E2BB2F20}" type="datetime1">
              <a:rPr lang="it-IT" smtClean="0"/>
              <a:t>16/05/2019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01B6-EDB0-467C-BF25-4298355379C8}" type="datetime1">
              <a:rPr lang="it-IT" smtClean="0"/>
              <a:t>16/05/2019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07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014D-19CA-434C-B5D2-0E08091CC289}" type="datetime1">
              <a:rPr lang="it-IT" smtClean="0"/>
              <a:t>16/05/2019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9A70-BC56-4DD9-9BD7-197C67EC2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7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.svg"/><Relationship Id="rId51" Type="http://schemas.openxmlformats.org/officeDocument/2006/relationships/image" Target="../media/image50.svg"/><Relationship Id="rId17" Type="http://schemas.openxmlformats.org/officeDocument/2006/relationships/image" Target="../media/image3.png"/><Relationship Id="rId59" Type="http://schemas.openxmlformats.org/officeDocument/2006/relationships/image" Target="../media/image174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.png"/><Relationship Id="rId178" Type="http://schemas.openxmlformats.org/officeDocument/2006/relationships/image" Target="../media/image8.png"/><Relationship Id="rId23" Type="http://schemas.openxmlformats.org/officeDocument/2006/relationships/image" Target="../media/image22.svg"/><Relationship Id="rId119" Type="http://schemas.openxmlformats.org/officeDocument/2006/relationships/image" Target="../media/image7.png"/><Relationship Id="rId60" Type="http://schemas.openxmlformats.org/officeDocument/2006/relationships/image" Target="../media/image5.png"/><Relationship Id="rId177" Type="http://schemas.openxmlformats.org/officeDocument/2006/relationships/image" Target="../media/image486.svg"/><Relationship Id="rId118" Type="http://schemas.openxmlformats.org/officeDocument/2006/relationships/image" Target="../media/image6.png"/><Relationship Id="rId35" Type="http://schemas.openxmlformats.org/officeDocument/2006/relationships/image" Target="../media/image344.svg"/></Relationships>
</file>

<file path=ppt/slides/_rels/slide3.xml.rels><?xml version="1.0" encoding="UTF-8" standalone="yes"?>
<Relationships xmlns="http://schemas.openxmlformats.org/package/2006/relationships"><Relationship Id="rId104" Type="http://schemas.openxmlformats.org/officeDocument/2006/relationships/image" Target="../media/image10.png"/><Relationship Id="rId103" Type="http://schemas.openxmlformats.org/officeDocument/2006/relationships/image" Target="../media/image4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01" Type="http://schemas.openxmlformats.org/officeDocument/2006/relationships/image" Target="../media/image410.svg"/><Relationship Id="rId10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46" Type="http://schemas.openxmlformats.org/officeDocument/2006/relationships/image" Target="../media/image16.png"/><Relationship Id="rId2" Type="http://schemas.openxmlformats.org/officeDocument/2006/relationships/image" Target="../media/image12.png"/><Relationship Id="rId14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13.png"/><Relationship Id="rId144" Type="http://schemas.openxmlformats.org/officeDocument/2006/relationships/image" Target="../media/image14.png"/><Relationship Id="rId87" Type="http://schemas.openxmlformats.org/officeDocument/2006/relationships/image" Target="../media/image396.svg"/><Relationship Id="rId57" Type="http://schemas.openxmlformats.org/officeDocument/2006/relationships/image" Target="../media/image366.svg"/><Relationship Id="rId5" Type="http://schemas.openxmlformats.org/officeDocument/2006/relationships/image" Target="../media/image500.svg"/><Relationship Id="rId143" Type="http://schemas.openxmlformats.org/officeDocument/2006/relationships/image" Target="../media/image258.svg"/><Relationship Id="rId73" Type="http://schemas.openxmlformats.org/officeDocument/2006/relationships/image" Target="../media/image72.svg"/></Relationships>
</file>

<file path=ppt/slides/_rels/slide5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418.svg"/><Relationship Id="rId59" Type="http://schemas.openxmlformats.org/officeDocument/2006/relationships/image" Target="../media/image58.svg"/><Relationship Id="rId2" Type="http://schemas.openxmlformats.org/officeDocument/2006/relationships/image" Target="../media/image17.png"/><Relationship Id="rId6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46.svg"/><Relationship Id="rId61" Type="http://schemas.openxmlformats.org/officeDocument/2006/relationships/image" Target="../media/image19.png"/><Relationship Id="rId23" Type="http://schemas.openxmlformats.org/officeDocument/2006/relationships/image" Target="../media/image332.svg"/><Relationship Id="rId60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131" Type="http://schemas.openxmlformats.org/officeDocument/2006/relationships/image" Target="../media/image440.svg"/><Relationship Id="rId5" Type="http://schemas.openxmlformats.org/officeDocument/2006/relationships/image" Target="../media/image22.png"/><Relationship Id="rId36" Type="http://schemas.openxmlformats.org/officeDocument/2006/relationships/image" Target="../media/image23.png"/><Relationship Id="rId4" Type="http://schemas.openxmlformats.org/officeDocument/2006/relationships/chart" Target="../charts/chart3.xml"/><Relationship Id="rId35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4" y="266878"/>
            <a:ext cx="11684000" cy="413321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7200" y="3069771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it-IT" sz="11500" dirty="0" smtClean="0">
                <a:latin typeface="AR BONNIE" panose="02000000000000000000" pitchFamily="2" charset="0"/>
              </a:rPr>
              <a:t>Vivere Milano</a:t>
            </a:r>
            <a:endParaRPr lang="it-IT" sz="11500" dirty="0">
              <a:latin typeface="AR BONNIE" panose="02000000000000000000" pitchFamily="2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5714" y="5457371"/>
            <a:ext cx="1084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SemiLight Condensed" panose="020B0502040204020203" pitchFamily="34" charset="0"/>
                <a:ea typeface="+mj-ea"/>
                <a:cs typeface="+mj-cs"/>
              </a:rPr>
              <a:t>Lavoro di Isabella Bessone, Nicolò Monti, Alessandra </a:t>
            </a:r>
            <a:r>
              <a:rPr lang="it-IT" sz="2400" dirty="0" err="1">
                <a:latin typeface="Bahnschrift SemiLight Condensed" panose="020B0502040204020203" pitchFamily="34" charset="0"/>
                <a:ea typeface="+mj-ea"/>
                <a:cs typeface="+mj-cs"/>
              </a:rPr>
              <a:t>Pellegata</a:t>
            </a:r>
            <a:r>
              <a:rPr lang="it-IT" sz="2400" dirty="0">
                <a:latin typeface="Bahnschrift SemiLight Condensed" panose="020B0502040204020203" pitchFamily="34" charset="0"/>
                <a:ea typeface="+mj-ea"/>
                <a:cs typeface="+mj-cs"/>
              </a:rPr>
              <a:t>, Lorenzo </a:t>
            </a:r>
            <a:r>
              <a:rPr lang="it-IT" sz="24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Vita</a:t>
            </a:r>
          </a:p>
          <a:p>
            <a:pPr algn="ctr"/>
            <a:endParaRPr lang="it-IT" sz="14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algn="ctr"/>
            <a:r>
              <a:rPr lang="it-IT" sz="24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Data Science Lab in Business and Marketing</a:t>
            </a:r>
          </a:p>
          <a:p>
            <a:pPr algn="ctr"/>
            <a:r>
              <a:rPr lang="it-IT" sz="24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A.A. 2018/2019</a:t>
            </a:r>
            <a:endParaRPr lang="it-IT" sz="24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67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114" y="2046511"/>
            <a:ext cx="12801600" cy="4267200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10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RISULTATI</a:t>
            </a:r>
            <a:endParaRPr lang="en-US" sz="8000" dirty="0"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256" y="2060758"/>
            <a:ext cx="12758859" cy="4252953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11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94658" y="3360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900" dirty="0" smtClean="0">
                <a:latin typeface="AR BONNIE" panose="02000000000000000000" pitchFamily="2" charset="0"/>
              </a:rPr>
              <a:t>RISULTATI</a:t>
            </a:r>
            <a:br>
              <a:rPr lang="it-IT" sz="8900" dirty="0" smtClean="0">
                <a:latin typeface="AR BONNIE" panose="02000000000000000000" pitchFamily="2" charset="0"/>
              </a:rPr>
            </a:br>
            <a:r>
              <a:rPr lang="it-IT" sz="3100" dirty="0" smtClean="0">
                <a:latin typeface="Bahnschrift SemiLight Condensed" panose="020B0502040204020203" pitchFamily="34" charset="0"/>
              </a:rPr>
              <a:t>SALUTE</a:t>
            </a:r>
            <a:endParaRPr lang="it-IT" sz="31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49" y="2046514"/>
            <a:ext cx="12779952" cy="4259984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794658" y="336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900" dirty="0" smtClean="0">
                <a:latin typeface="AR BONNIE" panose="02000000000000000000" pitchFamily="2" charset="0"/>
              </a:rPr>
              <a:t>RISULTATI</a:t>
            </a:r>
            <a:br>
              <a:rPr lang="it-IT" sz="8900" dirty="0" smtClean="0">
                <a:latin typeface="AR BONNIE" panose="02000000000000000000" pitchFamily="2" charset="0"/>
              </a:rPr>
            </a:br>
            <a:r>
              <a:rPr lang="it-IT" sz="3100" dirty="0" smtClean="0">
                <a:latin typeface="Bahnschrift SemiLight Condensed" panose="020B0502040204020203" pitchFamily="34" charset="0"/>
              </a:rPr>
              <a:t>SERVIZI</a:t>
            </a:r>
            <a:endParaRPr lang="it-IT" sz="31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62280" y="1675498"/>
            <a:ext cx="7315200" cy="435133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Dati non </a:t>
            </a:r>
            <a:r>
              <a:rPr lang="it-IT" sz="4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aggiornati e/o non accurati</a:t>
            </a: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Dati non </a:t>
            </a:r>
            <a:r>
              <a:rPr lang="it-IT" sz="4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disponibili</a:t>
            </a:r>
          </a:p>
          <a:p>
            <a:pPr marL="2114550" lvl="3" indent="-742950">
              <a:buFont typeface="+mj-lt"/>
              <a:buAutoNum type="alphaLcParenR"/>
            </a:pPr>
            <a:r>
              <a:rPr lang="it-IT" sz="3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Sicurezza</a:t>
            </a:r>
          </a:p>
          <a:p>
            <a:pPr marL="2114550" lvl="3" indent="-742950">
              <a:buFont typeface="+mj-lt"/>
              <a:buAutoNum type="alphaLcParenR"/>
            </a:pPr>
            <a:r>
              <a:rPr lang="it-IT" sz="3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Prezzi degli immobili </a:t>
            </a:r>
          </a:p>
          <a:p>
            <a:pPr marL="2114550" lvl="3" indent="-742950">
              <a:buFont typeface="+mj-lt"/>
              <a:buAutoNum type="alphaLcParenR"/>
            </a:pPr>
            <a:r>
              <a:rPr lang="it-IT" sz="3000" dirty="0">
                <a:latin typeface="Bahnschrift SemiLight Condensed" panose="020B0502040204020203" pitchFamily="34" charset="0"/>
                <a:ea typeface="+mj-ea"/>
                <a:cs typeface="+mj-cs"/>
              </a:rPr>
              <a:t>S</a:t>
            </a:r>
            <a:r>
              <a:rPr lang="it-IT" sz="3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ituazione economica dell’utente</a:t>
            </a:r>
            <a:endParaRPr lang="it-IT" sz="3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it-IT" sz="4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Presenza di variabili esogene: i pesi</a:t>
            </a: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13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I LIMITI DELL’ANALISI</a:t>
            </a:r>
            <a:endParaRPr lang="en-US" sz="8000" dirty="0"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0141" y="1442115"/>
            <a:ext cx="2891717" cy="33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3">
            <a:extLst>
              <a:ext uri="{FF2B5EF4-FFF2-40B4-BE49-F238E27FC236}">
                <a16:creationId xmlns:a16="http://schemas.microsoft.com/office/drawing/2014/main" id="{444673B0-45A9-4FE2-B231-0837FE5AEF4A}"/>
              </a:ext>
            </a:extLst>
          </p:cNvPr>
          <p:cNvSpPr txBox="1"/>
          <p:nvPr/>
        </p:nvSpPr>
        <p:spPr>
          <a:xfrm>
            <a:off x="2190863" y="4326789"/>
            <a:ext cx="2711662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Raccolta</a:t>
            </a:r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dati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9" name="TextBox 96">
            <a:extLst>
              <a:ext uri="{FF2B5EF4-FFF2-40B4-BE49-F238E27FC236}">
                <a16:creationId xmlns:a16="http://schemas.microsoft.com/office/drawing/2014/main" id="{C7267304-99FD-4EDC-9C88-FBF99184CA10}"/>
              </a:ext>
            </a:extLst>
          </p:cNvPr>
          <p:cNvSpPr txBox="1"/>
          <p:nvPr/>
        </p:nvSpPr>
        <p:spPr>
          <a:xfrm>
            <a:off x="602461" y="595525"/>
            <a:ext cx="1912895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Target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2" name="TextBox 99">
            <a:extLst>
              <a:ext uri="{FF2B5EF4-FFF2-40B4-BE49-F238E27FC236}">
                <a16:creationId xmlns:a16="http://schemas.microsoft.com/office/drawing/2014/main" id="{70021B9C-FF54-4BE2-B94F-747BA04D1CE9}"/>
              </a:ext>
            </a:extLst>
          </p:cNvPr>
          <p:cNvSpPr txBox="1"/>
          <p:nvPr/>
        </p:nvSpPr>
        <p:spPr>
          <a:xfrm>
            <a:off x="6569901" y="1892208"/>
            <a:ext cx="1912895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Risultati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5" name="TextBox 102">
            <a:extLst>
              <a:ext uri="{FF2B5EF4-FFF2-40B4-BE49-F238E27FC236}">
                <a16:creationId xmlns:a16="http://schemas.microsoft.com/office/drawing/2014/main" id="{865C8694-3C24-4E82-9553-233C67C308DC}"/>
              </a:ext>
            </a:extLst>
          </p:cNvPr>
          <p:cNvSpPr txBox="1"/>
          <p:nvPr/>
        </p:nvSpPr>
        <p:spPr>
          <a:xfrm>
            <a:off x="4528750" y="2851324"/>
            <a:ext cx="1486793" cy="95410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Creazione</a:t>
            </a:r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 dataset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8" name="TextBox 105">
            <a:extLst>
              <a:ext uri="{FF2B5EF4-FFF2-40B4-BE49-F238E27FC236}">
                <a16:creationId xmlns:a16="http://schemas.microsoft.com/office/drawing/2014/main" id="{1D926BEA-3943-44B7-B1E0-F10397CC6E9C}"/>
              </a:ext>
            </a:extLst>
          </p:cNvPr>
          <p:cNvSpPr txBox="1"/>
          <p:nvPr/>
        </p:nvSpPr>
        <p:spPr>
          <a:xfrm>
            <a:off x="6571675" y="5475100"/>
            <a:ext cx="2543308" cy="95410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Criticità</a:t>
            </a:r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 e </a:t>
            </a:r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sviluppi</a:t>
            </a:r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futuri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E555F063-072B-47E0-8C2A-D5B51B2F9C84}"/>
              </a:ext>
            </a:extLst>
          </p:cNvPr>
          <p:cNvSpPr/>
          <p:nvPr/>
        </p:nvSpPr>
        <p:spPr>
          <a:xfrm>
            <a:off x="8057168" y="3012298"/>
            <a:ext cx="2094060" cy="2185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525" extrusionOk="0">
                <a:moveTo>
                  <a:pt x="21287" y="2661"/>
                </a:moveTo>
                <a:lnTo>
                  <a:pt x="18745" y="225"/>
                </a:lnTo>
                <a:cubicBezTo>
                  <a:pt x="18432" y="-75"/>
                  <a:pt x="17926" y="-75"/>
                  <a:pt x="17613" y="225"/>
                </a:cubicBezTo>
                <a:cubicBezTo>
                  <a:pt x="17300" y="525"/>
                  <a:pt x="17300" y="1009"/>
                  <a:pt x="17613" y="1309"/>
                </a:cubicBezTo>
                <a:lnTo>
                  <a:pt x="18843" y="2488"/>
                </a:lnTo>
                <a:lnTo>
                  <a:pt x="13780" y="2488"/>
                </a:lnTo>
                <a:cubicBezTo>
                  <a:pt x="9356" y="2488"/>
                  <a:pt x="5761" y="5935"/>
                  <a:pt x="5761" y="10171"/>
                </a:cubicBezTo>
                <a:lnTo>
                  <a:pt x="5761" y="13868"/>
                </a:lnTo>
                <a:cubicBezTo>
                  <a:pt x="5761" y="17046"/>
                  <a:pt x="3232" y="19670"/>
                  <a:pt x="0" y="19987"/>
                </a:cubicBezTo>
                <a:cubicBezTo>
                  <a:pt x="62" y="20244"/>
                  <a:pt x="98" y="20511"/>
                  <a:pt x="98" y="20787"/>
                </a:cubicBezTo>
                <a:cubicBezTo>
                  <a:pt x="98" y="21041"/>
                  <a:pt x="69" y="21286"/>
                  <a:pt x="16" y="21525"/>
                </a:cubicBezTo>
                <a:cubicBezTo>
                  <a:pt x="4124" y="21194"/>
                  <a:pt x="7361" y="17889"/>
                  <a:pt x="7361" y="13870"/>
                </a:cubicBezTo>
                <a:lnTo>
                  <a:pt x="7361" y="10173"/>
                </a:lnTo>
                <a:cubicBezTo>
                  <a:pt x="7361" y="6780"/>
                  <a:pt x="10241" y="4023"/>
                  <a:pt x="13780" y="4023"/>
                </a:cubicBezTo>
                <a:lnTo>
                  <a:pt x="18738" y="4023"/>
                </a:lnTo>
                <a:lnTo>
                  <a:pt x="17508" y="5201"/>
                </a:lnTo>
                <a:cubicBezTo>
                  <a:pt x="17195" y="5501"/>
                  <a:pt x="17195" y="5985"/>
                  <a:pt x="17508" y="6285"/>
                </a:cubicBezTo>
                <a:cubicBezTo>
                  <a:pt x="17664" y="6434"/>
                  <a:pt x="17869" y="6511"/>
                  <a:pt x="18073" y="6511"/>
                </a:cubicBezTo>
                <a:cubicBezTo>
                  <a:pt x="18276" y="6511"/>
                  <a:pt x="18482" y="6437"/>
                  <a:pt x="18637" y="6285"/>
                </a:cubicBezTo>
                <a:lnTo>
                  <a:pt x="21285" y="3749"/>
                </a:lnTo>
                <a:cubicBezTo>
                  <a:pt x="21600" y="3447"/>
                  <a:pt x="21600" y="2961"/>
                  <a:pt x="21287" y="266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2D94AA57-A1EA-49B0-A20B-9EA9358852A5}"/>
              </a:ext>
            </a:extLst>
          </p:cNvPr>
          <p:cNvSpPr/>
          <p:nvPr/>
        </p:nvSpPr>
        <p:spPr>
          <a:xfrm>
            <a:off x="6622630" y="3576029"/>
            <a:ext cx="1468679" cy="189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6624"/>
                </a:moveTo>
                <a:cubicBezTo>
                  <a:pt x="20916" y="14828"/>
                  <a:pt x="18839" y="13489"/>
                  <a:pt x="16353" y="13489"/>
                </a:cubicBezTo>
                <a:cubicBezTo>
                  <a:pt x="13850" y="13489"/>
                  <a:pt x="11763" y="14845"/>
                  <a:pt x="11237" y="16657"/>
                </a:cubicBezTo>
                <a:cubicBezTo>
                  <a:pt x="6281" y="16558"/>
                  <a:pt x="2290" y="13411"/>
                  <a:pt x="2290" y="9555"/>
                </a:cubicBezTo>
                <a:lnTo>
                  <a:pt x="2290" y="8"/>
                </a:lnTo>
                <a:cubicBezTo>
                  <a:pt x="1927" y="71"/>
                  <a:pt x="1547" y="104"/>
                  <a:pt x="1158" y="104"/>
                </a:cubicBezTo>
                <a:cubicBezTo>
                  <a:pt x="759" y="104"/>
                  <a:pt x="373" y="66"/>
                  <a:pt x="0" y="0"/>
                </a:cubicBezTo>
                <a:lnTo>
                  <a:pt x="0" y="9553"/>
                </a:lnTo>
                <a:cubicBezTo>
                  <a:pt x="0" y="14385"/>
                  <a:pt x="5018" y="18324"/>
                  <a:pt x="11233" y="18425"/>
                </a:cubicBezTo>
                <a:cubicBezTo>
                  <a:pt x="11754" y="20241"/>
                  <a:pt x="13847" y="21600"/>
                  <a:pt x="16353" y="21600"/>
                </a:cubicBezTo>
                <a:cubicBezTo>
                  <a:pt x="18872" y="21600"/>
                  <a:pt x="20975" y="20226"/>
                  <a:pt x="21482" y="18395"/>
                </a:cubicBezTo>
                <a:cubicBezTo>
                  <a:pt x="21557" y="18119"/>
                  <a:pt x="21600" y="17836"/>
                  <a:pt x="21600" y="17542"/>
                </a:cubicBezTo>
                <a:cubicBezTo>
                  <a:pt x="21597" y="17228"/>
                  <a:pt x="21544" y="16920"/>
                  <a:pt x="21456" y="1662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40056BEB-E0EB-414C-BA25-3B51321F70C5}"/>
              </a:ext>
            </a:extLst>
          </p:cNvPr>
          <p:cNvSpPr/>
          <p:nvPr/>
        </p:nvSpPr>
        <p:spPr>
          <a:xfrm>
            <a:off x="5986703" y="1484418"/>
            <a:ext cx="1070090" cy="2105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2" y="14368"/>
                </a:moveTo>
                <a:lnTo>
                  <a:pt x="15952" y="8006"/>
                </a:lnTo>
                <a:cubicBezTo>
                  <a:pt x="15952" y="3592"/>
                  <a:pt x="8885" y="0"/>
                  <a:pt x="202" y="0"/>
                </a:cubicBezTo>
                <a:lnTo>
                  <a:pt x="0" y="0"/>
                </a:lnTo>
                <a:cubicBezTo>
                  <a:pt x="112" y="258"/>
                  <a:pt x="175" y="525"/>
                  <a:pt x="175" y="799"/>
                </a:cubicBezTo>
                <a:cubicBezTo>
                  <a:pt x="175" y="1073"/>
                  <a:pt x="112" y="1340"/>
                  <a:pt x="0" y="1597"/>
                </a:cubicBezTo>
                <a:lnTo>
                  <a:pt x="202" y="1597"/>
                </a:lnTo>
                <a:cubicBezTo>
                  <a:pt x="7157" y="1597"/>
                  <a:pt x="12809" y="4473"/>
                  <a:pt x="12809" y="8006"/>
                </a:cubicBezTo>
                <a:lnTo>
                  <a:pt x="12809" y="14373"/>
                </a:lnTo>
                <a:cubicBezTo>
                  <a:pt x="9599" y="14740"/>
                  <a:pt x="7202" y="16196"/>
                  <a:pt x="7202" y="17940"/>
                </a:cubicBezTo>
                <a:cubicBezTo>
                  <a:pt x="7202" y="19683"/>
                  <a:pt x="9599" y="21139"/>
                  <a:pt x="12809" y="21506"/>
                </a:cubicBezTo>
                <a:cubicBezTo>
                  <a:pt x="13321" y="21566"/>
                  <a:pt x="13851" y="21600"/>
                  <a:pt x="14398" y="21600"/>
                </a:cubicBezTo>
                <a:cubicBezTo>
                  <a:pt x="14933" y="21600"/>
                  <a:pt x="15449" y="21568"/>
                  <a:pt x="15952" y="21513"/>
                </a:cubicBezTo>
                <a:cubicBezTo>
                  <a:pt x="19180" y="21153"/>
                  <a:pt x="21600" y="19692"/>
                  <a:pt x="21600" y="17942"/>
                </a:cubicBezTo>
                <a:cubicBezTo>
                  <a:pt x="21600" y="16191"/>
                  <a:pt x="19180" y="14729"/>
                  <a:pt x="15952" y="14368"/>
                </a:cubicBezTo>
                <a:close/>
              </a:path>
            </a:pathLst>
          </a:custGeom>
          <a:solidFill>
            <a:srgbClr val="FCA2E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8797E565-74F0-4A22-85C3-41E039B8B5BA}"/>
              </a:ext>
            </a:extLst>
          </p:cNvPr>
          <p:cNvSpPr/>
          <p:nvPr/>
        </p:nvSpPr>
        <p:spPr>
          <a:xfrm>
            <a:off x="4485208" y="1230605"/>
            <a:ext cx="1515615" cy="105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73" y="5693"/>
                </a:moveTo>
                <a:cubicBezTo>
                  <a:pt x="20966" y="2438"/>
                  <a:pt x="18940" y="0"/>
                  <a:pt x="16515" y="0"/>
                </a:cubicBezTo>
                <a:cubicBezTo>
                  <a:pt x="14090" y="0"/>
                  <a:pt x="12065" y="2438"/>
                  <a:pt x="11558" y="5693"/>
                </a:cubicBezTo>
                <a:lnTo>
                  <a:pt x="11120" y="5693"/>
                </a:lnTo>
                <a:cubicBezTo>
                  <a:pt x="4993" y="5693"/>
                  <a:pt x="6" y="12829"/>
                  <a:pt x="0" y="21600"/>
                </a:cubicBezTo>
                <a:cubicBezTo>
                  <a:pt x="399" y="21455"/>
                  <a:pt x="818" y="21368"/>
                  <a:pt x="1249" y="21368"/>
                </a:cubicBezTo>
                <a:cubicBezTo>
                  <a:pt x="1582" y="21368"/>
                  <a:pt x="1905" y="21418"/>
                  <a:pt x="2222" y="21505"/>
                </a:cubicBezTo>
                <a:cubicBezTo>
                  <a:pt x="2263" y="14527"/>
                  <a:pt x="6242" y="8866"/>
                  <a:pt x="11123" y="8866"/>
                </a:cubicBezTo>
                <a:lnTo>
                  <a:pt x="11561" y="8866"/>
                </a:lnTo>
                <a:cubicBezTo>
                  <a:pt x="12068" y="12121"/>
                  <a:pt x="14094" y="14559"/>
                  <a:pt x="16519" y="14559"/>
                </a:cubicBezTo>
                <a:cubicBezTo>
                  <a:pt x="18944" y="14559"/>
                  <a:pt x="20969" y="12126"/>
                  <a:pt x="21476" y="8866"/>
                </a:cubicBezTo>
                <a:cubicBezTo>
                  <a:pt x="21556" y="8353"/>
                  <a:pt x="21600" y="7822"/>
                  <a:pt x="21600" y="7277"/>
                </a:cubicBezTo>
                <a:cubicBezTo>
                  <a:pt x="21597" y="6737"/>
                  <a:pt x="21552" y="6206"/>
                  <a:pt x="21473" y="5693"/>
                </a:cubicBezTo>
                <a:close/>
              </a:path>
            </a:pathLst>
          </a:custGeom>
          <a:solidFill>
            <a:srgbClr val="EB1E4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B6728387-BEFC-4428-845B-5364C7E2787C}"/>
              </a:ext>
            </a:extLst>
          </p:cNvPr>
          <p:cNvSpPr/>
          <p:nvPr/>
        </p:nvSpPr>
        <p:spPr>
          <a:xfrm>
            <a:off x="3883581" y="2272575"/>
            <a:ext cx="1036506" cy="1662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88" y="87"/>
                </a:moveTo>
                <a:cubicBezTo>
                  <a:pt x="15129" y="32"/>
                  <a:pt x="14652" y="0"/>
                  <a:pt x="14165" y="0"/>
                </a:cubicBezTo>
                <a:cubicBezTo>
                  <a:pt x="13535" y="0"/>
                  <a:pt x="12923" y="55"/>
                  <a:pt x="12339" y="147"/>
                </a:cubicBezTo>
                <a:cubicBezTo>
                  <a:pt x="9117" y="656"/>
                  <a:pt x="6730" y="2467"/>
                  <a:pt x="6730" y="4634"/>
                </a:cubicBezTo>
                <a:cubicBezTo>
                  <a:pt x="6730" y="6798"/>
                  <a:pt x="9117" y="8613"/>
                  <a:pt x="12339" y="9121"/>
                </a:cubicBezTo>
                <a:lnTo>
                  <a:pt x="12339" y="11473"/>
                </a:lnTo>
                <a:cubicBezTo>
                  <a:pt x="12339" y="15778"/>
                  <a:pt x="6930" y="19312"/>
                  <a:pt x="125" y="19572"/>
                </a:cubicBezTo>
                <a:cubicBezTo>
                  <a:pt x="209" y="19846"/>
                  <a:pt x="255" y="20129"/>
                  <a:pt x="255" y="20418"/>
                </a:cubicBezTo>
                <a:cubicBezTo>
                  <a:pt x="255" y="20829"/>
                  <a:pt x="162" y="21222"/>
                  <a:pt x="0" y="21600"/>
                </a:cubicBezTo>
                <a:cubicBezTo>
                  <a:pt x="8654" y="21378"/>
                  <a:pt x="15584" y="16922"/>
                  <a:pt x="15584" y="11473"/>
                </a:cubicBezTo>
                <a:lnTo>
                  <a:pt x="15584" y="9182"/>
                </a:lnTo>
                <a:cubicBezTo>
                  <a:pt x="19009" y="8769"/>
                  <a:pt x="21600" y="6891"/>
                  <a:pt x="21600" y="4634"/>
                </a:cubicBezTo>
                <a:cubicBezTo>
                  <a:pt x="21600" y="2378"/>
                  <a:pt x="19014" y="500"/>
                  <a:pt x="15588" y="8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15E9ABE9-42BF-436F-96B5-DF36422716E0}"/>
              </a:ext>
            </a:extLst>
          </p:cNvPr>
          <p:cNvSpPr/>
          <p:nvPr/>
        </p:nvSpPr>
        <p:spPr>
          <a:xfrm>
            <a:off x="2437646" y="2949286"/>
            <a:ext cx="1460449" cy="1224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5" y="14154"/>
                </a:moveTo>
                <a:cubicBezTo>
                  <a:pt x="21051" y="11230"/>
                  <a:pt x="18906" y="9012"/>
                  <a:pt x="16320" y="9012"/>
                </a:cubicBezTo>
                <a:cubicBezTo>
                  <a:pt x="13734" y="9012"/>
                  <a:pt x="11586" y="11234"/>
                  <a:pt x="11136" y="14166"/>
                </a:cubicBezTo>
                <a:cubicBezTo>
                  <a:pt x="6227" y="13911"/>
                  <a:pt x="2303" y="9071"/>
                  <a:pt x="2303" y="3156"/>
                </a:cubicBezTo>
                <a:lnTo>
                  <a:pt x="2303" y="12"/>
                </a:lnTo>
                <a:cubicBezTo>
                  <a:pt x="1938" y="106"/>
                  <a:pt x="1563" y="161"/>
                  <a:pt x="1174" y="161"/>
                </a:cubicBezTo>
                <a:cubicBezTo>
                  <a:pt x="770" y="161"/>
                  <a:pt x="378" y="102"/>
                  <a:pt x="0" y="0"/>
                </a:cubicBezTo>
                <a:lnTo>
                  <a:pt x="0" y="3156"/>
                </a:lnTo>
                <a:cubicBezTo>
                  <a:pt x="0" y="10621"/>
                  <a:pt x="5007" y="16717"/>
                  <a:pt x="11228" y="16917"/>
                </a:cubicBezTo>
                <a:cubicBezTo>
                  <a:pt x="11823" y="19614"/>
                  <a:pt x="13876" y="21600"/>
                  <a:pt x="16323" y="21600"/>
                </a:cubicBezTo>
                <a:cubicBezTo>
                  <a:pt x="18771" y="21600"/>
                  <a:pt x="20824" y="19610"/>
                  <a:pt x="21419" y="16909"/>
                </a:cubicBezTo>
                <a:cubicBezTo>
                  <a:pt x="21531" y="16395"/>
                  <a:pt x="21600" y="15861"/>
                  <a:pt x="21600" y="15304"/>
                </a:cubicBezTo>
                <a:cubicBezTo>
                  <a:pt x="21597" y="14912"/>
                  <a:pt x="21561" y="14527"/>
                  <a:pt x="21505" y="1415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8CB74FAE-C822-4F1E-A7B3-D2212B303A4C}"/>
              </a:ext>
            </a:extLst>
          </p:cNvPr>
          <p:cNvSpPr/>
          <p:nvPr/>
        </p:nvSpPr>
        <p:spPr>
          <a:xfrm>
            <a:off x="1847270" y="1487513"/>
            <a:ext cx="1032947" cy="148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35" y="11318"/>
                </a:moveTo>
                <a:cubicBezTo>
                  <a:pt x="15693" y="5201"/>
                  <a:pt x="8702" y="214"/>
                  <a:pt x="5" y="0"/>
                </a:cubicBezTo>
                <a:cubicBezTo>
                  <a:pt x="121" y="363"/>
                  <a:pt x="186" y="740"/>
                  <a:pt x="186" y="1126"/>
                </a:cubicBezTo>
                <a:cubicBezTo>
                  <a:pt x="186" y="1522"/>
                  <a:pt x="116" y="1901"/>
                  <a:pt x="0" y="2271"/>
                </a:cubicBezTo>
                <a:cubicBezTo>
                  <a:pt x="6916" y="2482"/>
                  <a:pt x="12451" y="6460"/>
                  <a:pt x="12484" y="11331"/>
                </a:cubicBezTo>
                <a:cubicBezTo>
                  <a:pt x="9163" y="11859"/>
                  <a:pt x="6684" y="13926"/>
                  <a:pt x="6684" y="16399"/>
                </a:cubicBezTo>
                <a:cubicBezTo>
                  <a:pt x="6684" y="18874"/>
                  <a:pt x="9163" y="20941"/>
                  <a:pt x="12484" y="21467"/>
                </a:cubicBezTo>
                <a:cubicBezTo>
                  <a:pt x="13019" y="21551"/>
                  <a:pt x="13572" y="21600"/>
                  <a:pt x="14144" y="21600"/>
                </a:cubicBezTo>
                <a:cubicBezTo>
                  <a:pt x="14693" y="21600"/>
                  <a:pt x="15228" y="21555"/>
                  <a:pt x="15740" y="21477"/>
                </a:cubicBezTo>
                <a:cubicBezTo>
                  <a:pt x="19093" y="20967"/>
                  <a:pt x="21600" y="18887"/>
                  <a:pt x="21600" y="16395"/>
                </a:cubicBezTo>
                <a:cubicBezTo>
                  <a:pt x="21600" y="13910"/>
                  <a:pt x="19088" y="11830"/>
                  <a:pt x="15735" y="11318"/>
                </a:cubicBezTo>
                <a:close/>
              </a:path>
            </a:pathLst>
          </a:custGeom>
          <a:solidFill>
            <a:srgbClr val="5D739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9E61F72C-B4C1-403F-AF0C-3BFD80FCA350}"/>
              </a:ext>
            </a:extLst>
          </p:cNvPr>
          <p:cNvSpPr/>
          <p:nvPr/>
        </p:nvSpPr>
        <p:spPr>
          <a:xfrm>
            <a:off x="602461" y="1178665"/>
            <a:ext cx="1273837" cy="713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7" y="8464"/>
                </a:moveTo>
                <a:cubicBezTo>
                  <a:pt x="20857" y="3622"/>
                  <a:pt x="18443" y="0"/>
                  <a:pt x="15554" y="0"/>
                </a:cubicBezTo>
                <a:cubicBezTo>
                  <a:pt x="12669" y="0"/>
                  <a:pt x="10259" y="3616"/>
                  <a:pt x="9655" y="8443"/>
                </a:cubicBezTo>
                <a:lnTo>
                  <a:pt x="4801" y="8443"/>
                </a:lnTo>
                <a:cubicBezTo>
                  <a:pt x="4349" y="7097"/>
                  <a:pt x="3526" y="6188"/>
                  <a:pt x="2584" y="6188"/>
                </a:cubicBezTo>
                <a:cubicBezTo>
                  <a:pt x="1158" y="6188"/>
                  <a:pt x="0" y="8255"/>
                  <a:pt x="0" y="10800"/>
                </a:cubicBezTo>
                <a:cubicBezTo>
                  <a:pt x="0" y="13345"/>
                  <a:pt x="1158" y="15412"/>
                  <a:pt x="2584" y="15412"/>
                </a:cubicBezTo>
                <a:cubicBezTo>
                  <a:pt x="3526" y="15412"/>
                  <a:pt x="4349" y="14503"/>
                  <a:pt x="4801" y="13157"/>
                </a:cubicBezTo>
                <a:lnTo>
                  <a:pt x="9655" y="13157"/>
                </a:lnTo>
                <a:cubicBezTo>
                  <a:pt x="10259" y="17984"/>
                  <a:pt x="12669" y="21600"/>
                  <a:pt x="15554" y="21600"/>
                </a:cubicBezTo>
                <a:cubicBezTo>
                  <a:pt x="18436" y="21600"/>
                  <a:pt x="20842" y="17998"/>
                  <a:pt x="21449" y="13184"/>
                </a:cubicBezTo>
                <a:cubicBezTo>
                  <a:pt x="21547" y="12416"/>
                  <a:pt x="21600" y="11621"/>
                  <a:pt x="21600" y="10807"/>
                </a:cubicBezTo>
                <a:cubicBezTo>
                  <a:pt x="21600" y="9999"/>
                  <a:pt x="21547" y="9218"/>
                  <a:pt x="21457" y="846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34" name="Graphic 136" descr="Users">
            <a:extLst>
              <a:ext uri="{FF2B5EF4-FFF2-40B4-BE49-F238E27FC236}">
                <a16:creationId xmlns:a16="http://schemas.microsoft.com/office/drawing/2014/main" id="{52A1C43A-CAFC-4572-BE8D-84C4CEDBB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253893" y="1258900"/>
            <a:ext cx="532966" cy="532966"/>
          </a:xfrm>
          <a:prstGeom prst="rect">
            <a:avLst/>
          </a:prstGeom>
        </p:spPr>
      </p:pic>
      <p:sp>
        <p:nvSpPr>
          <p:cNvPr id="35" name="TextBox 96">
            <a:extLst>
              <a:ext uri="{FF2B5EF4-FFF2-40B4-BE49-F238E27FC236}">
                <a16:creationId xmlns:a16="http://schemas.microsoft.com/office/drawing/2014/main" id="{C7267304-99FD-4EDC-9C88-FBF99184CA10}"/>
              </a:ext>
            </a:extLst>
          </p:cNvPr>
          <p:cNvSpPr txBox="1"/>
          <p:nvPr/>
        </p:nvSpPr>
        <p:spPr>
          <a:xfrm>
            <a:off x="175984" y="2690886"/>
            <a:ext cx="2368841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 err="1">
                <a:latin typeface="Bahnschrift SemiLight Condensed" panose="020B0502040204020203" pitchFamily="34" charset="0"/>
                <a:ea typeface="+mj-ea"/>
                <a:cs typeface="+mj-cs"/>
              </a:rPr>
              <a:t>Macrocategorie</a:t>
            </a:r>
            <a:endParaRPr lang="en-US" sz="24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6" name="TextBox 102">
            <a:extLst>
              <a:ext uri="{FF2B5EF4-FFF2-40B4-BE49-F238E27FC236}">
                <a16:creationId xmlns:a16="http://schemas.microsoft.com/office/drawing/2014/main" id="{865C8694-3C24-4E82-9553-233C67C308DC}"/>
              </a:ext>
            </a:extLst>
          </p:cNvPr>
          <p:cNvSpPr txBox="1"/>
          <p:nvPr/>
        </p:nvSpPr>
        <p:spPr>
          <a:xfrm>
            <a:off x="4970471" y="633572"/>
            <a:ext cx="132665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Ranking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7" name="TextBox 105">
            <a:extLst>
              <a:ext uri="{FF2B5EF4-FFF2-40B4-BE49-F238E27FC236}">
                <a16:creationId xmlns:a16="http://schemas.microsoft.com/office/drawing/2014/main" id="{1D926BEA-3943-44B7-B1E0-F10397CC6E9C}"/>
              </a:ext>
            </a:extLst>
          </p:cNvPr>
          <p:cNvSpPr txBox="1"/>
          <p:nvPr/>
        </p:nvSpPr>
        <p:spPr>
          <a:xfrm>
            <a:off x="10107686" y="3086382"/>
            <a:ext cx="1912895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800" dirty="0">
                <a:latin typeface="Bahnschrift SemiLight Condensed" panose="020B0502040204020203" pitchFamily="34" charset="0"/>
                <a:ea typeface="+mj-ea"/>
                <a:cs typeface="+mj-cs"/>
              </a:rPr>
              <a:t>Shiny App</a:t>
            </a:r>
            <a:endParaRPr lang="en-US" sz="28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40" name="Segnaposto numero diapositiva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2</a:t>
            </a:fld>
            <a:endParaRPr lang="it-IT"/>
          </a:p>
        </p:txBody>
      </p:sp>
      <p:sp>
        <p:nvSpPr>
          <p:cNvPr id="43" name="Segnaposto piè di pagina 3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pic>
        <p:nvPicPr>
          <p:cNvPr id="44" name="Elemento grafico 237" descr="Centro del bersaglio">
            <a:extLst>
              <a:ext uri="{FF2B5EF4-FFF2-40B4-BE49-F238E27FC236}">
                <a16:creationId xmlns:a16="http://schemas.microsoft.com/office/drawing/2014/main" id="{D1692486-BD34-4348-8862-E033D976DAB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23"/>
              </a:ext>
            </a:extLst>
          </a:blip>
          <a:stretch>
            <a:fillRect/>
          </a:stretch>
        </p:blipFill>
        <p:spPr>
          <a:xfrm>
            <a:off x="5377445" y="1296016"/>
            <a:ext cx="555359" cy="555359"/>
          </a:xfrm>
          <a:prstGeom prst="rect">
            <a:avLst/>
          </a:prstGeom>
        </p:spPr>
      </p:pic>
      <p:pic>
        <p:nvPicPr>
          <p:cNvPr id="45" name="Elemento grafico 60" descr="Rete">
            <a:extLst>
              <a:ext uri="{FF2B5EF4-FFF2-40B4-BE49-F238E27FC236}">
                <a16:creationId xmlns:a16="http://schemas.microsoft.com/office/drawing/2014/main" id="{C0A4498D-D85F-460D-9832-2723D4A2F47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9"/>
              </a:ext>
            </a:extLst>
          </a:blip>
          <a:stretch>
            <a:fillRect/>
          </a:stretch>
        </p:blipFill>
        <p:spPr>
          <a:xfrm>
            <a:off x="2214034" y="2288909"/>
            <a:ext cx="615136" cy="615136"/>
          </a:xfrm>
          <a:prstGeom prst="rect">
            <a:avLst/>
          </a:prstGeom>
        </p:spPr>
      </p:pic>
      <p:pic>
        <p:nvPicPr>
          <p:cNvPr id="46" name="Elemento grafico 118" descr="Libri">
            <a:extLst>
              <a:ext uri="{FF2B5EF4-FFF2-40B4-BE49-F238E27FC236}">
                <a16:creationId xmlns:a16="http://schemas.microsoft.com/office/drawing/2014/main" id="{602C8633-8BFD-40B6-AB61-F16647E68BAD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17"/>
              </a:ext>
            </a:extLst>
          </a:blip>
          <a:stretch>
            <a:fillRect/>
          </a:stretch>
        </p:blipFill>
        <p:spPr>
          <a:xfrm>
            <a:off x="3256229" y="3524343"/>
            <a:ext cx="580929" cy="580929"/>
          </a:xfrm>
          <a:prstGeom prst="rect">
            <a:avLst/>
          </a:prstGeom>
        </p:spPr>
      </p:pic>
      <p:pic>
        <p:nvPicPr>
          <p:cNvPr id="47" name="Elemento grafico 20" descr="Mappa con segnaposto">
            <a:extLst>
              <a:ext uri="{FF2B5EF4-FFF2-40B4-BE49-F238E27FC236}">
                <a16:creationId xmlns:a16="http://schemas.microsoft.com/office/drawing/2014/main" id="{98F940AF-F35A-412E-B741-516C668411B1}"/>
              </a:ext>
            </a:extLst>
          </p:cNvPr>
          <p:cNvPicPr>
            <a:picLocks noChangeAspect="1"/>
          </p:cNvPicPr>
          <p:nvPr/>
        </p:nvPicPr>
        <p:blipFill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35"/>
              </a:ext>
            </a:extLst>
          </a:blip>
          <a:stretch>
            <a:fillRect/>
          </a:stretch>
        </p:blipFill>
        <p:spPr>
          <a:xfrm>
            <a:off x="6427753" y="2905099"/>
            <a:ext cx="566767" cy="566767"/>
          </a:xfrm>
          <a:prstGeom prst="rect">
            <a:avLst/>
          </a:prstGeom>
        </p:spPr>
      </p:pic>
      <p:pic>
        <p:nvPicPr>
          <p:cNvPr id="48" name="Elemento grafico 162" descr="Punto esclamativo">
            <a:extLst>
              <a:ext uri="{FF2B5EF4-FFF2-40B4-BE49-F238E27FC236}">
                <a16:creationId xmlns:a16="http://schemas.microsoft.com/office/drawing/2014/main" id="{25D5442E-5375-41C7-BD3D-61EE0742C3AE}"/>
              </a:ext>
            </a:extLst>
          </p:cNvPr>
          <p:cNvPicPr>
            <a:picLocks noChangeAspect="1"/>
          </p:cNvPicPr>
          <p:nvPr/>
        </p:nvPicPr>
        <p:blipFill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77"/>
              </a:ext>
            </a:extLst>
          </a:blip>
          <a:stretch>
            <a:fillRect/>
          </a:stretch>
        </p:blipFill>
        <p:spPr>
          <a:xfrm>
            <a:off x="7490401" y="4874883"/>
            <a:ext cx="497607" cy="497607"/>
          </a:xfrm>
          <a:prstGeom prst="rect">
            <a:avLst/>
          </a:prstGeom>
        </p:spPr>
      </p:pic>
      <p:pic>
        <p:nvPicPr>
          <p:cNvPr id="49" name="Elemento grafico 265" descr="Database">
            <a:extLst>
              <a:ext uri="{FF2B5EF4-FFF2-40B4-BE49-F238E27FC236}">
                <a16:creationId xmlns:a16="http://schemas.microsoft.com/office/drawing/2014/main" id="{DFF2ACEF-D910-40E4-A774-AF2F5FADB444}"/>
              </a:ext>
            </a:extLst>
          </p:cNvPr>
          <p:cNvPicPr>
            <a:picLocks noChangeAspect="1"/>
          </p:cNvPicPr>
          <p:nvPr/>
        </p:nvPicPr>
        <p:blipFill>
          <a:blip r:embed="rId17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1"/>
              </a:ext>
            </a:extLst>
          </a:blip>
          <a:stretch>
            <a:fillRect/>
          </a:stretch>
        </p:blipFill>
        <p:spPr>
          <a:xfrm>
            <a:off x="4284201" y="2344826"/>
            <a:ext cx="557460" cy="5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18" grpId="0"/>
      <p:bldP spid="20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106" y="348343"/>
            <a:ext cx="7886700" cy="917958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AR BONNIE" panose="02000000000000000000" pitchFamily="2" charset="0"/>
              </a:rPr>
              <a:t>I </a:t>
            </a:r>
            <a:r>
              <a:rPr lang="en-US" sz="8000" dirty="0" smtClean="0">
                <a:latin typeface="AR BONNIE" panose="02000000000000000000" pitchFamily="2" charset="0"/>
              </a:rPr>
              <a:t>target</a:t>
            </a:r>
            <a:endParaRPr lang="en-US" sz="8000" dirty="0">
              <a:latin typeface="AR BONNIE" panose="02000000000000000000" pitchFamily="2" charset="0"/>
            </a:endParaRPr>
          </a:p>
        </p:txBody>
      </p:sp>
      <p:sp>
        <p:nvSpPr>
          <p:cNvPr id="6" name="TextBox 96">
            <a:extLst>
              <a:ext uri="{FF2B5EF4-FFF2-40B4-BE49-F238E27FC236}">
                <a16:creationId xmlns:a16="http://schemas.microsoft.com/office/drawing/2014/main" id="{01B4684B-B542-4F69-9C3D-3A43CDBBC860}"/>
              </a:ext>
            </a:extLst>
          </p:cNvPr>
          <p:cNvSpPr txBox="1"/>
          <p:nvPr/>
        </p:nvSpPr>
        <p:spPr>
          <a:xfrm>
            <a:off x="1209003" y="2772804"/>
            <a:ext cx="2202816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cap="all" noProof="1" smtClean="0">
                <a:solidFill>
                  <a:schemeClr val="accent2"/>
                </a:solidFill>
              </a:rPr>
              <a:t>Famiglie con minorenni</a:t>
            </a:r>
          </a:p>
          <a:p>
            <a:pPr algn="r"/>
            <a:endParaRPr lang="en-US" sz="2000" noProof="1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algn="r"/>
            <a:r>
              <a:rPr lang="en-US" sz="2000" noProof="1" smtClean="0">
                <a:latin typeface="Bahnschrift SemiLight Condensed" panose="020B0502040204020203" pitchFamily="34" charset="0"/>
                <a:ea typeface="+mj-ea"/>
                <a:cs typeface="+mj-cs"/>
              </a:rPr>
              <a:t>38,7% </a:t>
            </a:r>
            <a:r>
              <a:rPr lang="en-US" sz="2000" noProof="1">
                <a:latin typeface="Bahnschrift SemiLight Condensed" panose="020B0502040204020203" pitchFamily="34" charset="0"/>
                <a:ea typeface="+mj-ea"/>
                <a:cs typeface="+mj-cs"/>
              </a:rPr>
              <a:t>della popolazione</a:t>
            </a:r>
            <a:endParaRPr lang="en-US" sz="2000" noProof="1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B5B45D8-9EF5-4793-8AFB-596063D30BD3}"/>
              </a:ext>
            </a:extLst>
          </p:cNvPr>
          <p:cNvGrpSpPr/>
          <p:nvPr/>
        </p:nvGrpSpPr>
        <p:grpSpPr>
          <a:xfrm>
            <a:off x="4090363" y="1714922"/>
            <a:ext cx="4016028" cy="4080127"/>
            <a:chOff x="3277819" y="1309417"/>
            <a:chExt cx="4374841" cy="4444668"/>
          </a:xfrm>
        </p:grpSpPr>
        <p:sp>
          <p:nvSpPr>
            <p:cNvPr id="9" name="Freeform: Shape 85">
              <a:extLst>
                <a:ext uri="{FF2B5EF4-FFF2-40B4-BE49-F238E27FC236}">
                  <a16:creationId xmlns:a16="http://schemas.microsoft.com/office/drawing/2014/main" id="{DD15D062-CE74-4B53-AF79-0F49B7E0249A}"/>
                </a:ext>
              </a:extLst>
            </p:cNvPr>
            <p:cNvSpPr/>
            <p:nvPr/>
          </p:nvSpPr>
          <p:spPr>
            <a:xfrm>
              <a:off x="5258163" y="1309417"/>
              <a:ext cx="2394496" cy="2137378"/>
            </a:xfrm>
            <a:custGeom>
              <a:avLst/>
              <a:gdLst>
                <a:gd name="connsiteX0" fmla="*/ 648921 w 2202457"/>
                <a:gd name="connsiteY0" fmla="*/ 0 h 1965960"/>
                <a:gd name="connsiteX1" fmla="*/ 1552327 w 2202457"/>
                <a:gd name="connsiteY1" fmla="*/ 0 h 1965960"/>
                <a:gd name="connsiteX2" fmla="*/ 1726555 w 2202457"/>
                <a:gd name="connsiteY2" fmla="*/ 100074 h 1965960"/>
                <a:gd name="connsiteX3" fmla="*/ 2178259 w 2202457"/>
                <a:gd name="connsiteY3" fmla="*/ 882907 h 1965960"/>
                <a:gd name="connsiteX4" fmla="*/ 2178259 w 2202457"/>
                <a:gd name="connsiteY4" fmla="*/ 1083054 h 1965960"/>
                <a:gd name="connsiteX5" fmla="*/ 1726555 w 2202457"/>
                <a:gd name="connsiteY5" fmla="*/ 1865887 h 1965960"/>
                <a:gd name="connsiteX6" fmla="*/ 1552327 w 2202457"/>
                <a:gd name="connsiteY6" fmla="*/ 1965960 h 1965960"/>
                <a:gd name="connsiteX7" fmla="*/ 648921 w 2202457"/>
                <a:gd name="connsiteY7" fmla="*/ 1965960 h 1965960"/>
                <a:gd name="connsiteX8" fmla="*/ 474692 w 2202457"/>
                <a:gd name="connsiteY8" fmla="*/ 1865887 h 1965960"/>
                <a:gd name="connsiteX9" fmla="*/ 22989 w 2202457"/>
                <a:gd name="connsiteY9" fmla="*/ 1083054 h 1965960"/>
                <a:gd name="connsiteX10" fmla="*/ 22989 w 2202457"/>
                <a:gd name="connsiteY10" fmla="*/ 882907 h 1965960"/>
                <a:gd name="connsiteX11" fmla="*/ 474692 w 2202457"/>
                <a:gd name="connsiteY11" fmla="*/ 100074 h 1965960"/>
                <a:gd name="connsiteX12" fmla="*/ 648921 w 2202457"/>
                <a:gd name="connsiteY12" fmla="*/ 0 h 19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57" h="1965960">
                  <a:moveTo>
                    <a:pt x="648921" y="0"/>
                  </a:moveTo>
                  <a:cubicBezTo>
                    <a:pt x="1552327" y="0"/>
                    <a:pt x="1552327" y="0"/>
                    <a:pt x="1552327" y="0"/>
                  </a:cubicBezTo>
                  <a:cubicBezTo>
                    <a:pt x="1616856" y="0"/>
                    <a:pt x="1694291" y="45195"/>
                    <a:pt x="1726555" y="100074"/>
                  </a:cubicBezTo>
                  <a:cubicBezTo>
                    <a:pt x="2178259" y="882907"/>
                    <a:pt x="2178259" y="882907"/>
                    <a:pt x="2178259" y="882907"/>
                  </a:cubicBezTo>
                  <a:cubicBezTo>
                    <a:pt x="2210523" y="937786"/>
                    <a:pt x="2210523" y="1028175"/>
                    <a:pt x="2178259" y="1083054"/>
                  </a:cubicBezTo>
                  <a:cubicBezTo>
                    <a:pt x="1726555" y="1865887"/>
                    <a:pt x="1726555" y="1865887"/>
                    <a:pt x="1726555" y="1865887"/>
                  </a:cubicBezTo>
                  <a:cubicBezTo>
                    <a:pt x="1694291" y="1920766"/>
                    <a:pt x="1616856" y="1965960"/>
                    <a:pt x="1552327" y="1965960"/>
                  </a:cubicBezTo>
                  <a:lnTo>
                    <a:pt x="648921" y="1965960"/>
                  </a:lnTo>
                  <a:cubicBezTo>
                    <a:pt x="586005" y="1965960"/>
                    <a:pt x="506957" y="1920766"/>
                    <a:pt x="474692" y="1865887"/>
                  </a:cubicBezTo>
                  <a:cubicBezTo>
                    <a:pt x="22989" y="1083054"/>
                    <a:pt x="22989" y="1083054"/>
                    <a:pt x="22989" y="1083054"/>
                  </a:cubicBezTo>
                  <a:cubicBezTo>
                    <a:pt x="-7662" y="1028175"/>
                    <a:pt x="-7662" y="937786"/>
                    <a:pt x="22989" y="882907"/>
                  </a:cubicBezTo>
                  <a:cubicBezTo>
                    <a:pt x="474692" y="100074"/>
                    <a:pt x="474692" y="100074"/>
                    <a:pt x="474692" y="100074"/>
                  </a:cubicBezTo>
                  <a:cubicBezTo>
                    <a:pt x="506957" y="45195"/>
                    <a:pt x="586005" y="0"/>
                    <a:pt x="648921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Freeform: Shape 86">
              <a:extLst>
                <a:ext uri="{FF2B5EF4-FFF2-40B4-BE49-F238E27FC236}">
                  <a16:creationId xmlns:a16="http://schemas.microsoft.com/office/drawing/2014/main" id="{561EDCA7-ED08-403F-849C-EADB90C80FE5}"/>
                </a:ext>
              </a:extLst>
            </p:cNvPr>
            <p:cNvSpPr/>
            <p:nvPr/>
          </p:nvSpPr>
          <p:spPr>
            <a:xfrm>
              <a:off x="3277819" y="2463616"/>
              <a:ext cx="2394496" cy="2137378"/>
            </a:xfrm>
            <a:custGeom>
              <a:avLst/>
              <a:gdLst>
                <a:gd name="connsiteX0" fmla="*/ 648921 w 2202457"/>
                <a:gd name="connsiteY0" fmla="*/ 0 h 1965960"/>
                <a:gd name="connsiteX1" fmla="*/ 1552327 w 2202457"/>
                <a:gd name="connsiteY1" fmla="*/ 0 h 1965960"/>
                <a:gd name="connsiteX2" fmla="*/ 1726555 w 2202457"/>
                <a:gd name="connsiteY2" fmla="*/ 100074 h 1965960"/>
                <a:gd name="connsiteX3" fmla="*/ 2178259 w 2202457"/>
                <a:gd name="connsiteY3" fmla="*/ 882907 h 1965960"/>
                <a:gd name="connsiteX4" fmla="*/ 2178259 w 2202457"/>
                <a:gd name="connsiteY4" fmla="*/ 1083054 h 1965960"/>
                <a:gd name="connsiteX5" fmla="*/ 1726555 w 2202457"/>
                <a:gd name="connsiteY5" fmla="*/ 1865887 h 1965960"/>
                <a:gd name="connsiteX6" fmla="*/ 1552327 w 2202457"/>
                <a:gd name="connsiteY6" fmla="*/ 1965960 h 1965960"/>
                <a:gd name="connsiteX7" fmla="*/ 648921 w 2202457"/>
                <a:gd name="connsiteY7" fmla="*/ 1965960 h 1965960"/>
                <a:gd name="connsiteX8" fmla="*/ 474692 w 2202457"/>
                <a:gd name="connsiteY8" fmla="*/ 1865887 h 1965960"/>
                <a:gd name="connsiteX9" fmla="*/ 22989 w 2202457"/>
                <a:gd name="connsiteY9" fmla="*/ 1083054 h 1965960"/>
                <a:gd name="connsiteX10" fmla="*/ 22989 w 2202457"/>
                <a:gd name="connsiteY10" fmla="*/ 882907 h 1965960"/>
                <a:gd name="connsiteX11" fmla="*/ 474692 w 2202457"/>
                <a:gd name="connsiteY11" fmla="*/ 100074 h 1965960"/>
                <a:gd name="connsiteX12" fmla="*/ 648921 w 2202457"/>
                <a:gd name="connsiteY12" fmla="*/ 0 h 19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57" h="1965960">
                  <a:moveTo>
                    <a:pt x="648921" y="0"/>
                  </a:moveTo>
                  <a:cubicBezTo>
                    <a:pt x="1552327" y="0"/>
                    <a:pt x="1552327" y="0"/>
                    <a:pt x="1552327" y="0"/>
                  </a:cubicBezTo>
                  <a:cubicBezTo>
                    <a:pt x="1616856" y="0"/>
                    <a:pt x="1694291" y="45195"/>
                    <a:pt x="1726555" y="100074"/>
                  </a:cubicBezTo>
                  <a:cubicBezTo>
                    <a:pt x="2178259" y="882907"/>
                    <a:pt x="2178259" y="882907"/>
                    <a:pt x="2178259" y="882907"/>
                  </a:cubicBezTo>
                  <a:cubicBezTo>
                    <a:pt x="2210523" y="937786"/>
                    <a:pt x="2210523" y="1028175"/>
                    <a:pt x="2178259" y="1083054"/>
                  </a:cubicBezTo>
                  <a:cubicBezTo>
                    <a:pt x="1726555" y="1865887"/>
                    <a:pt x="1726555" y="1865887"/>
                    <a:pt x="1726555" y="1865887"/>
                  </a:cubicBezTo>
                  <a:cubicBezTo>
                    <a:pt x="1694291" y="1920766"/>
                    <a:pt x="1616856" y="1965960"/>
                    <a:pt x="1552327" y="1965960"/>
                  </a:cubicBezTo>
                  <a:lnTo>
                    <a:pt x="648921" y="1965960"/>
                  </a:lnTo>
                  <a:cubicBezTo>
                    <a:pt x="586005" y="1965960"/>
                    <a:pt x="506957" y="1920766"/>
                    <a:pt x="474692" y="1865887"/>
                  </a:cubicBezTo>
                  <a:cubicBezTo>
                    <a:pt x="22989" y="1083054"/>
                    <a:pt x="22989" y="1083054"/>
                    <a:pt x="22989" y="1083054"/>
                  </a:cubicBezTo>
                  <a:cubicBezTo>
                    <a:pt x="-7662" y="1028175"/>
                    <a:pt x="-7662" y="937786"/>
                    <a:pt x="22989" y="882907"/>
                  </a:cubicBezTo>
                  <a:cubicBezTo>
                    <a:pt x="474692" y="100074"/>
                    <a:pt x="474692" y="100074"/>
                    <a:pt x="474692" y="100074"/>
                  </a:cubicBezTo>
                  <a:cubicBezTo>
                    <a:pt x="506957" y="45195"/>
                    <a:pt x="586005" y="0"/>
                    <a:pt x="648921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Freeform: Shape 87">
              <a:extLst>
                <a:ext uri="{FF2B5EF4-FFF2-40B4-BE49-F238E27FC236}">
                  <a16:creationId xmlns:a16="http://schemas.microsoft.com/office/drawing/2014/main" id="{00A67354-2767-4E9B-86EA-CBB2AF8CA295}"/>
                </a:ext>
              </a:extLst>
            </p:cNvPr>
            <p:cNvSpPr/>
            <p:nvPr/>
          </p:nvSpPr>
          <p:spPr>
            <a:xfrm>
              <a:off x="5258164" y="3616707"/>
              <a:ext cx="2394496" cy="2137378"/>
            </a:xfrm>
            <a:custGeom>
              <a:avLst/>
              <a:gdLst>
                <a:gd name="connsiteX0" fmla="*/ 648921 w 2202457"/>
                <a:gd name="connsiteY0" fmla="*/ 0 h 1965960"/>
                <a:gd name="connsiteX1" fmla="*/ 1552327 w 2202457"/>
                <a:gd name="connsiteY1" fmla="*/ 0 h 1965960"/>
                <a:gd name="connsiteX2" fmla="*/ 1726555 w 2202457"/>
                <a:gd name="connsiteY2" fmla="*/ 100074 h 1965960"/>
                <a:gd name="connsiteX3" fmla="*/ 2178259 w 2202457"/>
                <a:gd name="connsiteY3" fmla="*/ 882907 h 1965960"/>
                <a:gd name="connsiteX4" fmla="*/ 2178259 w 2202457"/>
                <a:gd name="connsiteY4" fmla="*/ 1083054 h 1965960"/>
                <a:gd name="connsiteX5" fmla="*/ 1726555 w 2202457"/>
                <a:gd name="connsiteY5" fmla="*/ 1865887 h 1965960"/>
                <a:gd name="connsiteX6" fmla="*/ 1552327 w 2202457"/>
                <a:gd name="connsiteY6" fmla="*/ 1965960 h 1965960"/>
                <a:gd name="connsiteX7" fmla="*/ 648921 w 2202457"/>
                <a:gd name="connsiteY7" fmla="*/ 1965960 h 1965960"/>
                <a:gd name="connsiteX8" fmla="*/ 474692 w 2202457"/>
                <a:gd name="connsiteY8" fmla="*/ 1865887 h 1965960"/>
                <a:gd name="connsiteX9" fmla="*/ 22989 w 2202457"/>
                <a:gd name="connsiteY9" fmla="*/ 1083054 h 1965960"/>
                <a:gd name="connsiteX10" fmla="*/ 22989 w 2202457"/>
                <a:gd name="connsiteY10" fmla="*/ 882907 h 1965960"/>
                <a:gd name="connsiteX11" fmla="*/ 474692 w 2202457"/>
                <a:gd name="connsiteY11" fmla="*/ 100074 h 1965960"/>
                <a:gd name="connsiteX12" fmla="*/ 648921 w 2202457"/>
                <a:gd name="connsiteY12" fmla="*/ 0 h 19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57" h="1965960">
                  <a:moveTo>
                    <a:pt x="648921" y="0"/>
                  </a:moveTo>
                  <a:cubicBezTo>
                    <a:pt x="1552327" y="0"/>
                    <a:pt x="1552327" y="0"/>
                    <a:pt x="1552327" y="0"/>
                  </a:cubicBezTo>
                  <a:cubicBezTo>
                    <a:pt x="1616856" y="0"/>
                    <a:pt x="1694291" y="45195"/>
                    <a:pt x="1726555" y="100074"/>
                  </a:cubicBezTo>
                  <a:cubicBezTo>
                    <a:pt x="2178259" y="882907"/>
                    <a:pt x="2178259" y="882907"/>
                    <a:pt x="2178259" y="882907"/>
                  </a:cubicBezTo>
                  <a:cubicBezTo>
                    <a:pt x="2210523" y="937786"/>
                    <a:pt x="2210523" y="1028175"/>
                    <a:pt x="2178259" y="1083054"/>
                  </a:cubicBezTo>
                  <a:cubicBezTo>
                    <a:pt x="1726555" y="1865887"/>
                    <a:pt x="1726555" y="1865887"/>
                    <a:pt x="1726555" y="1865887"/>
                  </a:cubicBezTo>
                  <a:cubicBezTo>
                    <a:pt x="1694291" y="1920766"/>
                    <a:pt x="1616856" y="1965960"/>
                    <a:pt x="1552327" y="1965960"/>
                  </a:cubicBezTo>
                  <a:lnTo>
                    <a:pt x="648921" y="1965960"/>
                  </a:lnTo>
                  <a:cubicBezTo>
                    <a:pt x="586005" y="1965960"/>
                    <a:pt x="506957" y="1920766"/>
                    <a:pt x="474692" y="1865887"/>
                  </a:cubicBezTo>
                  <a:cubicBezTo>
                    <a:pt x="22989" y="1083054"/>
                    <a:pt x="22989" y="1083054"/>
                    <a:pt x="22989" y="1083054"/>
                  </a:cubicBezTo>
                  <a:cubicBezTo>
                    <a:pt x="-7662" y="1028175"/>
                    <a:pt x="-7662" y="937786"/>
                    <a:pt x="22989" y="882907"/>
                  </a:cubicBezTo>
                  <a:cubicBezTo>
                    <a:pt x="474692" y="100074"/>
                    <a:pt x="474692" y="100074"/>
                    <a:pt x="474692" y="100074"/>
                  </a:cubicBezTo>
                  <a:cubicBezTo>
                    <a:pt x="506957" y="45195"/>
                    <a:pt x="586005" y="0"/>
                    <a:pt x="648921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00FBDEB7-98A6-477F-AC3B-20762CA5DE21}"/>
              </a:ext>
            </a:extLst>
          </p:cNvPr>
          <p:cNvSpPr>
            <a:spLocks/>
          </p:cNvSpPr>
          <p:nvPr/>
        </p:nvSpPr>
        <p:spPr bwMode="auto">
          <a:xfrm>
            <a:off x="6363421" y="4245033"/>
            <a:ext cx="1285177" cy="113904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3"/>
          </a:solidFill>
          <a:ln w="15875"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zh-CN" altLang="en-US" sz="1350" dirty="0">
              <a:solidFill>
                <a:prstClr val="black"/>
              </a:solidFill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Freeform: Shape 89">
            <a:extLst>
              <a:ext uri="{FF2B5EF4-FFF2-40B4-BE49-F238E27FC236}">
                <a16:creationId xmlns:a16="http://schemas.microsoft.com/office/drawing/2014/main" id="{8E39F1E2-F6B4-4890-A72C-839204139DBB}"/>
              </a:ext>
            </a:extLst>
          </p:cNvPr>
          <p:cNvSpPr>
            <a:spLocks noChangeAspect="1"/>
          </p:cNvSpPr>
          <p:nvPr/>
        </p:nvSpPr>
        <p:spPr>
          <a:xfrm>
            <a:off x="6363421" y="4243334"/>
            <a:ext cx="1277967" cy="1140743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Freeform: Shape 90">
            <a:extLst>
              <a:ext uri="{FF2B5EF4-FFF2-40B4-BE49-F238E27FC236}">
                <a16:creationId xmlns:a16="http://schemas.microsoft.com/office/drawing/2014/main" id="{41FAC31C-983D-4979-9476-700B3B225CC0}"/>
              </a:ext>
            </a:extLst>
          </p:cNvPr>
          <p:cNvSpPr>
            <a:spLocks noChangeAspect="1"/>
          </p:cNvSpPr>
          <p:nvPr/>
        </p:nvSpPr>
        <p:spPr>
          <a:xfrm>
            <a:off x="6363421" y="2114726"/>
            <a:ext cx="1277967" cy="1140743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: Shape 91">
            <a:extLst>
              <a:ext uri="{FF2B5EF4-FFF2-40B4-BE49-F238E27FC236}">
                <a16:creationId xmlns:a16="http://schemas.microsoft.com/office/drawing/2014/main" id="{A5B13A49-00F1-4193-8D93-22A26DDC30B8}"/>
              </a:ext>
            </a:extLst>
          </p:cNvPr>
          <p:cNvSpPr>
            <a:spLocks noChangeAspect="1"/>
          </p:cNvSpPr>
          <p:nvPr/>
        </p:nvSpPr>
        <p:spPr>
          <a:xfrm>
            <a:off x="4516025" y="3183765"/>
            <a:ext cx="1277967" cy="1140743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extBox 105">
            <a:extLst>
              <a:ext uri="{FF2B5EF4-FFF2-40B4-BE49-F238E27FC236}">
                <a16:creationId xmlns:a16="http://schemas.microsoft.com/office/drawing/2014/main" id="{216439CD-0877-4A03-A095-524B68008480}"/>
              </a:ext>
            </a:extLst>
          </p:cNvPr>
          <p:cNvSpPr txBox="1"/>
          <p:nvPr/>
        </p:nvSpPr>
        <p:spPr>
          <a:xfrm>
            <a:off x="8561527" y="3832974"/>
            <a:ext cx="2202816" cy="203132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cap="all" noProof="1" smtClean="0">
                <a:solidFill>
                  <a:schemeClr val="accent6">
                    <a:lumMod val="75000"/>
                  </a:schemeClr>
                </a:solidFill>
              </a:rPr>
              <a:t>Single</a:t>
            </a:r>
          </a:p>
          <a:p>
            <a:endParaRPr lang="en-US" sz="2400" b="1" cap="all" noProof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noProof="1" smtClean="0">
                <a:latin typeface="Bahnschrift SemiLight Condensed" panose="020B0502040204020203" pitchFamily="34" charset="0"/>
                <a:ea typeface="+mj-ea"/>
                <a:cs typeface="+mj-cs"/>
              </a:rPr>
              <a:t>18 – 64 anni</a:t>
            </a:r>
          </a:p>
          <a:p>
            <a:endParaRPr lang="en-US" sz="1050" noProof="1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en-US" sz="2000" noProof="1" smtClean="0">
                <a:latin typeface="Bahnschrift SemiLight Condensed" panose="020B0502040204020203" pitchFamily="34" charset="0"/>
                <a:ea typeface="+mj-ea"/>
                <a:cs typeface="+mj-cs"/>
              </a:rPr>
              <a:t>9,6</a:t>
            </a:r>
            <a:r>
              <a:rPr lang="en-US" sz="2000" noProof="1">
                <a:latin typeface="Bahnschrift SemiLight Condensed" panose="020B0502040204020203" pitchFamily="34" charset="0"/>
                <a:ea typeface="+mj-ea"/>
                <a:cs typeface="+mj-cs"/>
              </a:rPr>
              <a:t>% della popolazione</a:t>
            </a:r>
          </a:p>
          <a:p>
            <a:endParaRPr lang="en-US" sz="2400" b="1" cap="all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DE77BAF5-D881-4AD9-842A-AADB9B6D094B}"/>
              </a:ext>
            </a:extLst>
          </p:cNvPr>
          <p:cNvSpPr txBox="1"/>
          <p:nvPr/>
        </p:nvSpPr>
        <p:spPr>
          <a:xfrm>
            <a:off x="8479070" y="827014"/>
            <a:ext cx="2367730" cy="196977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cap="all" noProof="1" smtClean="0">
                <a:solidFill>
                  <a:schemeClr val="accent1">
                    <a:lumMod val="75000"/>
                  </a:schemeClr>
                </a:solidFill>
              </a:rPr>
              <a:t>Anziani</a:t>
            </a:r>
          </a:p>
          <a:p>
            <a:endParaRPr lang="en-US" sz="2400" b="1" cap="all" noProof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noProof="1">
                <a:latin typeface="Bahnschrift SemiLight Condensed" panose="020B0502040204020203" pitchFamily="34" charset="0"/>
                <a:ea typeface="+mj-ea"/>
                <a:cs typeface="+mj-cs"/>
              </a:rPr>
              <a:t>65 - 80+ anni</a:t>
            </a:r>
          </a:p>
          <a:p>
            <a:endParaRPr lang="en-US" sz="1050" noProof="1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en-US" sz="2000" noProof="1" smtClean="0">
                <a:latin typeface="Bahnschrift SemiLight Condensed" panose="020B0502040204020203" pitchFamily="34" charset="0"/>
                <a:ea typeface="+mj-ea"/>
                <a:cs typeface="+mj-cs"/>
              </a:rPr>
              <a:t>8,3</a:t>
            </a:r>
            <a:r>
              <a:rPr lang="en-US" sz="2000" noProof="1">
                <a:latin typeface="Bahnschrift SemiLight Condensed" panose="020B0502040204020203" pitchFamily="34" charset="0"/>
                <a:ea typeface="+mj-ea"/>
                <a:cs typeface="+mj-cs"/>
              </a:rPr>
              <a:t>% della popolazione</a:t>
            </a:r>
          </a:p>
          <a:p>
            <a:endParaRPr lang="en-US" sz="2000" noProof="1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29" name="Elemento grafico 88" descr="Utenti">
            <a:extLst>
              <a:ext uri="{FF2B5EF4-FFF2-40B4-BE49-F238E27FC236}">
                <a16:creationId xmlns:a16="http://schemas.microsoft.com/office/drawing/2014/main" id="{BB0FF242-0EFE-4210-B5AF-334D4AE4A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03"/>
              </a:ext>
            </a:extLst>
          </a:blip>
          <a:stretch>
            <a:fillRect/>
          </a:stretch>
        </p:blipFill>
        <p:spPr>
          <a:xfrm>
            <a:off x="4697808" y="3304954"/>
            <a:ext cx="914400" cy="914400"/>
          </a:xfrm>
          <a:prstGeom prst="rect">
            <a:avLst/>
          </a:prstGeom>
        </p:spPr>
      </p:pic>
      <p:pic>
        <p:nvPicPr>
          <p:cNvPr id="30" name="Elemento grafico 86" descr="Utente">
            <a:extLst>
              <a:ext uri="{FF2B5EF4-FFF2-40B4-BE49-F238E27FC236}">
                <a16:creationId xmlns:a16="http://schemas.microsoft.com/office/drawing/2014/main" id="{1885B83A-535D-439B-A925-0B6C24F942C7}"/>
              </a:ext>
            </a:extLst>
          </p:cNvPr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01"/>
              </a:ext>
            </a:extLst>
          </a:blip>
          <a:stretch>
            <a:fillRect/>
          </a:stretch>
        </p:blipFill>
        <p:spPr>
          <a:xfrm>
            <a:off x="6545204" y="4324508"/>
            <a:ext cx="914400" cy="914400"/>
          </a:xfrm>
          <a:prstGeom prst="rect">
            <a:avLst/>
          </a:prstGeom>
        </p:spPr>
      </p:pic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01" y="2251073"/>
            <a:ext cx="862803" cy="86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egnaposto numero diapositiva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3</a:t>
            </a:fld>
            <a:endParaRPr lang="it-IT"/>
          </a:p>
        </p:txBody>
      </p:sp>
      <p:sp>
        <p:nvSpPr>
          <p:cNvPr id="34" name="Segnaposto piè di pagina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C417903-9862-451C-A1D7-FE80B6BE3B40}"/>
              </a:ext>
            </a:extLst>
          </p:cNvPr>
          <p:cNvGrpSpPr/>
          <p:nvPr/>
        </p:nvGrpSpPr>
        <p:grpSpPr>
          <a:xfrm>
            <a:off x="3643887" y="1418570"/>
            <a:ext cx="5008928" cy="4779029"/>
            <a:chOff x="2714624" y="1838325"/>
            <a:chExt cx="3714753" cy="3544254"/>
          </a:xfrm>
        </p:grpSpPr>
        <p:sp>
          <p:nvSpPr>
            <p:cNvPr id="6" name="Freeform: Shape 72">
              <a:extLst>
                <a:ext uri="{FF2B5EF4-FFF2-40B4-BE49-F238E27FC236}">
                  <a16:creationId xmlns:a16="http://schemas.microsoft.com/office/drawing/2014/main" id="{49A8654D-616E-44EB-A19D-43CEEAFF15C3}"/>
                </a:ext>
              </a:extLst>
            </p:cNvPr>
            <p:cNvSpPr/>
            <p:nvPr/>
          </p:nvSpPr>
          <p:spPr>
            <a:xfrm>
              <a:off x="3257550" y="2343149"/>
              <a:ext cx="2626996" cy="2506028"/>
            </a:xfrm>
            <a:custGeom>
              <a:avLst/>
              <a:gdLst>
                <a:gd name="connsiteX0" fmla="*/ 2830820 w 3502661"/>
                <a:gd name="connsiteY0" fmla="*/ 2578099 h 3341370"/>
                <a:gd name="connsiteX1" fmla="*/ 3064512 w 3502661"/>
                <a:gd name="connsiteY1" fmla="*/ 2656839 h 3341370"/>
                <a:gd name="connsiteX2" fmla="*/ 2842281 w 3502661"/>
                <a:gd name="connsiteY2" fmla="*/ 3340100 h 3341370"/>
                <a:gd name="connsiteX3" fmla="*/ 1689100 w 3502661"/>
                <a:gd name="connsiteY3" fmla="*/ 3340100 h 3341370"/>
                <a:gd name="connsiteX4" fmla="*/ 1698015 w 3502661"/>
                <a:gd name="connsiteY4" fmla="*/ 3093720 h 3341370"/>
                <a:gd name="connsiteX5" fmla="*/ 2663223 w 3502661"/>
                <a:gd name="connsiteY5" fmla="*/ 3093720 h 3341370"/>
                <a:gd name="connsiteX6" fmla="*/ 551174 w 3502661"/>
                <a:gd name="connsiteY6" fmla="*/ 2171699 h 3341370"/>
                <a:gd name="connsiteX7" fmla="*/ 850914 w 3502661"/>
                <a:gd name="connsiteY7" fmla="*/ 3094981 h 3341370"/>
                <a:gd name="connsiteX8" fmla="*/ 1407164 w 3502661"/>
                <a:gd name="connsiteY8" fmla="*/ 3094981 h 3341370"/>
                <a:gd name="connsiteX9" fmla="*/ 1393197 w 3502661"/>
                <a:gd name="connsiteY9" fmla="*/ 3341370 h 3341370"/>
                <a:gd name="connsiteX10" fmla="*/ 671835 w 3502661"/>
                <a:gd name="connsiteY10" fmla="*/ 3341370 h 3341370"/>
                <a:gd name="connsiteX11" fmla="*/ 317500 w 3502661"/>
                <a:gd name="connsiteY11" fmla="*/ 2251735 h 3341370"/>
                <a:gd name="connsiteX12" fmla="*/ 551174 w 3502661"/>
                <a:gd name="connsiteY12" fmla="*/ 2171699 h 3341370"/>
                <a:gd name="connsiteX13" fmla="*/ 2976867 w 3502661"/>
                <a:gd name="connsiteY13" fmla="*/ 888999 h 3341370"/>
                <a:gd name="connsiteX14" fmla="*/ 3502661 w 3502661"/>
                <a:gd name="connsiteY14" fmla="*/ 1271292 h 3341370"/>
                <a:gd name="connsiteX15" fmla="*/ 3144519 w 3502661"/>
                <a:gd name="connsiteY15" fmla="*/ 2373631 h 3341370"/>
                <a:gd name="connsiteX16" fmla="*/ 2910850 w 3502661"/>
                <a:gd name="connsiteY16" fmla="*/ 2296169 h 3341370"/>
                <a:gd name="connsiteX17" fmla="*/ 3213098 w 3502661"/>
                <a:gd name="connsiteY17" fmla="*/ 1365250 h 3341370"/>
                <a:gd name="connsiteX18" fmla="*/ 2819400 w 3502661"/>
                <a:gd name="connsiteY18" fmla="*/ 1079527 h 3341370"/>
                <a:gd name="connsiteX19" fmla="*/ 2976867 w 3502661"/>
                <a:gd name="connsiteY19" fmla="*/ 888999 h 3341370"/>
                <a:gd name="connsiteX20" fmla="*/ 946141 w 3502661"/>
                <a:gd name="connsiteY20" fmla="*/ 584200 h 3341370"/>
                <a:gd name="connsiteX21" fmla="*/ 1083310 w 3502661"/>
                <a:gd name="connsiteY21" fmla="*/ 789922 h 3341370"/>
                <a:gd name="connsiteX22" fmla="*/ 289585 w 3502661"/>
                <a:gd name="connsiteY22" fmla="*/ 1365240 h 3341370"/>
                <a:gd name="connsiteX23" fmla="*/ 458451 w 3502661"/>
                <a:gd name="connsiteY23" fmla="*/ 1885955 h 3341370"/>
                <a:gd name="connsiteX24" fmla="*/ 226040 w 3502661"/>
                <a:gd name="connsiteY24" fmla="*/ 1968501 h 3341370"/>
                <a:gd name="connsiteX25" fmla="*/ 0 w 3502661"/>
                <a:gd name="connsiteY25" fmla="*/ 1271287 h 3341370"/>
                <a:gd name="connsiteX26" fmla="*/ 1752599 w 3502661"/>
                <a:gd name="connsiteY26" fmla="*/ 0 h 3341370"/>
                <a:gd name="connsiteX27" fmla="*/ 2744471 w 3502661"/>
                <a:gd name="connsiteY27" fmla="*/ 721360 h 3341370"/>
                <a:gd name="connsiteX28" fmla="*/ 2590812 w 3502661"/>
                <a:gd name="connsiteY28" fmla="*/ 914400 h 3341370"/>
                <a:gd name="connsiteX29" fmla="*/ 1752599 w 3502661"/>
                <a:gd name="connsiteY29" fmla="*/ 306070 h 3341370"/>
                <a:gd name="connsiteX30" fmla="*/ 1313191 w 3502661"/>
                <a:gd name="connsiteY30" fmla="*/ 624840 h 3341370"/>
                <a:gd name="connsiteX31" fmla="*/ 1181100 w 3502661"/>
                <a:gd name="connsiteY31" fmla="*/ 415290 h 33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02661" h="3341370">
                  <a:moveTo>
                    <a:pt x="2830820" y="2578099"/>
                  </a:moveTo>
                  <a:cubicBezTo>
                    <a:pt x="2914681" y="2588259"/>
                    <a:pt x="2994659" y="2616199"/>
                    <a:pt x="3064512" y="2656839"/>
                  </a:cubicBezTo>
                  <a:lnTo>
                    <a:pt x="2842281" y="3340100"/>
                  </a:lnTo>
                  <a:lnTo>
                    <a:pt x="1689100" y="3340100"/>
                  </a:lnTo>
                  <a:cubicBezTo>
                    <a:pt x="1703045" y="3257550"/>
                    <a:pt x="1705592" y="3172460"/>
                    <a:pt x="1698015" y="3093720"/>
                  </a:cubicBezTo>
                  <a:lnTo>
                    <a:pt x="2663223" y="3093720"/>
                  </a:lnTo>
                  <a:close/>
                  <a:moveTo>
                    <a:pt x="551174" y="2171699"/>
                  </a:moveTo>
                  <a:lnTo>
                    <a:pt x="850914" y="3094981"/>
                  </a:lnTo>
                  <a:lnTo>
                    <a:pt x="1407164" y="3094981"/>
                  </a:lnTo>
                  <a:cubicBezTo>
                    <a:pt x="1418583" y="3172472"/>
                    <a:pt x="1416034" y="3257544"/>
                    <a:pt x="1393197" y="3341370"/>
                  </a:cubicBezTo>
                  <a:lnTo>
                    <a:pt x="671835" y="3341370"/>
                  </a:lnTo>
                  <a:lnTo>
                    <a:pt x="317500" y="2251735"/>
                  </a:lnTo>
                  <a:cubicBezTo>
                    <a:pt x="400030" y="2236464"/>
                    <a:pt x="478788" y="2208522"/>
                    <a:pt x="551174" y="2171699"/>
                  </a:cubicBezTo>
                  <a:close/>
                  <a:moveTo>
                    <a:pt x="2976867" y="888999"/>
                  </a:moveTo>
                  <a:lnTo>
                    <a:pt x="3502661" y="1271292"/>
                  </a:lnTo>
                  <a:lnTo>
                    <a:pt x="3144519" y="2373631"/>
                  </a:lnTo>
                  <a:cubicBezTo>
                    <a:pt x="3072144" y="2338096"/>
                    <a:pt x="2993379" y="2311428"/>
                    <a:pt x="2910850" y="2296169"/>
                  </a:cubicBezTo>
                  <a:lnTo>
                    <a:pt x="3213098" y="1365250"/>
                  </a:lnTo>
                  <a:lnTo>
                    <a:pt x="2819400" y="1079527"/>
                  </a:lnTo>
                  <a:cubicBezTo>
                    <a:pt x="2858783" y="1005845"/>
                    <a:pt x="2912115" y="941098"/>
                    <a:pt x="2976867" y="888999"/>
                  </a:cubicBezTo>
                  <a:close/>
                  <a:moveTo>
                    <a:pt x="946141" y="584200"/>
                  </a:moveTo>
                  <a:cubicBezTo>
                    <a:pt x="983004" y="659119"/>
                    <a:pt x="1028693" y="727693"/>
                    <a:pt x="1083310" y="789922"/>
                  </a:cubicBezTo>
                  <a:lnTo>
                    <a:pt x="289585" y="1365240"/>
                  </a:lnTo>
                  <a:lnTo>
                    <a:pt x="458451" y="1885955"/>
                  </a:lnTo>
                  <a:cubicBezTo>
                    <a:pt x="388638" y="1929151"/>
                    <a:pt x="309897" y="1957093"/>
                    <a:pt x="226040" y="1968501"/>
                  </a:cubicBezTo>
                  <a:lnTo>
                    <a:pt x="0" y="1271287"/>
                  </a:lnTo>
                  <a:close/>
                  <a:moveTo>
                    <a:pt x="1752599" y="0"/>
                  </a:moveTo>
                  <a:lnTo>
                    <a:pt x="2744471" y="721360"/>
                  </a:lnTo>
                  <a:cubicBezTo>
                    <a:pt x="2684759" y="777240"/>
                    <a:pt x="2632719" y="843280"/>
                    <a:pt x="2590812" y="914400"/>
                  </a:cubicBezTo>
                  <a:lnTo>
                    <a:pt x="1752599" y="306070"/>
                  </a:lnTo>
                  <a:lnTo>
                    <a:pt x="1313191" y="624840"/>
                  </a:lnTo>
                  <a:cubicBezTo>
                    <a:pt x="1256012" y="565150"/>
                    <a:pt x="1210341" y="494030"/>
                    <a:pt x="1181100" y="41529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 b="1"/>
            </a:p>
          </p:txBody>
        </p:sp>
        <p:sp>
          <p:nvSpPr>
            <p:cNvPr id="7" name="Figure">
              <a:extLst>
                <a:ext uri="{FF2B5EF4-FFF2-40B4-BE49-F238E27FC236}">
                  <a16:creationId xmlns:a16="http://schemas.microsoft.com/office/drawing/2014/main" id="{F5F3E716-941B-45A3-A1D6-49461F9F6F3D}"/>
                </a:ext>
              </a:extLst>
            </p:cNvPr>
            <p:cNvSpPr/>
            <p:nvPr/>
          </p:nvSpPr>
          <p:spPr>
            <a:xfrm>
              <a:off x="3914774" y="1838325"/>
              <a:ext cx="1304926" cy="130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3" y="21600"/>
                    <a:pt x="0" y="16807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60" y="0"/>
                    <a:pt x="21600" y="4840"/>
                    <a:pt x="21600" y="10800"/>
                  </a:cubicBezTo>
                  <a:cubicBezTo>
                    <a:pt x="21600" y="12298"/>
                    <a:pt x="21300" y="13733"/>
                    <a:pt x="20717" y="15088"/>
                  </a:cubicBezTo>
                  <a:lnTo>
                    <a:pt x="18289" y="13323"/>
                  </a:lnTo>
                  <a:cubicBezTo>
                    <a:pt x="18557" y="12503"/>
                    <a:pt x="18699" y="11667"/>
                    <a:pt x="18699" y="10800"/>
                  </a:cubicBezTo>
                  <a:cubicBezTo>
                    <a:pt x="18699" y="6433"/>
                    <a:pt x="15152" y="2885"/>
                    <a:pt x="10784" y="2885"/>
                  </a:cubicBezTo>
                  <a:cubicBezTo>
                    <a:pt x="6417" y="2885"/>
                    <a:pt x="2869" y="6433"/>
                    <a:pt x="2869" y="10800"/>
                  </a:cubicBezTo>
                  <a:cubicBezTo>
                    <a:pt x="2869" y="15073"/>
                    <a:pt x="6322" y="18715"/>
                    <a:pt x="10784" y="18715"/>
                  </a:cubicBezTo>
                  <a:cubicBezTo>
                    <a:pt x="12850" y="18715"/>
                    <a:pt x="14789" y="17926"/>
                    <a:pt x="16271" y="16507"/>
                  </a:cubicBezTo>
                  <a:lnTo>
                    <a:pt x="18636" y="18226"/>
                  </a:lnTo>
                  <a:cubicBezTo>
                    <a:pt x="16618" y="20370"/>
                    <a:pt x="13780" y="21600"/>
                    <a:pt x="10800" y="21600"/>
                  </a:cubicBezTo>
                  <a:close/>
                </a:path>
              </a:pathLst>
            </a:custGeom>
            <a:solidFill>
              <a:srgbClr val="FC4B0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 b="1">
                <a:solidFill>
                  <a:srgbClr val="FFC000"/>
                </a:solidFill>
              </a:endParaRPr>
            </a:p>
          </p:txBody>
        </p:sp>
        <p:sp>
          <p:nvSpPr>
            <p:cNvPr id="8" name="Figure">
              <a:extLst>
                <a:ext uri="{FF2B5EF4-FFF2-40B4-BE49-F238E27FC236}">
                  <a16:creationId xmlns:a16="http://schemas.microsoft.com/office/drawing/2014/main" id="{28F4BBFF-884F-41BE-8CEE-C32C51958D9D}"/>
                </a:ext>
              </a:extLst>
            </p:cNvPr>
            <p:cNvSpPr/>
            <p:nvPr/>
          </p:nvSpPr>
          <p:spPr>
            <a:xfrm>
              <a:off x="5124449" y="2714624"/>
              <a:ext cx="1304928" cy="130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0743" extrusionOk="0">
                  <a:moveTo>
                    <a:pt x="9122" y="20616"/>
                  </a:moveTo>
                  <a:lnTo>
                    <a:pt x="10036" y="17922"/>
                  </a:lnTo>
                  <a:cubicBezTo>
                    <a:pt x="14684" y="18361"/>
                    <a:pt x="18717" y="14834"/>
                    <a:pt x="18717" y="10369"/>
                  </a:cubicBezTo>
                  <a:cubicBezTo>
                    <a:pt x="18717" y="6176"/>
                    <a:pt x="15172" y="2770"/>
                    <a:pt x="10808" y="2770"/>
                  </a:cubicBezTo>
                  <a:cubicBezTo>
                    <a:pt x="6397" y="2770"/>
                    <a:pt x="2899" y="6221"/>
                    <a:pt x="2899" y="10369"/>
                  </a:cubicBezTo>
                  <a:cubicBezTo>
                    <a:pt x="2899" y="12927"/>
                    <a:pt x="4270" y="15333"/>
                    <a:pt x="6491" y="16741"/>
                  </a:cubicBezTo>
                  <a:lnTo>
                    <a:pt x="5577" y="19451"/>
                  </a:lnTo>
                  <a:cubicBezTo>
                    <a:pt x="2127" y="17619"/>
                    <a:pt x="0" y="14168"/>
                    <a:pt x="0" y="10369"/>
                  </a:cubicBezTo>
                  <a:cubicBezTo>
                    <a:pt x="0" y="4707"/>
                    <a:pt x="4774" y="0"/>
                    <a:pt x="10792" y="0"/>
                  </a:cubicBezTo>
                  <a:cubicBezTo>
                    <a:pt x="16747" y="0"/>
                    <a:pt x="21584" y="4647"/>
                    <a:pt x="21584" y="10369"/>
                  </a:cubicBezTo>
                  <a:cubicBezTo>
                    <a:pt x="21600" y="16726"/>
                    <a:pt x="15676" y="21600"/>
                    <a:pt x="9122" y="2061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 b="1"/>
            </a:p>
          </p:txBody>
        </p:sp>
        <p:sp>
          <p:nvSpPr>
            <p:cNvPr id="9" name="Figure">
              <a:extLst>
                <a:ext uri="{FF2B5EF4-FFF2-40B4-BE49-F238E27FC236}">
                  <a16:creationId xmlns:a16="http://schemas.microsoft.com/office/drawing/2014/main" id="{D7A97465-6C8C-455B-8E45-EBD61224C4EE}"/>
                </a:ext>
              </a:extLst>
            </p:cNvPr>
            <p:cNvSpPr/>
            <p:nvPr/>
          </p:nvSpPr>
          <p:spPr>
            <a:xfrm>
              <a:off x="4676773" y="4076701"/>
              <a:ext cx="1299221" cy="130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10753" y="21600"/>
                  </a:moveTo>
                  <a:cubicBezTo>
                    <a:pt x="5629" y="21600"/>
                    <a:pt x="1233" y="18039"/>
                    <a:pt x="158" y="13092"/>
                  </a:cubicBezTo>
                  <a:lnTo>
                    <a:pt x="3147" y="13092"/>
                  </a:lnTo>
                  <a:cubicBezTo>
                    <a:pt x="4159" y="16417"/>
                    <a:pt x="7242" y="18717"/>
                    <a:pt x="10737" y="18717"/>
                  </a:cubicBezTo>
                  <a:cubicBezTo>
                    <a:pt x="15117" y="18717"/>
                    <a:pt x="18675" y="15172"/>
                    <a:pt x="18675" y="10808"/>
                  </a:cubicBezTo>
                  <a:cubicBezTo>
                    <a:pt x="18675" y="6538"/>
                    <a:pt x="15196" y="2899"/>
                    <a:pt x="10737" y="2899"/>
                  </a:cubicBezTo>
                  <a:cubicBezTo>
                    <a:pt x="6942" y="2899"/>
                    <a:pt x="3637" y="5656"/>
                    <a:pt x="2941" y="9343"/>
                  </a:cubicBezTo>
                  <a:lnTo>
                    <a:pt x="0" y="9343"/>
                  </a:lnTo>
                  <a:cubicBezTo>
                    <a:pt x="727" y="4018"/>
                    <a:pt x="5313" y="0"/>
                    <a:pt x="10737" y="0"/>
                  </a:cubicBezTo>
                  <a:cubicBezTo>
                    <a:pt x="16587" y="0"/>
                    <a:pt x="21568" y="4695"/>
                    <a:pt x="21568" y="10792"/>
                  </a:cubicBezTo>
                  <a:cubicBezTo>
                    <a:pt x="21600" y="16747"/>
                    <a:pt x="16730" y="21600"/>
                    <a:pt x="1075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 b="1"/>
            </a:p>
          </p:txBody>
        </p:sp>
        <p:sp>
          <p:nvSpPr>
            <p:cNvPr id="10" name="Figure">
              <a:extLst>
                <a:ext uri="{FF2B5EF4-FFF2-40B4-BE49-F238E27FC236}">
                  <a16:creationId xmlns:a16="http://schemas.microsoft.com/office/drawing/2014/main" id="{0EF873E2-8802-4EA7-9C6D-A17FD689FB9C}"/>
                </a:ext>
              </a:extLst>
            </p:cNvPr>
            <p:cNvSpPr/>
            <p:nvPr/>
          </p:nvSpPr>
          <p:spPr>
            <a:xfrm>
              <a:off x="3200399" y="4076700"/>
              <a:ext cx="1306831" cy="130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4" y="21600"/>
                  </a:moveTo>
                  <a:cubicBezTo>
                    <a:pt x="4833" y="21600"/>
                    <a:pt x="0" y="16760"/>
                    <a:pt x="0" y="10800"/>
                  </a:cubicBezTo>
                  <a:cubicBezTo>
                    <a:pt x="0" y="7032"/>
                    <a:pt x="1968" y="3547"/>
                    <a:pt x="5164" y="1592"/>
                  </a:cubicBezTo>
                  <a:lnTo>
                    <a:pt x="6093" y="4446"/>
                  </a:lnTo>
                  <a:cubicBezTo>
                    <a:pt x="4078" y="5944"/>
                    <a:pt x="2897" y="8293"/>
                    <a:pt x="2897" y="10800"/>
                  </a:cubicBezTo>
                  <a:cubicBezTo>
                    <a:pt x="2897" y="15167"/>
                    <a:pt x="6439" y="18715"/>
                    <a:pt x="10800" y="18715"/>
                  </a:cubicBezTo>
                  <a:cubicBezTo>
                    <a:pt x="15145" y="18715"/>
                    <a:pt x="18703" y="15183"/>
                    <a:pt x="18703" y="10800"/>
                  </a:cubicBezTo>
                  <a:cubicBezTo>
                    <a:pt x="18703" y="6354"/>
                    <a:pt x="15035" y="2885"/>
                    <a:pt x="10800" y="2885"/>
                  </a:cubicBezTo>
                  <a:cubicBezTo>
                    <a:pt x="10391" y="2885"/>
                    <a:pt x="9966" y="2917"/>
                    <a:pt x="9572" y="2980"/>
                  </a:cubicBezTo>
                  <a:lnTo>
                    <a:pt x="8675" y="205"/>
                  </a:lnTo>
                  <a:cubicBezTo>
                    <a:pt x="9367" y="63"/>
                    <a:pt x="10092" y="0"/>
                    <a:pt x="10816" y="0"/>
                  </a:cubicBezTo>
                  <a:cubicBezTo>
                    <a:pt x="13508" y="0"/>
                    <a:pt x="16074" y="993"/>
                    <a:pt x="18073" y="2822"/>
                  </a:cubicBezTo>
                  <a:cubicBezTo>
                    <a:pt x="20278" y="4840"/>
                    <a:pt x="21600" y="7710"/>
                    <a:pt x="21600" y="10816"/>
                  </a:cubicBezTo>
                  <a:cubicBezTo>
                    <a:pt x="21584" y="16760"/>
                    <a:pt x="16767" y="21600"/>
                    <a:pt x="10784" y="2160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 b="1"/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5B8B6F52-B6DD-42BD-99FE-329A3996A65A}"/>
                </a:ext>
              </a:extLst>
            </p:cNvPr>
            <p:cNvSpPr/>
            <p:nvPr/>
          </p:nvSpPr>
          <p:spPr>
            <a:xfrm>
              <a:off x="2714624" y="2714625"/>
              <a:ext cx="1304926" cy="130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3449" y="0"/>
                    <a:pt x="15987" y="962"/>
                    <a:pt x="17958" y="2728"/>
                  </a:cubicBezTo>
                  <a:lnTo>
                    <a:pt x="15546" y="4478"/>
                  </a:lnTo>
                  <a:cubicBezTo>
                    <a:pt x="14190" y="3453"/>
                    <a:pt x="12503" y="2885"/>
                    <a:pt x="10800" y="2885"/>
                  </a:cubicBezTo>
                  <a:cubicBezTo>
                    <a:pt x="6433" y="2885"/>
                    <a:pt x="2885" y="6433"/>
                    <a:pt x="2885" y="10800"/>
                  </a:cubicBezTo>
                  <a:cubicBezTo>
                    <a:pt x="2885" y="15167"/>
                    <a:pt x="6433" y="18715"/>
                    <a:pt x="10800" y="18715"/>
                  </a:cubicBezTo>
                  <a:cubicBezTo>
                    <a:pt x="15088" y="18715"/>
                    <a:pt x="18715" y="15262"/>
                    <a:pt x="18715" y="10800"/>
                  </a:cubicBezTo>
                  <a:cubicBezTo>
                    <a:pt x="18715" y="9618"/>
                    <a:pt x="18447" y="8435"/>
                    <a:pt x="17926" y="7363"/>
                  </a:cubicBezTo>
                  <a:lnTo>
                    <a:pt x="20291" y="5644"/>
                  </a:lnTo>
                  <a:cubicBezTo>
                    <a:pt x="21143" y="7221"/>
                    <a:pt x="21600" y="8987"/>
                    <a:pt x="21600" y="10800"/>
                  </a:cubicBezTo>
                  <a:cubicBezTo>
                    <a:pt x="21600" y="16807"/>
                    <a:pt x="16712" y="21600"/>
                    <a:pt x="10800" y="21600"/>
                  </a:cubicBezTo>
                  <a:close/>
                </a:path>
              </a:pathLst>
            </a:custGeom>
            <a:solidFill>
              <a:srgbClr val="893BC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 b="1"/>
            </a:p>
          </p:txBody>
        </p:sp>
      </p:grpSp>
      <p:grpSp>
        <p:nvGrpSpPr>
          <p:cNvPr id="18" name="Group 35">
            <a:extLst>
              <a:ext uri="{FF2B5EF4-FFF2-40B4-BE49-F238E27FC236}">
                <a16:creationId xmlns:a16="http://schemas.microsoft.com/office/drawing/2014/main" id="{524DEBCD-3994-41F7-96C0-9BA5687522A9}"/>
              </a:ext>
            </a:extLst>
          </p:cNvPr>
          <p:cNvGrpSpPr/>
          <p:nvPr/>
        </p:nvGrpSpPr>
        <p:grpSpPr>
          <a:xfrm>
            <a:off x="9304807" y="2908906"/>
            <a:ext cx="2611422" cy="1695348"/>
            <a:chOff x="6974393" y="3084739"/>
            <a:chExt cx="1925752" cy="1443756"/>
          </a:xfrm>
        </p:grpSpPr>
        <p:sp>
          <p:nvSpPr>
            <p:cNvPr id="19" name="TextBox 36">
              <a:extLst>
                <a:ext uri="{FF2B5EF4-FFF2-40B4-BE49-F238E27FC236}">
                  <a16:creationId xmlns:a16="http://schemas.microsoft.com/office/drawing/2014/main" id="{4021F5A2-69E8-47E9-A1A8-3572B7682F07}"/>
                </a:ext>
              </a:extLst>
            </p:cNvPr>
            <p:cNvSpPr txBox="1"/>
            <p:nvPr/>
          </p:nvSpPr>
          <p:spPr>
            <a:xfrm>
              <a:off x="6974393" y="3084739"/>
              <a:ext cx="1925752" cy="34073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dirty="0" err="1" smtClean="0">
                  <a:solidFill>
                    <a:schemeClr val="accent2">
                      <a:lumMod val="50000"/>
                    </a:schemeClr>
                  </a:solidFill>
                </a:rPr>
                <a:t>qualifica</a:t>
              </a:r>
              <a:endParaRPr lang="en-US" sz="2000" b="1" cap="all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TextBox 42">
              <a:extLst>
                <a:ext uri="{FF2B5EF4-FFF2-40B4-BE49-F238E27FC236}">
                  <a16:creationId xmlns:a16="http://schemas.microsoft.com/office/drawing/2014/main" id="{8C808329-E27C-4455-B703-0263783417B7}"/>
                </a:ext>
              </a:extLst>
            </p:cNvPr>
            <p:cNvSpPr txBox="1"/>
            <p:nvPr/>
          </p:nvSpPr>
          <p:spPr>
            <a:xfrm>
              <a:off x="6979504" y="3401456"/>
              <a:ext cx="1920641" cy="112703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Discariche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Aree di degrado e inquinate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Mense dei poveri</a:t>
              </a:r>
              <a:endParaRPr lang="en-US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1" name="Group 43">
            <a:extLst>
              <a:ext uri="{FF2B5EF4-FFF2-40B4-BE49-F238E27FC236}">
                <a16:creationId xmlns:a16="http://schemas.microsoft.com/office/drawing/2014/main" id="{50839C23-4740-41CB-AB05-90ADF5DD0BE5}"/>
              </a:ext>
            </a:extLst>
          </p:cNvPr>
          <p:cNvGrpSpPr/>
          <p:nvPr/>
        </p:nvGrpSpPr>
        <p:grpSpPr>
          <a:xfrm>
            <a:off x="1207550" y="1285381"/>
            <a:ext cx="2351979" cy="3234230"/>
            <a:chOff x="6691482" y="4816754"/>
            <a:chExt cx="2202818" cy="2754266"/>
          </a:xfrm>
        </p:grpSpPr>
        <p:sp>
          <p:nvSpPr>
            <p:cNvPr id="22" name="TextBox 44">
              <a:extLst>
                <a:ext uri="{FF2B5EF4-FFF2-40B4-BE49-F238E27FC236}">
                  <a16:creationId xmlns:a16="http://schemas.microsoft.com/office/drawing/2014/main" id="{A3DD3AAE-6975-417D-AD63-BB4346246C73}"/>
                </a:ext>
              </a:extLst>
            </p:cNvPr>
            <p:cNvSpPr txBox="1"/>
            <p:nvPr/>
          </p:nvSpPr>
          <p:spPr>
            <a:xfrm>
              <a:off x="6691482" y="4816754"/>
              <a:ext cx="1982012" cy="34073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cap="all" dirty="0" err="1" smtClean="0">
                  <a:solidFill>
                    <a:srgbClr val="893BC3"/>
                  </a:solidFill>
                </a:rPr>
                <a:t>servizi</a:t>
              </a:r>
              <a:endParaRPr lang="en-US" sz="2000" b="1" cap="all" dirty="0">
                <a:solidFill>
                  <a:srgbClr val="893BC3"/>
                </a:solidFill>
              </a:endParaRPr>
            </a:p>
          </p:txBody>
        </p:sp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19C20E2B-E8C0-4897-A916-0B6FD1644FDF}"/>
                </a:ext>
              </a:extLst>
            </p:cNvPr>
            <p:cNvSpPr txBox="1"/>
            <p:nvPr/>
          </p:nvSpPr>
          <p:spPr>
            <a:xfrm>
              <a:off x="6697330" y="5133470"/>
              <a:ext cx="2196970" cy="243755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Impianti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sportivi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A</a:t>
              </a: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ree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verdi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Case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dell’acqua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Biblioteche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Locali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notturni e movida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Supermercati e</a:t>
              </a:r>
              <a:b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</a:b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centri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commerciali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Alimentari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Poste</a:t>
              </a:r>
              <a:endParaRPr lang="en-US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4" name="Group 46">
            <a:extLst>
              <a:ext uri="{FF2B5EF4-FFF2-40B4-BE49-F238E27FC236}">
                <a16:creationId xmlns:a16="http://schemas.microsoft.com/office/drawing/2014/main" id="{65573C8D-89B6-449C-B274-C873C681D235}"/>
              </a:ext>
            </a:extLst>
          </p:cNvPr>
          <p:cNvGrpSpPr/>
          <p:nvPr/>
        </p:nvGrpSpPr>
        <p:grpSpPr>
          <a:xfrm>
            <a:off x="1207550" y="5048736"/>
            <a:ext cx="2522242" cy="1387573"/>
            <a:chOff x="249702" y="3084738"/>
            <a:chExt cx="2147939" cy="1181656"/>
          </a:xfrm>
        </p:grpSpPr>
        <p:sp>
          <p:nvSpPr>
            <p:cNvPr id="25" name="TextBox 47">
              <a:extLst>
                <a:ext uri="{FF2B5EF4-FFF2-40B4-BE49-F238E27FC236}">
                  <a16:creationId xmlns:a16="http://schemas.microsoft.com/office/drawing/2014/main" id="{81C1A659-0236-4C1F-B508-A48D3B46D630}"/>
                </a:ext>
              </a:extLst>
            </p:cNvPr>
            <p:cNvSpPr txBox="1"/>
            <p:nvPr/>
          </p:nvSpPr>
          <p:spPr>
            <a:xfrm>
              <a:off x="249702" y="3084738"/>
              <a:ext cx="2147939" cy="34073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accent6"/>
                  </a:solidFill>
                </a:rPr>
                <a:t>salute</a:t>
              </a:r>
              <a:endParaRPr lang="en-US" sz="2000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26" name="TextBox 48">
              <a:extLst>
                <a:ext uri="{FF2B5EF4-FFF2-40B4-BE49-F238E27FC236}">
                  <a16:creationId xmlns:a16="http://schemas.microsoft.com/office/drawing/2014/main" id="{D255C11A-7898-40C7-BB78-88FA5EB34A91}"/>
                </a:ext>
              </a:extLst>
            </p:cNvPr>
            <p:cNvSpPr txBox="1"/>
            <p:nvPr/>
          </p:nvSpPr>
          <p:spPr>
            <a:xfrm>
              <a:off x="254812" y="3401456"/>
              <a:ext cx="2142829" cy="86493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Farmacie e parafarmacie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Medici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di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Pediatri</a:t>
              </a:r>
              <a:endParaRPr lang="en-US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B7AE11A5-35F6-4988-9AE5-E15A1330FC6A}"/>
              </a:ext>
            </a:extLst>
          </p:cNvPr>
          <p:cNvGrpSpPr/>
          <p:nvPr/>
        </p:nvGrpSpPr>
        <p:grpSpPr>
          <a:xfrm>
            <a:off x="8384742" y="4740964"/>
            <a:ext cx="2586681" cy="1695345"/>
            <a:chOff x="249702" y="4816755"/>
            <a:chExt cx="2202816" cy="1443754"/>
          </a:xfrm>
        </p:grpSpPr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6004AF27-7CD0-4230-8EFF-202B5D1759DC}"/>
                </a:ext>
              </a:extLst>
            </p:cNvPr>
            <p:cNvSpPr txBox="1"/>
            <p:nvPr/>
          </p:nvSpPr>
          <p:spPr>
            <a:xfrm>
              <a:off x="249702" y="4816755"/>
              <a:ext cx="2202816" cy="34073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dirty="0" err="1" smtClean="0">
                  <a:solidFill>
                    <a:schemeClr val="accent5"/>
                  </a:solidFill>
                </a:rPr>
                <a:t>istruzione</a:t>
              </a:r>
              <a:endParaRPr lang="en-US" sz="2000" b="1" cap="all" dirty="0">
                <a:solidFill>
                  <a:schemeClr val="accent5"/>
                </a:solidFill>
              </a:endParaRPr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D36DDE39-16B4-4EA8-A2CF-9D1817CDD30A}"/>
                </a:ext>
              </a:extLst>
            </p:cNvPr>
            <p:cNvSpPr txBox="1"/>
            <p:nvPr/>
          </p:nvSpPr>
          <p:spPr>
            <a:xfrm>
              <a:off x="255548" y="5133470"/>
              <a:ext cx="2196970" cy="112703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Asili </a:t>
              </a: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nido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Scuole materne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Scuole elementari</a:t>
              </a:r>
              <a:endParaRPr lang="it-IT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Medie</a:t>
              </a:r>
              <a:endParaRPr lang="en-US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0" name="Group 52">
            <a:extLst>
              <a:ext uri="{FF2B5EF4-FFF2-40B4-BE49-F238E27FC236}">
                <a16:creationId xmlns:a16="http://schemas.microsoft.com/office/drawing/2014/main" id="{4AF3549D-88D2-4C2F-93D4-E60E4BFF8405}"/>
              </a:ext>
            </a:extLst>
          </p:cNvPr>
          <p:cNvGrpSpPr/>
          <p:nvPr/>
        </p:nvGrpSpPr>
        <p:grpSpPr>
          <a:xfrm>
            <a:off x="8264821" y="1130612"/>
            <a:ext cx="2586682" cy="1387572"/>
            <a:chOff x="6697329" y="1325545"/>
            <a:chExt cx="2202817" cy="1181656"/>
          </a:xfrm>
        </p:grpSpPr>
        <p:sp>
          <p:nvSpPr>
            <p:cNvPr id="31" name="TextBox 53">
              <a:extLst>
                <a:ext uri="{FF2B5EF4-FFF2-40B4-BE49-F238E27FC236}">
                  <a16:creationId xmlns:a16="http://schemas.microsoft.com/office/drawing/2014/main" id="{3575630C-E47B-4972-9CCD-A871512676F2}"/>
                </a:ext>
              </a:extLst>
            </p:cNvPr>
            <p:cNvSpPr txBox="1"/>
            <p:nvPr/>
          </p:nvSpPr>
          <p:spPr>
            <a:xfrm>
              <a:off x="6697329" y="1325545"/>
              <a:ext cx="2202816" cy="3407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dirty="0" err="1" smtClean="0">
                  <a:solidFill>
                    <a:srgbClr val="FC4B04"/>
                  </a:solidFill>
                </a:rPr>
                <a:t>trasporti</a:t>
              </a:r>
              <a:endParaRPr lang="en-US" sz="2000" b="1" cap="all" dirty="0">
                <a:solidFill>
                  <a:srgbClr val="FC4B04"/>
                </a:solidFill>
              </a:endParaRPr>
            </a:p>
          </p:txBody>
        </p:sp>
        <p:sp>
          <p:nvSpPr>
            <p:cNvPr id="32" name="TextBox 54">
              <a:extLst>
                <a:ext uri="{FF2B5EF4-FFF2-40B4-BE49-F238E27FC236}">
                  <a16:creationId xmlns:a16="http://schemas.microsoft.com/office/drawing/2014/main" id="{3603EAFC-D614-4747-B605-1F23AB0166A2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86493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Mezzi di </a:t>
              </a:r>
              <a:r>
                <a:rPr lang="it-IT" sz="2000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superificie</a:t>
              </a:r>
              <a:endParaRPr lang="it-IT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Metropolitana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2000" dirty="0">
                  <a:latin typeface="Bahnschrift SemiLight Condensed" panose="020B0502040204020203" pitchFamily="34" charset="0"/>
                  <a:ea typeface="+mj-ea"/>
                  <a:cs typeface="+mj-cs"/>
                </a:rPr>
                <a:t>Stazioni ferroviarie</a:t>
              </a:r>
              <a:endParaRPr lang="en-US" sz="2000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sp>
        <p:nvSpPr>
          <p:cNvPr id="40" name="Segnaposto numero diapositiva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1" name="Segnaposto piè di pagina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pic>
        <p:nvPicPr>
          <p:cNvPr id="42" name="Elemento grafico 42" descr="Cuore con pulsazioni">
            <a:extLst>
              <a:ext uri="{FF2B5EF4-FFF2-40B4-BE49-F238E27FC236}">
                <a16:creationId xmlns:a16="http://schemas.microsoft.com/office/drawing/2014/main" id="{40AF913E-4FAC-470C-83AF-6F3B44CB1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7"/>
              </a:ext>
            </a:extLst>
          </a:blip>
          <a:stretch>
            <a:fillRect/>
          </a:stretch>
        </p:blipFill>
        <p:spPr>
          <a:xfrm>
            <a:off x="1371755" y="4938745"/>
            <a:ext cx="510173" cy="510173"/>
          </a:xfrm>
          <a:prstGeom prst="rect">
            <a:avLst/>
          </a:prstGeom>
        </p:spPr>
      </p:pic>
      <p:pic>
        <p:nvPicPr>
          <p:cNvPr id="43" name="Elemento grafico 144" descr="Aula">
            <a:extLst>
              <a:ext uri="{FF2B5EF4-FFF2-40B4-BE49-F238E27FC236}">
                <a16:creationId xmlns:a16="http://schemas.microsoft.com/office/drawing/2014/main" id="{7D8FBB2E-EC49-4D48-A55D-A11607A6E2B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43"/>
              </a:ext>
            </a:extLst>
          </a:blip>
          <a:stretch>
            <a:fillRect/>
          </a:stretch>
        </p:blipFill>
        <p:spPr>
          <a:xfrm>
            <a:off x="9859078" y="4650044"/>
            <a:ext cx="462826" cy="462826"/>
          </a:xfrm>
          <a:prstGeom prst="rect">
            <a:avLst/>
          </a:prstGeom>
        </p:spPr>
      </p:pic>
      <p:pic>
        <p:nvPicPr>
          <p:cNvPr id="44" name="Elemento grafico 6" descr="Razzo">
            <a:extLst>
              <a:ext uri="{FF2B5EF4-FFF2-40B4-BE49-F238E27FC236}">
                <a16:creationId xmlns:a16="http://schemas.microsoft.com/office/drawing/2014/main" id="{EC4291C9-88DB-4E45-A7A6-932860D8005E}"/>
              </a:ext>
            </a:extLst>
          </p:cNvPr>
          <p:cNvPicPr>
            <a:picLocks noChangeAspect="1"/>
          </p:cNvPicPr>
          <p:nvPr/>
        </p:nvPicPr>
        <p:blipFill>
          <a:blip r:embed="rId1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"/>
              </a:ext>
            </a:extLst>
          </a:blip>
          <a:stretch>
            <a:fillRect/>
          </a:stretch>
        </p:blipFill>
        <p:spPr>
          <a:xfrm>
            <a:off x="9655822" y="1033008"/>
            <a:ext cx="504747" cy="504747"/>
          </a:xfrm>
          <a:prstGeom prst="rect">
            <a:avLst/>
          </a:prstGeom>
        </p:spPr>
      </p:pic>
      <p:pic>
        <p:nvPicPr>
          <p:cNvPr id="45" name="Elemento grafico 72" descr="Fiore senza stelo">
            <a:extLst>
              <a:ext uri="{FF2B5EF4-FFF2-40B4-BE49-F238E27FC236}">
                <a16:creationId xmlns:a16="http://schemas.microsoft.com/office/drawing/2014/main" id="{05BA9186-DD07-4F51-9503-70E14636B6F7}"/>
              </a:ext>
            </a:extLst>
          </p:cNvPr>
          <p:cNvPicPr>
            <a:picLocks noChangeAspect="1"/>
          </p:cNvPicPr>
          <p:nvPr/>
        </p:nvPicPr>
        <p:blipFill>
          <a:blip r:embed="rId14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87"/>
              </a:ext>
            </a:extLst>
          </a:blip>
          <a:stretch>
            <a:fillRect/>
          </a:stretch>
        </p:blipFill>
        <p:spPr>
          <a:xfrm>
            <a:off x="10603208" y="2828918"/>
            <a:ext cx="496588" cy="496588"/>
          </a:xfrm>
          <a:prstGeom prst="rect">
            <a:avLst/>
          </a:prstGeom>
        </p:spPr>
      </p:pic>
      <p:pic>
        <p:nvPicPr>
          <p:cNvPr id="46" name="Elemento grafico 287" descr="Sala riunioni">
            <a:extLst>
              <a:ext uri="{FF2B5EF4-FFF2-40B4-BE49-F238E27FC236}">
                <a16:creationId xmlns:a16="http://schemas.microsoft.com/office/drawing/2014/main" id="{1179583A-69BE-40FF-AE1C-39BA0A4C6570}"/>
              </a:ext>
            </a:extLst>
          </p:cNvPr>
          <p:cNvPicPr>
            <a:picLocks noChangeAspect="1"/>
          </p:cNvPicPr>
          <p:nvPr/>
        </p:nvPicPr>
        <p:blipFill>
          <a:blip r:embed="rId1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3"/>
              </a:ext>
            </a:extLst>
          </a:blip>
          <a:stretch>
            <a:fillRect/>
          </a:stretch>
        </p:blipFill>
        <p:spPr>
          <a:xfrm>
            <a:off x="1178768" y="1214995"/>
            <a:ext cx="467659" cy="46765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Le </a:t>
            </a:r>
            <a:r>
              <a:rPr lang="en-US" sz="8000" dirty="0" err="1" smtClean="0">
                <a:latin typeface="AR BONNIE" panose="02000000000000000000" pitchFamily="2" charset="0"/>
              </a:rPr>
              <a:t>macrocategorie</a:t>
            </a:r>
            <a:endParaRPr lang="en-US" sz="8000" dirty="0"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68F0509-1ED5-44DA-8F73-9B8BA6E96C34}"/>
              </a:ext>
            </a:extLst>
          </p:cNvPr>
          <p:cNvGrpSpPr/>
          <p:nvPr/>
        </p:nvGrpSpPr>
        <p:grpSpPr>
          <a:xfrm>
            <a:off x="8715706" y="2793519"/>
            <a:ext cx="2110093" cy="2110093"/>
            <a:chOff x="7963874" y="3577246"/>
            <a:chExt cx="2110093" cy="2110093"/>
          </a:xfrm>
        </p:grpSpPr>
        <p:sp>
          <p:nvSpPr>
            <p:cNvPr id="5" name="Oval 43">
              <a:extLst>
                <a:ext uri="{FF2B5EF4-FFF2-40B4-BE49-F238E27FC236}">
                  <a16:creationId xmlns:a16="http://schemas.microsoft.com/office/drawing/2014/main" id="{9D7C42DA-21F9-42F3-9BA8-025481C85492}"/>
                </a:ext>
              </a:extLst>
            </p:cNvPr>
            <p:cNvSpPr/>
            <p:nvPr/>
          </p:nvSpPr>
          <p:spPr>
            <a:xfrm>
              <a:off x="7963874" y="3577246"/>
              <a:ext cx="2110093" cy="2110093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42">
              <a:extLst>
                <a:ext uri="{FF2B5EF4-FFF2-40B4-BE49-F238E27FC236}">
                  <a16:creationId xmlns:a16="http://schemas.microsoft.com/office/drawing/2014/main" id="{86333969-D4AF-4349-8678-9B5684C5940F}"/>
                </a:ext>
              </a:extLst>
            </p:cNvPr>
            <p:cNvSpPr/>
            <p:nvPr/>
          </p:nvSpPr>
          <p:spPr>
            <a:xfrm>
              <a:off x="8286304" y="3899676"/>
              <a:ext cx="1465232" cy="1465232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9EBB50AB-AED9-4262-BA3E-0AEB2F614A1A}"/>
                </a:ext>
              </a:extLst>
            </p:cNvPr>
            <p:cNvSpPr/>
            <p:nvPr/>
          </p:nvSpPr>
          <p:spPr>
            <a:xfrm>
              <a:off x="8663381" y="4276753"/>
              <a:ext cx="711079" cy="711079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5F84FD1C-42CD-47A2-8300-C75D918BA31F}"/>
              </a:ext>
            </a:extLst>
          </p:cNvPr>
          <p:cNvGrpSpPr/>
          <p:nvPr/>
        </p:nvGrpSpPr>
        <p:grpSpPr>
          <a:xfrm>
            <a:off x="787296" y="4770410"/>
            <a:ext cx="4284121" cy="1598558"/>
            <a:chOff x="332936" y="4580523"/>
            <a:chExt cx="2937088" cy="2131407"/>
          </a:xfrm>
        </p:grpSpPr>
        <p:sp>
          <p:nvSpPr>
            <p:cNvPr id="10" name="TextBox 72">
              <a:extLst>
                <a:ext uri="{FF2B5EF4-FFF2-40B4-BE49-F238E27FC236}">
                  <a16:creationId xmlns:a16="http://schemas.microsoft.com/office/drawing/2014/main" id="{B05C4594-5D8C-42C5-A63F-FAF96FBAEB5B}"/>
                </a:ext>
              </a:extLst>
            </p:cNvPr>
            <p:cNvSpPr txBox="1"/>
            <p:nvPr/>
          </p:nvSpPr>
          <p:spPr>
            <a:xfrm>
              <a:off x="332936" y="458052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cap="all" dirty="0" err="1" smtClean="0">
                  <a:solidFill>
                    <a:srgbClr val="91C46E"/>
                  </a:solidFill>
                </a:rPr>
                <a:t>indirizzo</a:t>
              </a:r>
              <a:endParaRPr lang="en-US" sz="2000" b="1" cap="all" dirty="0">
                <a:solidFill>
                  <a:srgbClr val="91C46E"/>
                </a:solidFill>
              </a:endParaRPr>
            </a:p>
          </p:txBody>
        </p:sp>
        <p:sp>
          <p:nvSpPr>
            <p:cNvPr id="11" name="TextBox 73">
              <a:extLst>
                <a:ext uri="{FF2B5EF4-FFF2-40B4-BE49-F238E27FC236}">
                  <a16:creationId xmlns:a16="http://schemas.microsoft.com/office/drawing/2014/main" id="{04B5A958-E207-44B4-B66E-91CAB56D5536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60043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Indirizzo</a:t>
              </a:r>
              <a:r>
                <a:rPr lang="en-US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completo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in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un’unica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variabile</a:t>
              </a:r>
              <a:endParaRPr lang="en-US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Indirizzo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incompleto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(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assenza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tipologia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della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strada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Indirizzo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errato</a:t>
              </a:r>
              <a:endParaRPr lang="en-US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Presenza</a:t>
              </a:r>
              <a:r>
                <a:rPr lang="en-US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r>
                <a:rPr lang="en-US" dirty="0" err="1">
                  <a:latin typeface="Bahnschrift SemiLight Condensed" panose="020B0502040204020203" pitchFamily="34" charset="0"/>
                  <a:ea typeface="+mj-ea"/>
                  <a:cs typeface="+mj-cs"/>
                </a:rPr>
                <a:t>codice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via</a:t>
              </a:r>
              <a:endParaRPr lang="en-US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12" name="Group 77">
            <a:extLst>
              <a:ext uri="{FF2B5EF4-FFF2-40B4-BE49-F238E27FC236}">
                <a16:creationId xmlns:a16="http://schemas.microsoft.com/office/drawing/2014/main" id="{00DF700B-A8BA-4851-BE15-7879B8C19AD2}"/>
              </a:ext>
            </a:extLst>
          </p:cNvPr>
          <p:cNvGrpSpPr/>
          <p:nvPr/>
        </p:nvGrpSpPr>
        <p:grpSpPr>
          <a:xfrm>
            <a:off x="4993205" y="4761816"/>
            <a:ext cx="3724540" cy="1352336"/>
            <a:chOff x="332936" y="4170155"/>
            <a:chExt cx="2937088" cy="1803114"/>
          </a:xfrm>
        </p:grpSpPr>
        <p:sp>
          <p:nvSpPr>
            <p:cNvPr id="13" name="TextBox 78">
              <a:extLst>
                <a:ext uri="{FF2B5EF4-FFF2-40B4-BE49-F238E27FC236}">
                  <a16:creationId xmlns:a16="http://schemas.microsoft.com/office/drawing/2014/main" id="{6C43E1F8-E0AE-42B3-95BD-6BD73B0B4171}"/>
                </a:ext>
              </a:extLst>
            </p:cNvPr>
            <p:cNvSpPr txBox="1"/>
            <p:nvPr/>
          </p:nvSpPr>
          <p:spPr>
            <a:xfrm>
              <a:off x="332936" y="4170155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cap="all" dirty="0" err="1" smtClean="0">
                  <a:solidFill>
                    <a:srgbClr val="069020"/>
                  </a:solidFill>
                </a:rPr>
                <a:t>Coordinata</a:t>
              </a:r>
              <a:r>
                <a:rPr lang="en-US" sz="2000" b="1" cap="all" dirty="0" smtClean="0">
                  <a:solidFill>
                    <a:srgbClr val="069020"/>
                  </a:solidFill>
                </a:rPr>
                <a:t> </a:t>
              </a:r>
            </a:p>
            <a:p>
              <a:pPr algn="ctr"/>
              <a:r>
                <a:rPr lang="en-US" sz="2000" b="1" cap="all" dirty="0" err="1" smtClean="0">
                  <a:solidFill>
                    <a:srgbClr val="069020"/>
                  </a:solidFill>
                </a:rPr>
                <a:t>cartografica</a:t>
              </a:r>
              <a:endParaRPr lang="en-US" sz="2000" b="1" cap="all" dirty="0">
                <a:solidFill>
                  <a:srgbClr val="069020"/>
                </a:solidFill>
              </a:endParaRPr>
            </a:p>
          </p:txBody>
        </p:sp>
        <p:sp>
          <p:nvSpPr>
            <p:cNvPr id="14" name="TextBox 79">
              <a:extLst>
                <a:ext uri="{FF2B5EF4-FFF2-40B4-BE49-F238E27FC236}">
                  <a16:creationId xmlns:a16="http://schemas.microsoft.com/office/drawing/2014/main" id="{F7E4EEC4-01F0-4393-8F9F-1AAB6DE88770}"/>
                </a:ext>
              </a:extLst>
            </p:cNvPr>
            <p:cNvSpPr txBox="1"/>
            <p:nvPr/>
          </p:nvSpPr>
          <p:spPr>
            <a:xfrm>
              <a:off x="340731" y="5111495"/>
              <a:ext cx="2929293" cy="86177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dirty="0" err="1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Associazione</a:t>
              </a:r>
              <a:r>
                <a:rPr lang="en-US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</a:p>
            <a:p>
              <a:pPr algn="ctr"/>
              <a:r>
                <a:rPr lang="en-US" dirty="0" err="1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codice</a:t>
              </a:r>
              <a:r>
                <a:rPr lang="en-US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 via – coordinate </a:t>
              </a:r>
              <a:r>
                <a:rPr lang="en-US" dirty="0" err="1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spaziali</a:t>
              </a:r>
              <a:endParaRPr lang="en-US" dirty="0" smtClean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707FA5F-94F5-4A6A-84AF-2FAE05F558E4}"/>
              </a:ext>
            </a:extLst>
          </p:cNvPr>
          <p:cNvGrpSpPr/>
          <p:nvPr/>
        </p:nvGrpSpPr>
        <p:grpSpPr>
          <a:xfrm>
            <a:off x="2726456" y="1722717"/>
            <a:ext cx="2634106" cy="1044559"/>
            <a:chOff x="332936" y="4580523"/>
            <a:chExt cx="2937088" cy="1392742"/>
          </a:xfrm>
        </p:grpSpPr>
        <p:sp>
          <p:nvSpPr>
            <p:cNvPr id="16" name="TextBox 75">
              <a:extLst>
                <a:ext uri="{FF2B5EF4-FFF2-40B4-BE49-F238E27FC236}">
                  <a16:creationId xmlns:a16="http://schemas.microsoft.com/office/drawing/2014/main" id="{4A7DDA4F-C9D4-4AFB-B838-DC5C3F9E555E}"/>
                </a:ext>
              </a:extLst>
            </p:cNvPr>
            <p:cNvSpPr txBox="1"/>
            <p:nvPr/>
          </p:nvSpPr>
          <p:spPr>
            <a:xfrm>
              <a:off x="332936" y="458052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cap="all" dirty="0" err="1" smtClean="0">
                  <a:solidFill>
                    <a:srgbClr val="649B3F"/>
                  </a:solidFill>
                </a:rPr>
                <a:t>Codice</a:t>
              </a:r>
              <a:r>
                <a:rPr lang="en-US" sz="2000" b="1" cap="all" dirty="0" smtClean="0">
                  <a:solidFill>
                    <a:srgbClr val="649B3F"/>
                  </a:solidFill>
                </a:rPr>
                <a:t> via</a:t>
              </a:r>
              <a:endParaRPr lang="en-US" sz="2000" b="1" cap="all" dirty="0">
                <a:solidFill>
                  <a:srgbClr val="649B3F"/>
                </a:solidFill>
              </a:endParaRPr>
            </a:p>
          </p:txBody>
        </p:sp>
        <p:sp>
          <p:nvSpPr>
            <p:cNvPr id="17" name="TextBox 76">
              <a:extLst>
                <a:ext uri="{FF2B5EF4-FFF2-40B4-BE49-F238E27FC236}">
                  <a16:creationId xmlns:a16="http://schemas.microsoft.com/office/drawing/2014/main" id="{8CB4F803-8E1B-48E3-AF4D-657B888AD37A}"/>
                </a:ext>
              </a:extLst>
            </p:cNvPr>
            <p:cNvSpPr txBox="1"/>
            <p:nvPr/>
          </p:nvSpPr>
          <p:spPr>
            <a:xfrm>
              <a:off x="340731" y="5111492"/>
              <a:ext cx="2929293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it-IT" dirty="0" smtClean="0">
                  <a:latin typeface="Bahnschrift SemiLight Condensed" panose="020B0502040204020203" pitchFamily="34" charset="0"/>
                  <a:ea typeface="+mj-ea"/>
                  <a:cs typeface="+mj-cs"/>
                </a:rPr>
                <a:t>Sistema </a:t>
              </a:r>
              <a:r>
                <a:rPr lang="it-IT" dirty="0">
                  <a:latin typeface="Bahnschrift SemiLight Condensed" panose="020B0502040204020203" pitchFamily="34" charset="0"/>
                  <a:ea typeface="+mj-ea"/>
                  <a:cs typeface="+mj-cs"/>
                </a:rPr>
                <a:t>di riconoscimento univoco delle strade della città</a:t>
              </a:r>
              <a:r>
                <a:rPr lang="en-US" dirty="0">
                  <a:latin typeface="Bahnschrift SemiLight Condensed" panose="020B0502040204020203" pitchFamily="34" charset="0"/>
                  <a:ea typeface="+mj-ea"/>
                  <a:cs typeface="+mj-cs"/>
                </a:rPr>
                <a:t> </a:t>
              </a:r>
              <a:endParaRPr lang="en-US" dirty="0">
                <a:latin typeface="Bahnschrift SemiLight Condensed" panose="020B0502040204020203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18" name="Group 80">
            <a:extLst>
              <a:ext uri="{FF2B5EF4-FFF2-40B4-BE49-F238E27FC236}">
                <a16:creationId xmlns:a16="http://schemas.microsoft.com/office/drawing/2014/main" id="{17F8E488-F6E4-4927-9EB5-2154C9C20DF7}"/>
              </a:ext>
            </a:extLst>
          </p:cNvPr>
          <p:cNvGrpSpPr/>
          <p:nvPr/>
        </p:nvGrpSpPr>
        <p:grpSpPr>
          <a:xfrm>
            <a:off x="6651920" y="2379664"/>
            <a:ext cx="3136165" cy="644450"/>
            <a:chOff x="332936" y="4580523"/>
            <a:chExt cx="2937088" cy="859266"/>
          </a:xfrm>
        </p:grpSpPr>
        <p:sp>
          <p:nvSpPr>
            <p:cNvPr id="19" name="TextBox 81">
              <a:extLst>
                <a:ext uri="{FF2B5EF4-FFF2-40B4-BE49-F238E27FC236}">
                  <a16:creationId xmlns:a16="http://schemas.microsoft.com/office/drawing/2014/main" id="{A4BF6C20-66F2-4AD2-AF8A-8AE4666DF10B}"/>
                </a:ext>
              </a:extLst>
            </p:cNvPr>
            <p:cNvSpPr txBox="1"/>
            <p:nvPr/>
          </p:nvSpPr>
          <p:spPr>
            <a:xfrm>
              <a:off x="332936" y="458052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dirty="0" smtClean="0">
                  <a:solidFill>
                    <a:schemeClr val="accent6">
                      <a:lumMod val="50000"/>
                    </a:schemeClr>
                  </a:solidFill>
                </a:rPr>
                <a:t>Aggiornamento dataset</a:t>
              </a:r>
              <a:endParaRPr lang="en-US" sz="2000" b="1" cap="al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FE599370-601C-40B2-B4B6-8E9765687690}"/>
                </a:ext>
              </a:extLst>
            </p:cNvPr>
            <p:cNvSpPr txBox="1"/>
            <p:nvPr/>
          </p:nvSpPr>
          <p:spPr>
            <a:xfrm>
              <a:off x="340731" y="5111495"/>
              <a:ext cx="2929293" cy="3282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Freeform: Shape 32">
            <a:extLst>
              <a:ext uri="{FF2B5EF4-FFF2-40B4-BE49-F238E27FC236}">
                <a16:creationId xmlns:a16="http://schemas.microsoft.com/office/drawing/2014/main" id="{765958C6-2E45-4C3D-9A3B-614E824A6550}"/>
              </a:ext>
            </a:extLst>
          </p:cNvPr>
          <p:cNvSpPr/>
          <p:nvPr/>
        </p:nvSpPr>
        <p:spPr>
          <a:xfrm>
            <a:off x="4955305" y="3262449"/>
            <a:ext cx="2110093" cy="1172235"/>
          </a:xfrm>
          <a:custGeom>
            <a:avLst/>
            <a:gdLst>
              <a:gd name="connsiteX0" fmla="*/ 1852787 w 2628032"/>
              <a:gd name="connsiteY0" fmla="*/ 927394 h 1459969"/>
              <a:gd name="connsiteX1" fmla="*/ 2628032 w 2628032"/>
              <a:gd name="connsiteY1" fmla="*/ 927394 h 1459969"/>
              <a:gd name="connsiteX2" fmla="*/ 2628032 w 2628032"/>
              <a:gd name="connsiteY2" fmla="*/ 1459969 h 1459969"/>
              <a:gd name="connsiteX3" fmla="*/ 1852787 w 2628032"/>
              <a:gd name="connsiteY3" fmla="*/ 1459969 h 1459969"/>
              <a:gd name="connsiteX4" fmla="*/ 0 w 2628032"/>
              <a:gd name="connsiteY4" fmla="*/ 0 h 1459969"/>
              <a:gd name="connsiteX5" fmla="*/ 368505 w 2628032"/>
              <a:gd name="connsiteY5" fmla="*/ 0 h 1459969"/>
              <a:gd name="connsiteX6" fmla="*/ 368505 w 2628032"/>
              <a:gd name="connsiteY6" fmla="*/ 341205 h 1459969"/>
              <a:gd name="connsiteX7" fmla="*/ 0 w 2628032"/>
              <a:gd name="connsiteY7" fmla="*/ 341205 h 145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8032" h="1459969">
                <a:moveTo>
                  <a:pt x="1852787" y="927394"/>
                </a:moveTo>
                <a:lnTo>
                  <a:pt x="2628032" y="927394"/>
                </a:lnTo>
                <a:lnTo>
                  <a:pt x="2628032" y="1459969"/>
                </a:lnTo>
                <a:lnTo>
                  <a:pt x="1852787" y="1459969"/>
                </a:lnTo>
                <a:close/>
                <a:moveTo>
                  <a:pt x="0" y="0"/>
                </a:moveTo>
                <a:lnTo>
                  <a:pt x="368505" y="0"/>
                </a:lnTo>
                <a:lnTo>
                  <a:pt x="368505" y="341205"/>
                </a:lnTo>
                <a:lnTo>
                  <a:pt x="0" y="3412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Freeform: Shape 33">
            <a:extLst>
              <a:ext uri="{FF2B5EF4-FFF2-40B4-BE49-F238E27FC236}">
                <a16:creationId xmlns:a16="http://schemas.microsoft.com/office/drawing/2014/main" id="{B00D6AE7-E8EE-4C3A-8899-69D323FFD468}"/>
              </a:ext>
            </a:extLst>
          </p:cNvPr>
          <p:cNvSpPr/>
          <p:nvPr/>
        </p:nvSpPr>
        <p:spPr>
          <a:xfrm>
            <a:off x="3540752" y="3262449"/>
            <a:ext cx="2110093" cy="1172235"/>
          </a:xfrm>
          <a:custGeom>
            <a:avLst/>
            <a:gdLst>
              <a:gd name="connsiteX0" fmla="*/ 1852787 w 2628032"/>
              <a:gd name="connsiteY0" fmla="*/ 927394 h 1459969"/>
              <a:gd name="connsiteX1" fmla="*/ 2628032 w 2628032"/>
              <a:gd name="connsiteY1" fmla="*/ 927394 h 1459969"/>
              <a:gd name="connsiteX2" fmla="*/ 2628032 w 2628032"/>
              <a:gd name="connsiteY2" fmla="*/ 1459969 h 1459969"/>
              <a:gd name="connsiteX3" fmla="*/ 1852787 w 2628032"/>
              <a:gd name="connsiteY3" fmla="*/ 1459969 h 1459969"/>
              <a:gd name="connsiteX4" fmla="*/ 0 w 2628032"/>
              <a:gd name="connsiteY4" fmla="*/ 0 h 1459969"/>
              <a:gd name="connsiteX5" fmla="*/ 368505 w 2628032"/>
              <a:gd name="connsiteY5" fmla="*/ 0 h 1459969"/>
              <a:gd name="connsiteX6" fmla="*/ 368505 w 2628032"/>
              <a:gd name="connsiteY6" fmla="*/ 341205 h 1459969"/>
              <a:gd name="connsiteX7" fmla="*/ 0 w 2628032"/>
              <a:gd name="connsiteY7" fmla="*/ 341205 h 145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8032" h="1459969">
                <a:moveTo>
                  <a:pt x="1852787" y="927394"/>
                </a:moveTo>
                <a:lnTo>
                  <a:pt x="2628032" y="927394"/>
                </a:lnTo>
                <a:lnTo>
                  <a:pt x="2628032" y="1459969"/>
                </a:lnTo>
                <a:lnTo>
                  <a:pt x="1852787" y="1459969"/>
                </a:lnTo>
                <a:close/>
                <a:moveTo>
                  <a:pt x="0" y="0"/>
                </a:moveTo>
                <a:lnTo>
                  <a:pt x="368505" y="0"/>
                </a:lnTo>
                <a:lnTo>
                  <a:pt x="368505" y="341205"/>
                </a:lnTo>
                <a:lnTo>
                  <a:pt x="0" y="3412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Freeform: Shape 34">
            <a:extLst>
              <a:ext uri="{FF2B5EF4-FFF2-40B4-BE49-F238E27FC236}">
                <a16:creationId xmlns:a16="http://schemas.microsoft.com/office/drawing/2014/main" id="{41DF130B-E2C2-4346-A161-58B00D1FC8D1}"/>
              </a:ext>
            </a:extLst>
          </p:cNvPr>
          <p:cNvSpPr/>
          <p:nvPr/>
        </p:nvSpPr>
        <p:spPr>
          <a:xfrm>
            <a:off x="2127738" y="3262449"/>
            <a:ext cx="2110093" cy="1172235"/>
          </a:xfrm>
          <a:custGeom>
            <a:avLst/>
            <a:gdLst>
              <a:gd name="connsiteX0" fmla="*/ 1852787 w 2628032"/>
              <a:gd name="connsiteY0" fmla="*/ 927394 h 1459969"/>
              <a:gd name="connsiteX1" fmla="*/ 2628032 w 2628032"/>
              <a:gd name="connsiteY1" fmla="*/ 927394 h 1459969"/>
              <a:gd name="connsiteX2" fmla="*/ 2628032 w 2628032"/>
              <a:gd name="connsiteY2" fmla="*/ 1459969 h 1459969"/>
              <a:gd name="connsiteX3" fmla="*/ 1852787 w 2628032"/>
              <a:gd name="connsiteY3" fmla="*/ 1459969 h 1459969"/>
              <a:gd name="connsiteX4" fmla="*/ 0 w 2628032"/>
              <a:gd name="connsiteY4" fmla="*/ 0 h 1459969"/>
              <a:gd name="connsiteX5" fmla="*/ 368505 w 2628032"/>
              <a:gd name="connsiteY5" fmla="*/ 0 h 1459969"/>
              <a:gd name="connsiteX6" fmla="*/ 368505 w 2628032"/>
              <a:gd name="connsiteY6" fmla="*/ 341205 h 1459969"/>
              <a:gd name="connsiteX7" fmla="*/ 0 w 2628032"/>
              <a:gd name="connsiteY7" fmla="*/ 341205 h 145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8032" h="1459969">
                <a:moveTo>
                  <a:pt x="1852787" y="927394"/>
                </a:moveTo>
                <a:lnTo>
                  <a:pt x="2628032" y="927394"/>
                </a:lnTo>
                <a:lnTo>
                  <a:pt x="2628032" y="1459969"/>
                </a:lnTo>
                <a:lnTo>
                  <a:pt x="1852787" y="1459969"/>
                </a:lnTo>
                <a:close/>
                <a:moveTo>
                  <a:pt x="0" y="0"/>
                </a:moveTo>
                <a:lnTo>
                  <a:pt x="368505" y="0"/>
                </a:lnTo>
                <a:lnTo>
                  <a:pt x="368505" y="341205"/>
                </a:lnTo>
                <a:lnTo>
                  <a:pt x="0" y="3412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Freeform: Shape 35">
            <a:extLst>
              <a:ext uri="{FF2B5EF4-FFF2-40B4-BE49-F238E27FC236}">
                <a16:creationId xmlns:a16="http://schemas.microsoft.com/office/drawing/2014/main" id="{16ED4670-5561-4701-BC47-9DDF2FCD75B1}"/>
              </a:ext>
            </a:extLst>
          </p:cNvPr>
          <p:cNvSpPr/>
          <p:nvPr/>
        </p:nvSpPr>
        <p:spPr>
          <a:xfrm>
            <a:off x="6371771" y="3262449"/>
            <a:ext cx="2110093" cy="1172235"/>
          </a:xfrm>
          <a:custGeom>
            <a:avLst/>
            <a:gdLst>
              <a:gd name="connsiteX0" fmla="*/ 1852787 w 2628032"/>
              <a:gd name="connsiteY0" fmla="*/ 927394 h 1459969"/>
              <a:gd name="connsiteX1" fmla="*/ 2628032 w 2628032"/>
              <a:gd name="connsiteY1" fmla="*/ 927394 h 1459969"/>
              <a:gd name="connsiteX2" fmla="*/ 2628032 w 2628032"/>
              <a:gd name="connsiteY2" fmla="*/ 1459969 h 1459969"/>
              <a:gd name="connsiteX3" fmla="*/ 1852787 w 2628032"/>
              <a:gd name="connsiteY3" fmla="*/ 1459969 h 1459969"/>
              <a:gd name="connsiteX4" fmla="*/ 0 w 2628032"/>
              <a:gd name="connsiteY4" fmla="*/ 0 h 1459969"/>
              <a:gd name="connsiteX5" fmla="*/ 368505 w 2628032"/>
              <a:gd name="connsiteY5" fmla="*/ 0 h 1459969"/>
              <a:gd name="connsiteX6" fmla="*/ 368505 w 2628032"/>
              <a:gd name="connsiteY6" fmla="*/ 341205 h 1459969"/>
              <a:gd name="connsiteX7" fmla="*/ 0 w 2628032"/>
              <a:gd name="connsiteY7" fmla="*/ 341205 h 145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8032" h="1459969">
                <a:moveTo>
                  <a:pt x="1852787" y="927394"/>
                </a:moveTo>
                <a:lnTo>
                  <a:pt x="2628032" y="927394"/>
                </a:lnTo>
                <a:lnTo>
                  <a:pt x="2628032" y="1459969"/>
                </a:lnTo>
                <a:lnTo>
                  <a:pt x="1852787" y="1459969"/>
                </a:lnTo>
                <a:close/>
                <a:moveTo>
                  <a:pt x="0" y="0"/>
                </a:moveTo>
                <a:lnTo>
                  <a:pt x="368505" y="0"/>
                </a:lnTo>
                <a:lnTo>
                  <a:pt x="368505" y="341205"/>
                </a:lnTo>
                <a:lnTo>
                  <a:pt x="0" y="3412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Arrow: Right 36">
            <a:extLst>
              <a:ext uri="{FF2B5EF4-FFF2-40B4-BE49-F238E27FC236}">
                <a16:creationId xmlns:a16="http://schemas.microsoft.com/office/drawing/2014/main" id="{AB8DDCAE-8B84-41D6-B851-73719533E632}"/>
              </a:ext>
            </a:extLst>
          </p:cNvPr>
          <p:cNvSpPr/>
          <p:nvPr/>
        </p:nvSpPr>
        <p:spPr>
          <a:xfrm>
            <a:off x="1799772" y="3079808"/>
            <a:ext cx="7970981" cy="1537516"/>
          </a:xfrm>
          <a:prstGeom prst="rightArrow">
            <a:avLst>
              <a:gd name="adj1" fmla="val 50000"/>
              <a:gd name="adj2" fmla="val 6495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Freeform: Shape 37">
            <a:extLst>
              <a:ext uri="{FF2B5EF4-FFF2-40B4-BE49-F238E27FC236}">
                <a16:creationId xmlns:a16="http://schemas.microsoft.com/office/drawing/2014/main" id="{584083A3-2EF3-48DD-986D-24DB5F87D38D}"/>
              </a:ext>
            </a:extLst>
          </p:cNvPr>
          <p:cNvSpPr/>
          <p:nvPr/>
        </p:nvSpPr>
        <p:spPr>
          <a:xfrm>
            <a:off x="4955305" y="2907549"/>
            <a:ext cx="2110093" cy="1882038"/>
          </a:xfrm>
          <a:custGeom>
            <a:avLst/>
            <a:gdLst>
              <a:gd name="connsiteX0" fmla="*/ 866515 w 2628032"/>
              <a:gd name="connsiteY0" fmla="*/ 0 h 2343998"/>
              <a:gd name="connsiteX1" fmla="*/ 2628032 w 2628032"/>
              <a:gd name="connsiteY1" fmla="*/ 1901983 h 2343998"/>
              <a:gd name="connsiteX2" fmla="*/ 1761518 w 2628032"/>
              <a:gd name="connsiteY2" fmla="*/ 2343998 h 2343998"/>
              <a:gd name="connsiteX3" fmla="*/ 0 w 2628032"/>
              <a:gd name="connsiteY3" fmla="*/ 442014 h 23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032" h="2343998">
                <a:moveTo>
                  <a:pt x="866515" y="0"/>
                </a:moveTo>
                <a:lnTo>
                  <a:pt x="2628032" y="1901983"/>
                </a:lnTo>
                <a:lnTo>
                  <a:pt x="1761518" y="2343998"/>
                </a:lnTo>
                <a:lnTo>
                  <a:pt x="0" y="442014"/>
                </a:lnTo>
                <a:close/>
              </a:path>
            </a:pathLst>
          </a:custGeom>
          <a:solidFill>
            <a:srgbClr val="069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Freeform: Shape 38">
            <a:extLst>
              <a:ext uri="{FF2B5EF4-FFF2-40B4-BE49-F238E27FC236}">
                <a16:creationId xmlns:a16="http://schemas.microsoft.com/office/drawing/2014/main" id="{D5842AF6-9781-4897-A6AE-85A755215AD7}"/>
              </a:ext>
            </a:extLst>
          </p:cNvPr>
          <p:cNvSpPr/>
          <p:nvPr/>
        </p:nvSpPr>
        <p:spPr>
          <a:xfrm>
            <a:off x="3540752" y="2907549"/>
            <a:ext cx="2110093" cy="1882038"/>
          </a:xfrm>
          <a:custGeom>
            <a:avLst/>
            <a:gdLst>
              <a:gd name="connsiteX0" fmla="*/ 866515 w 2628032"/>
              <a:gd name="connsiteY0" fmla="*/ 0 h 2343998"/>
              <a:gd name="connsiteX1" fmla="*/ 2628032 w 2628032"/>
              <a:gd name="connsiteY1" fmla="*/ 1901983 h 2343998"/>
              <a:gd name="connsiteX2" fmla="*/ 1761518 w 2628032"/>
              <a:gd name="connsiteY2" fmla="*/ 2343998 h 2343998"/>
              <a:gd name="connsiteX3" fmla="*/ 0 w 2628032"/>
              <a:gd name="connsiteY3" fmla="*/ 442014 h 23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032" h="2343998">
                <a:moveTo>
                  <a:pt x="866515" y="0"/>
                </a:moveTo>
                <a:lnTo>
                  <a:pt x="2628032" y="1901983"/>
                </a:lnTo>
                <a:lnTo>
                  <a:pt x="1761518" y="2343998"/>
                </a:lnTo>
                <a:lnTo>
                  <a:pt x="0" y="442014"/>
                </a:lnTo>
                <a:close/>
              </a:path>
            </a:pathLst>
          </a:cu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Freeform: Shape 39">
            <a:extLst>
              <a:ext uri="{FF2B5EF4-FFF2-40B4-BE49-F238E27FC236}">
                <a16:creationId xmlns:a16="http://schemas.microsoft.com/office/drawing/2014/main" id="{65EBF1A5-19CD-4546-9867-5D4DC76402B0}"/>
              </a:ext>
            </a:extLst>
          </p:cNvPr>
          <p:cNvSpPr/>
          <p:nvPr/>
        </p:nvSpPr>
        <p:spPr>
          <a:xfrm>
            <a:off x="2127738" y="2907549"/>
            <a:ext cx="2110093" cy="1882038"/>
          </a:xfrm>
          <a:custGeom>
            <a:avLst/>
            <a:gdLst>
              <a:gd name="connsiteX0" fmla="*/ 866515 w 2628032"/>
              <a:gd name="connsiteY0" fmla="*/ 0 h 2343998"/>
              <a:gd name="connsiteX1" fmla="*/ 2628032 w 2628032"/>
              <a:gd name="connsiteY1" fmla="*/ 1901983 h 2343998"/>
              <a:gd name="connsiteX2" fmla="*/ 1761518 w 2628032"/>
              <a:gd name="connsiteY2" fmla="*/ 2343998 h 2343998"/>
              <a:gd name="connsiteX3" fmla="*/ 0 w 2628032"/>
              <a:gd name="connsiteY3" fmla="*/ 442014 h 23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032" h="2343998">
                <a:moveTo>
                  <a:pt x="866515" y="0"/>
                </a:moveTo>
                <a:lnTo>
                  <a:pt x="2628032" y="1901983"/>
                </a:lnTo>
                <a:lnTo>
                  <a:pt x="1761518" y="2343998"/>
                </a:lnTo>
                <a:lnTo>
                  <a:pt x="0" y="442014"/>
                </a:lnTo>
                <a:close/>
              </a:path>
            </a:pathLst>
          </a:custGeom>
          <a:solidFill>
            <a:srgbClr val="91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Freeform: Shape 40">
            <a:extLst>
              <a:ext uri="{FF2B5EF4-FFF2-40B4-BE49-F238E27FC236}">
                <a16:creationId xmlns:a16="http://schemas.microsoft.com/office/drawing/2014/main" id="{89D56FD1-F9D8-4BA7-BF64-555CED888C5D}"/>
              </a:ext>
            </a:extLst>
          </p:cNvPr>
          <p:cNvSpPr/>
          <p:nvPr/>
        </p:nvSpPr>
        <p:spPr>
          <a:xfrm>
            <a:off x="6371771" y="2907549"/>
            <a:ext cx="2110093" cy="1882038"/>
          </a:xfrm>
          <a:custGeom>
            <a:avLst/>
            <a:gdLst>
              <a:gd name="connsiteX0" fmla="*/ 866515 w 2628032"/>
              <a:gd name="connsiteY0" fmla="*/ 0 h 2343998"/>
              <a:gd name="connsiteX1" fmla="*/ 2628032 w 2628032"/>
              <a:gd name="connsiteY1" fmla="*/ 1901983 h 2343998"/>
              <a:gd name="connsiteX2" fmla="*/ 1761518 w 2628032"/>
              <a:gd name="connsiteY2" fmla="*/ 2343998 h 2343998"/>
              <a:gd name="connsiteX3" fmla="*/ 0 w 2628032"/>
              <a:gd name="connsiteY3" fmla="*/ 442014 h 23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032" h="2343998">
                <a:moveTo>
                  <a:pt x="866515" y="0"/>
                </a:moveTo>
                <a:lnTo>
                  <a:pt x="2628032" y="1901983"/>
                </a:lnTo>
                <a:lnTo>
                  <a:pt x="1761518" y="2343998"/>
                </a:lnTo>
                <a:lnTo>
                  <a:pt x="0" y="44201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E0F7B3E3-7F12-4CF8-947F-91C0C9E4881F}"/>
              </a:ext>
            </a:extLst>
          </p:cNvPr>
          <p:cNvSpPr/>
          <p:nvPr/>
        </p:nvSpPr>
        <p:spPr>
          <a:xfrm>
            <a:off x="3272657" y="4089548"/>
            <a:ext cx="616426" cy="5930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b="1" dirty="0">
                <a:solidFill>
                  <a:prstClr val="black"/>
                </a:solidFill>
              </a:rPr>
              <a:t>01</a:t>
            </a:r>
            <a:endParaRPr lang="en-US" sz="1050" dirty="0"/>
          </a:p>
        </p:txBody>
      </p:sp>
      <p:sp>
        <p:nvSpPr>
          <p:cNvPr id="31" name="Rectangle 83">
            <a:extLst>
              <a:ext uri="{FF2B5EF4-FFF2-40B4-BE49-F238E27FC236}">
                <a16:creationId xmlns:a16="http://schemas.microsoft.com/office/drawing/2014/main" id="{FEB93EA9-0DBB-44C4-912A-91568BC2B389}"/>
              </a:ext>
            </a:extLst>
          </p:cNvPr>
          <p:cNvSpPr/>
          <p:nvPr/>
        </p:nvSpPr>
        <p:spPr>
          <a:xfrm>
            <a:off x="3889502" y="3028256"/>
            <a:ext cx="616426" cy="5930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b="1" dirty="0">
                <a:solidFill>
                  <a:prstClr val="black"/>
                </a:solidFill>
              </a:rPr>
              <a:t>02</a:t>
            </a:r>
            <a:endParaRPr lang="en-US" sz="1050" dirty="0"/>
          </a:p>
        </p:txBody>
      </p:sp>
      <p:sp>
        <p:nvSpPr>
          <p:cNvPr id="32" name="Rectangle 84">
            <a:extLst>
              <a:ext uri="{FF2B5EF4-FFF2-40B4-BE49-F238E27FC236}">
                <a16:creationId xmlns:a16="http://schemas.microsoft.com/office/drawing/2014/main" id="{C1EA29B0-9DE7-4F8C-B78E-526D18C6AB88}"/>
              </a:ext>
            </a:extLst>
          </p:cNvPr>
          <p:cNvSpPr/>
          <p:nvPr/>
        </p:nvSpPr>
        <p:spPr>
          <a:xfrm>
            <a:off x="6104312" y="4089548"/>
            <a:ext cx="616426" cy="5930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b="1" dirty="0">
                <a:solidFill>
                  <a:prstClr val="black"/>
                </a:solidFill>
              </a:rPr>
              <a:t>03</a:t>
            </a:r>
            <a:endParaRPr lang="en-US" sz="1050" dirty="0"/>
          </a:p>
        </p:txBody>
      </p:sp>
      <p:sp>
        <p:nvSpPr>
          <p:cNvPr id="33" name="Rectangle 85">
            <a:extLst>
              <a:ext uri="{FF2B5EF4-FFF2-40B4-BE49-F238E27FC236}">
                <a16:creationId xmlns:a16="http://schemas.microsoft.com/office/drawing/2014/main" id="{D2AC8269-5CD4-4944-94AF-4AED62E49BD2}"/>
              </a:ext>
            </a:extLst>
          </p:cNvPr>
          <p:cNvSpPr/>
          <p:nvPr/>
        </p:nvSpPr>
        <p:spPr>
          <a:xfrm>
            <a:off x="6709962" y="3014498"/>
            <a:ext cx="616426" cy="5930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b="1" dirty="0">
                <a:solidFill>
                  <a:prstClr val="black"/>
                </a:solidFill>
              </a:rPr>
              <a:t>04</a:t>
            </a:r>
            <a:endParaRPr lang="en-US" sz="1050" dirty="0"/>
          </a:p>
        </p:txBody>
      </p:sp>
      <p:sp>
        <p:nvSpPr>
          <p:cNvPr id="40" name="Segnaposto numero diapositiva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5</a:t>
            </a:fld>
            <a:endParaRPr lang="it-IT"/>
          </a:p>
        </p:txBody>
      </p:sp>
      <p:sp>
        <p:nvSpPr>
          <p:cNvPr id="41" name="Segnaposto piè di pagina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Vivere Milano</a:t>
            </a:r>
            <a:endParaRPr lang="it-IT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La </a:t>
            </a:r>
            <a:r>
              <a:rPr lang="en-US" sz="8000" dirty="0" err="1" smtClean="0">
                <a:latin typeface="AR BONNIE" panose="02000000000000000000" pitchFamily="2" charset="0"/>
              </a:rPr>
              <a:t>raccolta</a:t>
            </a:r>
            <a:r>
              <a:rPr lang="en-US" sz="8000" dirty="0" smtClean="0">
                <a:latin typeface="AR BONNIE" panose="02000000000000000000" pitchFamily="2" charset="0"/>
              </a:rPr>
              <a:t> </a:t>
            </a:r>
            <a:r>
              <a:rPr lang="en-US" sz="8000" dirty="0" err="1" smtClean="0">
                <a:latin typeface="AR BONNIE" panose="02000000000000000000" pitchFamily="2" charset="0"/>
              </a:rPr>
              <a:t>dei</a:t>
            </a:r>
            <a:r>
              <a:rPr lang="en-US" sz="8000" dirty="0" smtClean="0">
                <a:latin typeface="AR BONNIE" panose="02000000000000000000" pitchFamily="2" charset="0"/>
              </a:rPr>
              <a:t> </a:t>
            </a:r>
            <a:r>
              <a:rPr lang="en-US" sz="8000" dirty="0" err="1" smtClean="0">
                <a:latin typeface="AR BONNIE" panose="02000000000000000000" pitchFamily="2" charset="0"/>
              </a:rPr>
              <a:t>dati</a:t>
            </a:r>
            <a:endParaRPr lang="en-US" sz="8000" dirty="0">
              <a:latin typeface="AR BONNIE" panose="02000000000000000000" pitchFamily="2" charset="0"/>
            </a:endParaRPr>
          </a:p>
        </p:txBody>
      </p:sp>
      <p:pic>
        <p:nvPicPr>
          <p:cNvPr id="44" name="Elemento grafico 273" descr="Documento">
            <a:extLst>
              <a:ext uri="{FF2B5EF4-FFF2-40B4-BE49-F238E27FC236}">
                <a16:creationId xmlns:a16="http://schemas.microsoft.com/office/drawing/2014/main" id="{85BE231D-F115-49F3-AC5B-87099D786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9"/>
              </a:ext>
            </a:extLst>
          </a:blip>
          <a:stretch>
            <a:fillRect/>
          </a:stretch>
        </p:blipFill>
        <p:spPr>
          <a:xfrm>
            <a:off x="2504533" y="3079808"/>
            <a:ext cx="512206" cy="512206"/>
          </a:xfrm>
          <a:prstGeom prst="rect">
            <a:avLst/>
          </a:prstGeom>
        </p:spPr>
      </p:pic>
      <p:pic>
        <p:nvPicPr>
          <p:cNvPr id="45" name="Elemento grafico 22" descr="Evidenziatore">
            <a:extLst>
              <a:ext uri="{FF2B5EF4-FFF2-40B4-BE49-F238E27FC236}">
                <a16:creationId xmlns:a16="http://schemas.microsoft.com/office/drawing/2014/main" id="{D55A17C0-6189-4816-8F29-A172D0FF7E30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37"/>
              </a:ext>
            </a:extLst>
          </a:blip>
          <a:stretch>
            <a:fillRect/>
          </a:stretch>
        </p:blipFill>
        <p:spPr>
          <a:xfrm>
            <a:off x="4614908" y="3916616"/>
            <a:ext cx="640203" cy="640203"/>
          </a:xfrm>
          <a:prstGeom prst="rect">
            <a:avLst/>
          </a:prstGeom>
        </p:spPr>
      </p:pic>
      <p:pic>
        <p:nvPicPr>
          <p:cNvPr id="46" name="Elemento grafico 13" descr="Mondo">
            <a:extLst>
              <a:ext uri="{FF2B5EF4-FFF2-40B4-BE49-F238E27FC236}">
                <a16:creationId xmlns:a16="http://schemas.microsoft.com/office/drawing/2014/main" id="{D7AC0AE8-96D0-46D3-86D5-22D1D61BCABB}"/>
              </a:ext>
            </a:extLst>
          </p:cNvPr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23"/>
              </a:ext>
            </a:extLst>
          </a:blip>
          <a:stretch>
            <a:fillRect/>
          </a:stretch>
        </p:blipFill>
        <p:spPr>
          <a:xfrm>
            <a:off x="5285172" y="3031308"/>
            <a:ext cx="616851" cy="616851"/>
          </a:xfrm>
          <a:prstGeom prst="rect">
            <a:avLst/>
          </a:prstGeom>
        </p:spPr>
      </p:pic>
      <p:pic>
        <p:nvPicPr>
          <p:cNvPr id="47" name="Elemento grafico 94" descr="Freccia circolare">
            <a:extLst>
              <a:ext uri="{FF2B5EF4-FFF2-40B4-BE49-F238E27FC236}">
                <a16:creationId xmlns:a16="http://schemas.microsoft.com/office/drawing/2014/main" id="{2FAC7096-505D-43E7-935D-B2F758F41098}"/>
              </a:ext>
            </a:extLst>
          </p:cNvPr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09"/>
              </a:ext>
            </a:extLst>
          </a:blip>
          <a:stretch>
            <a:fillRect/>
          </a:stretch>
        </p:blipFill>
        <p:spPr>
          <a:xfrm>
            <a:off x="7530412" y="3965722"/>
            <a:ext cx="700102" cy="7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4658" y="3360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900" dirty="0" smtClean="0">
                <a:latin typeface="AR BONNIE" panose="02000000000000000000" pitchFamily="2" charset="0"/>
              </a:rPr>
              <a:t>La raccolta dei dati</a:t>
            </a:r>
            <a:br>
              <a:rPr lang="it-IT" sz="8900" dirty="0" smtClean="0">
                <a:latin typeface="AR BONNIE" panose="02000000000000000000" pitchFamily="2" charset="0"/>
              </a:rPr>
            </a:br>
            <a:r>
              <a:rPr lang="it-IT" sz="3100" dirty="0" smtClean="0">
                <a:latin typeface="Bahnschrift SemiLight Condensed" panose="020B0502040204020203" pitchFamily="34" charset="0"/>
              </a:rPr>
              <a:t>IL PROBLEMA DELLE COORDINATE CARTOGRAFICHE</a:t>
            </a:r>
            <a:endParaRPr lang="it-IT" sz="31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522310"/>
            <a:ext cx="10515600" cy="3428547"/>
          </a:xfrm>
        </p:spPr>
        <p:txBody>
          <a:bodyPr>
            <a:noAutofit/>
          </a:bodyPr>
          <a:lstStyle/>
          <a:p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Il sistema di riferimento Gauss - </a:t>
            </a:r>
            <a:r>
              <a:rPr lang="it-IT" sz="4000" dirty="0" err="1">
                <a:latin typeface="Bahnschrift SemiLight Condensed" panose="020B0502040204020203" pitchFamily="34" charset="0"/>
                <a:ea typeface="+mj-ea"/>
                <a:cs typeface="+mj-cs"/>
              </a:rPr>
              <a:t>Boaga</a:t>
            </a: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Coordinate geografiche vs coordinate cartografiche</a:t>
            </a:r>
          </a:p>
          <a:p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Uniformità della </a:t>
            </a:r>
            <a:r>
              <a:rPr lang="it-IT" sz="4000" dirty="0" err="1">
                <a:latin typeface="Bahnschrift SemiLight Condensed" panose="020B0502040204020203" pitchFamily="34" charset="0"/>
                <a:ea typeface="+mj-ea"/>
                <a:cs typeface="+mj-cs"/>
              </a:rPr>
              <a:t>geolocalizzazione</a:t>
            </a: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6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8711" r="5737" b="11599"/>
          <a:stretch/>
        </p:blipFill>
        <p:spPr>
          <a:xfrm>
            <a:off x="36493" y="1266301"/>
            <a:ext cx="5765206" cy="5191482"/>
          </a:xfrm>
          <a:prstGeom prst="rect">
            <a:avLst/>
          </a:prstGeom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7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Il dataset</a:t>
            </a:r>
            <a:endParaRPr lang="en-US" sz="8000" dirty="0">
              <a:latin typeface="AR BONNIE" panose="02000000000000000000" pitchFamily="2" charset="0"/>
            </a:endParaRPr>
          </a:p>
        </p:txBody>
      </p:sp>
      <p:grpSp>
        <p:nvGrpSpPr>
          <p:cNvPr id="36" name="Group 4"/>
          <p:cNvGrpSpPr/>
          <p:nvPr/>
        </p:nvGrpSpPr>
        <p:grpSpPr>
          <a:xfrm>
            <a:off x="6693359" y="2274540"/>
            <a:ext cx="3972650" cy="4038268"/>
            <a:chOff x="2608969" y="1364344"/>
            <a:chExt cx="4111571" cy="4939741"/>
          </a:xfrm>
        </p:grpSpPr>
        <p:sp>
          <p:nvSpPr>
            <p:cNvPr id="37" name="Shape 5985"/>
            <p:cNvSpPr/>
            <p:nvPr/>
          </p:nvSpPr>
          <p:spPr>
            <a:xfrm>
              <a:off x="4542496" y="1364344"/>
              <a:ext cx="220212" cy="4939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29"/>
                  </a:moveTo>
                  <a:cubicBezTo>
                    <a:pt x="0" y="21529"/>
                    <a:pt x="4891" y="21600"/>
                    <a:pt x="11411" y="21600"/>
                  </a:cubicBezTo>
                  <a:cubicBezTo>
                    <a:pt x="17525" y="21600"/>
                    <a:pt x="21600" y="21529"/>
                    <a:pt x="21600" y="21529"/>
                  </a:cubicBezTo>
                  <a:cubicBezTo>
                    <a:pt x="21600" y="143"/>
                    <a:pt x="21600" y="143"/>
                    <a:pt x="21600" y="143"/>
                  </a:cubicBezTo>
                  <a:cubicBezTo>
                    <a:pt x="21600" y="143"/>
                    <a:pt x="17117" y="0"/>
                    <a:pt x="10189" y="0"/>
                  </a:cubicBezTo>
                  <a:cubicBezTo>
                    <a:pt x="3668" y="0"/>
                    <a:pt x="0" y="143"/>
                    <a:pt x="0" y="143"/>
                  </a:cubicBezTo>
                  <a:lnTo>
                    <a:pt x="0" y="2152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4289" rIns="3428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grpSp>
          <p:nvGrpSpPr>
            <p:cNvPr id="38" name="Group 61"/>
            <p:cNvGrpSpPr/>
            <p:nvPr/>
          </p:nvGrpSpPr>
          <p:grpSpPr>
            <a:xfrm>
              <a:off x="4530103" y="4381099"/>
              <a:ext cx="2190437" cy="756112"/>
              <a:chOff x="5958054" y="4438341"/>
              <a:chExt cx="2266063" cy="782217"/>
            </a:xfrm>
          </p:grpSpPr>
          <p:sp>
            <p:nvSpPr>
              <p:cNvPr id="49" name="Shape 5994"/>
              <p:cNvSpPr/>
              <p:nvPr/>
            </p:nvSpPr>
            <p:spPr>
              <a:xfrm>
                <a:off x="5958054" y="4527223"/>
                <a:ext cx="317560" cy="605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68"/>
                    </a:moveTo>
                    <a:cubicBezTo>
                      <a:pt x="0" y="21268"/>
                      <a:pt x="5082" y="21600"/>
                      <a:pt x="11435" y="21600"/>
                    </a:cubicBezTo>
                    <a:cubicBezTo>
                      <a:pt x="17471" y="21600"/>
                      <a:pt x="21600" y="21268"/>
                      <a:pt x="21600" y="21268"/>
                    </a:cubicBezTo>
                    <a:cubicBezTo>
                      <a:pt x="21600" y="665"/>
                      <a:pt x="21600" y="665"/>
                      <a:pt x="21600" y="665"/>
                    </a:cubicBezTo>
                    <a:cubicBezTo>
                      <a:pt x="21600" y="665"/>
                      <a:pt x="17153" y="0"/>
                      <a:pt x="10482" y="0"/>
                    </a:cubicBezTo>
                    <a:cubicBezTo>
                      <a:pt x="3812" y="0"/>
                      <a:pt x="0" y="665"/>
                      <a:pt x="0" y="665"/>
                    </a:cubicBezTo>
                    <a:lnTo>
                      <a:pt x="0" y="21268"/>
                    </a:lnTo>
                    <a:close/>
                  </a:path>
                </a:pathLst>
              </a:custGeom>
              <a:solidFill>
                <a:srgbClr val="AC83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50" name="Shape 5995"/>
              <p:cNvSpPr/>
              <p:nvPr/>
            </p:nvSpPr>
            <p:spPr>
              <a:xfrm>
                <a:off x="6198690" y="4518127"/>
                <a:ext cx="2000280" cy="702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15" y="0"/>
                    </a:moveTo>
                    <a:lnTo>
                      <a:pt x="0" y="3715"/>
                    </a:lnTo>
                    <a:lnTo>
                      <a:pt x="0" y="17195"/>
                    </a:lnTo>
                    <a:lnTo>
                      <a:pt x="17015" y="21600"/>
                    </a:lnTo>
                    <a:lnTo>
                      <a:pt x="21600" y="11463"/>
                    </a:lnTo>
                    <a:lnTo>
                      <a:pt x="21600" y="10296"/>
                    </a:lnTo>
                    <a:lnTo>
                      <a:pt x="17015" y="0"/>
                    </a:lnTo>
                    <a:close/>
                  </a:path>
                </a:pathLst>
              </a:custGeom>
              <a:solidFill>
                <a:srgbClr val="AC83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51" name="Shape 5996"/>
              <p:cNvSpPr/>
              <p:nvPr/>
            </p:nvSpPr>
            <p:spPr>
              <a:xfrm>
                <a:off x="6223837" y="4438341"/>
                <a:ext cx="2000280" cy="702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66" y="0"/>
                    </a:moveTo>
                    <a:lnTo>
                      <a:pt x="0" y="3556"/>
                    </a:lnTo>
                    <a:lnTo>
                      <a:pt x="0" y="17195"/>
                    </a:lnTo>
                    <a:lnTo>
                      <a:pt x="16866" y="21600"/>
                    </a:lnTo>
                    <a:lnTo>
                      <a:pt x="21600" y="11304"/>
                    </a:lnTo>
                    <a:lnTo>
                      <a:pt x="16866" y="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52" name="Shape 5997"/>
              <p:cNvSpPr/>
              <p:nvPr/>
            </p:nvSpPr>
            <p:spPr>
              <a:xfrm>
                <a:off x="6522710" y="4518127"/>
                <a:ext cx="1153545" cy="453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34289" tIns="34289" rIns="34289" bIns="34289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pPr>
                  <a:defRPr sz="1800"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Roboto Light"/>
                  </a:defRPr>
                </a:pPr>
                <a:r>
                  <a:rPr lang="it-IT" sz="240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Variabili</a:t>
                </a:r>
                <a:endParaRPr sz="240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2608969" y="1533219"/>
              <a:ext cx="2182097" cy="754983"/>
              <a:chOff x="-22440" y="-2448608"/>
              <a:chExt cx="2257434" cy="781048"/>
            </a:xfrm>
          </p:grpSpPr>
          <p:sp>
            <p:nvSpPr>
              <p:cNvPr id="44" name="Shape 5999"/>
              <p:cNvSpPr/>
              <p:nvPr/>
            </p:nvSpPr>
            <p:spPr>
              <a:xfrm>
                <a:off x="1917434" y="-2396833"/>
                <a:ext cx="317560" cy="605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68"/>
                    </a:moveTo>
                    <a:cubicBezTo>
                      <a:pt x="0" y="21268"/>
                      <a:pt x="5082" y="21600"/>
                      <a:pt x="11435" y="21600"/>
                    </a:cubicBezTo>
                    <a:cubicBezTo>
                      <a:pt x="17471" y="21600"/>
                      <a:pt x="21600" y="21268"/>
                      <a:pt x="21600" y="21268"/>
                    </a:cubicBezTo>
                    <a:cubicBezTo>
                      <a:pt x="21600" y="831"/>
                      <a:pt x="21600" y="831"/>
                      <a:pt x="21600" y="831"/>
                    </a:cubicBezTo>
                    <a:cubicBezTo>
                      <a:pt x="21600" y="831"/>
                      <a:pt x="17153" y="0"/>
                      <a:pt x="10482" y="0"/>
                    </a:cubicBezTo>
                    <a:cubicBezTo>
                      <a:pt x="3812" y="0"/>
                      <a:pt x="0" y="831"/>
                      <a:pt x="0" y="831"/>
                    </a:cubicBezTo>
                    <a:lnTo>
                      <a:pt x="0" y="21268"/>
                    </a:lnTo>
                    <a:close/>
                  </a:path>
                </a:pathLst>
              </a:custGeom>
              <a:solidFill>
                <a:srgbClr val="017C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grpSp>
            <p:nvGrpSpPr>
              <p:cNvPr id="45" name="Group 20"/>
              <p:cNvGrpSpPr/>
              <p:nvPr/>
            </p:nvGrpSpPr>
            <p:grpSpPr>
              <a:xfrm>
                <a:off x="-22440" y="-2448608"/>
                <a:ext cx="2051596" cy="781048"/>
                <a:chOff x="-22439" y="-2448605"/>
                <a:chExt cx="2051594" cy="781047"/>
              </a:xfrm>
            </p:grpSpPr>
            <p:sp>
              <p:nvSpPr>
                <p:cNvPr id="47" name="Shape 6000"/>
                <p:cNvSpPr/>
                <p:nvPr/>
              </p:nvSpPr>
              <p:spPr>
                <a:xfrm>
                  <a:off x="28875" y="-2371712"/>
                  <a:ext cx="2000280" cy="7041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585" y="0"/>
                      </a:moveTo>
                      <a:lnTo>
                        <a:pt x="21600" y="3706"/>
                      </a:lnTo>
                      <a:lnTo>
                        <a:pt x="21600" y="17153"/>
                      </a:lnTo>
                      <a:lnTo>
                        <a:pt x="4585" y="21600"/>
                      </a:lnTo>
                      <a:lnTo>
                        <a:pt x="0" y="11435"/>
                      </a:lnTo>
                      <a:lnTo>
                        <a:pt x="0" y="10429"/>
                      </a:lnTo>
                      <a:lnTo>
                        <a:pt x="4585" y="0"/>
                      </a:lnTo>
                      <a:close/>
                    </a:path>
                  </a:pathLst>
                </a:custGeom>
                <a:solidFill>
                  <a:srgbClr val="017CC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9pPr>
                </a:lstStyle>
                <a:p>
                  <a:endParaRPr sz="1600"/>
                </a:p>
              </p:txBody>
            </p:sp>
            <p:sp>
              <p:nvSpPr>
                <p:cNvPr id="48" name="Shape 6001"/>
                <p:cNvSpPr/>
                <p:nvPr/>
              </p:nvSpPr>
              <p:spPr>
                <a:xfrm>
                  <a:off x="-22439" y="-2448605"/>
                  <a:ext cx="2000280" cy="7041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678" y="0"/>
                      </a:moveTo>
                      <a:lnTo>
                        <a:pt x="21600" y="3706"/>
                      </a:lnTo>
                      <a:lnTo>
                        <a:pt x="21600" y="17153"/>
                      </a:lnTo>
                      <a:lnTo>
                        <a:pt x="4678" y="21600"/>
                      </a:lnTo>
                      <a:lnTo>
                        <a:pt x="0" y="11435"/>
                      </a:lnTo>
                      <a:lnTo>
                        <a:pt x="4678" y="0"/>
                      </a:lnTo>
                      <a:close/>
                    </a:path>
                  </a:pathLst>
                </a:custGeom>
                <a:solidFill>
                  <a:srgbClr val="1AA8F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Roboto Light"/>
                    </a:defRPr>
                  </a:lvl9pPr>
                </a:lstStyle>
                <a:p>
                  <a:endParaRPr sz="1600"/>
                </a:p>
              </p:txBody>
            </p:sp>
          </p:grpSp>
          <p:sp>
            <p:nvSpPr>
              <p:cNvPr id="46" name="Shape 6003"/>
              <p:cNvSpPr/>
              <p:nvPr/>
            </p:nvSpPr>
            <p:spPr>
              <a:xfrm>
                <a:off x="305970" y="-2400813"/>
                <a:ext cx="1457512" cy="5550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34289" tIns="34289" rIns="34289" bIns="34289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pPr>
                  <a:defRPr sz="1800"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Roboto Light"/>
                  </a:defRPr>
                </a:pPr>
                <a:r>
                  <a:rPr lang="it-IT" sz="240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Specifiche</a:t>
                </a:r>
                <a:endParaRPr sz="280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0" name="Group 60"/>
            <p:cNvGrpSpPr/>
            <p:nvPr/>
          </p:nvGrpSpPr>
          <p:grpSpPr>
            <a:xfrm>
              <a:off x="4517282" y="3029030"/>
              <a:ext cx="1507277" cy="585566"/>
              <a:chOff x="5944792" y="3013153"/>
              <a:chExt cx="1559316" cy="605782"/>
            </a:xfrm>
          </p:grpSpPr>
          <p:sp>
            <p:nvSpPr>
              <p:cNvPr id="41" name="Shape 6011"/>
              <p:cNvSpPr/>
              <p:nvPr/>
            </p:nvSpPr>
            <p:spPr>
              <a:xfrm flipH="1">
                <a:off x="6192526" y="3139396"/>
                <a:ext cx="1311582" cy="476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4238" y="1383"/>
                    </a:lnTo>
                    <a:lnTo>
                      <a:pt x="4238" y="1399"/>
                    </a:lnTo>
                    <a:lnTo>
                      <a:pt x="4157" y="1383"/>
                    </a:lnTo>
                    <a:lnTo>
                      <a:pt x="0" y="10164"/>
                    </a:lnTo>
                    <a:lnTo>
                      <a:pt x="0" y="12330"/>
                    </a:lnTo>
                    <a:lnTo>
                      <a:pt x="4157" y="20135"/>
                    </a:lnTo>
                    <a:lnTo>
                      <a:pt x="4238" y="20117"/>
                    </a:lnTo>
                    <a:lnTo>
                      <a:pt x="4238" y="20135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3F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42" name="Shape 6012"/>
              <p:cNvSpPr/>
              <p:nvPr/>
            </p:nvSpPr>
            <p:spPr>
              <a:xfrm flipH="1">
                <a:off x="6248543" y="3057838"/>
                <a:ext cx="1240383" cy="529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4664" y="1383"/>
                    </a:lnTo>
                    <a:lnTo>
                      <a:pt x="4664" y="1399"/>
                    </a:lnTo>
                    <a:lnTo>
                      <a:pt x="4585" y="1383"/>
                    </a:lnTo>
                    <a:lnTo>
                      <a:pt x="0" y="11311"/>
                    </a:lnTo>
                    <a:lnTo>
                      <a:pt x="4585" y="20135"/>
                    </a:lnTo>
                    <a:lnTo>
                      <a:pt x="4664" y="20117"/>
                    </a:lnTo>
                    <a:lnTo>
                      <a:pt x="4664" y="2013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43" name="Shape 6014"/>
              <p:cNvSpPr/>
              <p:nvPr/>
            </p:nvSpPr>
            <p:spPr>
              <a:xfrm>
                <a:off x="5944792" y="3013153"/>
                <a:ext cx="317561" cy="605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68"/>
                    </a:moveTo>
                    <a:cubicBezTo>
                      <a:pt x="0" y="21268"/>
                      <a:pt x="5082" y="21600"/>
                      <a:pt x="11435" y="21600"/>
                    </a:cubicBezTo>
                    <a:cubicBezTo>
                      <a:pt x="17471" y="21600"/>
                      <a:pt x="21600" y="21268"/>
                      <a:pt x="21600" y="21268"/>
                    </a:cubicBezTo>
                    <a:cubicBezTo>
                      <a:pt x="21600" y="831"/>
                      <a:pt x="21600" y="831"/>
                      <a:pt x="21600" y="831"/>
                    </a:cubicBezTo>
                    <a:cubicBezTo>
                      <a:pt x="21600" y="831"/>
                      <a:pt x="17153" y="0"/>
                      <a:pt x="10482" y="0"/>
                    </a:cubicBezTo>
                    <a:cubicBezTo>
                      <a:pt x="3812" y="0"/>
                      <a:pt x="0" y="831"/>
                      <a:pt x="0" y="831"/>
                    </a:cubicBezTo>
                    <a:lnTo>
                      <a:pt x="0" y="21268"/>
                    </a:lnTo>
                    <a:close/>
                  </a:path>
                </a:pathLst>
              </a:custGeom>
              <a:solidFill>
                <a:srgbClr val="333F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</p:grpSp>
      </p:grpSp>
      <p:sp>
        <p:nvSpPr>
          <p:cNvPr id="53" name="TextBox 73"/>
          <p:cNvSpPr txBox="1"/>
          <p:nvPr/>
        </p:nvSpPr>
        <p:spPr>
          <a:xfrm>
            <a:off x="9973848" y="3233725"/>
            <a:ext cx="2156829" cy="116955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it-IT" sz="2000" dirty="0" smtClean="0">
                <a:latin typeface="Bahnschrift SemiLight Condensed" panose="020B0502040204020203" pitchFamily="34" charset="0"/>
              </a:rPr>
              <a:t>Calcolo </a:t>
            </a:r>
          </a:p>
          <a:p>
            <a:pPr algn="ctr"/>
            <a:r>
              <a:rPr lang="it-IT" sz="2000" dirty="0" smtClean="0">
                <a:latin typeface="Bahnschrift SemiLight Condensed" panose="020B0502040204020203" pitchFamily="34" charset="0"/>
              </a:rPr>
              <a:t>frequenze </a:t>
            </a:r>
            <a:r>
              <a:rPr lang="it-IT" sz="2000" dirty="0">
                <a:latin typeface="Bahnschrift SemiLight Condensed" panose="020B0502040204020203" pitchFamily="34" charset="0"/>
              </a:rPr>
              <a:t>dei servizi </a:t>
            </a:r>
            <a:endParaRPr lang="it-IT" sz="2000" dirty="0" smtClean="0">
              <a:latin typeface="Bahnschrift SemiLight Condensed" panose="020B0502040204020203" pitchFamily="34" charset="0"/>
            </a:endParaRPr>
          </a:p>
          <a:p>
            <a:pPr algn="ctr"/>
            <a:r>
              <a:rPr lang="it-IT" sz="2000" dirty="0" smtClean="0">
                <a:latin typeface="Bahnschrift SemiLight Condensed" panose="020B0502040204020203" pitchFamily="34" charset="0"/>
              </a:rPr>
              <a:t>presenti </a:t>
            </a:r>
            <a:r>
              <a:rPr lang="it-IT" sz="2000" dirty="0">
                <a:latin typeface="Bahnschrift SemiLight Condensed" panose="020B0502040204020203" pitchFamily="34" charset="0"/>
              </a:rPr>
              <a:t>in ogni area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75"/>
          <p:cNvSpPr txBox="1"/>
          <p:nvPr/>
        </p:nvSpPr>
        <p:spPr>
          <a:xfrm>
            <a:off x="5284801" y="2182985"/>
            <a:ext cx="1876574" cy="1015663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it-IT" sz="2000" dirty="0">
                <a:latin typeface="Bahnschrift SemiLight Condensed" panose="020B0502040204020203" pitchFamily="34" charset="0"/>
              </a:rPr>
              <a:t>614 aree </a:t>
            </a:r>
            <a:endParaRPr lang="it-IT" sz="2000" dirty="0" smtClean="0">
              <a:latin typeface="Bahnschrift SemiLight Condensed" panose="020B0502040204020203" pitchFamily="34" charset="0"/>
            </a:endParaRPr>
          </a:p>
          <a:p>
            <a:pPr algn="ctr"/>
            <a:r>
              <a:rPr lang="it-IT" sz="2000" dirty="0" smtClean="0">
                <a:latin typeface="Bahnschrift SemiLight Condensed" panose="020B0502040204020203" pitchFamily="34" charset="0"/>
              </a:rPr>
              <a:t>quadrate </a:t>
            </a:r>
            <a:endParaRPr lang="it-IT" sz="2000" dirty="0">
              <a:latin typeface="Bahnschrift SemiLight Condensed" panose="020B0502040204020203" pitchFamily="34" charset="0"/>
            </a:endParaRPr>
          </a:p>
          <a:p>
            <a:pPr algn="ctr"/>
            <a:r>
              <a:rPr lang="it-IT" sz="2000" dirty="0" smtClean="0">
                <a:latin typeface="Bahnschrift SemiLight Condensed" panose="020B0502040204020203" pitchFamily="34" charset="0"/>
              </a:rPr>
              <a:t>di </a:t>
            </a:r>
            <a:r>
              <a:rPr lang="it-IT" sz="2000" dirty="0">
                <a:latin typeface="Bahnschrift SemiLight Condensed" panose="020B0502040204020203" pitchFamily="34" charset="0"/>
              </a:rPr>
              <a:t>lato 550 </a:t>
            </a:r>
            <a:r>
              <a:rPr lang="it-IT" sz="2000" dirty="0" smtClean="0">
                <a:latin typeface="Bahnschrift SemiLight Condensed" panose="020B0502040204020203" pitchFamily="34" charset="0"/>
              </a:rPr>
              <a:t>m</a:t>
            </a:r>
            <a:endParaRPr lang="it-IT" sz="2000" dirty="0">
              <a:latin typeface="Bahnschrift SemiLight Condensed" panose="020B0502040204020203" pitchFamily="34" charset="0"/>
            </a:endParaRPr>
          </a:p>
        </p:txBody>
      </p:sp>
      <p:sp>
        <p:nvSpPr>
          <p:cNvPr id="55" name="Shape 5997"/>
          <p:cNvSpPr/>
          <p:nvPr/>
        </p:nvSpPr>
        <p:spPr>
          <a:xfrm>
            <a:off x="9156484" y="3488408"/>
            <a:ext cx="675548" cy="74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34289" tIns="34289" rIns="34289" bIns="34289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9pPr>
          </a:lstStyle>
          <a:p>
            <a:pPr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Roboto Light"/>
              </a:defRPr>
            </a:pPr>
            <a:r>
              <a:rPr lang="it-IT" sz="4400" b="1" dirty="0" smtClean="0">
                <a:solidFill>
                  <a:srgbClr val="FFFFFF"/>
                </a:solidFill>
                <a:ea typeface="Helvetica"/>
                <a:cs typeface="Helvetica"/>
                <a:sym typeface="Helvetica"/>
              </a:rPr>
              <a:t>+</a:t>
            </a:r>
            <a:endParaRPr sz="4400" b="1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56" name="TextBox 73"/>
          <p:cNvSpPr txBox="1"/>
          <p:nvPr/>
        </p:nvSpPr>
        <p:spPr>
          <a:xfrm>
            <a:off x="10435765" y="4666375"/>
            <a:ext cx="1877051" cy="8694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Bahnschrift SemiLight Condensed" panose="020B0502040204020203" pitchFamily="34" charset="0"/>
              </a:rPr>
              <a:t>Dicotomiche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Bahnschrift SemiLight Condensed" panose="020B0502040204020203" pitchFamily="34" charset="0"/>
              </a:rPr>
              <a:t>Di conteggio</a:t>
            </a:r>
            <a:endParaRPr lang="it-IT" sz="2000" dirty="0">
              <a:latin typeface="Bahnschrift SemiLight Condensed" panose="020B0502040204020203" pitchFamily="34" charset="0"/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5"/>
          <p:cNvGraphicFramePr/>
          <p:nvPr>
            <p:extLst>
              <p:ext uri="{D42A27DB-BD31-4B8C-83A1-F6EECF244321}">
                <p14:modId xmlns:p14="http://schemas.microsoft.com/office/powerpoint/2010/main" val="3375559510"/>
              </p:ext>
            </p:extLst>
          </p:nvPr>
        </p:nvGraphicFramePr>
        <p:xfrm>
          <a:off x="2109107" y="3965108"/>
          <a:ext cx="2054432" cy="2119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14097768"/>
              </p:ext>
            </p:extLst>
          </p:nvPr>
        </p:nvGraphicFramePr>
        <p:xfrm>
          <a:off x="5159827" y="4006580"/>
          <a:ext cx="2054432" cy="2119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5"/>
          <p:cNvGraphicFramePr/>
          <p:nvPr>
            <p:extLst>
              <p:ext uri="{D42A27DB-BD31-4B8C-83A1-F6EECF244321}">
                <p14:modId xmlns:p14="http://schemas.microsoft.com/office/powerpoint/2010/main" val="1043980995"/>
              </p:ext>
            </p:extLst>
          </p:nvPr>
        </p:nvGraphicFramePr>
        <p:xfrm>
          <a:off x="8210547" y="3984413"/>
          <a:ext cx="2054432" cy="2119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8</a:t>
            </a:fld>
            <a:endParaRPr lang="it-IT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I dataset </a:t>
            </a:r>
            <a:r>
              <a:rPr lang="en-US" sz="8000" dirty="0" err="1" smtClean="0">
                <a:latin typeface="AR BONNIE" panose="02000000000000000000" pitchFamily="2" charset="0"/>
              </a:rPr>
              <a:t>personalizzati</a:t>
            </a:r>
            <a:endParaRPr lang="en-US" sz="8000" dirty="0">
              <a:latin typeface="AR BONNIE" panose="02000000000000000000" pitchFamily="2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332523" y="1428497"/>
            <a:ext cx="7161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 SemiLight Condensed" panose="020B0502040204020203" pitchFamily="34" charset="0"/>
                <a:ea typeface="+mj-ea"/>
                <a:cs typeface="+mj-cs"/>
              </a:rPr>
              <a:t>Idea: </a:t>
            </a:r>
            <a:r>
              <a:rPr lang="it-IT" sz="2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creazione di un </a:t>
            </a:r>
            <a:r>
              <a:rPr lang="it-IT" sz="2000" dirty="0" err="1">
                <a:latin typeface="Bahnschrift SemiLight Condensed" panose="020B0502040204020203" pitchFamily="34" charset="0"/>
                <a:ea typeface="+mj-ea"/>
                <a:cs typeface="+mj-cs"/>
              </a:rPr>
              <a:t>dataset</a:t>
            </a:r>
            <a:r>
              <a:rPr lang="it-IT" sz="2000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it-IT" sz="2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ad hoc per </a:t>
            </a:r>
            <a:r>
              <a:rPr lang="it-IT" sz="2000" dirty="0">
                <a:latin typeface="Bahnschrift SemiLight Condensed" panose="020B0502040204020203" pitchFamily="34" charset="0"/>
                <a:ea typeface="+mj-ea"/>
                <a:cs typeface="+mj-cs"/>
              </a:rPr>
              <a:t>ogni cittadino sulla base delle sue esigenze</a:t>
            </a:r>
          </a:p>
          <a:p>
            <a:endParaRPr lang="it-IT" sz="2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it-IT" sz="2000" dirty="0">
                <a:latin typeface="Bahnschrift SemiLight Condensed" panose="020B0502040204020203" pitchFamily="34" charset="0"/>
                <a:ea typeface="+mj-ea"/>
                <a:cs typeface="+mj-cs"/>
              </a:rPr>
              <a:t>	</a:t>
            </a:r>
            <a:r>
              <a:rPr lang="it-IT" sz="2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Realizzazione e assegnazione </a:t>
            </a:r>
            <a:r>
              <a:rPr lang="it-IT" sz="2000" dirty="0">
                <a:latin typeface="Bahnschrift SemiLight Condensed" panose="020B0502040204020203" pitchFamily="34" charset="0"/>
                <a:ea typeface="+mj-ea"/>
                <a:cs typeface="+mj-cs"/>
              </a:rPr>
              <a:t>di pesi per ogni categoria di </a:t>
            </a:r>
            <a:r>
              <a:rPr lang="it-IT" sz="2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servizio</a:t>
            </a:r>
            <a:endParaRPr lang="it-IT" sz="20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21" name="Elemento grafico 249" descr="Ingranaggi">
            <a:extLst>
              <a:ext uri="{FF2B5EF4-FFF2-40B4-BE49-F238E27FC236}">
                <a16:creationId xmlns:a16="http://schemas.microsoft.com/office/drawing/2014/main" id="{A8D66E77-DBEC-44A1-B10E-0F469DBDB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1526143" y="1266301"/>
            <a:ext cx="1179574" cy="1179574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406400" y="2757714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hnschrift SemiLight Condensed" panose="020B0502040204020203" pitchFamily="34" charset="0"/>
                <a:ea typeface="+mj-ea"/>
                <a:cs typeface="+mj-cs"/>
              </a:rPr>
              <a:t>Un esempio – Salute</a:t>
            </a:r>
          </a:p>
        </p:txBody>
      </p:sp>
      <p:graphicFrame>
        <p:nvGraphicFramePr>
          <p:cNvPr id="23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42470"/>
              </p:ext>
            </p:extLst>
          </p:nvPr>
        </p:nvGraphicFramePr>
        <p:xfrm>
          <a:off x="1526143" y="3487909"/>
          <a:ext cx="9321801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7267">
                  <a:extLst>
                    <a:ext uri="{9D8B030D-6E8A-4147-A177-3AD203B41FA5}">
                      <a16:colId xmlns:a16="http://schemas.microsoft.com/office/drawing/2014/main" val="3577121483"/>
                    </a:ext>
                  </a:extLst>
                </a:gridCol>
                <a:gridCol w="3107267">
                  <a:extLst>
                    <a:ext uri="{9D8B030D-6E8A-4147-A177-3AD203B41FA5}">
                      <a16:colId xmlns:a16="http://schemas.microsoft.com/office/drawing/2014/main" val="4141564699"/>
                    </a:ext>
                  </a:extLst>
                </a:gridCol>
                <a:gridCol w="3107267">
                  <a:extLst>
                    <a:ext uri="{9D8B030D-6E8A-4147-A177-3AD203B41FA5}">
                      <a16:colId xmlns:a16="http://schemas.microsoft.com/office/drawing/2014/main" val="304754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kern="1200" dirty="0" smtClean="0">
                          <a:solidFill>
                            <a:schemeClr val="tx1"/>
                          </a:solidFill>
                          <a:latin typeface="Bahnschrift SemiLight Condensed" panose="020B0502040204020203" pitchFamily="34" charset="0"/>
                          <a:ea typeface="+mj-ea"/>
                          <a:cs typeface="+mj-cs"/>
                        </a:rPr>
                        <a:t>ANZIANI</a:t>
                      </a:r>
                      <a:endParaRPr lang="it-IT" sz="2800" kern="1200" dirty="0">
                        <a:solidFill>
                          <a:schemeClr val="tx1"/>
                        </a:solidFill>
                        <a:latin typeface="Bahnschrift SemiLight Condensed" panose="020B0502040204020203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kern="1200" dirty="0" smtClean="0">
                          <a:solidFill>
                            <a:schemeClr val="tx1"/>
                          </a:solidFill>
                          <a:latin typeface="Bahnschrift SemiLight Condensed" panose="020B0502040204020203" pitchFamily="34" charset="0"/>
                          <a:ea typeface="+mj-ea"/>
                          <a:cs typeface="+mj-cs"/>
                        </a:rPr>
                        <a:t>SINGLE</a:t>
                      </a:r>
                      <a:endParaRPr lang="it-IT" sz="2800" kern="1200" dirty="0">
                        <a:solidFill>
                          <a:schemeClr val="tx1"/>
                        </a:solidFill>
                        <a:latin typeface="Bahnschrift SemiLight Condensed" panose="020B0502040204020203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2800" kern="1200" dirty="0" smtClean="0">
                          <a:solidFill>
                            <a:schemeClr val="tx1"/>
                          </a:solidFill>
                          <a:latin typeface="Bahnschrift SemiLight Condensed" panose="020B0502040204020203" pitchFamily="34" charset="0"/>
                          <a:ea typeface="+mj-ea"/>
                          <a:cs typeface="+mj-cs"/>
                        </a:rPr>
                        <a:t>FAMIGLIE CON MINORENNI</a:t>
                      </a:r>
                      <a:endParaRPr lang="it-IT" sz="2800" kern="1200" dirty="0">
                        <a:solidFill>
                          <a:schemeClr val="tx1"/>
                        </a:solidFill>
                        <a:latin typeface="Bahnschrift SemiLight Condensed" panose="020B0502040204020203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88603"/>
                  </a:ext>
                </a:extLst>
              </a:tr>
            </a:tbl>
          </a:graphicData>
        </a:graphic>
      </p:graphicFrame>
      <p:sp>
        <p:nvSpPr>
          <p:cNvPr id="25" name="Rettangolo arrotondato 24"/>
          <p:cNvSpPr/>
          <p:nvPr/>
        </p:nvSpPr>
        <p:spPr>
          <a:xfrm>
            <a:off x="10651860" y="5523922"/>
            <a:ext cx="161282" cy="177156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10651860" y="5761906"/>
            <a:ext cx="161282" cy="17715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10651860" y="6003593"/>
            <a:ext cx="161282" cy="1771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10813143" y="5436837"/>
            <a:ext cx="122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Farmacie</a:t>
            </a:r>
            <a:endParaRPr lang="it-IT" sz="1200" dirty="0">
              <a:latin typeface="+mj-lt"/>
              <a:ea typeface="+mj-ea"/>
              <a:cs typeface="+mj-cs"/>
            </a:endParaRPr>
          </a:p>
          <a:p>
            <a:r>
              <a:rPr lang="it-IT" sz="16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Centri </a:t>
            </a:r>
            <a:r>
              <a:rPr lang="it-IT" sz="1600" dirty="0">
                <a:latin typeface="Bahnschrift SemiLight Condensed" panose="020B0502040204020203" pitchFamily="34" charset="0"/>
                <a:ea typeface="+mj-ea"/>
                <a:cs typeface="+mj-cs"/>
              </a:rPr>
              <a:t>medici</a:t>
            </a:r>
          </a:p>
          <a:p>
            <a:r>
              <a:rPr lang="it-IT" sz="16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Pediatri</a:t>
            </a:r>
            <a:endParaRPr lang="it-IT" sz="160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29" name="Elemento grafico 116" descr="Cerchio con freccia destra">
            <a:extLst>
              <a:ext uri="{FF2B5EF4-FFF2-40B4-BE49-F238E27FC236}">
                <a16:creationId xmlns:a16="http://schemas.microsoft.com/office/drawing/2014/main" id="{38D4AEB3-D0E4-4802-940C-B05567187E3E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 flipH="1">
            <a:off x="3679582" y="2073002"/>
            <a:ext cx="372666" cy="37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P spid="20" grpId="0"/>
      <p:bldP spid="22" grpId="0"/>
      <p:bldP spid="25" grpId="0" animBg="1"/>
      <p:bldP spid="26" grpId="0" animBg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La </a:t>
            </a:r>
            <a:r>
              <a:rPr lang="it-IT" sz="4000" dirty="0" err="1">
                <a:latin typeface="Bahnschrift SemiLight Condensed" panose="020B0502040204020203" pitchFamily="34" charset="0"/>
                <a:ea typeface="+mj-ea"/>
                <a:cs typeface="+mj-cs"/>
              </a:rPr>
              <a:t>poset</a:t>
            </a:r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it-IT" sz="4000" dirty="0" err="1" smtClean="0">
                <a:latin typeface="Bahnschrift SemiLight Condensed" panose="020B0502040204020203" pitchFamily="34" charset="0"/>
                <a:ea typeface="+mj-ea"/>
                <a:cs typeface="+mj-cs"/>
              </a:rPr>
              <a:t>theory</a:t>
            </a:r>
            <a:r>
              <a:rPr lang="it-IT" sz="4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Ordinamento parziale</a:t>
            </a:r>
            <a:b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</a:br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Un profilo è peggiore di un altro se assume </a:t>
            </a:r>
            <a:r>
              <a:rPr lang="it-IT" sz="4000" dirty="0" err="1">
                <a:latin typeface="Bahnschrift SemiLight Condensed" panose="020B0502040204020203" pitchFamily="34" charset="0"/>
                <a:ea typeface="+mj-ea"/>
                <a:cs typeface="+mj-cs"/>
              </a:rPr>
              <a:t>scores</a:t>
            </a:r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it-IT" sz="4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inferiori</a:t>
            </a:r>
          </a:p>
          <a:p>
            <a:endParaRPr lang="it-IT" sz="400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Svantaggio: il caso dei «</a:t>
            </a:r>
            <a:r>
              <a:rPr lang="it-IT" sz="4000" dirty="0" err="1">
                <a:latin typeface="Bahnschrift SemiLight Condensed" panose="020B0502040204020203" pitchFamily="34" charset="0"/>
                <a:ea typeface="+mj-ea"/>
                <a:cs typeface="+mj-cs"/>
              </a:rPr>
              <a:t>conflict</a:t>
            </a:r>
            <a:r>
              <a:rPr lang="it-IT" sz="4000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it-IT" sz="4000" dirty="0" err="1">
                <a:latin typeface="Bahnschrift SemiLight Condensed" panose="020B0502040204020203" pitchFamily="34" charset="0"/>
                <a:ea typeface="+mj-ea"/>
                <a:cs typeface="+mj-cs"/>
              </a:rPr>
              <a:t>scores</a:t>
            </a:r>
            <a:r>
              <a:rPr lang="it-IT" sz="4000" dirty="0" smtClean="0">
                <a:latin typeface="Bahnschrift SemiLight Condensed" panose="020B0502040204020203" pitchFamily="34" charset="0"/>
                <a:ea typeface="+mj-ea"/>
                <a:cs typeface="+mj-cs"/>
              </a:rPr>
              <a:t>»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A70-BC56-4DD9-9BD7-197C67EC249C}" type="slidenum">
              <a:rPr lang="it-IT" smtClean="0"/>
              <a:t>9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Vivere Milano</a:t>
            </a:r>
            <a:endParaRPr lang="it-I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109106" y="348343"/>
            <a:ext cx="7886700" cy="91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latin typeface="AR BONNIE" panose="02000000000000000000" pitchFamily="2" charset="0"/>
              </a:rPr>
              <a:t>RANKING</a:t>
            </a:r>
            <a:endParaRPr lang="en-US" sz="8000" dirty="0"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313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 BONNIE</vt:lpstr>
      <vt:lpstr>Arial</vt:lpstr>
      <vt:lpstr>Bahnschrift SemiLight Condensed</vt:lpstr>
      <vt:lpstr>Calibri</vt:lpstr>
      <vt:lpstr>Calibri Light</vt:lpstr>
      <vt:lpstr>Helvetica</vt:lpstr>
      <vt:lpstr>Roboto Light</vt:lpstr>
      <vt:lpstr>方正正纤黑简体</vt:lpstr>
      <vt:lpstr>Tema di Office</vt:lpstr>
      <vt:lpstr>Vivere Milano</vt:lpstr>
      <vt:lpstr>Presentazione standard di PowerPoint</vt:lpstr>
      <vt:lpstr>I target</vt:lpstr>
      <vt:lpstr>Presentazione standard di PowerPoint</vt:lpstr>
      <vt:lpstr>Presentazione standard di PowerPoint</vt:lpstr>
      <vt:lpstr>La raccolta dei dati IL PROBLEMA DELLE COORDINATE CARTOGRAFICHE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SALUTE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Isabella Bessone</dc:creator>
  <cp:lastModifiedBy>Isabella Bessone</cp:lastModifiedBy>
  <cp:revision>34</cp:revision>
  <dcterms:created xsi:type="dcterms:W3CDTF">2019-05-16T11:59:57Z</dcterms:created>
  <dcterms:modified xsi:type="dcterms:W3CDTF">2019-05-16T19:41:01Z</dcterms:modified>
</cp:coreProperties>
</file>