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
      <p:font typeface="Montserrat"/>
      <p:regular r:id="rId31"/>
      <p:bold r:id="rId32"/>
      <p:italic r:id="rId33"/>
      <p:boldItalic r:id="rId34"/>
    </p:embeddedFont>
    <p:embeddedFont>
      <p:font typeface="La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Montserrat-italic.fntdata"/><Relationship Id="rId10" Type="http://schemas.openxmlformats.org/officeDocument/2006/relationships/slide" Target="slides/slide5.xml"/><Relationship Id="rId32" Type="http://schemas.openxmlformats.org/officeDocument/2006/relationships/font" Target="fonts/Montserrat-bold.fntdata"/><Relationship Id="rId13" Type="http://schemas.openxmlformats.org/officeDocument/2006/relationships/slide" Target="slides/slide8.xml"/><Relationship Id="rId35" Type="http://schemas.openxmlformats.org/officeDocument/2006/relationships/font" Target="fonts/Lato-regular.fntdata"/><Relationship Id="rId12" Type="http://schemas.openxmlformats.org/officeDocument/2006/relationships/slide" Target="slides/slide7.xml"/><Relationship Id="rId34" Type="http://schemas.openxmlformats.org/officeDocument/2006/relationships/font" Target="fonts/Montserrat-boldItalic.fntdata"/><Relationship Id="rId15" Type="http://schemas.openxmlformats.org/officeDocument/2006/relationships/slide" Target="slides/slide10.xml"/><Relationship Id="rId37" Type="http://schemas.openxmlformats.org/officeDocument/2006/relationships/font" Target="fonts/Lato-italic.fntdata"/><Relationship Id="rId14" Type="http://schemas.openxmlformats.org/officeDocument/2006/relationships/slide" Target="slides/slide9.xml"/><Relationship Id="rId36" Type="http://schemas.openxmlformats.org/officeDocument/2006/relationships/font" Target="fonts/Lato-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La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05c437e5c1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05c437e5c1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05c437e5c1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05c437e5c1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05c3d0f77e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05c3d0f77e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05c3d0f77e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05c3d0f77e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05c3d0f77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05c3d0f77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05c3d0f77e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05c3d0f77e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05c3d0f77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05c3d0f77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05c3d0f77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05c3d0f77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05c3d0f77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05c3d0f77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05c3d0f77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05c3d0f77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5c437e5c1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5c437e5c1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05c3d0f77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05c3d0f77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03d19d3f2a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03d19d3f2a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5c437e5c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05c437e5c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05c437e5c1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05c437e5c1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05c437e5c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05c437e5c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05c437e5c1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05c437e5c1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05c437e5c1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05c437e5c1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05c437e5c1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05c437e5c1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05c437e5c1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05c437e5c1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cdc.gov/coronavirus/2019-ncov/prevent-getting-sick/how-to-wear-cloth-face-coverings.html" TargetMode="External"/><Relationship Id="rId4"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kaggle.com" TargetMode="Externa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840450"/>
            <a:ext cx="5017500" cy="18825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1200"/>
              </a:spcAft>
              <a:buNone/>
            </a:pPr>
            <a:r>
              <a:rPr b="1" lang="en" sz="2000">
                <a:latin typeface="Arial"/>
                <a:ea typeface="Arial"/>
                <a:cs typeface="Arial"/>
                <a:sym typeface="Arial"/>
              </a:rPr>
              <a:t>ANALYSIS PREDICTIONS OF SPREAD, RECOVERY AND  DEATH CAUSED BY COVID-19 IN INDIA  </a:t>
            </a:r>
            <a:endParaRPr sz="4400"/>
          </a:p>
        </p:txBody>
      </p:sp>
      <p:sp>
        <p:nvSpPr>
          <p:cNvPr id="135" name="Google Shape;135;p13"/>
          <p:cNvSpPr txBox="1"/>
          <p:nvPr>
            <p:ph idx="1" type="subTitle"/>
          </p:nvPr>
        </p:nvSpPr>
        <p:spPr>
          <a:xfrm>
            <a:off x="4684050" y="3529850"/>
            <a:ext cx="3870600" cy="1512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275"/>
              <a:buFont typeface="Arial"/>
              <a:buNone/>
            </a:pPr>
            <a:r>
              <a:rPr lang="en" sz="1200">
                <a:latin typeface="Roboto"/>
                <a:ea typeface="Roboto"/>
                <a:cs typeface="Roboto"/>
                <a:sym typeface="Roboto"/>
              </a:rPr>
              <a:t>Presented By: Nikesh Kumar</a:t>
            </a:r>
            <a:endParaRPr sz="1200">
              <a:latin typeface="Roboto"/>
              <a:ea typeface="Roboto"/>
              <a:cs typeface="Roboto"/>
              <a:sym typeface="Roboto"/>
            </a:endParaRPr>
          </a:p>
          <a:p>
            <a:pPr indent="457200" lvl="0" marL="457200" rtl="0" algn="l">
              <a:lnSpc>
                <a:spcPct val="115000"/>
              </a:lnSpc>
              <a:spcBef>
                <a:spcPts val="800"/>
              </a:spcBef>
              <a:spcAft>
                <a:spcPts val="0"/>
              </a:spcAft>
              <a:buClr>
                <a:srgbClr val="000000"/>
              </a:buClr>
              <a:buSzPts val="275"/>
              <a:buFont typeface="Arial"/>
              <a:buNone/>
            </a:pPr>
            <a:r>
              <a:rPr lang="en" sz="1200">
                <a:latin typeface="Roboto"/>
                <a:ea typeface="Roboto"/>
                <a:cs typeface="Roboto"/>
                <a:sym typeface="Roboto"/>
              </a:rPr>
              <a:t>  MT/IT/10011/20</a:t>
            </a:r>
            <a:endParaRPr sz="1200">
              <a:latin typeface="Roboto"/>
              <a:ea typeface="Roboto"/>
              <a:cs typeface="Roboto"/>
              <a:sym typeface="Roboto"/>
            </a:endParaRPr>
          </a:p>
          <a:p>
            <a:pPr indent="0" lvl="0" marL="0" rtl="0" algn="l">
              <a:lnSpc>
                <a:spcPct val="115000"/>
              </a:lnSpc>
              <a:spcBef>
                <a:spcPts val="800"/>
              </a:spcBef>
              <a:spcAft>
                <a:spcPts val="0"/>
              </a:spcAft>
              <a:buClr>
                <a:srgbClr val="000000"/>
              </a:buClr>
              <a:buSzPts val="275"/>
              <a:buFont typeface="Arial"/>
              <a:buNone/>
            </a:pPr>
            <a:r>
              <a:rPr lang="en" sz="1200">
                <a:latin typeface="Roboto"/>
                <a:ea typeface="Roboto"/>
                <a:cs typeface="Roboto"/>
                <a:sym typeface="Roboto"/>
              </a:rPr>
              <a:t>Under the supervision of: Dr. Subrajeet Mohapatra</a:t>
            </a:r>
            <a:endParaRPr sz="1200">
              <a:latin typeface="Roboto"/>
              <a:ea typeface="Roboto"/>
              <a:cs typeface="Roboto"/>
              <a:sym typeface="Roboto"/>
            </a:endParaRPr>
          </a:p>
          <a:p>
            <a:pPr indent="0" lvl="0" marL="1371600" rtl="0" algn="l">
              <a:lnSpc>
                <a:spcPct val="115000"/>
              </a:lnSpc>
              <a:spcBef>
                <a:spcPts val="800"/>
              </a:spcBef>
              <a:spcAft>
                <a:spcPts val="0"/>
              </a:spcAft>
              <a:buClr>
                <a:srgbClr val="000000"/>
              </a:buClr>
              <a:buSzPts val="275"/>
              <a:buFont typeface="Arial"/>
              <a:buNone/>
            </a:pPr>
            <a:r>
              <a:rPr lang="en" sz="1200">
                <a:latin typeface="Roboto"/>
                <a:ea typeface="Roboto"/>
                <a:cs typeface="Roboto"/>
                <a:sym typeface="Roboto"/>
              </a:rPr>
              <a:t>       Assistant Professor</a:t>
            </a:r>
            <a:endParaRPr sz="1200">
              <a:latin typeface="Roboto"/>
              <a:ea typeface="Roboto"/>
              <a:cs typeface="Roboto"/>
              <a:sym typeface="Roboto"/>
            </a:endParaRPr>
          </a:p>
          <a:p>
            <a:pPr indent="0" lvl="0" marL="0" rtl="0" algn="l">
              <a:spcBef>
                <a:spcPts val="800"/>
              </a:spcBef>
              <a:spcAft>
                <a:spcPts val="0"/>
              </a:spcAft>
              <a:buClr>
                <a:srgbClr val="000000"/>
              </a:buClr>
              <a:buSzPts val="275"/>
              <a:buFont typeface="Arial"/>
              <a:buNone/>
            </a:pPr>
            <a:r>
              <a:t/>
            </a:r>
            <a:endParaRPr sz="1200">
              <a:latin typeface="Roboto"/>
              <a:ea typeface="Roboto"/>
              <a:cs typeface="Roboto"/>
              <a:sym typeface="Roboto"/>
            </a:endParaRPr>
          </a:p>
          <a:p>
            <a:pPr indent="0" lvl="0" marL="0" rtl="0" algn="l">
              <a:spcBef>
                <a:spcPts val="0"/>
              </a:spcBef>
              <a:spcAft>
                <a:spcPts val="0"/>
              </a:spcAft>
              <a:buNone/>
            </a:pPr>
            <a:r>
              <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5" name="Shape 195"/>
        <p:cNvGrpSpPr/>
        <p:nvPr/>
      </p:nvGrpSpPr>
      <p:grpSpPr>
        <a:xfrm>
          <a:off x="0" y="0"/>
          <a:ext cx="0" cy="0"/>
          <a:chOff x="0" y="0"/>
          <a:chExt cx="0" cy="0"/>
        </a:xfrm>
      </p:grpSpPr>
      <p:sp>
        <p:nvSpPr>
          <p:cNvPr id="196" name="Google Shape;196;p22"/>
          <p:cNvSpPr txBox="1"/>
          <p:nvPr>
            <p:ph type="title"/>
          </p:nvPr>
        </p:nvSpPr>
        <p:spPr>
          <a:xfrm>
            <a:off x="1297500" y="393750"/>
            <a:ext cx="7038900" cy="3894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rgbClr val="000000"/>
              </a:buClr>
              <a:buSzPts val="990"/>
              <a:buFont typeface="Arial"/>
              <a:buNone/>
            </a:pPr>
            <a:r>
              <a:rPr b="1" lang="en" sz="1200">
                <a:solidFill>
                  <a:srgbClr val="000000"/>
                </a:solidFill>
                <a:latin typeface="Times New Roman"/>
                <a:ea typeface="Times New Roman"/>
                <a:cs typeface="Times New Roman"/>
                <a:sym typeface="Times New Roman"/>
              </a:rPr>
              <a:t>Feature selection</a:t>
            </a:r>
            <a:endParaRPr b="1" sz="12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
        <p:nvSpPr>
          <p:cNvPr id="197" name="Google Shape;197;p22"/>
          <p:cNvSpPr txBox="1"/>
          <p:nvPr>
            <p:ph idx="1" type="body"/>
          </p:nvPr>
        </p:nvSpPr>
        <p:spPr>
          <a:xfrm>
            <a:off x="1373700" y="701875"/>
            <a:ext cx="7038900" cy="1869900"/>
          </a:xfrm>
          <a:prstGeom prst="rect">
            <a:avLst/>
          </a:prstGeom>
        </p:spPr>
        <p:txBody>
          <a:bodyPr anchorCtr="0" anchor="t" bIns="91425" lIns="91425" spcFirstLastPara="1" rIns="91425" wrap="square" tIns="91425">
            <a:normAutofit/>
          </a:bodyPr>
          <a:lstStyle/>
          <a:p>
            <a:pPr indent="-304800" lvl="0" marL="457200" rtl="0" algn="just">
              <a:spcBef>
                <a:spcPts val="1200"/>
              </a:spcBef>
              <a:spcAft>
                <a:spcPts val="0"/>
              </a:spcAft>
              <a:buClr>
                <a:srgbClr val="333333"/>
              </a:buClr>
              <a:buSzPts val="1200"/>
              <a:buFont typeface="Times New Roman"/>
              <a:buChar char="●"/>
            </a:pPr>
            <a:r>
              <a:rPr lang="en" sz="1200">
                <a:solidFill>
                  <a:srgbClr val="333333"/>
                </a:solidFill>
                <a:highlight>
                  <a:srgbClr val="FFFFFF"/>
                </a:highlight>
                <a:latin typeface="Times New Roman"/>
                <a:ea typeface="Times New Roman"/>
                <a:cs typeface="Times New Roman"/>
                <a:sym typeface="Times New Roman"/>
              </a:rPr>
              <a:t>we performed feature selection using random forest importance algorithm in Python programming language.</a:t>
            </a:r>
            <a:endParaRPr sz="1200">
              <a:solidFill>
                <a:srgbClr val="333333"/>
              </a:solidFill>
              <a:highlight>
                <a:srgbClr val="FFFFFF"/>
              </a:highlight>
              <a:latin typeface="Times New Roman"/>
              <a:ea typeface="Times New Roman"/>
              <a:cs typeface="Times New Roman"/>
              <a:sym typeface="Times New Roman"/>
            </a:endParaRPr>
          </a:p>
          <a:p>
            <a:pPr indent="-304800" lvl="0" marL="457200" rtl="0" algn="just">
              <a:spcBef>
                <a:spcPts val="0"/>
              </a:spcBef>
              <a:spcAft>
                <a:spcPts val="0"/>
              </a:spcAft>
              <a:buClr>
                <a:srgbClr val="333333"/>
              </a:buClr>
              <a:buSzPts val="1200"/>
              <a:buFont typeface="Times New Roman"/>
              <a:buChar char="●"/>
            </a:pPr>
            <a:r>
              <a:rPr lang="en" sz="1200">
                <a:solidFill>
                  <a:srgbClr val="333333"/>
                </a:solidFill>
                <a:highlight>
                  <a:srgbClr val="FFFFFF"/>
                </a:highlight>
                <a:latin typeface="Times New Roman"/>
                <a:ea typeface="Times New Roman"/>
                <a:cs typeface="Times New Roman"/>
                <a:sym typeface="Times New Roman"/>
              </a:rPr>
              <a:t>It reduces the complexity of the prediction model.</a:t>
            </a:r>
            <a:endParaRPr sz="1200">
              <a:solidFill>
                <a:srgbClr val="333333"/>
              </a:solidFill>
              <a:highlight>
                <a:srgbClr val="FFFFFF"/>
              </a:highlight>
              <a:latin typeface="Times New Roman"/>
              <a:ea typeface="Times New Roman"/>
              <a:cs typeface="Times New Roman"/>
              <a:sym typeface="Times New Roman"/>
            </a:endParaRPr>
          </a:p>
          <a:p>
            <a:pPr indent="-304800" lvl="0" marL="457200" rtl="0" algn="just">
              <a:spcBef>
                <a:spcPts val="0"/>
              </a:spcBef>
              <a:spcAft>
                <a:spcPts val="0"/>
              </a:spcAft>
              <a:buClr>
                <a:srgbClr val="333333"/>
              </a:buClr>
              <a:buSzPts val="1200"/>
              <a:buFont typeface="Times New Roman"/>
              <a:buChar char="●"/>
            </a:pPr>
            <a:r>
              <a:rPr lang="en" sz="1200">
                <a:solidFill>
                  <a:srgbClr val="333333"/>
                </a:solidFill>
                <a:highlight>
                  <a:srgbClr val="FFFFFF"/>
                </a:highlight>
                <a:latin typeface="Times New Roman"/>
                <a:ea typeface="Times New Roman"/>
                <a:cs typeface="Times New Roman"/>
                <a:sym typeface="Times New Roman"/>
              </a:rPr>
              <a:t>The  algorithm used:</a:t>
            </a:r>
            <a:endParaRPr sz="1200">
              <a:solidFill>
                <a:srgbClr val="333333"/>
              </a:solidFill>
              <a:highlight>
                <a:srgbClr val="FFFFFF"/>
              </a:highlight>
              <a:latin typeface="Times New Roman"/>
              <a:ea typeface="Times New Roman"/>
              <a:cs typeface="Times New Roman"/>
              <a:sym typeface="Times New Roman"/>
            </a:endParaRPr>
          </a:p>
        </p:txBody>
      </p:sp>
      <p:pic>
        <p:nvPicPr>
          <p:cNvPr id="198" name="Google Shape;198;p22"/>
          <p:cNvPicPr preferRelativeResize="0"/>
          <p:nvPr/>
        </p:nvPicPr>
        <p:blipFill>
          <a:blip r:embed="rId3">
            <a:alphaModFix/>
          </a:blip>
          <a:stretch>
            <a:fillRect/>
          </a:stretch>
        </p:blipFill>
        <p:spPr>
          <a:xfrm>
            <a:off x="1621825" y="1740300"/>
            <a:ext cx="5703001" cy="610100"/>
          </a:xfrm>
          <a:prstGeom prst="rect">
            <a:avLst/>
          </a:prstGeom>
          <a:noFill/>
          <a:ln>
            <a:noFill/>
          </a:ln>
        </p:spPr>
      </p:pic>
      <p:sp>
        <p:nvSpPr>
          <p:cNvPr id="199" name="Google Shape;199;p22"/>
          <p:cNvSpPr txBox="1"/>
          <p:nvPr/>
        </p:nvSpPr>
        <p:spPr>
          <a:xfrm>
            <a:off x="1468300" y="2447175"/>
            <a:ext cx="703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200" name="Google Shape;200;p22"/>
          <p:cNvSpPr txBox="1"/>
          <p:nvPr/>
        </p:nvSpPr>
        <p:spPr>
          <a:xfrm>
            <a:off x="1379300" y="2482750"/>
            <a:ext cx="70479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Times New Roman"/>
                <a:ea typeface="Times New Roman"/>
                <a:cs typeface="Times New Roman"/>
                <a:sym typeface="Times New Roman"/>
              </a:rPr>
              <a:t>Approach</a:t>
            </a:r>
            <a:endParaRPr b="1" sz="1200">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The proposed </a:t>
            </a:r>
            <a:r>
              <a:rPr lang="en" sz="1200">
                <a:solidFill>
                  <a:schemeClr val="dk1"/>
                </a:solidFill>
                <a:latin typeface="Times New Roman"/>
                <a:ea typeface="Times New Roman"/>
                <a:cs typeface="Times New Roman"/>
                <a:sym typeface="Times New Roman"/>
              </a:rPr>
              <a:t>approach</a:t>
            </a:r>
            <a:r>
              <a:rPr lang="en" sz="1200">
                <a:solidFill>
                  <a:schemeClr val="dk1"/>
                </a:solidFill>
                <a:latin typeface="Times New Roman"/>
                <a:ea typeface="Times New Roman"/>
                <a:cs typeface="Times New Roman"/>
                <a:sym typeface="Times New Roman"/>
              </a:rPr>
              <a:t> is based on Linear Regression for the prediction for discharge ratio.</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For the proposed Linear Regression approach </a:t>
            </a:r>
            <a:r>
              <a:rPr lang="en" sz="1200">
                <a:solidFill>
                  <a:schemeClr val="dk1"/>
                </a:solidFill>
                <a:latin typeface="Times New Roman"/>
                <a:ea typeface="Times New Roman"/>
                <a:cs typeface="Times New Roman"/>
                <a:sym typeface="Times New Roman"/>
              </a:rPr>
              <a:t>Python</a:t>
            </a:r>
            <a:r>
              <a:rPr lang="en" sz="1200">
                <a:solidFill>
                  <a:schemeClr val="dk1"/>
                </a:solidFill>
                <a:latin typeface="Times New Roman"/>
                <a:ea typeface="Times New Roman"/>
                <a:cs typeface="Times New Roman"/>
                <a:sym typeface="Times New Roman"/>
              </a:rPr>
              <a:t> programing is used, where some libraries of python was used such as sklearn and matplotlib.</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solidFill>
                  <a:schemeClr val="dk1"/>
                </a:solidFill>
                <a:latin typeface="Times New Roman"/>
                <a:ea typeface="Times New Roman"/>
                <a:cs typeface="Times New Roman"/>
                <a:sym typeface="Times New Roman"/>
              </a:rPr>
              <a:t>A train and test were created</a:t>
            </a:r>
            <a:r>
              <a:rPr lang="en"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b="1" sz="1200">
              <a:latin typeface="Times New Roman"/>
              <a:ea typeface="Times New Roman"/>
              <a:cs typeface="Times New Roman"/>
              <a:sym typeface="Times New Roman"/>
            </a:endParaRPr>
          </a:p>
          <a:p>
            <a:pPr indent="0" lvl="0" marL="0" rtl="0" algn="l">
              <a:spcBef>
                <a:spcPts val="0"/>
              </a:spcBef>
              <a:spcAft>
                <a:spcPts val="0"/>
              </a:spcAft>
              <a:buNone/>
            </a:pPr>
            <a:r>
              <a:t/>
            </a:r>
            <a:endParaRPr b="1" sz="12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4" name="Shape 204"/>
        <p:cNvGrpSpPr/>
        <p:nvPr/>
      </p:nvGrpSpPr>
      <p:grpSpPr>
        <a:xfrm>
          <a:off x="0" y="0"/>
          <a:ext cx="0" cy="0"/>
          <a:chOff x="0" y="0"/>
          <a:chExt cx="0" cy="0"/>
        </a:xfrm>
      </p:grpSpPr>
      <p:sp>
        <p:nvSpPr>
          <p:cNvPr id="205" name="Google Shape;205;p23"/>
          <p:cNvSpPr txBox="1"/>
          <p:nvPr>
            <p:ph type="title"/>
          </p:nvPr>
        </p:nvSpPr>
        <p:spPr>
          <a:xfrm>
            <a:off x="1297500" y="393750"/>
            <a:ext cx="7038900" cy="3984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SzPts val="990"/>
              <a:buNone/>
            </a:pPr>
            <a:r>
              <a:rPr b="1" lang="en" sz="1280">
                <a:solidFill>
                  <a:srgbClr val="222222"/>
                </a:solidFill>
                <a:highlight>
                  <a:srgbClr val="FFFFFF"/>
                </a:highlight>
                <a:latin typeface="Times New Roman"/>
                <a:ea typeface="Times New Roman"/>
                <a:cs typeface="Times New Roman"/>
                <a:sym typeface="Times New Roman"/>
              </a:rPr>
              <a:t>Correlation Matrix </a:t>
            </a:r>
            <a:endParaRPr b="1" sz="1280">
              <a:solidFill>
                <a:srgbClr val="222222"/>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SzPts val="990"/>
              <a:buNone/>
            </a:pPr>
            <a:r>
              <a:t/>
            </a:r>
            <a:endParaRPr sz="2160">
              <a:solidFill>
                <a:schemeClr val="dk1"/>
              </a:solidFill>
              <a:latin typeface="Times New Roman"/>
              <a:ea typeface="Times New Roman"/>
              <a:cs typeface="Times New Roman"/>
              <a:sym typeface="Times New Roman"/>
            </a:endParaRPr>
          </a:p>
        </p:txBody>
      </p:sp>
      <p:sp>
        <p:nvSpPr>
          <p:cNvPr id="206" name="Google Shape;206;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7" name="Google Shape;207;p23"/>
          <p:cNvPicPr preferRelativeResize="0"/>
          <p:nvPr/>
        </p:nvPicPr>
        <p:blipFill>
          <a:blip r:embed="rId3">
            <a:alphaModFix/>
          </a:blip>
          <a:stretch>
            <a:fillRect/>
          </a:stretch>
        </p:blipFill>
        <p:spPr>
          <a:xfrm>
            <a:off x="1122375" y="899900"/>
            <a:ext cx="7038899" cy="321488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1" name="Shape 211"/>
        <p:cNvGrpSpPr/>
        <p:nvPr/>
      </p:nvGrpSpPr>
      <p:grpSpPr>
        <a:xfrm>
          <a:off x="0" y="0"/>
          <a:ext cx="0" cy="0"/>
          <a:chOff x="0" y="0"/>
          <a:chExt cx="0" cy="0"/>
        </a:xfrm>
      </p:grpSpPr>
      <p:sp>
        <p:nvSpPr>
          <p:cNvPr id="212" name="Google Shape;212;p2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b="1" lang="en" sz="2266">
                <a:solidFill>
                  <a:srgbClr val="0C4E68"/>
                </a:solidFill>
                <a:highlight>
                  <a:srgbClr val="FFFFFF"/>
                </a:highlight>
                <a:latin typeface="Times New Roman"/>
                <a:ea typeface="Times New Roman"/>
                <a:cs typeface="Times New Roman"/>
                <a:sym typeface="Times New Roman"/>
              </a:rPr>
              <a:t>Visualization Of Features</a:t>
            </a:r>
            <a:endParaRPr b="1" sz="2266">
              <a:solidFill>
                <a:srgbClr val="0C4E68"/>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
        <p:nvSpPr>
          <p:cNvPr id="213" name="Google Shape;213;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4" name="Google Shape;214;p24"/>
          <p:cNvPicPr preferRelativeResize="0"/>
          <p:nvPr/>
        </p:nvPicPr>
        <p:blipFill>
          <a:blip r:embed="rId3">
            <a:alphaModFix/>
          </a:blip>
          <a:stretch>
            <a:fillRect/>
          </a:stretch>
        </p:blipFill>
        <p:spPr>
          <a:xfrm>
            <a:off x="1405400" y="1149950"/>
            <a:ext cx="5135148" cy="37464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8" name="Shape 218"/>
        <p:cNvGrpSpPr/>
        <p:nvPr/>
      </p:nvGrpSpPr>
      <p:grpSpPr>
        <a:xfrm>
          <a:off x="0" y="0"/>
          <a:ext cx="0" cy="0"/>
          <a:chOff x="0" y="0"/>
          <a:chExt cx="0" cy="0"/>
        </a:xfrm>
      </p:grpSpPr>
      <p:sp>
        <p:nvSpPr>
          <p:cNvPr id="219" name="Google Shape;219;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20" name="Google Shape;220;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1" name="Google Shape;221;p25"/>
          <p:cNvPicPr preferRelativeResize="0"/>
          <p:nvPr/>
        </p:nvPicPr>
        <p:blipFill>
          <a:blip r:embed="rId3">
            <a:alphaModFix/>
          </a:blip>
          <a:stretch>
            <a:fillRect/>
          </a:stretch>
        </p:blipFill>
        <p:spPr>
          <a:xfrm>
            <a:off x="1197450" y="737775"/>
            <a:ext cx="7038899" cy="360193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5" name="Shape 225"/>
        <p:cNvGrpSpPr/>
        <p:nvPr/>
      </p:nvGrpSpPr>
      <p:grpSpPr>
        <a:xfrm>
          <a:off x="0" y="0"/>
          <a:ext cx="0" cy="0"/>
          <a:chOff x="0" y="0"/>
          <a:chExt cx="0" cy="0"/>
        </a:xfrm>
      </p:grpSpPr>
      <p:sp>
        <p:nvSpPr>
          <p:cNvPr id="226" name="Google Shape;226;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27" name="Google Shape;227;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8" name="Google Shape;228;p26"/>
          <p:cNvPicPr preferRelativeResize="0"/>
          <p:nvPr/>
        </p:nvPicPr>
        <p:blipFill>
          <a:blip r:embed="rId3">
            <a:alphaModFix/>
          </a:blip>
          <a:stretch>
            <a:fillRect/>
          </a:stretch>
        </p:blipFill>
        <p:spPr>
          <a:xfrm>
            <a:off x="1382001" y="622926"/>
            <a:ext cx="6954399" cy="35586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2" name="Shape 232"/>
        <p:cNvGrpSpPr/>
        <p:nvPr/>
      </p:nvGrpSpPr>
      <p:grpSpPr>
        <a:xfrm>
          <a:off x="0" y="0"/>
          <a:ext cx="0" cy="0"/>
          <a:chOff x="0" y="0"/>
          <a:chExt cx="0" cy="0"/>
        </a:xfrm>
      </p:grpSpPr>
      <p:sp>
        <p:nvSpPr>
          <p:cNvPr id="233" name="Google Shape;233;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34" name="Google Shape;234;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5" name="Google Shape;235;p27"/>
          <p:cNvPicPr preferRelativeResize="0"/>
          <p:nvPr/>
        </p:nvPicPr>
        <p:blipFill>
          <a:blip r:embed="rId3">
            <a:alphaModFix/>
          </a:blip>
          <a:stretch>
            <a:fillRect/>
          </a:stretch>
        </p:blipFill>
        <p:spPr>
          <a:xfrm>
            <a:off x="1297500" y="658500"/>
            <a:ext cx="7038899" cy="360193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9" name="Shape 239"/>
        <p:cNvGrpSpPr/>
        <p:nvPr/>
      </p:nvGrpSpPr>
      <p:grpSpPr>
        <a:xfrm>
          <a:off x="0" y="0"/>
          <a:ext cx="0" cy="0"/>
          <a:chOff x="0" y="0"/>
          <a:chExt cx="0" cy="0"/>
        </a:xfrm>
      </p:grpSpPr>
      <p:sp>
        <p:nvSpPr>
          <p:cNvPr id="240" name="Google Shape;240;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C4E68"/>
                </a:solidFill>
                <a:latin typeface="Times New Roman"/>
                <a:ea typeface="Times New Roman"/>
                <a:cs typeface="Times New Roman"/>
                <a:sym typeface="Times New Roman"/>
              </a:rPr>
              <a:t>Result</a:t>
            </a:r>
            <a:endParaRPr>
              <a:solidFill>
                <a:srgbClr val="0C4E68"/>
              </a:solidFill>
              <a:latin typeface="Times New Roman"/>
              <a:ea typeface="Times New Roman"/>
              <a:cs typeface="Times New Roman"/>
              <a:sym typeface="Times New Roman"/>
            </a:endParaRPr>
          </a:p>
        </p:txBody>
      </p:sp>
      <p:sp>
        <p:nvSpPr>
          <p:cNvPr id="241" name="Google Shape;241;p28"/>
          <p:cNvSpPr txBox="1"/>
          <p:nvPr>
            <p:ph idx="1" type="body"/>
          </p:nvPr>
        </p:nvSpPr>
        <p:spPr>
          <a:xfrm>
            <a:off x="1297500" y="978875"/>
            <a:ext cx="7038900" cy="3499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sz="1200">
                <a:solidFill>
                  <a:srgbClr val="333333"/>
                </a:solidFill>
                <a:highlight>
                  <a:srgbClr val="FFFFFF"/>
                </a:highlight>
                <a:latin typeface="Times New Roman"/>
                <a:ea typeface="Times New Roman"/>
                <a:cs typeface="Times New Roman"/>
                <a:sym typeface="Times New Roman"/>
              </a:rPr>
              <a:t>Predicted correlation matrices</a:t>
            </a:r>
            <a:endParaRPr b="1" sz="1200">
              <a:solidFill>
                <a:srgbClr val="333333"/>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t/>
            </a:r>
            <a:endParaRPr b="1" sz="1200">
              <a:solidFill>
                <a:srgbClr val="333333"/>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t/>
            </a:r>
            <a:endParaRPr b="1" sz="1200">
              <a:solidFill>
                <a:srgbClr val="333333"/>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t/>
            </a:r>
            <a:endParaRPr b="1" sz="1200">
              <a:solidFill>
                <a:srgbClr val="333333"/>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t/>
            </a:r>
            <a:endParaRPr b="1" sz="1200">
              <a:solidFill>
                <a:srgbClr val="333333"/>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t/>
            </a:r>
            <a:endParaRPr b="1" sz="1200">
              <a:solidFill>
                <a:srgbClr val="333333"/>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t/>
            </a:r>
            <a:endParaRPr b="1" sz="1200">
              <a:solidFill>
                <a:srgbClr val="333333"/>
              </a:solidFill>
              <a:highlight>
                <a:srgbClr val="FFFFFF"/>
              </a:highlight>
              <a:latin typeface="Times New Roman"/>
              <a:ea typeface="Times New Roman"/>
              <a:cs typeface="Times New Roman"/>
              <a:sym typeface="Times New Roman"/>
            </a:endParaRPr>
          </a:p>
          <a:p>
            <a:pPr indent="0" lvl="0" marL="57150" rtl="0" algn="just">
              <a:spcBef>
                <a:spcPts val="0"/>
              </a:spcBef>
              <a:spcAft>
                <a:spcPts val="0"/>
              </a:spcAft>
              <a:buNone/>
            </a:pPr>
            <a:r>
              <a:rPr b="1" lang="en" sz="1200">
                <a:solidFill>
                  <a:srgbClr val="333333"/>
                </a:solidFill>
                <a:highlight>
                  <a:srgbClr val="FFFFFF"/>
                </a:highlight>
                <a:latin typeface="Times New Roman"/>
                <a:ea typeface="Times New Roman"/>
                <a:cs typeface="Times New Roman"/>
                <a:sym typeface="Times New Roman"/>
              </a:rPr>
              <a:t>Predicted Linear Regression</a:t>
            </a:r>
            <a:endParaRPr b="1" sz="1200">
              <a:solidFill>
                <a:srgbClr val="333333"/>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t/>
            </a:r>
            <a:endParaRPr b="1" sz="1200">
              <a:solidFill>
                <a:srgbClr val="333333"/>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t/>
            </a:r>
            <a:endParaRPr b="1" sz="1200">
              <a:solidFill>
                <a:srgbClr val="333333"/>
              </a:solidFill>
              <a:highlight>
                <a:srgbClr val="FFFFFF"/>
              </a:highlight>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pic>
        <p:nvPicPr>
          <p:cNvPr id="242" name="Google Shape;242;p28"/>
          <p:cNvPicPr preferRelativeResize="0"/>
          <p:nvPr/>
        </p:nvPicPr>
        <p:blipFill>
          <a:blip r:embed="rId3">
            <a:alphaModFix/>
          </a:blip>
          <a:stretch>
            <a:fillRect/>
          </a:stretch>
        </p:blipFill>
        <p:spPr>
          <a:xfrm>
            <a:off x="1526100" y="1345950"/>
            <a:ext cx="5943600" cy="1143000"/>
          </a:xfrm>
          <a:prstGeom prst="rect">
            <a:avLst/>
          </a:prstGeom>
          <a:noFill/>
          <a:ln>
            <a:noFill/>
          </a:ln>
        </p:spPr>
      </p:pic>
      <p:pic>
        <p:nvPicPr>
          <p:cNvPr id="243" name="Google Shape;243;p28"/>
          <p:cNvPicPr preferRelativeResize="0"/>
          <p:nvPr/>
        </p:nvPicPr>
        <p:blipFill>
          <a:blip r:embed="rId4">
            <a:alphaModFix/>
          </a:blip>
          <a:stretch>
            <a:fillRect/>
          </a:stretch>
        </p:blipFill>
        <p:spPr>
          <a:xfrm>
            <a:off x="1526100" y="2806825"/>
            <a:ext cx="5895501" cy="1624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7" name="Shape 247"/>
        <p:cNvGrpSpPr/>
        <p:nvPr/>
      </p:nvGrpSpPr>
      <p:grpSpPr>
        <a:xfrm>
          <a:off x="0" y="0"/>
          <a:ext cx="0" cy="0"/>
          <a:chOff x="0" y="0"/>
          <a:chExt cx="0" cy="0"/>
        </a:xfrm>
      </p:grpSpPr>
      <p:sp>
        <p:nvSpPr>
          <p:cNvPr id="248" name="Google Shape;248;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C4E68"/>
                </a:solidFill>
                <a:latin typeface="Times New Roman"/>
                <a:ea typeface="Times New Roman"/>
                <a:cs typeface="Times New Roman"/>
                <a:sym typeface="Times New Roman"/>
              </a:rPr>
              <a:t>Continued...</a:t>
            </a:r>
            <a:endParaRPr>
              <a:solidFill>
                <a:srgbClr val="0C4E68"/>
              </a:solidFill>
              <a:latin typeface="Times New Roman"/>
              <a:ea typeface="Times New Roman"/>
              <a:cs typeface="Times New Roman"/>
              <a:sym typeface="Times New Roman"/>
            </a:endParaRPr>
          </a:p>
        </p:txBody>
      </p:sp>
      <p:sp>
        <p:nvSpPr>
          <p:cNvPr id="249" name="Google Shape;249;p29"/>
          <p:cNvSpPr txBox="1"/>
          <p:nvPr>
            <p:ph idx="1" type="body"/>
          </p:nvPr>
        </p:nvSpPr>
        <p:spPr>
          <a:xfrm>
            <a:off x="1297500" y="1110350"/>
            <a:ext cx="7038900" cy="2911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sz="1200">
                <a:solidFill>
                  <a:srgbClr val="333333"/>
                </a:solidFill>
                <a:highlight>
                  <a:srgbClr val="FFFFFF"/>
                </a:highlight>
                <a:latin typeface="Times New Roman"/>
                <a:ea typeface="Times New Roman"/>
                <a:cs typeface="Times New Roman"/>
                <a:sym typeface="Times New Roman"/>
              </a:rPr>
              <a:t>Predicted variance score</a:t>
            </a:r>
            <a:endParaRPr b="1" sz="1200">
              <a:solidFill>
                <a:srgbClr val="333333"/>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t/>
            </a:r>
            <a:endParaRPr b="1" sz="1200">
              <a:solidFill>
                <a:srgbClr val="333333"/>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t/>
            </a:r>
            <a:endParaRPr b="1" sz="1200">
              <a:solidFill>
                <a:srgbClr val="333333"/>
              </a:solidFill>
              <a:highlight>
                <a:srgbClr val="FFFFFF"/>
              </a:highlight>
              <a:latin typeface="Times New Roman"/>
              <a:ea typeface="Times New Roman"/>
              <a:cs typeface="Times New Roman"/>
              <a:sym typeface="Times New Roman"/>
            </a:endParaRPr>
          </a:p>
          <a:p>
            <a:pPr indent="-304800" lvl="0" marL="457200" rtl="0" algn="just">
              <a:spcBef>
                <a:spcPts val="0"/>
              </a:spcBef>
              <a:spcAft>
                <a:spcPts val="0"/>
              </a:spcAft>
              <a:buClr>
                <a:srgbClr val="333333"/>
              </a:buClr>
              <a:buSzPts val="1200"/>
              <a:buFont typeface="Times New Roman"/>
              <a:buChar char="●"/>
            </a:pPr>
            <a:r>
              <a:rPr lang="en" sz="1200">
                <a:solidFill>
                  <a:srgbClr val="333333"/>
                </a:solidFill>
                <a:highlight>
                  <a:srgbClr val="FFFFFF"/>
                </a:highlight>
                <a:latin typeface="Times New Roman"/>
                <a:ea typeface="Times New Roman"/>
                <a:cs typeface="Times New Roman"/>
                <a:sym typeface="Times New Roman"/>
              </a:rPr>
              <a:t>The predicted variance score was 0.99957.</a:t>
            </a:r>
            <a:endParaRPr sz="1200">
              <a:solidFill>
                <a:srgbClr val="333333"/>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t/>
            </a:r>
            <a:endParaRPr b="1" sz="1200">
              <a:solidFill>
                <a:srgbClr val="333333"/>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rPr b="1" lang="en" sz="1200">
                <a:solidFill>
                  <a:srgbClr val="333333"/>
                </a:solidFill>
                <a:highlight>
                  <a:srgbClr val="FFFFFF"/>
                </a:highlight>
                <a:latin typeface="Times New Roman"/>
                <a:ea typeface="Times New Roman"/>
                <a:cs typeface="Times New Roman"/>
                <a:sym typeface="Times New Roman"/>
              </a:rPr>
              <a:t> </a:t>
            </a:r>
            <a:endParaRPr b="1" sz="1200">
              <a:solidFill>
                <a:srgbClr val="333333"/>
              </a:solidFill>
              <a:highlight>
                <a:srgbClr val="FFFFFF"/>
              </a:highlight>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pic>
        <p:nvPicPr>
          <p:cNvPr id="250" name="Google Shape;250;p29"/>
          <p:cNvPicPr preferRelativeResize="0"/>
          <p:nvPr/>
        </p:nvPicPr>
        <p:blipFill>
          <a:blip r:embed="rId3">
            <a:alphaModFix/>
          </a:blip>
          <a:stretch>
            <a:fillRect/>
          </a:stretch>
        </p:blipFill>
        <p:spPr>
          <a:xfrm>
            <a:off x="1451625" y="1459825"/>
            <a:ext cx="4778910" cy="359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4" name="Shape 254"/>
        <p:cNvGrpSpPr/>
        <p:nvPr/>
      </p:nvGrpSpPr>
      <p:grpSpPr>
        <a:xfrm>
          <a:off x="0" y="0"/>
          <a:ext cx="0" cy="0"/>
          <a:chOff x="0" y="0"/>
          <a:chExt cx="0" cy="0"/>
        </a:xfrm>
      </p:grpSpPr>
      <p:sp>
        <p:nvSpPr>
          <p:cNvPr id="255" name="Google Shape;255;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2286000" rtl="0" algn="l">
              <a:lnSpc>
                <a:spcPct val="115000"/>
              </a:lnSpc>
              <a:spcBef>
                <a:spcPts val="0"/>
              </a:spcBef>
              <a:spcAft>
                <a:spcPts val="0"/>
              </a:spcAft>
              <a:buNone/>
            </a:pPr>
            <a:r>
              <a:rPr b="1" lang="en" sz="2100">
                <a:solidFill>
                  <a:srgbClr val="0C4E68"/>
                </a:solidFill>
                <a:latin typeface="Times New Roman"/>
                <a:ea typeface="Times New Roman"/>
                <a:cs typeface="Times New Roman"/>
                <a:sym typeface="Times New Roman"/>
              </a:rPr>
              <a:t>CONCLUSION</a:t>
            </a:r>
            <a:r>
              <a:rPr b="1" lang="en" sz="1200">
                <a:solidFill>
                  <a:srgbClr val="000000"/>
                </a:solidFill>
                <a:latin typeface="Times New Roman"/>
                <a:ea typeface="Times New Roman"/>
                <a:cs typeface="Times New Roman"/>
                <a:sym typeface="Times New Roman"/>
              </a:rPr>
              <a:t> </a:t>
            </a:r>
            <a:endParaRPr/>
          </a:p>
        </p:txBody>
      </p:sp>
      <p:sp>
        <p:nvSpPr>
          <p:cNvPr id="256" name="Google Shape;256;p30"/>
          <p:cNvSpPr txBox="1"/>
          <p:nvPr>
            <p:ph idx="1" type="body"/>
          </p:nvPr>
        </p:nvSpPr>
        <p:spPr>
          <a:xfrm>
            <a:off x="1297500" y="1041150"/>
            <a:ext cx="7038900" cy="914100"/>
          </a:xfrm>
          <a:prstGeom prst="rect">
            <a:avLst/>
          </a:prstGeom>
        </p:spPr>
        <p:txBody>
          <a:bodyPr anchorCtr="0" anchor="t" bIns="91425" lIns="91425" spcFirstLastPara="1" rIns="91425" wrap="square" tIns="91425">
            <a:normAutofit/>
          </a:bodyPr>
          <a:lstStyle/>
          <a:p>
            <a:pPr indent="0" lvl="0" marL="0" rtl="0" algn="just">
              <a:spcBef>
                <a:spcPts val="1200"/>
              </a:spcBef>
              <a:spcAft>
                <a:spcPts val="1200"/>
              </a:spcAft>
              <a:buNone/>
            </a:pPr>
            <a:r>
              <a:rPr lang="en" sz="1200">
                <a:solidFill>
                  <a:srgbClr val="000000"/>
                </a:solidFill>
                <a:latin typeface="Times New Roman"/>
                <a:ea typeface="Times New Roman"/>
                <a:cs typeface="Times New Roman"/>
                <a:sym typeface="Times New Roman"/>
              </a:rPr>
              <a:t>This study discussed the spread of COVID-19 in different states of India and proposed a machine learning model for prediction of discharge ratio using linear regression.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0" name="Shape 260"/>
        <p:cNvGrpSpPr/>
        <p:nvPr/>
      </p:nvGrpSpPr>
      <p:grpSpPr>
        <a:xfrm>
          <a:off x="0" y="0"/>
          <a:ext cx="0" cy="0"/>
          <a:chOff x="0" y="0"/>
          <a:chExt cx="0" cy="0"/>
        </a:xfrm>
      </p:grpSpPr>
      <p:sp>
        <p:nvSpPr>
          <p:cNvPr id="261" name="Google Shape;261;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0"/>
              </a:spcAft>
              <a:buNone/>
            </a:pPr>
            <a:r>
              <a:rPr b="1" lang="en" sz="1200">
                <a:solidFill>
                  <a:srgbClr val="333333"/>
                </a:solidFill>
                <a:highlight>
                  <a:srgbClr val="FFFFFF"/>
                </a:highlight>
                <a:latin typeface="Times New Roman"/>
                <a:ea typeface="Times New Roman"/>
                <a:cs typeface="Times New Roman"/>
                <a:sym typeface="Times New Roman"/>
              </a:rPr>
              <a:t> </a:t>
            </a:r>
            <a:r>
              <a:rPr b="1" lang="en" sz="2000">
                <a:solidFill>
                  <a:srgbClr val="0C4E68"/>
                </a:solidFill>
                <a:highlight>
                  <a:srgbClr val="FFFFFF"/>
                </a:highlight>
                <a:latin typeface="Times New Roman"/>
                <a:ea typeface="Times New Roman"/>
                <a:cs typeface="Times New Roman"/>
                <a:sym typeface="Times New Roman"/>
              </a:rPr>
              <a:t>FUTURE WORK</a:t>
            </a:r>
            <a:endParaRPr b="1" sz="2000">
              <a:solidFill>
                <a:srgbClr val="0C4E68"/>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262" name="Google Shape;262;p31"/>
          <p:cNvSpPr txBox="1"/>
          <p:nvPr>
            <p:ph idx="1" type="body"/>
          </p:nvPr>
        </p:nvSpPr>
        <p:spPr>
          <a:xfrm>
            <a:off x="1297500" y="996675"/>
            <a:ext cx="7038900" cy="3482100"/>
          </a:xfrm>
          <a:prstGeom prst="rect">
            <a:avLst/>
          </a:prstGeom>
        </p:spPr>
        <p:txBody>
          <a:bodyPr anchorCtr="0" anchor="t" bIns="91425" lIns="91425" spcFirstLastPara="1" rIns="91425" wrap="square" tIns="91425">
            <a:normAutofit/>
          </a:bodyPr>
          <a:lstStyle/>
          <a:p>
            <a:pPr indent="-304800" lvl="0" marL="457200" rtl="0" algn="just">
              <a:spcBef>
                <a:spcPts val="0"/>
              </a:spcBef>
              <a:spcAft>
                <a:spcPts val="0"/>
              </a:spcAft>
              <a:buClr>
                <a:srgbClr val="333333"/>
              </a:buClr>
              <a:buSzPts val="1200"/>
              <a:buFont typeface="Times New Roman"/>
              <a:buChar char="●"/>
            </a:pPr>
            <a:r>
              <a:rPr lang="en" sz="1200">
                <a:solidFill>
                  <a:srgbClr val="333333"/>
                </a:solidFill>
                <a:highlight>
                  <a:srgbClr val="FFFFFF"/>
                </a:highlight>
                <a:latin typeface="Times New Roman"/>
                <a:ea typeface="Times New Roman"/>
                <a:cs typeface="Times New Roman"/>
                <a:sym typeface="Times New Roman"/>
              </a:rPr>
              <a:t>In terms of future scope, we can extend our work to predict the future risk from Covid-19 and to find more factors that can help us to fight this pandemic.To study the different variants of covid-19 virus, its measure and what precautions  we can take. </a:t>
            </a:r>
            <a:endParaRPr sz="1200">
              <a:solidFill>
                <a:srgbClr val="333333"/>
              </a:solidFill>
              <a:highlight>
                <a:srgbClr val="FFFFFF"/>
              </a:highlight>
              <a:latin typeface="Times New Roman"/>
              <a:ea typeface="Times New Roman"/>
              <a:cs typeface="Times New Roman"/>
              <a:sym typeface="Times New Roman"/>
            </a:endParaRPr>
          </a:p>
          <a:p>
            <a:pPr indent="-304800" lvl="0" marL="457200" rtl="0" algn="just">
              <a:spcBef>
                <a:spcPts val="0"/>
              </a:spcBef>
              <a:spcAft>
                <a:spcPts val="0"/>
              </a:spcAft>
              <a:buClr>
                <a:srgbClr val="333333"/>
              </a:buClr>
              <a:buSzPts val="1200"/>
              <a:buFont typeface="Times New Roman"/>
              <a:buChar char="●"/>
            </a:pPr>
            <a:r>
              <a:rPr lang="en" sz="1200">
                <a:solidFill>
                  <a:srgbClr val="333333"/>
                </a:solidFill>
                <a:highlight>
                  <a:srgbClr val="FFFFFF"/>
                </a:highlight>
                <a:latin typeface="Times New Roman"/>
                <a:ea typeface="Times New Roman"/>
                <a:cs typeface="Times New Roman"/>
                <a:sym typeface="Times New Roman"/>
              </a:rPr>
              <a:t>The proposed model may be extended to predict the end of this pandemic in a particular region. Total causality and total economic losses may be predicted with the help of this model.</a:t>
            </a:r>
            <a:endParaRPr sz="1200">
              <a:solidFill>
                <a:srgbClr val="333333"/>
              </a:solidFill>
              <a:highlight>
                <a:srgbClr val="FFFFFF"/>
              </a:highlight>
              <a:latin typeface="Times New Roman"/>
              <a:ea typeface="Times New Roman"/>
              <a:cs typeface="Times New Roman"/>
              <a:sym typeface="Times New Roman"/>
            </a:endParaRPr>
          </a:p>
          <a:p>
            <a:pPr indent="-304800" lvl="0" marL="457200" rtl="0" algn="just">
              <a:spcBef>
                <a:spcPts val="0"/>
              </a:spcBef>
              <a:spcAft>
                <a:spcPts val="0"/>
              </a:spcAft>
              <a:buClr>
                <a:srgbClr val="333333"/>
              </a:buClr>
              <a:buSzPts val="1200"/>
              <a:buFont typeface="Times New Roman"/>
              <a:buChar char="●"/>
            </a:pPr>
            <a:r>
              <a:rPr lang="en" sz="1200">
                <a:solidFill>
                  <a:srgbClr val="333333"/>
                </a:solidFill>
                <a:highlight>
                  <a:srgbClr val="FFFFFF"/>
                </a:highlight>
                <a:latin typeface="Times New Roman"/>
                <a:ea typeface="Times New Roman"/>
                <a:cs typeface="Times New Roman"/>
                <a:sym typeface="Times New Roman"/>
              </a:rPr>
              <a:t>Multiple linear regression and autoregression will be used to predict the possible number of cases in the future.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9" name="Shape 139"/>
        <p:cNvGrpSpPr/>
        <p:nvPr/>
      </p:nvGrpSpPr>
      <p:grpSpPr>
        <a:xfrm>
          <a:off x="0" y="0"/>
          <a:ext cx="0" cy="0"/>
          <a:chOff x="0" y="0"/>
          <a:chExt cx="0" cy="0"/>
        </a:xfrm>
      </p:grpSpPr>
      <p:sp>
        <p:nvSpPr>
          <p:cNvPr id="140" name="Google Shape;140;p14"/>
          <p:cNvSpPr txBox="1"/>
          <p:nvPr>
            <p:ph type="title"/>
          </p:nvPr>
        </p:nvSpPr>
        <p:spPr>
          <a:xfrm>
            <a:off x="2825875" y="411550"/>
            <a:ext cx="34656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Clr>
                <a:srgbClr val="000000"/>
              </a:buClr>
              <a:buSzPts val="990"/>
              <a:buFont typeface="Arial"/>
              <a:buNone/>
            </a:pPr>
            <a:r>
              <a:rPr lang="en" sz="3345">
                <a:solidFill>
                  <a:srgbClr val="0C4E68"/>
                </a:solidFill>
                <a:latin typeface="Times New Roman"/>
                <a:ea typeface="Times New Roman"/>
                <a:cs typeface="Times New Roman"/>
                <a:sym typeface="Times New Roman"/>
              </a:rPr>
              <a:t>INTRODUCTION</a:t>
            </a:r>
            <a:endParaRPr>
              <a:solidFill>
                <a:srgbClr val="0C4E68"/>
              </a:solidFill>
            </a:endParaRPr>
          </a:p>
        </p:txBody>
      </p:sp>
      <p:sp>
        <p:nvSpPr>
          <p:cNvPr id="141" name="Google Shape;141;p14"/>
          <p:cNvSpPr txBox="1"/>
          <p:nvPr>
            <p:ph idx="1" type="body"/>
          </p:nvPr>
        </p:nvSpPr>
        <p:spPr>
          <a:xfrm>
            <a:off x="1110625" y="1192450"/>
            <a:ext cx="7038900" cy="2385000"/>
          </a:xfrm>
          <a:prstGeom prst="rect">
            <a:avLst/>
          </a:prstGeom>
        </p:spPr>
        <p:txBody>
          <a:bodyPr anchorCtr="0" anchor="t" bIns="91425" lIns="91425" spcFirstLastPara="1" rIns="91425" wrap="square" tIns="91425">
            <a:normAutofit/>
          </a:bodyPr>
          <a:lstStyle/>
          <a:p>
            <a:pPr indent="-304800" lvl="0" marL="457200" rtl="0" algn="just">
              <a:spcBef>
                <a:spcPts val="0"/>
              </a:spcBef>
              <a:spcAft>
                <a:spcPts val="0"/>
              </a:spcAft>
              <a:buClr>
                <a:srgbClr val="333333"/>
              </a:buClr>
              <a:buSzPts val="1200"/>
              <a:buFont typeface="Times New Roman"/>
              <a:buChar char="●"/>
            </a:pPr>
            <a:r>
              <a:rPr lang="en" sz="1200">
                <a:solidFill>
                  <a:srgbClr val="333333"/>
                </a:solidFill>
                <a:highlight>
                  <a:srgbClr val="FFFFFF"/>
                </a:highlight>
                <a:latin typeface="Times New Roman"/>
                <a:ea typeface="Times New Roman"/>
                <a:cs typeface="Times New Roman"/>
                <a:sym typeface="Times New Roman"/>
              </a:rPr>
              <a:t>Coronavirus virus  (CoV) is a special type of virus that  is a disease in itself and that aggravates the existing disease in the human body, making it a very dangerous virus.</a:t>
            </a:r>
            <a:endParaRPr sz="1200">
              <a:solidFill>
                <a:srgbClr val="333333"/>
              </a:solidFill>
              <a:highlight>
                <a:srgbClr val="FFFFFF"/>
              </a:highlight>
              <a:latin typeface="Times New Roman"/>
              <a:ea typeface="Times New Roman"/>
              <a:cs typeface="Times New Roman"/>
              <a:sym typeface="Times New Roman"/>
            </a:endParaRPr>
          </a:p>
          <a:p>
            <a:pPr indent="-304800" lvl="0" marL="457200" rtl="0" algn="just">
              <a:spcBef>
                <a:spcPts val="0"/>
              </a:spcBef>
              <a:spcAft>
                <a:spcPts val="0"/>
              </a:spcAft>
              <a:buClr>
                <a:srgbClr val="333333"/>
              </a:buClr>
              <a:buSzPts val="1200"/>
              <a:buFont typeface="Times New Roman"/>
              <a:buChar char="●"/>
            </a:pPr>
            <a:r>
              <a:rPr lang="en" sz="1200">
                <a:solidFill>
                  <a:srgbClr val="333333"/>
                </a:solidFill>
                <a:highlight>
                  <a:srgbClr val="FFFFFF"/>
                </a:highlight>
                <a:latin typeface="Times New Roman"/>
                <a:ea typeface="Times New Roman"/>
                <a:cs typeface="Times New Roman"/>
                <a:sym typeface="Times New Roman"/>
              </a:rPr>
              <a:t> COVID-19 first case became mentioned in Huanan Seafood Wholesale Market, Wuhan. </a:t>
            </a:r>
            <a:endParaRPr sz="1200">
              <a:solidFill>
                <a:srgbClr val="333333"/>
              </a:solidFill>
              <a:highlight>
                <a:srgbClr val="FFFFFF"/>
              </a:highlight>
              <a:latin typeface="Times New Roman"/>
              <a:ea typeface="Times New Roman"/>
              <a:cs typeface="Times New Roman"/>
              <a:sym typeface="Times New Roman"/>
            </a:endParaRPr>
          </a:p>
          <a:p>
            <a:pPr indent="-304800" lvl="0" marL="457200" rtl="0" algn="just">
              <a:spcBef>
                <a:spcPts val="0"/>
              </a:spcBef>
              <a:spcAft>
                <a:spcPts val="0"/>
              </a:spcAft>
              <a:buClr>
                <a:srgbClr val="333333"/>
              </a:buClr>
              <a:buSzPts val="1200"/>
              <a:buFont typeface="Times New Roman"/>
              <a:buChar char="●"/>
            </a:pPr>
            <a:r>
              <a:rPr lang="en" sz="1200">
                <a:solidFill>
                  <a:srgbClr val="333333"/>
                </a:solidFill>
                <a:highlight>
                  <a:srgbClr val="FFFFFF"/>
                </a:highlight>
                <a:latin typeface="Times New Roman"/>
                <a:ea typeface="Times New Roman"/>
                <a:cs typeface="Times New Roman"/>
                <a:sym typeface="Times New Roman"/>
              </a:rPr>
              <a:t>This virus </a:t>
            </a:r>
            <a:r>
              <a:rPr lang="en" sz="1200">
                <a:solidFill>
                  <a:srgbClr val="333333"/>
                </a:solidFill>
                <a:highlight>
                  <a:srgbClr val="FFFFFF"/>
                </a:highlight>
                <a:latin typeface="Times New Roman"/>
                <a:ea typeface="Times New Roman"/>
                <a:cs typeface="Times New Roman"/>
                <a:sym typeface="Times New Roman"/>
              </a:rPr>
              <a:t>transmitted</a:t>
            </a:r>
            <a:r>
              <a:rPr lang="en" sz="1200">
                <a:solidFill>
                  <a:srgbClr val="333333"/>
                </a:solidFill>
                <a:highlight>
                  <a:srgbClr val="FFFFFF"/>
                </a:highlight>
                <a:latin typeface="Times New Roman"/>
                <a:ea typeface="Times New Roman"/>
                <a:cs typeface="Times New Roman"/>
                <a:sym typeface="Times New Roman"/>
              </a:rPr>
              <a:t> from animal-to-human.</a:t>
            </a:r>
            <a:endParaRPr sz="1200">
              <a:solidFill>
                <a:srgbClr val="333333"/>
              </a:solidFill>
              <a:highlight>
                <a:srgbClr val="FFFFFF"/>
              </a:highlight>
              <a:latin typeface="Times New Roman"/>
              <a:ea typeface="Times New Roman"/>
              <a:cs typeface="Times New Roman"/>
              <a:sym typeface="Times New Roman"/>
            </a:endParaRPr>
          </a:p>
          <a:p>
            <a:pPr indent="-304800" lvl="0" marL="457200" rtl="0" algn="just">
              <a:spcBef>
                <a:spcPts val="0"/>
              </a:spcBef>
              <a:spcAft>
                <a:spcPts val="0"/>
              </a:spcAft>
              <a:buClr>
                <a:srgbClr val="333333"/>
              </a:buClr>
              <a:buSzPts val="1200"/>
              <a:buFont typeface="Times New Roman"/>
              <a:buChar char="●"/>
            </a:pPr>
            <a:r>
              <a:rPr lang="en" sz="1200">
                <a:solidFill>
                  <a:srgbClr val="333333"/>
                </a:solidFill>
                <a:highlight>
                  <a:srgbClr val="FFFFFF"/>
                </a:highlight>
                <a:latin typeface="Times New Roman"/>
                <a:ea typeface="Times New Roman"/>
                <a:cs typeface="Times New Roman"/>
                <a:sym typeface="Times New Roman"/>
              </a:rPr>
              <a:t>In India, the first case of Coronavirus Disease 2019 (COVID19) was reported on January 30, 2020, which spread to all of India (in its various districts) by the end of April 2020.</a:t>
            </a:r>
            <a:endParaRPr sz="1200">
              <a:solidFill>
                <a:srgbClr val="333333"/>
              </a:solidFill>
              <a:highlight>
                <a:srgbClr val="FFFFFF"/>
              </a:highlight>
              <a:latin typeface="Times New Roman"/>
              <a:ea typeface="Times New Roman"/>
              <a:cs typeface="Times New Roman"/>
              <a:sym typeface="Times New Roman"/>
            </a:endParaRPr>
          </a:p>
          <a:p>
            <a:pPr indent="-304800" lvl="0" marL="457200" rtl="0" algn="just">
              <a:spcBef>
                <a:spcPts val="0"/>
              </a:spcBef>
              <a:spcAft>
                <a:spcPts val="0"/>
              </a:spcAft>
              <a:buClr>
                <a:srgbClr val="333333"/>
              </a:buClr>
              <a:buSzPts val="1200"/>
              <a:buFont typeface="Times New Roman"/>
              <a:buChar char="●"/>
            </a:pPr>
            <a:r>
              <a:rPr b="1" lang="en" sz="1200">
                <a:solidFill>
                  <a:srgbClr val="333333"/>
                </a:solidFill>
                <a:highlight>
                  <a:srgbClr val="FFFFFF"/>
                </a:highlight>
                <a:latin typeface="Times New Roman"/>
                <a:ea typeface="Times New Roman"/>
                <a:cs typeface="Times New Roman"/>
                <a:sym typeface="Times New Roman"/>
              </a:rPr>
              <a:t>Symptoms:</a:t>
            </a:r>
            <a:r>
              <a:rPr lang="en" sz="1200">
                <a:solidFill>
                  <a:srgbClr val="333333"/>
                </a:solidFill>
                <a:highlight>
                  <a:srgbClr val="FFFFFF"/>
                </a:highlight>
                <a:latin typeface="Times New Roman"/>
                <a:ea typeface="Times New Roman"/>
                <a:cs typeface="Times New Roman"/>
                <a:sym typeface="Times New Roman"/>
              </a:rPr>
              <a:t> Fever , Cough, Shortness of breath or difficulty breathing, Fatigue, Muscle or body aches, Headache, loss of taste or smell, Sore throat, Congestion or runny nose.</a:t>
            </a:r>
            <a:endParaRPr sz="1200">
              <a:solidFill>
                <a:srgbClr val="333333"/>
              </a:solidFill>
              <a:highlight>
                <a:srgbClr val="FFFFFF"/>
              </a:highlight>
              <a:latin typeface="Times New Roman"/>
              <a:ea typeface="Times New Roman"/>
              <a:cs typeface="Times New Roman"/>
              <a:sym typeface="Times New Roman"/>
            </a:endParaRPr>
          </a:p>
          <a:p>
            <a:pPr indent="-304800" lvl="0" marL="457200" rtl="0" algn="just">
              <a:spcBef>
                <a:spcPts val="0"/>
              </a:spcBef>
              <a:spcAft>
                <a:spcPts val="0"/>
              </a:spcAft>
              <a:buClr>
                <a:srgbClr val="333333"/>
              </a:buClr>
              <a:buSzPts val="1200"/>
              <a:buFont typeface="Times New Roman"/>
              <a:buChar char="●"/>
            </a:pPr>
            <a:r>
              <a:rPr b="1" lang="en" sz="1200">
                <a:solidFill>
                  <a:srgbClr val="333333"/>
                </a:solidFill>
                <a:highlight>
                  <a:srgbClr val="FFFFFF"/>
                </a:highlight>
                <a:latin typeface="Times New Roman"/>
                <a:ea typeface="Times New Roman"/>
                <a:cs typeface="Times New Roman"/>
                <a:sym typeface="Times New Roman"/>
              </a:rPr>
              <a:t>Treatment and prevention:</a:t>
            </a:r>
            <a:r>
              <a:rPr lang="en" sz="1200">
                <a:solidFill>
                  <a:srgbClr val="222222"/>
                </a:solidFill>
                <a:highlight>
                  <a:srgbClr val="FFFFFF"/>
                </a:highlight>
                <a:latin typeface="Times New Roman"/>
                <a:ea typeface="Times New Roman"/>
                <a:cs typeface="Times New Roman"/>
                <a:sym typeface="Times New Roman"/>
              </a:rPr>
              <a:t>Wear </a:t>
            </a:r>
            <a:r>
              <a:rPr lang="en" sz="1200">
                <a:solidFill>
                  <a:srgbClr val="222222"/>
                </a:solidFill>
                <a:highlight>
                  <a:srgbClr val="FFFFFF"/>
                </a:highlight>
                <a:uFill>
                  <a:noFill/>
                </a:uFill>
                <a:latin typeface="Times New Roman"/>
                <a:ea typeface="Times New Roman"/>
                <a:cs typeface="Times New Roman"/>
                <a:sym typeface="Times New Roman"/>
                <a:hlinkClick r:id="rId3">
                  <a:extLst>
                    <a:ext uri="{A12FA001-AC4F-418D-AE19-62706E023703}">
                      <ahyp:hlinkClr val="tx"/>
                    </a:ext>
                  </a:extLst>
                </a:hlinkClick>
              </a:rPr>
              <a:t>a mask</a:t>
            </a:r>
            <a:r>
              <a:rPr lang="en" sz="1200">
                <a:solidFill>
                  <a:srgbClr val="333333"/>
                </a:solidFill>
                <a:highlight>
                  <a:srgbClr val="FFFFFF"/>
                </a:highlight>
                <a:latin typeface="Times New Roman"/>
                <a:ea typeface="Times New Roman"/>
                <a:cs typeface="Times New Roman"/>
                <a:sym typeface="Times New Roman"/>
              </a:rPr>
              <a:t>, </a:t>
            </a:r>
            <a:r>
              <a:rPr lang="en" sz="1200">
                <a:solidFill>
                  <a:srgbClr val="222222"/>
                </a:solidFill>
                <a:highlight>
                  <a:srgbClr val="FFFFFF"/>
                </a:highlight>
                <a:latin typeface="Times New Roman"/>
                <a:ea typeface="Times New Roman"/>
                <a:cs typeface="Times New Roman"/>
                <a:sym typeface="Times New Roman"/>
              </a:rPr>
              <a:t>Use hand sanitizer, social distancing and vaccination.</a:t>
            </a:r>
            <a:endParaRPr sz="1200">
              <a:solidFill>
                <a:srgbClr val="333333"/>
              </a:solidFill>
              <a:highlight>
                <a:srgbClr val="FFFFFF"/>
              </a:highlight>
              <a:latin typeface="Times New Roman"/>
              <a:ea typeface="Times New Roman"/>
              <a:cs typeface="Times New Roman"/>
              <a:sym typeface="Times New Roman"/>
            </a:endParaRPr>
          </a:p>
        </p:txBody>
      </p:sp>
      <p:pic>
        <p:nvPicPr>
          <p:cNvPr id="142" name="Google Shape;142;p14"/>
          <p:cNvPicPr preferRelativeResize="0"/>
          <p:nvPr/>
        </p:nvPicPr>
        <p:blipFill>
          <a:blip r:embed="rId4">
            <a:alphaModFix/>
          </a:blip>
          <a:stretch>
            <a:fillRect/>
          </a:stretch>
        </p:blipFill>
        <p:spPr>
          <a:xfrm>
            <a:off x="2784925" y="3395675"/>
            <a:ext cx="3896850" cy="16049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6" name="Shape 266"/>
        <p:cNvGrpSpPr/>
        <p:nvPr/>
      </p:nvGrpSpPr>
      <p:grpSpPr>
        <a:xfrm>
          <a:off x="0" y="0"/>
          <a:ext cx="0" cy="0"/>
          <a:chOff x="0" y="0"/>
          <a:chExt cx="0" cy="0"/>
        </a:xfrm>
      </p:grpSpPr>
      <p:sp>
        <p:nvSpPr>
          <p:cNvPr id="267" name="Google Shape;267;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457200" lvl="0" marL="1828800" rtl="0" algn="just">
              <a:lnSpc>
                <a:spcPct val="115000"/>
              </a:lnSpc>
              <a:spcBef>
                <a:spcPts val="0"/>
              </a:spcBef>
              <a:spcAft>
                <a:spcPts val="0"/>
              </a:spcAft>
              <a:buNone/>
            </a:pPr>
            <a:r>
              <a:rPr b="1" lang="en" sz="1200">
                <a:solidFill>
                  <a:srgbClr val="333333"/>
                </a:solidFill>
                <a:highlight>
                  <a:srgbClr val="FFFFFF"/>
                </a:highlight>
                <a:latin typeface="Times New Roman"/>
                <a:ea typeface="Times New Roman"/>
                <a:cs typeface="Times New Roman"/>
                <a:sym typeface="Times New Roman"/>
              </a:rPr>
              <a:t> </a:t>
            </a:r>
            <a:r>
              <a:rPr b="1" lang="en" sz="2000">
                <a:solidFill>
                  <a:srgbClr val="0C4E68"/>
                </a:solidFill>
                <a:highlight>
                  <a:srgbClr val="FFFFFF"/>
                </a:highlight>
                <a:latin typeface="Times New Roman"/>
                <a:ea typeface="Times New Roman"/>
                <a:cs typeface="Times New Roman"/>
                <a:sym typeface="Times New Roman"/>
              </a:rPr>
              <a:t>REFERENCES</a:t>
            </a:r>
            <a:endParaRPr sz="2000">
              <a:solidFill>
                <a:srgbClr val="0C4E68"/>
              </a:solidFill>
              <a:latin typeface="Times New Roman"/>
              <a:ea typeface="Times New Roman"/>
              <a:cs typeface="Times New Roman"/>
              <a:sym typeface="Times New Roman"/>
            </a:endParaRPr>
          </a:p>
        </p:txBody>
      </p:sp>
      <p:sp>
        <p:nvSpPr>
          <p:cNvPr id="268" name="Google Shape;268;p32"/>
          <p:cNvSpPr txBox="1"/>
          <p:nvPr>
            <p:ph idx="1" type="body"/>
          </p:nvPr>
        </p:nvSpPr>
        <p:spPr>
          <a:xfrm>
            <a:off x="1297500" y="1121250"/>
            <a:ext cx="7038900" cy="2723100"/>
          </a:xfrm>
          <a:prstGeom prst="rect">
            <a:avLst/>
          </a:prstGeom>
        </p:spPr>
        <p:txBody>
          <a:bodyPr anchorCtr="0" anchor="t" bIns="91425" lIns="91425" spcFirstLastPara="1" rIns="91425" wrap="square" tIns="91425">
            <a:normAutofit/>
          </a:bodyPr>
          <a:lstStyle/>
          <a:p>
            <a:pPr indent="-311150" lvl="0" marL="457200" rtl="0" algn="just">
              <a:spcBef>
                <a:spcPts val="1200"/>
              </a:spcBef>
              <a:spcAft>
                <a:spcPts val="0"/>
              </a:spcAft>
              <a:buClr>
                <a:schemeClr val="dk1"/>
              </a:buClr>
              <a:buSzPts val="1300"/>
              <a:buChar char="●"/>
            </a:pPr>
            <a:r>
              <a:rPr lang="en" sz="1200">
                <a:solidFill>
                  <a:srgbClr val="333333"/>
                </a:solidFill>
                <a:highlight>
                  <a:srgbClr val="FFFFFF"/>
                </a:highlight>
                <a:latin typeface="Times New Roman"/>
                <a:ea typeface="Times New Roman"/>
                <a:cs typeface="Times New Roman"/>
                <a:sym typeface="Times New Roman"/>
              </a:rPr>
              <a:t>S. Ghosal, S. Sengupta, M. Majumder, and B. Sinha, Prediction of the number of deaths in India due to SARS- CoY-2 at 5-6 weeks, </a:t>
            </a:r>
            <a:r>
              <a:rPr i="1" lang="en" sz="1200">
                <a:solidFill>
                  <a:srgbClr val="333333"/>
                </a:solidFill>
                <a:highlight>
                  <a:srgbClr val="FFFFFF"/>
                </a:highlight>
                <a:latin typeface="Times New Roman"/>
                <a:ea typeface="Times New Roman"/>
                <a:cs typeface="Times New Roman"/>
                <a:sym typeface="Times New Roman"/>
              </a:rPr>
              <a:t>Diabetes </a:t>
            </a:r>
            <a:r>
              <a:rPr lang="en" sz="1200">
                <a:solidFill>
                  <a:srgbClr val="333333"/>
                </a:solidFill>
                <a:highlight>
                  <a:srgbClr val="FFFFFF"/>
                </a:highlight>
                <a:latin typeface="Times New Roman"/>
                <a:ea typeface="Times New Roman"/>
                <a:cs typeface="Times New Roman"/>
                <a:sym typeface="Times New Roman"/>
              </a:rPr>
              <a:t>&amp; </a:t>
            </a:r>
            <a:r>
              <a:rPr i="1" lang="en" sz="1200">
                <a:solidFill>
                  <a:srgbClr val="333333"/>
                </a:solidFill>
                <a:highlight>
                  <a:srgbClr val="FFFFFF"/>
                </a:highlight>
                <a:latin typeface="Times New Roman"/>
                <a:ea typeface="Times New Roman"/>
                <a:cs typeface="Times New Roman"/>
                <a:sym typeface="Times New Roman"/>
              </a:rPr>
              <a:t>Metabolic Syndrome: Clinical Research </a:t>
            </a:r>
            <a:r>
              <a:rPr lang="en" sz="1200">
                <a:solidFill>
                  <a:srgbClr val="333333"/>
                </a:solidFill>
                <a:highlight>
                  <a:srgbClr val="FFFFFF"/>
                </a:highlight>
                <a:latin typeface="Times New Roman"/>
                <a:ea typeface="Times New Roman"/>
                <a:cs typeface="Times New Roman"/>
                <a:sym typeface="Times New Roman"/>
              </a:rPr>
              <a:t>&amp; </a:t>
            </a:r>
            <a:r>
              <a:rPr i="1" lang="en" sz="1200">
                <a:solidFill>
                  <a:srgbClr val="333333"/>
                </a:solidFill>
                <a:highlight>
                  <a:srgbClr val="FFFFFF"/>
                </a:highlight>
                <a:latin typeface="Times New Roman"/>
                <a:ea typeface="Times New Roman"/>
                <a:cs typeface="Times New Roman"/>
                <a:sym typeface="Times New Roman"/>
              </a:rPr>
              <a:t>Reviews, </a:t>
            </a:r>
            <a:r>
              <a:rPr lang="en" sz="1200">
                <a:solidFill>
                  <a:srgbClr val="333333"/>
                </a:solidFill>
                <a:highlight>
                  <a:srgbClr val="FFFFFF"/>
                </a:highlight>
                <a:latin typeface="Times New Roman"/>
                <a:ea typeface="Times New Roman"/>
                <a:cs typeface="Times New Roman"/>
                <a:sym typeface="Times New Roman"/>
              </a:rPr>
              <a:t>vol. 14, no. 4, pp. 311-315,2020.</a:t>
            </a:r>
            <a:endParaRPr sz="1200">
              <a:solidFill>
                <a:srgbClr val="333333"/>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Clr>
                <a:srgbClr val="333333"/>
              </a:buClr>
              <a:buSzPts val="1200"/>
              <a:buFont typeface="Times New Roman"/>
              <a:buChar char="●"/>
            </a:pPr>
            <a:r>
              <a:rPr lang="en" sz="1200">
                <a:solidFill>
                  <a:srgbClr val="333333"/>
                </a:solidFill>
                <a:highlight>
                  <a:srgbClr val="FFFFFF"/>
                </a:highlight>
                <a:latin typeface="Times New Roman"/>
                <a:ea typeface="Times New Roman"/>
                <a:cs typeface="Times New Roman"/>
                <a:sym typeface="Times New Roman"/>
              </a:rPr>
              <a:t>COVID-19 open research dataset challenge (CORD- 19), https://www.kaggle.com/allen-institute-for-ai/CORD- 19-research-challenge, 2020.</a:t>
            </a:r>
            <a:endParaRPr sz="1200">
              <a:solidFill>
                <a:srgbClr val="333333"/>
              </a:solidFill>
              <a:highlight>
                <a:srgbClr val="FFFFFF"/>
              </a:highlight>
              <a:latin typeface="Times New Roman"/>
              <a:ea typeface="Times New Roman"/>
              <a:cs typeface="Times New Roman"/>
              <a:sym typeface="Times New Roman"/>
            </a:endParaRPr>
          </a:p>
          <a:p>
            <a:pPr indent="-304800" lvl="0" marL="457200" rtl="0" algn="just">
              <a:spcBef>
                <a:spcPts val="0"/>
              </a:spcBef>
              <a:spcAft>
                <a:spcPts val="0"/>
              </a:spcAft>
              <a:buClr>
                <a:srgbClr val="333333"/>
              </a:buClr>
              <a:buSzPts val="1200"/>
              <a:buFont typeface="Times New Roman"/>
              <a:buChar char="●"/>
            </a:pPr>
            <a:r>
              <a:rPr lang="en" sz="1200">
                <a:solidFill>
                  <a:srgbClr val="333333"/>
                </a:solidFill>
                <a:highlight>
                  <a:srgbClr val="FFFFFF"/>
                </a:highlight>
                <a:latin typeface="Times New Roman"/>
                <a:ea typeface="Times New Roman"/>
                <a:cs typeface="Times New Roman"/>
                <a:sym typeface="Times New Roman"/>
              </a:rPr>
              <a:t>S. Tiwari, S. Kumar, and K. Guleria, Outbreak trends of coronavirus disease-2019 in India: A prediction, </a:t>
            </a:r>
            <a:r>
              <a:rPr i="1" lang="en" sz="1200">
                <a:solidFill>
                  <a:srgbClr val="333333"/>
                </a:solidFill>
                <a:highlight>
                  <a:srgbClr val="FFFFFF"/>
                </a:highlight>
                <a:latin typeface="Times New Roman"/>
                <a:ea typeface="Times New Roman"/>
                <a:cs typeface="Times New Roman"/>
                <a:sym typeface="Times New Roman"/>
              </a:rPr>
              <a:t>Disaster Medicine and Public Health Preparedness, </a:t>
            </a:r>
            <a:r>
              <a:rPr lang="en" sz="1200">
                <a:solidFill>
                  <a:srgbClr val="333333"/>
                </a:solidFill>
                <a:highlight>
                  <a:srgbClr val="FFFFFF"/>
                </a:highlight>
                <a:latin typeface="Times New Roman"/>
                <a:ea typeface="Times New Roman"/>
                <a:cs typeface="Times New Roman"/>
                <a:sym typeface="Times New Roman"/>
              </a:rPr>
              <a:t>doi: 10. 1017/dmp.2020. 115.</a:t>
            </a:r>
            <a:endParaRPr sz="1200">
              <a:solidFill>
                <a:srgbClr val="333333"/>
              </a:solidFill>
              <a:highlight>
                <a:srgbClr val="FFFFFF"/>
              </a:highlight>
              <a:latin typeface="Times New Roman"/>
              <a:ea typeface="Times New Roman"/>
              <a:cs typeface="Times New Roman"/>
              <a:sym typeface="Times New Roman"/>
            </a:endParaRPr>
          </a:p>
          <a:p>
            <a:pPr indent="-304800" lvl="0" marL="457200" rtl="0" algn="just">
              <a:spcBef>
                <a:spcPts val="0"/>
              </a:spcBef>
              <a:spcAft>
                <a:spcPts val="0"/>
              </a:spcAft>
              <a:buClr>
                <a:srgbClr val="333333"/>
              </a:buClr>
              <a:buSzPts val="1200"/>
              <a:buFont typeface="Times New Roman"/>
              <a:buChar char="●"/>
            </a:pPr>
            <a:r>
              <a:rPr lang="en" sz="1200">
                <a:solidFill>
                  <a:srgbClr val="333333"/>
                </a:solidFill>
                <a:highlight>
                  <a:srgbClr val="FFFFFF"/>
                </a:highlight>
                <a:latin typeface="Times New Roman"/>
                <a:ea typeface="Times New Roman"/>
                <a:cs typeface="Times New Roman"/>
                <a:sym typeface="Times New Roman"/>
              </a:rPr>
              <a:t>K. Sarkar, S. Khajanchi, and J. J. Nieto, Modeling and forecasting the COYID-19 pandemic in India, </a:t>
            </a:r>
            <a:r>
              <a:rPr i="1" lang="en" sz="1200">
                <a:solidFill>
                  <a:srgbClr val="333333"/>
                </a:solidFill>
                <a:highlight>
                  <a:srgbClr val="FFFFFF"/>
                </a:highlight>
                <a:latin typeface="Times New Roman"/>
                <a:ea typeface="Times New Roman"/>
                <a:cs typeface="Times New Roman"/>
                <a:sym typeface="Times New Roman"/>
              </a:rPr>
              <a:t>Chaos, Solitons </a:t>
            </a:r>
            <a:r>
              <a:rPr lang="en" sz="1200">
                <a:solidFill>
                  <a:srgbClr val="333333"/>
                </a:solidFill>
                <a:highlight>
                  <a:srgbClr val="FFFFFF"/>
                </a:highlight>
                <a:latin typeface="Times New Roman"/>
                <a:ea typeface="Times New Roman"/>
                <a:cs typeface="Times New Roman"/>
                <a:sym typeface="Times New Roman"/>
              </a:rPr>
              <a:t>&amp; </a:t>
            </a:r>
            <a:r>
              <a:rPr i="1" lang="en" sz="1200">
                <a:solidFill>
                  <a:srgbClr val="333333"/>
                </a:solidFill>
                <a:highlight>
                  <a:srgbClr val="FFFFFF"/>
                </a:highlight>
                <a:latin typeface="Times New Roman"/>
                <a:ea typeface="Times New Roman"/>
                <a:cs typeface="Times New Roman"/>
                <a:sym typeface="Times New Roman"/>
              </a:rPr>
              <a:t>Fractals, </a:t>
            </a:r>
            <a:r>
              <a:rPr lang="en" sz="1200">
                <a:solidFill>
                  <a:srgbClr val="333333"/>
                </a:solidFill>
                <a:highlight>
                  <a:srgbClr val="FFFFFF"/>
                </a:highlight>
                <a:latin typeface="Times New Roman"/>
                <a:ea typeface="Times New Roman"/>
                <a:cs typeface="Times New Roman"/>
                <a:sym typeface="Times New Roman"/>
              </a:rPr>
              <a:t>vol. 139, p. 110049,2020.</a:t>
            </a:r>
            <a:endParaRPr sz="1200">
              <a:solidFill>
                <a:srgbClr val="333333"/>
              </a:solidFill>
              <a:highlight>
                <a:srgbClr val="FFFFFF"/>
              </a:highlight>
              <a:latin typeface="Times New Roman"/>
              <a:ea typeface="Times New Roman"/>
              <a:cs typeface="Times New Roman"/>
              <a:sym typeface="Times New Roman"/>
            </a:endParaRPr>
          </a:p>
          <a:p>
            <a:pPr indent="-304800" lvl="0" marL="457200" rtl="0" algn="just">
              <a:spcBef>
                <a:spcPts val="0"/>
              </a:spcBef>
              <a:spcAft>
                <a:spcPts val="0"/>
              </a:spcAft>
              <a:buClr>
                <a:srgbClr val="333333"/>
              </a:buClr>
              <a:buSzPts val="1200"/>
              <a:buFont typeface="Times New Roman"/>
              <a:buChar char="●"/>
            </a:pPr>
            <a:r>
              <a:rPr lang="en" sz="1200">
                <a:solidFill>
                  <a:srgbClr val="333333"/>
                </a:solidFill>
                <a:highlight>
                  <a:srgbClr val="FFFFFF"/>
                </a:highlight>
                <a:latin typeface="Times New Roman"/>
                <a:ea typeface="Times New Roman"/>
                <a:cs typeface="Times New Roman"/>
                <a:sym typeface="Times New Roman"/>
              </a:rPr>
              <a:t>S. Gupta, G. S. Raghuwanshi, and A. Chanda, Effect of weather on COVID-19 spread in the us: A prediction model for India in 2020, </a:t>
            </a:r>
            <a:r>
              <a:rPr i="1" lang="en" sz="1200">
                <a:solidFill>
                  <a:srgbClr val="333333"/>
                </a:solidFill>
                <a:highlight>
                  <a:srgbClr val="FFFFFF"/>
                </a:highlight>
                <a:latin typeface="Times New Roman"/>
                <a:ea typeface="Times New Roman"/>
                <a:cs typeface="Times New Roman"/>
                <a:sym typeface="Times New Roman"/>
              </a:rPr>
              <a:t>Science of the Total Environment, </a:t>
            </a:r>
            <a:r>
              <a:rPr lang="en" sz="1200">
                <a:solidFill>
                  <a:srgbClr val="333333"/>
                </a:solidFill>
                <a:highlight>
                  <a:srgbClr val="FFFFFF"/>
                </a:highlight>
                <a:latin typeface="Times New Roman"/>
                <a:ea typeface="Times New Roman"/>
                <a:cs typeface="Times New Roman"/>
                <a:sym typeface="Times New Roman"/>
              </a:rPr>
              <a:t>vol. 728, p. 138860, 2020.</a:t>
            </a:r>
            <a:endParaRPr sz="1200">
              <a:solidFill>
                <a:srgbClr val="333333"/>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t/>
            </a:r>
            <a:endParaRPr sz="3559"/>
          </a:p>
          <a:p>
            <a:pPr indent="0" lvl="0" marL="0" rtl="0" algn="l">
              <a:spcBef>
                <a:spcPts val="0"/>
              </a:spcBef>
              <a:spcAft>
                <a:spcPts val="0"/>
              </a:spcAft>
              <a:buSzPts val="990"/>
              <a:buNone/>
            </a:pPr>
            <a:r>
              <a:t/>
            </a:r>
            <a:endParaRPr sz="3559"/>
          </a:p>
          <a:p>
            <a:pPr indent="0" lvl="0" marL="0" rtl="0" algn="l">
              <a:spcBef>
                <a:spcPts val="0"/>
              </a:spcBef>
              <a:spcAft>
                <a:spcPts val="0"/>
              </a:spcAft>
              <a:buSzPts val="990"/>
              <a:buNone/>
            </a:pPr>
            <a:r>
              <a:rPr lang="en" sz="3559"/>
              <a:t>Thank you</a:t>
            </a:r>
            <a:endParaRPr sz="3559"/>
          </a:p>
        </p:txBody>
      </p:sp>
      <p:sp>
        <p:nvSpPr>
          <p:cNvPr id="274" name="Google Shape;274;p3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Clr>
                <a:srgbClr val="000000"/>
              </a:buClr>
              <a:buSzPts val="990"/>
              <a:buFont typeface="Arial"/>
              <a:buNone/>
            </a:pPr>
            <a:r>
              <a:rPr lang="en" sz="4675">
                <a:solidFill>
                  <a:srgbClr val="0C4E68"/>
                </a:solidFill>
                <a:latin typeface="Times New Roman"/>
                <a:ea typeface="Times New Roman"/>
                <a:cs typeface="Times New Roman"/>
                <a:sym typeface="Times New Roman"/>
              </a:rPr>
              <a:t>OBJECTIVES</a:t>
            </a:r>
            <a:endParaRPr>
              <a:latin typeface="Times New Roman"/>
              <a:ea typeface="Times New Roman"/>
              <a:cs typeface="Times New Roman"/>
              <a:sym typeface="Times New Roman"/>
            </a:endParaRPr>
          </a:p>
        </p:txBody>
      </p:sp>
      <p:sp>
        <p:nvSpPr>
          <p:cNvPr id="148" name="Google Shape;148;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9250" lvl="0" marL="457200" rtl="0" algn="just">
              <a:spcBef>
                <a:spcPts val="0"/>
              </a:spcBef>
              <a:spcAft>
                <a:spcPts val="0"/>
              </a:spcAft>
              <a:buClr>
                <a:srgbClr val="333333"/>
              </a:buClr>
              <a:buSzPts val="1900"/>
              <a:buFont typeface="Times New Roman"/>
              <a:buChar char="●"/>
            </a:pPr>
            <a:r>
              <a:rPr lang="en" sz="1900">
                <a:solidFill>
                  <a:srgbClr val="333333"/>
                </a:solidFill>
                <a:highlight>
                  <a:srgbClr val="FFFFFF"/>
                </a:highlight>
                <a:latin typeface="Times New Roman"/>
                <a:ea typeface="Times New Roman"/>
                <a:cs typeface="Times New Roman"/>
                <a:sym typeface="Times New Roman"/>
              </a:rPr>
              <a:t>Prediction of discharge ratio using linear regression.</a:t>
            </a:r>
            <a:endParaRPr sz="1900">
              <a:solidFill>
                <a:srgbClr val="333333"/>
              </a:solidFill>
              <a:highlight>
                <a:srgbClr val="FFFFFF"/>
              </a:highlight>
              <a:latin typeface="Times New Roman"/>
              <a:ea typeface="Times New Roman"/>
              <a:cs typeface="Times New Roman"/>
              <a:sym typeface="Times New Roman"/>
            </a:endParaRPr>
          </a:p>
          <a:p>
            <a:pPr indent="-349250" lvl="0" marL="457200" rtl="0" algn="just">
              <a:spcBef>
                <a:spcPts val="0"/>
              </a:spcBef>
              <a:spcAft>
                <a:spcPts val="0"/>
              </a:spcAft>
              <a:buClr>
                <a:srgbClr val="000000"/>
              </a:buClr>
              <a:buSzPts val="1900"/>
              <a:buFont typeface="Times New Roman"/>
              <a:buChar char="●"/>
            </a:pPr>
            <a:r>
              <a:rPr lang="en" sz="1900">
                <a:solidFill>
                  <a:srgbClr val="222222"/>
                </a:solidFill>
                <a:highlight>
                  <a:srgbClr val="FFFFFF"/>
                </a:highlight>
                <a:latin typeface="Times New Roman"/>
                <a:ea typeface="Times New Roman"/>
                <a:cs typeface="Times New Roman"/>
                <a:sym typeface="Times New Roman"/>
              </a:rPr>
              <a:t>To observe the correlation between active cases and discharge.</a:t>
            </a:r>
            <a:endParaRPr sz="1900">
              <a:solidFill>
                <a:srgbClr val="333333"/>
              </a:solidFill>
              <a:highlight>
                <a:srgbClr val="FFFFFF"/>
              </a:highlight>
              <a:latin typeface="Times New Roman"/>
              <a:ea typeface="Times New Roman"/>
              <a:cs typeface="Times New Roman"/>
              <a:sym typeface="Times New Roman"/>
            </a:endParaRPr>
          </a:p>
          <a:p>
            <a:pPr indent="-349250" lvl="0" marL="457200" rtl="0" algn="just">
              <a:spcBef>
                <a:spcPts val="0"/>
              </a:spcBef>
              <a:spcAft>
                <a:spcPts val="0"/>
              </a:spcAft>
              <a:buClr>
                <a:srgbClr val="222222"/>
              </a:buClr>
              <a:buSzPts val="1900"/>
              <a:buFont typeface="Times New Roman"/>
              <a:buChar char="●"/>
            </a:pPr>
            <a:r>
              <a:rPr lang="en" sz="1900">
                <a:solidFill>
                  <a:srgbClr val="222222"/>
                </a:solidFill>
                <a:highlight>
                  <a:srgbClr val="FFFFFF"/>
                </a:highlight>
                <a:latin typeface="Times New Roman"/>
                <a:ea typeface="Times New Roman"/>
                <a:cs typeface="Times New Roman"/>
                <a:sym typeface="Times New Roman"/>
              </a:rPr>
              <a:t>Visualization of other variables.</a:t>
            </a:r>
            <a:endParaRPr sz="1900">
              <a:solidFill>
                <a:srgbClr val="222222"/>
              </a:solidFill>
              <a:highlight>
                <a:srgbClr val="FFFFFF"/>
              </a:highlight>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197975"/>
            <a:ext cx="7038900" cy="522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500">
                <a:solidFill>
                  <a:srgbClr val="0C4E68"/>
                </a:solidFill>
                <a:highlight>
                  <a:schemeClr val="lt1"/>
                </a:highlight>
                <a:latin typeface="Times New Roman"/>
                <a:ea typeface="Times New Roman"/>
                <a:cs typeface="Times New Roman"/>
                <a:sym typeface="Times New Roman"/>
              </a:rPr>
              <a:t>Literature</a:t>
            </a:r>
            <a:r>
              <a:rPr b="1" lang="en" sz="2500">
                <a:solidFill>
                  <a:srgbClr val="0C4E68"/>
                </a:solidFill>
                <a:highlight>
                  <a:schemeClr val="lt1"/>
                </a:highlight>
                <a:latin typeface="Times New Roman"/>
                <a:ea typeface="Times New Roman"/>
                <a:cs typeface="Times New Roman"/>
                <a:sym typeface="Times New Roman"/>
              </a:rPr>
              <a:t> Review</a:t>
            </a:r>
            <a:endParaRPr>
              <a:solidFill>
                <a:srgbClr val="0C4E68"/>
              </a:solidFill>
              <a:highlight>
                <a:schemeClr val="lt1"/>
              </a:highlight>
            </a:endParaRPr>
          </a:p>
        </p:txBody>
      </p:sp>
      <p:sp>
        <p:nvSpPr>
          <p:cNvPr id="154" name="Google Shape;154;p16"/>
          <p:cNvSpPr txBox="1"/>
          <p:nvPr>
            <p:ph idx="1" type="body"/>
          </p:nvPr>
        </p:nvSpPr>
        <p:spPr>
          <a:xfrm>
            <a:off x="1333100" y="605100"/>
            <a:ext cx="7038900" cy="560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450">
                <a:solidFill>
                  <a:schemeClr val="dk1"/>
                </a:solidFill>
                <a:latin typeface="Times New Roman"/>
                <a:ea typeface="Times New Roman"/>
                <a:cs typeface="Times New Roman"/>
                <a:sym typeface="Times New Roman"/>
              </a:rPr>
              <a:t>There are some most inspiring related works in the field of this Covid-19 prediction.</a:t>
            </a:r>
            <a:endParaRPr sz="145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450">
              <a:solidFill>
                <a:schemeClr val="dk1"/>
              </a:solidFill>
              <a:latin typeface="Times New Roman"/>
              <a:ea typeface="Times New Roman"/>
              <a:cs typeface="Times New Roman"/>
              <a:sym typeface="Times New Roman"/>
            </a:endParaRPr>
          </a:p>
        </p:txBody>
      </p:sp>
      <p:pic>
        <p:nvPicPr>
          <p:cNvPr id="155" name="Google Shape;155;p16"/>
          <p:cNvPicPr preferRelativeResize="0"/>
          <p:nvPr/>
        </p:nvPicPr>
        <p:blipFill>
          <a:blip r:embed="rId3">
            <a:alphaModFix/>
          </a:blip>
          <a:stretch>
            <a:fillRect/>
          </a:stretch>
        </p:blipFill>
        <p:spPr>
          <a:xfrm>
            <a:off x="1436525" y="1014450"/>
            <a:ext cx="5236976" cy="41290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58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solidFill>
                  <a:srgbClr val="0C4E68"/>
                </a:solidFill>
                <a:highlight>
                  <a:schemeClr val="lt1"/>
                </a:highlight>
                <a:latin typeface="Times New Roman"/>
                <a:ea typeface="Times New Roman"/>
                <a:cs typeface="Times New Roman"/>
                <a:sym typeface="Times New Roman"/>
              </a:rPr>
              <a:t>Overview of model used</a:t>
            </a:r>
            <a:r>
              <a:rPr lang="en" sz="2500">
                <a:solidFill>
                  <a:srgbClr val="0C4E68"/>
                </a:solidFill>
                <a:highlight>
                  <a:schemeClr val="lt1"/>
                </a:highlight>
                <a:latin typeface="Times New Roman"/>
                <a:ea typeface="Times New Roman"/>
                <a:cs typeface="Times New Roman"/>
                <a:sym typeface="Times New Roman"/>
              </a:rPr>
              <a:t>​</a:t>
            </a:r>
            <a:endParaRPr>
              <a:solidFill>
                <a:srgbClr val="0C4E68"/>
              </a:solidFill>
              <a:highlight>
                <a:schemeClr val="lt1"/>
              </a:highlight>
            </a:endParaRPr>
          </a:p>
        </p:txBody>
      </p:sp>
      <p:sp>
        <p:nvSpPr>
          <p:cNvPr id="161" name="Google Shape;161;p17"/>
          <p:cNvSpPr txBox="1"/>
          <p:nvPr>
            <p:ph idx="1" type="body"/>
          </p:nvPr>
        </p:nvSpPr>
        <p:spPr>
          <a:xfrm>
            <a:off x="1297500" y="1041150"/>
            <a:ext cx="7038900" cy="3844200"/>
          </a:xfrm>
          <a:prstGeom prst="rect">
            <a:avLst/>
          </a:prstGeom>
        </p:spPr>
        <p:txBody>
          <a:bodyPr anchorCtr="0" anchor="t" bIns="91425" lIns="91425" spcFirstLastPara="1" rIns="91425" wrap="square" tIns="91425">
            <a:normAutofit lnSpcReduction="10000"/>
          </a:bodyPr>
          <a:lstStyle/>
          <a:p>
            <a:pPr indent="0" lvl="0" marL="0" rtl="0" algn="just">
              <a:spcBef>
                <a:spcPts val="1200"/>
              </a:spcBef>
              <a:spcAft>
                <a:spcPts val="0"/>
              </a:spcAft>
              <a:buNone/>
            </a:pPr>
            <a:r>
              <a:rPr b="1" lang="en" sz="1200">
                <a:solidFill>
                  <a:srgbClr val="273239"/>
                </a:solidFill>
                <a:highlight>
                  <a:srgbClr val="FFFFFF"/>
                </a:highlight>
                <a:latin typeface="Times New Roman"/>
                <a:ea typeface="Times New Roman"/>
                <a:cs typeface="Times New Roman"/>
                <a:sym typeface="Times New Roman"/>
              </a:rPr>
              <a:t>Linear Regression</a:t>
            </a:r>
            <a:endParaRPr b="1" sz="1200">
              <a:solidFill>
                <a:srgbClr val="273239"/>
              </a:solidFill>
              <a:highlight>
                <a:srgbClr val="FFFFFF"/>
              </a:highlight>
              <a:latin typeface="Times New Roman"/>
              <a:ea typeface="Times New Roman"/>
              <a:cs typeface="Times New Roman"/>
              <a:sym typeface="Times New Roman"/>
            </a:endParaRPr>
          </a:p>
          <a:p>
            <a:pPr indent="-304800" lvl="0" marL="457200" rtl="0" algn="just">
              <a:spcBef>
                <a:spcPts val="1200"/>
              </a:spcBef>
              <a:spcAft>
                <a:spcPts val="0"/>
              </a:spcAft>
              <a:buClr>
                <a:srgbClr val="273239"/>
              </a:buClr>
              <a:buSzPts val="1200"/>
              <a:buFont typeface="Times New Roman"/>
              <a:buChar char="●"/>
            </a:pPr>
            <a:r>
              <a:rPr lang="en" sz="1200">
                <a:solidFill>
                  <a:srgbClr val="273239"/>
                </a:solidFill>
                <a:highlight>
                  <a:srgbClr val="FFFFFF"/>
                </a:highlight>
                <a:latin typeface="Times New Roman"/>
                <a:ea typeface="Times New Roman"/>
                <a:cs typeface="Times New Roman"/>
                <a:sym typeface="Times New Roman"/>
              </a:rPr>
              <a:t>Linear Regression is a machine learning algorithm based on supervised learning. </a:t>
            </a:r>
            <a:endParaRPr sz="1200">
              <a:solidFill>
                <a:srgbClr val="273239"/>
              </a:solidFill>
              <a:highlight>
                <a:srgbClr val="FFFFFF"/>
              </a:highlight>
              <a:latin typeface="Times New Roman"/>
              <a:ea typeface="Times New Roman"/>
              <a:cs typeface="Times New Roman"/>
              <a:sym typeface="Times New Roman"/>
            </a:endParaRPr>
          </a:p>
          <a:p>
            <a:pPr indent="-304800" lvl="0" marL="457200" rtl="0" algn="just">
              <a:spcBef>
                <a:spcPts val="0"/>
              </a:spcBef>
              <a:spcAft>
                <a:spcPts val="0"/>
              </a:spcAft>
              <a:buClr>
                <a:srgbClr val="273239"/>
              </a:buClr>
              <a:buSzPts val="1200"/>
              <a:buFont typeface="Times New Roman"/>
              <a:buChar char="●"/>
            </a:pPr>
            <a:r>
              <a:rPr lang="en" sz="1200">
                <a:solidFill>
                  <a:srgbClr val="273239"/>
                </a:solidFill>
                <a:highlight>
                  <a:srgbClr val="FFFFFF"/>
                </a:highlight>
                <a:latin typeface="Times New Roman"/>
                <a:ea typeface="Times New Roman"/>
                <a:cs typeface="Times New Roman"/>
                <a:sym typeface="Times New Roman"/>
              </a:rPr>
              <a:t>Regression models  target prediction value based on independent variables. </a:t>
            </a:r>
            <a:endParaRPr sz="1200">
              <a:solidFill>
                <a:srgbClr val="273239"/>
              </a:solidFill>
              <a:highlight>
                <a:srgbClr val="FFFFFF"/>
              </a:highlight>
              <a:latin typeface="Times New Roman"/>
              <a:ea typeface="Times New Roman"/>
              <a:cs typeface="Times New Roman"/>
              <a:sym typeface="Times New Roman"/>
            </a:endParaRPr>
          </a:p>
          <a:p>
            <a:pPr indent="-304800" lvl="0" marL="457200" rtl="0" algn="just">
              <a:spcBef>
                <a:spcPts val="0"/>
              </a:spcBef>
              <a:spcAft>
                <a:spcPts val="0"/>
              </a:spcAft>
              <a:buClr>
                <a:srgbClr val="273239"/>
              </a:buClr>
              <a:buSzPts val="1200"/>
              <a:buFont typeface="Times New Roman"/>
              <a:buChar char="●"/>
            </a:pPr>
            <a:r>
              <a:rPr lang="en" sz="1200">
                <a:solidFill>
                  <a:srgbClr val="273239"/>
                </a:solidFill>
                <a:highlight>
                  <a:srgbClr val="FFFFFF"/>
                </a:highlight>
                <a:latin typeface="Times New Roman"/>
                <a:ea typeface="Times New Roman"/>
                <a:cs typeface="Times New Roman"/>
                <a:sym typeface="Times New Roman"/>
              </a:rPr>
              <a:t>It is mostly used for finding out the relationship between variables and forecasting.</a:t>
            </a:r>
            <a:endParaRPr sz="1200">
              <a:solidFill>
                <a:srgbClr val="273239"/>
              </a:solidFill>
              <a:highlight>
                <a:srgbClr val="FFFFFF"/>
              </a:highlight>
              <a:latin typeface="Times New Roman"/>
              <a:ea typeface="Times New Roman"/>
              <a:cs typeface="Times New Roman"/>
              <a:sym typeface="Times New Roman"/>
            </a:endParaRPr>
          </a:p>
          <a:p>
            <a:pPr indent="0" lvl="0" marL="0" rtl="0" algn="just">
              <a:spcBef>
                <a:spcPts val="1200"/>
              </a:spcBef>
              <a:spcAft>
                <a:spcPts val="0"/>
              </a:spcAft>
              <a:buNone/>
            </a:pPr>
            <a:r>
              <a:t/>
            </a:r>
            <a:endParaRPr sz="1200">
              <a:solidFill>
                <a:srgbClr val="273239"/>
              </a:solidFill>
              <a:highlight>
                <a:srgbClr val="FFFFFF"/>
              </a:highlight>
              <a:latin typeface="Times New Roman"/>
              <a:ea typeface="Times New Roman"/>
              <a:cs typeface="Times New Roman"/>
              <a:sym typeface="Times New Roman"/>
            </a:endParaRPr>
          </a:p>
          <a:p>
            <a:pPr indent="0" lvl="0" marL="0" rtl="0" algn="just">
              <a:spcBef>
                <a:spcPts val="1200"/>
              </a:spcBef>
              <a:spcAft>
                <a:spcPts val="0"/>
              </a:spcAft>
              <a:buNone/>
            </a:pPr>
            <a:r>
              <a:t/>
            </a:r>
            <a:endParaRPr sz="1200">
              <a:solidFill>
                <a:srgbClr val="273239"/>
              </a:solidFill>
              <a:highlight>
                <a:srgbClr val="FFFFFF"/>
              </a:highlight>
              <a:latin typeface="Times New Roman"/>
              <a:ea typeface="Times New Roman"/>
              <a:cs typeface="Times New Roman"/>
              <a:sym typeface="Times New Roman"/>
            </a:endParaRPr>
          </a:p>
          <a:p>
            <a:pPr indent="0" lvl="0" marL="0" rtl="0" algn="just">
              <a:spcBef>
                <a:spcPts val="1200"/>
              </a:spcBef>
              <a:spcAft>
                <a:spcPts val="0"/>
              </a:spcAft>
              <a:buNone/>
            </a:pPr>
            <a:r>
              <a:t/>
            </a:r>
            <a:endParaRPr sz="1200">
              <a:solidFill>
                <a:srgbClr val="273239"/>
              </a:solidFill>
              <a:highlight>
                <a:srgbClr val="FFFFFF"/>
              </a:highlight>
              <a:latin typeface="Times New Roman"/>
              <a:ea typeface="Times New Roman"/>
              <a:cs typeface="Times New Roman"/>
              <a:sym typeface="Times New Roman"/>
            </a:endParaRPr>
          </a:p>
          <a:p>
            <a:pPr indent="0" lvl="0" marL="0" rtl="0" algn="just">
              <a:spcBef>
                <a:spcPts val="1200"/>
              </a:spcBef>
              <a:spcAft>
                <a:spcPts val="0"/>
              </a:spcAft>
              <a:buNone/>
            </a:pPr>
            <a:r>
              <a:t/>
            </a:r>
            <a:endParaRPr sz="1200">
              <a:solidFill>
                <a:srgbClr val="273239"/>
              </a:solidFill>
              <a:highlight>
                <a:srgbClr val="FFFFFF"/>
              </a:highlight>
              <a:latin typeface="Times New Roman"/>
              <a:ea typeface="Times New Roman"/>
              <a:cs typeface="Times New Roman"/>
              <a:sym typeface="Times New Roman"/>
            </a:endParaRPr>
          </a:p>
          <a:p>
            <a:pPr indent="-304800" lvl="0" marL="457200" rtl="0" algn="just">
              <a:spcBef>
                <a:spcPts val="1200"/>
              </a:spcBef>
              <a:spcAft>
                <a:spcPts val="0"/>
              </a:spcAft>
              <a:buClr>
                <a:srgbClr val="273239"/>
              </a:buClr>
              <a:buSzPts val="1200"/>
              <a:buFont typeface="Times New Roman"/>
              <a:buChar char="●"/>
            </a:pPr>
            <a:r>
              <a:rPr lang="en" sz="1200">
                <a:solidFill>
                  <a:srgbClr val="273239"/>
                </a:solidFill>
                <a:highlight>
                  <a:srgbClr val="FFFFFF"/>
                </a:highlight>
                <a:latin typeface="Times New Roman"/>
                <a:ea typeface="Times New Roman"/>
                <a:cs typeface="Times New Roman"/>
                <a:sym typeface="Times New Roman"/>
              </a:rPr>
              <a:t>In the figure above, X (input) is the work experience and Y (output) is the salary of a person. The regression line is the best fit line for our model.</a:t>
            </a:r>
            <a:endParaRPr sz="1200">
              <a:solidFill>
                <a:srgbClr val="273239"/>
              </a:solidFill>
              <a:highlight>
                <a:srgbClr val="FFFFFF"/>
              </a:highlight>
              <a:latin typeface="Times New Roman"/>
              <a:ea typeface="Times New Roman"/>
              <a:cs typeface="Times New Roman"/>
              <a:sym typeface="Times New Roman"/>
            </a:endParaRPr>
          </a:p>
          <a:p>
            <a:pPr indent="0" lvl="0" marL="457200" rtl="0" algn="just">
              <a:spcBef>
                <a:spcPts val="1200"/>
              </a:spcBef>
              <a:spcAft>
                <a:spcPts val="0"/>
              </a:spcAft>
              <a:buNone/>
            </a:pPr>
            <a:r>
              <a:t/>
            </a:r>
            <a:endParaRPr sz="1200">
              <a:solidFill>
                <a:srgbClr val="273239"/>
              </a:solidFill>
              <a:highlight>
                <a:srgbClr val="FFFFFF"/>
              </a:highlight>
              <a:latin typeface="Times New Roman"/>
              <a:ea typeface="Times New Roman"/>
              <a:cs typeface="Times New Roman"/>
              <a:sym typeface="Times New Roman"/>
            </a:endParaRPr>
          </a:p>
          <a:p>
            <a:pPr indent="0" lvl="0" marL="0" rtl="0" algn="just">
              <a:spcBef>
                <a:spcPts val="1200"/>
              </a:spcBef>
              <a:spcAft>
                <a:spcPts val="1200"/>
              </a:spcAft>
              <a:buNone/>
            </a:pPr>
            <a:r>
              <a:t/>
            </a:r>
            <a:endParaRPr sz="1200">
              <a:solidFill>
                <a:srgbClr val="273239"/>
              </a:solidFill>
              <a:highlight>
                <a:srgbClr val="FFFFFF"/>
              </a:highlight>
              <a:latin typeface="Times New Roman"/>
              <a:ea typeface="Times New Roman"/>
              <a:cs typeface="Times New Roman"/>
              <a:sym typeface="Times New Roman"/>
            </a:endParaRPr>
          </a:p>
        </p:txBody>
      </p:sp>
      <p:pic>
        <p:nvPicPr>
          <p:cNvPr id="162" name="Google Shape;162;p17"/>
          <p:cNvPicPr preferRelativeResize="0"/>
          <p:nvPr/>
        </p:nvPicPr>
        <p:blipFill>
          <a:blip r:embed="rId3">
            <a:alphaModFix/>
          </a:blip>
          <a:stretch>
            <a:fillRect/>
          </a:stretch>
        </p:blipFill>
        <p:spPr>
          <a:xfrm>
            <a:off x="1897025" y="2275187"/>
            <a:ext cx="1948325" cy="1296025"/>
          </a:xfrm>
          <a:prstGeom prst="rect">
            <a:avLst/>
          </a:prstGeom>
          <a:noFill/>
          <a:ln>
            <a:noFill/>
          </a:ln>
        </p:spPr>
      </p:pic>
      <p:pic>
        <p:nvPicPr>
          <p:cNvPr id="163" name="Google Shape;163;p17"/>
          <p:cNvPicPr preferRelativeResize="0"/>
          <p:nvPr/>
        </p:nvPicPr>
        <p:blipFill>
          <a:blip r:embed="rId4">
            <a:alphaModFix/>
          </a:blip>
          <a:stretch>
            <a:fillRect/>
          </a:stretch>
        </p:blipFill>
        <p:spPr>
          <a:xfrm>
            <a:off x="4317050" y="2056750"/>
            <a:ext cx="1695149" cy="1514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7" name="Shape 167"/>
        <p:cNvGrpSpPr/>
        <p:nvPr/>
      </p:nvGrpSpPr>
      <p:grpSpPr>
        <a:xfrm>
          <a:off x="0" y="0"/>
          <a:ext cx="0" cy="0"/>
          <a:chOff x="0" y="0"/>
          <a:chExt cx="0" cy="0"/>
        </a:xfrm>
      </p:grpSpPr>
      <p:sp>
        <p:nvSpPr>
          <p:cNvPr id="168" name="Google Shape;168;p18"/>
          <p:cNvSpPr txBox="1"/>
          <p:nvPr>
            <p:ph type="title"/>
          </p:nvPr>
        </p:nvSpPr>
        <p:spPr>
          <a:xfrm flipH="1" rot="10800000">
            <a:off x="1297500" y="355950"/>
            <a:ext cx="7038900" cy="3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9" name="Google Shape;169;p18"/>
          <p:cNvSpPr txBox="1"/>
          <p:nvPr>
            <p:ph idx="1" type="body"/>
          </p:nvPr>
        </p:nvSpPr>
        <p:spPr>
          <a:xfrm>
            <a:off x="1297500" y="498325"/>
            <a:ext cx="7038900" cy="39807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 sz="1200">
                <a:solidFill>
                  <a:srgbClr val="273239"/>
                </a:solidFill>
                <a:highlight>
                  <a:srgbClr val="FFFFFF"/>
                </a:highlight>
                <a:latin typeface="Times New Roman"/>
                <a:ea typeface="Times New Roman"/>
                <a:cs typeface="Times New Roman"/>
                <a:sym typeface="Times New Roman"/>
              </a:rPr>
              <a:t>Hypothesis function for Linear Regression :</a:t>
            </a:r>
            <a:endParaRPr b="1" sz="1200">
              <a:solidFill>
                <a:srgbClr val="273239"/>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t/>
            </a:r>
            <a:endParaRPr b="1" sz="1200">
              <a:solidFill>
                <a:srgbClr val="273239"/>
              </a:solidFill>
              <a:highlight>
                <a:srgbClr val="FFFFFF"/>
              </a:highlight>
              <a:latin typeface="Times New Roman"/>
              <a:ea typeface="Times New Roman"/>
              <a:cs typeface="Times New Roman"/>
              <a:sym typeface="Times New Roman"/>
            </a:endParaRPr>
          </a:p>
          <a:p>
            <a:pPr indent="0" lvl="0" marL="0" rtl="0" algn="just">
              <a:spcBef>
                <a:spcPts val="1200"/>
              </a:spcBef>
              <a:spcAft>
                <a:spcPts val="0"/>
              </a:spcAft>
              <a:buNone/>
            </a:pPr>
            <a:r>
              <a:rPr b="1" lang="en" sz="1200">
                <a:solidFill>
                  <a:srgbClr val="273239"/>
                </a:solidFill>
                <a:highlight>
                  <a:srgbClr val="FFFFFF"/>
                </a:highlight>
                <a:latin typeface="Times New Roman"/>
                <a:ea typeface="Times New Roman"/>
                <a:cs typeface="Times New Roman"/>
                <a:sym typeface="Times New Roman"/>
              </a:rPr>
              <a:t>While training the model we are given :</a:t>
            </a:r>
            <a:endParaRPr b="1" sz="1200">
              <a:solidFill>
                <a:srgbClr val="273239"/>
              </a:solidFill>
              <a:highlight>
                <a:srgbClr val="FFFFFF"/>
              </a:highlight>
              <a:latin typeface="Times New Roman"/>
              <a:ea typeface="Times New Roman"/>
              <a:cs typeface="Times New Roman"/>
              <a:sym typeface="Times New Roman"/>
            </a:endParaRPr>
          </a:p>
          <a:p>
            <a:pPr indent="0" lvl="0" marL="0" rtl="0" algn="just">
              <a:spcBef>
                <a:spcPts val="800"/>
              </a:spcBef>
              <a:spcAft>
                <a:spcPts val="0"/>
              </a:spcAft>
              <a:buNone/>
            </a:pPr>
            <a:r>
              <a:rPr lang="en" sz="1200">
                <a:solidFill>
                  <a:srgbClr val="273239"/>
                </a:solidFill>
                <a:highlight>
                  <a:srgbClr val="FFFFFF"/>
                </a:highlight>
                <a:latin typeface="Times New Roman"/>
                <a:ea typeface="Times New Roman"/>
                <a:cs typeface="Times New Roman"/>
                <a:sym typeface="Times New Roman"/>
              </a:rPr>
              <a:t>x: input training data (univariate – one input variable(parameter))</a:t>
            </a:r>
            <a:endParaRPr sz="1200">
              <a:solidFill>
                <a:srgbClr val="273239"/>
              </a:solidFill>
              <a:highlight>
                <a:srgbClr val="FFFFFF"/>
              </a:highlight>
              <a:latin typeface="Times New Roman"/>
              <a:ea typeface="Times New Roman"/>
              <a:cs typeface="Times New Roman"/>
              <a:sym typeface="Times New Roman"/>
            </a:endParaRPr>
          </a:p>
          <a:p>
            <a:pPr indent="0" lvl="0" marL="0" rtl="0" algn="just">
              <a:spcBef>
                <a:spcPts val="800"/>
              </a:spcBef>
              <a:spcAft>
                <a:spcPts val="0"/>
              </a:spcAft>
              <a:buNone/>
            </a:pPr>
            <a:r>
              <a:rPr lang="en" sz="1200">
                <a:solidFill>
                  <a:srgbClr val="273239"/>
                </a:solidFill>
                <a:highlight>
                  <a:srgbClr val="FFFFFF"/>
                </a:highlight>
                <a:latin typeface="Times New Roman"/>
                <a:ea typeface="Times New Roman"/>
                <a:cs typeface="Times New Roman"/>
                <a:sym typeface="Times New Roman"/>
              </a:rPr>
              <a:t>y: labels to data (supervised learning)</a:t>
            </a:r>
            <a:endParaRPr sz="1200">
              <a:solidFill>
                <a:srgbClr val="273239"/>
              </a:solidFill>
              <a:highlight>
                <a:srgbClr val="FFFFFF"/>
              </a:highlight>
              <a:latin typeface="Times New Roman"/>
              <a:ea typeface="Times New Roman"/>
              <a:cs typeface="Times New Roman"/>
              <a:sym typeface="Times New Roman"/>
            </a:endParaRPr>
          </a:p>
          <a:p>
            <a:pPr indent="0" lvl="0" marL="0" rtl="0" algn="just">
              <a:spcBef>
                <a:spcPts val="800"/>
              </a:spcBef>
              <a:spcAft>
                <a:spcPts val="0"/>
              </a:spcAft>
              <a:buNone/>
            </a:pPr>
            <a:r>
              <a:rPr lang="en" sz="1200">
                <a:solidFill>
                  <a:srgbClr val="273239"/>
                </a:solidFill>
                <a:highlight>
                  <a:srgbClr val="FFFFFF"/>
                </a:highlight>
                <a:latin typeface="Times New Roman"/>
                <a:ea typeface="Times New Roman"/>
                <a:cs typeface="Times New Roman"/>
                <a:sym typeface="Times New Roman"/>
              </a:rPr>
              <a:t>When training the model – it fits the best line to predict the value of y for a given value of x. The model gets the best regression fit line by finding the best θ1 and θ2 values.</a:t>
            </a:r>
            <a:endParaRPr sz="1200">
              <a:solidFill>
                <a:srgbClr val="273239"/>
              </a:solidFill>
              <a:highlight>
                <a:srgbClr val="FFFFFF"/>
              </a:highlight>
              <a:latin typeface="Times New Roman"/>
              <a:ea typeface="Times New Roman"/>
              <a:cs typeface="Times New Roman"/>
              <a:sym typeface="Times New Roman"/>
            </a:endParaRPr>
          </a:p>
          <a:p>
            <a:pPr indent="0" lvl="0" marL="0" rtl="0" algn="just">
              <a:spcBef>
                <a:spcPts val="800"/>
              </a:spcBef>
              <a:spcAft>
                <a:spcPts val="0"/>
              </a:spcAft>
              <a:buNone/>
            </a:pPr>
            <a:r>
              <a:rPr lang="en" sz="1200">
                <a:solidFill>
                  <a:srgbClr val="273239"/>
                </a:solidFill>
                <a:highlight>
                  <a:srgbClr val="FFFFFF"/>
                </a:highlight>
                <a:latin typeface="Times New Roman"/>
                <a:ea typeface="Times New Roman"/>
                <a:cs typeface="Times New Roman"/>
                <a:sym typeface="Times New Roman"/>
              </a:rPr>
              <a:t>θ1: intercept</a:t>
            </a:r>
            <a:endParaRPr sz="1200">
              <a:solidFill>
                <a:srgbClr val="273239"/>
              </a:solidFill>
              <a:highlight>
                <a:srgbClr val="FFFFFF"/>
              </a:highlight>
              <a:latin typeface="Times New Roman"/>
              <a:ea typeface="Times New Roman"/>
              <a:cs typeface="Times New Roman"/>
              <a:sym typeface="Times New Roman"/>
            </a:endParaRPr>
          </a:p>
          <a:p>
            <a:pPr indent="0" lvl="0" marL="0" rtl="0" algn="just">
              <a:spcBef>
                <a:spcPts val="800"/>
              </a:spcBef>
              <a:spcAft>
                <a:spcPts val="0"/>
              </a:spcAft>
              <a:buNone/>
            </a:pPr>
            <a:r>
              <a:rPr lang="en" sz="1200">
                <a:solidFill>
                  <a:srgbClr val="273239"/>
                </a:solidFill>
                <a:highlight>
                  <a:srgbClr val="FFFFFF"/>
                </a:highlight>
                <a:latin typeface="Times New Roman"/>
                <a:ea typeface="Times New Roman"/>
                <a:cs typeface="Times New Roman"/>
                <a:sym typeface="Times New Roman"/>
              </a:rPr>
              <a:t>θ2: coefficient of x</a:t>
            </a:r>
            <a:endParaRPr sz="1200">
              <a:solidFill>
                <a:srgbClr val="273239"/>
              </a:solidFill>
              <a:highlight>
                <a:srgbClr val="FFFFFF"/>
              </a:highlight>
              <a:latin typeface="Times New Roman"/>
              <a:ea typeface="Times New Roman"/>
              <a:cs typeface="Times New Roman"/>
              <a:sym typeface="Times New Roman"/>
            </a:endParaRPr>
          </a:p>
          <a:p>
            <a:pPr indent="0" lvl="0" marL="0" rtl="0" algn="just">
              <a:spcBef>
                <a:spcPts val="800"/>
              </a:spcBef>
              <a:spcAft>
                <a:spcPts val="0"/>
              </a:spcAft>
              <a:buNone/>
            </a:pPr>
            <a:r>
              <a:rPr lang="en" sz="1200">
                <a:solidFill>
                  <a:srgbClr val="273239"/>
                </a:solidFill>
                <a:highlight>
                  <a:srgbClr val="FFFFFF"/>
                </a:highlight>
                <a:latin typeface="Times New Roman"/>
                <a:ea typeface="Times New Roman"/>
                <a:cs typeface="Times New Roman"/>
                <a:sym typeface="Times New Roman"/>
              </a:rPr>
              <a:t>Once we find the best θ1 and θ2 values, we get the best fit line. So when we are finally using our model for prediction, it will predict the value of y for the input value of x.</a:t>
            </a:r>
            <a:endParaRPr b="1" sz="1200">
              <a:solidFill>
                <a:srgbClr val="273239"/>
              </a:solidFill>
              <a:highlight>
                <a:srgbClr val="FFFFFF"/>
              </a:highlight>
              <a:latin typeface="Times New Roman"/>
              <a:ea typeface="Times New Roman"/>
              <a:cs typeface="Times New Roman"/>
              <a:sym typeface="Times New Roman"/>
            </a:endParaRPr>
          </a:p>
          <a:p>
            <a:pPr indent="0" lvl="0" marL="0" rtl="0" algn="l">
              <a:spcBef>
                <a:spcPts val="800"/>
              </a:spcBef>
              <a:spcAft>
                <a:spcPts val="1200"/>
              </a:spcAft>
              <a:buNone/>
            </a:pPr>
            <a:r>
              <a:t/>
            </a:r>
            <a:endParaRPr>
              <a:solidFill>
                <a:schemeClr val="dk1"/>
              </a:solidFill>
            </a:endParaRPr>
          </a:p>
        </p:txBody>
      </p:sp>
      <p:pic>
        <p:nvPicPr>
          <p:cNvPr id="170" name="Google Shape;170;p18"/>
          <p:cNvPicPr preferRelativeResize="0"/>
          <p:nvPr/>
        </p:nvPicPr>
        <p:blipFill>
          <a:blip r:embed="rId3">
            <a:alphaModFix/>
          </a:blip>
          <a:stretch>
            <a:fillRect/>
          </a:stretch>
        </p:blipFill>
        <p:spPr>
          <a:xfrm>
            <a:off x="1362650" y="854250"/>
            <a:ext cx="2050150" cy="359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4" name="Shape 174"/>
        <p:cNvGrpSpPr/>
        <p:nvPr/>
      </p:nvGrpSpPr>
      <p:grpSpPr>
        <a:xfrm>
          <a:off x="0" y="0"/>
          <a:ext cx="0" cy="0"/>
          <a:chOff x="0" y="0"/>
          <a:chExt cx="0" cy="0"/>
        </a:xfrm>
      </p:grpSpPr>
      <p:sp>
        <p:nvSpPr>
          <p:cNvPr id="175" name="Google Shape;175;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76" name="Google Shape;176;p19"/>
          <p:cNvSpPr txBox="1"/>
          <p:nvPr>
            <p:ph idx="1" type="body"/>
          </p:nvPr>
        </p:nvSpPr>
        <p:spPr>
          <a:xfrm>
            <a:off x="1297500" y="393750"/>
            <a:ext cx="7038900" cy="4085100"/>
          </a:xfrm>
          <a:prstGeom prst="rect">
            <a:avLst/>
          </a:prstGeom>
        </p:spPr>
        <p:txBody>
          <a:bodyPr anchorCtr="0" anchor="t" bIns="91425" lIns="91425" spcFirstLastPara="1" rIns="91425" wrap="square" tIns="91425">
            <a:normAutofit fontScale="92500" lnSpcReduction="20000"/>
          </a:bodyPr>
          <a:lstStyle/>
          <a:p>
            <a:pPr indent="0" lvl="0" marL="0" rtl="0" algn="just">
              <a:spcBef>
                <a:spcPts val="0"/>
              </a:spcBef>
              <a:spcAft>
                <a:spcPts val="0"/>
              </a:spcAft>
              <a:buNone/>
            </a:pPr>
            <a:r>
              <a:rPr b="1" lang="en" sz="1200">
                <a:solidFill>
                  <a:srgbClr val="273239"/>
                </a:solidFill>
                <a:highlight>
                  <a:srgbClr val="FFFFFF"/>
                </a:highlight>
                <a:latin typeface="Times New Roman"/>
                <a:ea typeface="Times New Roman"/>
                <a:cs typeface="Times New Roman"/>
                <a:sym typeface="Times New Roman"/>
              </a:rPr>
              <a:t>Cost Function (J):</a:t>
            </a:r>
            <a:endParaRPr b="1" sz="1200">
              <a:solidFill>
                <a:srgbClr val="273239"/>
              </a:solidFill>
              <a:highlight>
                <a:srgbClr val="FFFFFF"/>
              </a:highlight>
              <a:latin typeface="Times New Roman"/>
              <a:ea typeface="Times New Roman"/>
              <a:cs typeface="Times New Roman"/>
              <a:sym typeface="Times New Roman"/>
            </a:endParaRPr>
          </a:p>
          <a:p>
            <a:pPr indent="0" lvl="0" marL="0" rtl="0" algn="just">
              <a:spcBef>
                <a:spcPts val="800"/>
              </a:spcBef>
              <a:spcAft>
                <a:spcPts val="0"/>
              </a:spcAft>
              <a:buNone/>
            </a:pPr>
            <a:r>
              <a:t/>
            </a:r>
            <a:endParaRPr b="1" sz="1200">
              <a:solidFill>
                <a:srgbClr val="273239"/>
              </a:solidFill>
              <a:highlight>
                <a:srgbClr val="FFFFFF"/>
              </a:highlight>
              <a:latin typeface="Times New Roman"/>
              <a:ea typeface="Times New Roman"/>
              <a:cs typeface="Times New Roman"/>
              <a:sym typeface="Times New Roman"/>
            </a:endParaRPr>
          </a:p>
          <a:p>
            <a:pPr indent="0" lvl="0" marL="0" rtl="0" algn="just">
              <a:spcBef>
                <a:spcPts val="800"/>
              </a:spcBef>
              <a:spcAft>
                <a:spcPts val="0"/>
              </a:spcAft>
              <a:buNone/>
            </a:pPr>
            <a:r>
              <a:t/>
            </a:r>
            <a:endParaRPr b="1" sz="1200">
              <a:solidFill>
                <a:srgbClr val="273239"/>
              </a:solidFill>
              <a:highlight>
                <a:srgbClr val="FFFFFF"/>
              </a:highlight>
              <a:latin typeface="Times New Roman"/>
              <a:ea typeface="Times New Roman"/>
              <a:cs typeface="Times New Roman"/>
              <a:sym typeface="Times New Roman"/>
            </a:endParaRPr>
          </a:p>
          <a:p>
            <a:pPr indent="0" lvl="0" marL="0" rtl="0" algn="just">
              <a:spcBef>
                <a:spcPts val="800"/>
              </a:spcBef>
              <a:spcAft>
                <a:spcPts val="0"/>
              </a:spcAft>
              <a:buNone/>
            </a:pPr>
            <a:r>
              <a:t/>
            </a:r>
            <a:endParaRPr b="1" sz="1200">
              <a:solidFill>
                <a:srgbClr val="273239"/>
              </a:solidFill>
              <a:highlight>
                <a:srgbClr val="FFFFFF"/>
              </a:highlight>
              <a:latin typeface="Times New Roman"/>
              <a:ea typeface="Times New Roman"/>
              <a:cs typeface="Times New Roman"/>
              <a:sym typeface="Times New Roman"/>
            </a:endParaRPr>
          </a:p>
          <a:p>
            <a:pPr indent="0" lvl="0" marL="0" rtl="0" algn="just">
              <a:spcBef>
                <a:spcPts val="800"/>
              </a:spcBef>
              <a:spcAft>
                <a:spcPts val="0"/>
              </a:spcAft>
              <a:buNone/>
            </a:pPr>
            <a:r>
              <a:t/>
            </a:r>
            <a:endParaRPr b="1" sz="1200">
              <a:solidFill>
                <a:srgbClr val="273239"/>
              </a:solidFill>
              <a:highlight>
                <a:srgbClr val="FFFFFF"/>
              </a:highlight>
              <a:latin typeface="Times New Roman"/>
              <a:ea typeface="Times New Roman"/>
              <a:cs typeface="Times New Roman"/>
              <a:sym typeface="Times New Roman"/>
            </a:endParaRPr>
          </a:p>
          <a:p>
            <a:pPr indent="0" lvl="0" marL="0" rtl="0" algn="just">
              <a:spcBef>
                <a:spcPts val="800"/>
              </a:spcBef>
              <a:spcAft>
                <a:spcPts val="0"/>
              </a:spcAft>
              <a:buNone/>
            </a:pPr>
            <a:r>
              <a:t/>
            </a:r>
            <a:endParaRPr b="1" sz="1200">
              <a:solidFill>
                <a:srgbClr val="273239"/>
              </a:solidFill>
              <a:highlight>
                <a:srgbClr val="FFFFFF"/>
              </a:highlight>
              <a:latin typeface="Times New Roman"/>
              <a:ea typeface="Times New Roman"/>
              <a:cs typeface="Times New Roman"/>
              <a:sym typeface="Times New Roman"/>
            </a:endParaRPr>
          </a:p>
          <a:p>
            <a:pPr indent="0" lvl="0" marL="0" rtl="0" algn="just">
              <a:spcBef>
                <a:spcPts val="800"/>
              </a:spcBef>
              <a:spcAft>
                <a:spcPts val="0"/>
              </a:spcAft>
              <a:buNone/>
            </a:pPr>
            <a:r>
              <a:t/>
            </a:r>
            <a:endParaRPr b="1" sz="1200">
              <a:solidFill>
                <a:srgbClr val="273239"/>
              </a:solidFill>
              <a:highlight>
                <a:srgbClr val="FFFFFF"/>
              </a:highlight>
              <a:latin typeface="Times New Roman"/>
              <a:ea typeface="Times New Roman"/>
              <a:cs typeface="Times New Roman"/>
              <a:sym typeface="Times New Roman"/>
            </a:endParaRPr>
          </a:p>
          <a:p>
            <a:pPr indent="0" lvl="0" marL="0" rtl="0" algn="just">
              <a:spcBef>
                <a:spcPts val="800"/>
              </a:spcBef>
              <a:spcAft>
                <a:spcPts val="0"/>
              </a:spcAft>
              <a:buNone/>
            </a:pPr>
            <a:r>
              <a:t/>
            </a:r>
            <a:endParaRPr b="1" sz="1200">
              <a:solidFill>
                <a:srgbClr val="273239"/>
              </a:solidFill>
              <a:highlight>
                <a:srgbClr val="FFFFFF"/>
              </a:highlight>
              <a:latin typeface="Times New Roman"/>
              <a:ea typeface="Times New Roman"/>
              <a:cs typeface="Times New Roman"/>
              <a:sym typeface="Times New Roman"/>
            </a:endParaRPr>
          </a:p>
          <a:p>
            <a:pPr indent="0" lvl="0" marL="0" rtl="0" algn="just">
              <a:spcBef>
                <a:spcPts val="800"/>
              </a:spcBef>
              <a:spcAft>
                <a:spcPts val="0"/>
              </a:spcAft>
              <a:buNone/>
            </a:pPr>
            <a:r>
              <a:t/>
            </a:r>
            <a:endParaRPr b="1" sz="1200">
              <a:solidFill>
                <a:srgbClr val="273239"/>
              </a:solidFill>
              <a:highlight>
                <a:srgbClr val="FFFFFF"/>
              </a:highlight>
              <a:latin typeface="Times New Roman"/>
              <a:ea typeface="Times New Roman"/>
              <a:cs typeface="Times New Roman"/>
              <a:sym typeface="Times New Roman"/>
            </a:endParaRPr>
          </a:p>
          <a:p>
            <a:pPr indent="0" lvl="0" marL="0" rtl="0" algn="just">
              <a:spcBef>
                <a:spcPts val="800"/>
              </a:spcBef>
              <a:spcAft>
                <a:spcPts val="0"/>
              </a:spcAft>
              <a:buNone/>
            </a:pPr>
            <a:r>
              <a:t/>
            </a:r>
            <a:endParaRPr b="1" sz="1200">
              <a:solidFill>
                <a:srgbClr val="273239"/>
              </a:solidFill>
              <a:highlight>
                <a:srgbClr val="FFFFFF"/>
              </a:highlight>
              <a:latin typeface="Times New Roman"/>
              <a:ea typeface="Times New Roman"/>
              <a:cs typeface="Times New Roman"/>
              <a:sym typeface="Times New Roman"/>
            </a:endParaRPr>
          </a:p>
          <a:p>
            <a:pPr indent="0" lvl="0" marL="0" rtl="0" algn="just">
              <a:spcBef>
                <a:spcPts val="800"/>
              </a:spcBef>
              <a:spcAft>
                <a:spcPts val="0"/>
              </a:spcAft>
              <a:buNone/>
            </a:pPr>
            <a:r>
              <a:t/>
            </a:r>
            <a:endParaRPr sz="1200">
              <a:solidFill>
                <a:srgbClr val="273239"/>
              </a:solidFill>
              <a:highlight>
                <a:srgbClr val="FFFFFF"/>
              </a:highlight>
              <a:latin typeface="Times New Roman"/>
              <a:ea typeface="Times New Roman"/>
              <a:cs typeface="Times New Roman"/>
              <a:sym typeface="Times New Roman"/>
            </a:endParaRPr>
          </a:p>
          <a:p>
            <a:pPr indent="-299085" lvl="0" marL="457200" rtl="0" algn="just">
              <a:spcBef>
                <a:spcPts val="800"/>
              </a:spcBef>
              <a:spcAft>
                <a:spcPts val="0"/>
              </a:spcAft>
              <a:buClr>
                <a:srgbClr val="273239"/>
              </a:buClr>
              <a:buSzPct val="100000"/>
              <a:buFont typeface="Times New Roman"/>
              <a:buChar char="●"/>
            </a:pPr>
            <a:r>
              <a:rPr lang="en" sz="1200">
                <a:solidFill>
                  <a:srgbClr val="273239"/>
                </a:solidFill>
                <a:highlight>
                  <a:srgbClr val="FFFFFF"/>
                </a:highlight>
                <a:latin typeface="Times New Roman"/>
                <a:ea typeface="Times New Roman"/>
                <a:cs typeface="Times New Roman"/>
                <a:sym typeface="Times New Roman"/>
              </a:rPr>
              <a:t>Cost function(J) of Linear Regression is the </a:t>
            </a:r>
            <a:r>
              <a:rPr b="1" lang="en" sz="1200">
                <a:solidFill>
                  <a:srgbClr val="273239"/>
                </a:solidFill>
                <a:highlight>
                  <a:srgbClr val="FFFFFF"/>
                </a:highlight>
                <a:latin typeface="Times New Roman"/>
                <a:ea typeface="Times New Roman"/>
                <a:cs typeface="Times New Roman"/>
                <a:sym typeface="Times New Roman"/>
              </a:rPr>
              <a:t>Root Mean Squared Error (RMSE)</a:t>
            </a:r>
            <a:r>
              <a:rPr lang="en" sz="1200">
                <a:solidFill>
                  <a:srgbClr val="273239"/>
                </a:solidFill>
                <a:highlight>
                  <a:srgbClr val="FFFFFF"/>
                </a:highlight>
                <a:latin typeface="Times New Roman"/>
                <a:ea typeface="Times New Roman"/>
                <a:cs typeface="Times New Roman"/>
                <a:sym typeface="Times New Roman"/>
              </a:rPr>
              <a:t> between predicted y value (pred) and true y value (y).</a:t>
            </a:r>
            <a:endParaRPr sz="1200">
              <a:solidFill>
                <a:srgbClr val="273239"/>
              </a:solidFill>
              <a:highlight>
                <a:srgbClr val="FFFFFF"/>
              </a:highlight>
              <a:latin typeface="Times New Roman"/>
              <a:ea typeface="Times New Roman"/>
              <a:cs typeface="Times New Roman"/>
              <a:sym typeface="Times New Roman"/>
            </a:endParaRPr>
          </a:p>
          <a:p>
            <a:pPr indent="0" lvl="0" marL="0" rtl="0" algn="just">
              <a:spcBef>
                <a:spcPts val="800"/>
              </a:spcBef>
              <a:spcAft>
                <a:spcPts val="0"/>
              </a:spcAft>
              <a:buNone/>
            </a:pPr>
            <a:r>
              <a:t/>
            </a:r>
            <a:endParaRPr b="1" sz="1200">
              <a:solidFill>
                <a:srgbClr val="273239"/>
              </a:solidFill>
              <a:highlight>
                <a:srgbClr val="FFFFFF"/>
              </a:highlight>
              <a:latin typeface="Times New Roman"/>
              <a:ea typeface="Times New Roman"/>
              <a:cs typeface="Times New Roman"/>
              <a:sym typeface="Times New Roman"/>
            </a:endParaRPr>
          </a:p>
          <a:p>
            <a:pPr indent="0" lvl="0" marL="0" rtl="0" algn="l">
              <a:spcBef>
                <a:spcPts val="800"/>
              </a:spcBef>
              <a:spcAft>
                <a:spcPts val="1200"/>
              </a:spcAft>
              <a:buNone/>
            </a:pPr>
            <a:r>
              <a:t/>
            </a:r>
            <a:endParaRPr/>
          </a:p>
        </p:txBody>
      </p:sp>
      <p:pic>
        <p:nvPicPr>
          <p:cNvPr id="177" name="Google Shape;177;p19"/>
          <p:cNvPicPr preferRelativeResize="0"/>
          <p:nvPr/>
        </p:nvPicPr>
        <p:blipFill>
          <a:blip r:embed="rId3">
            <a:alphaModFix/>
          </a:blip>
          <a:stretch>
            <a:fillRect/>
          </a:stretch>
        </p:blipFill>
        <p:spPr>
          <a:xfrm>
            <a:off x="1845150" y="873200"/>
            <a:ext cx="5024726" cy="2375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1" name="Shape 181"/>
        <p:cNvGrpSpPr/>
        <p:nvPr/>
      </p:nvGrpSpPr>
      <p:grpSpPr>
        <a:xfrm>
          <a:off x="0" y="0"/>
          <a:ext cx="0" cy="0"/>
          <a:chOff x="0" y="0"/>
          <a:chExt cx="0" cy="0"/>
        </a:xfrm>
      </p:grpSpPr>
      <p:sp>
        <p:nvSpPr>
          <p:cNvPr id="182" name="Google Shape;182;p20"/>
          <p:cNvSpPr txBox="1"/>
          <p:nvPr>
            <p:ph type="title"/>
          </p:nvPr>
        </p:nvSpPr>
        <p:spPr>
          <a:xfrm>
            <a:off x="1297500" y="393750"/>
            <a:ext cx="7038900" cy="656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1" lang="en" sz="2055">
                <a:solidFill>
                  <a:srgbClr val="0C4E68"/>
                </a:solidFill>
                <a:highlight>
                  <a:srgbClr val="FFFFFF"/>
                </a:highlight>
                <a:latin typeface="Times New Roman"/>
                <a:ea typeface="Times New Roman"/>
                <a:cs typeface="Times New Roman"/>
                <a:sym typeface="Times New Roman"/>
              </a:rPr>
              <a:t>Methodology</a:t>
            </a:r>
            <a:endParaRPr b="1" sz="2055">
              <a:solidFill>
                <a:srgbClr val="0C4E68"/>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1200">
              <a:solidFill>
                <a:srgbClr val="333333"/>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83" name="Google Shape;183;p20"/>
          <p:cNvSpPr txBox="1"/>
          <p:nvPr>
            <p:ph idx="1" type="body"/>
          </p:nvPr>
        </p:nvSpPr>
        <p:spPr>
          <a:xfrm>
            <a:off x="1297500" y="925350"/>
            <a:ext cx="6524400" cy="400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200">
                <a:solidFill>
                  <a:srgbClr val="333333"/>
                </a:solidFill>
                <a:highlight>
                  <a:srgbClr val="FFFFFF"/>
                </a:highlight>
                <a:latin typeface="Times New Roman"/>
                <a:ea typeface="Times New Roman"/>
                <a:cs typeface="Times New Roman"/>
                <a:sym typeface="Times New Roman"/>
              </a:rPr>
              <a:t>Dataset and its features</a:t>
            </a:r>
            <a:endParaRPr b="1" sz="1200">
              <a:solidFill>
                <a:srgbClr val="333333"/>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Clr>
                <a:srgbClr val="333333"/>
              </a:buClr>
              <a:buSzPts val="1200"/>
              <a:buFont typeface="Times New Roman"/>
              <a:buChar char="●"/>
            </a:pPr>
            <a:r>
              <a:rPr lang="en" sz="1200">
                <a:solidFill>
                  <a:srgbClr val="333333"/>
                </a:solidFill>
                <a:highlight>
                  <a:srgbClr val="FFFFFF"/>
                </a:highlight>
                <a:latin typeface="Times New Roman"/>
                <a:ea typeface="Times New Roman"/>
                <a:cs typeface="Times New Roman"/>
                <a:sym typeface="Times New Roman"/>
              </a:rPr>
              <a:t>Covid-19 India - </a:t>
            </a:r>
            <a:r>
              <a:rPr lang="en" sz="1200" u="sng">
                <a:solidFill>
                  <a:srgbClr val="1155CC"/>
                </a:solidFill>
                <a:highlight>
                  <a:srgbClr val="FFFFFF"/>
                </a:highlight>
                <a:latin typeface="Times New Roman"/>
                <a:ea typeface="Times New Roman"/>
                <a:cs typeface="Times New Roman"/>
                <a:sym typeface="Times New Roman"/>
                <a:hlinkClick r:id="rId3">
                  <a:extLst>
                    <a:ext uri="{A12FA001-AC4F-418D-AE19-62706E023703}">
                      <ahyp:hlinkClr val="tx"/>
                    </a:ext>
                  </a:extLst>
                </a:hlinkClick>
              </a:rPr>
              <a:t>https://www.kaggle.com</a:t>
            </a:r>
            <a:endParaRPr sz="1200">
              <a:solidFill>
                <a:srgbClr val="333333"/>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Clr>
                <a:srgbClr val="333333"/>
              </a:buClr>
              <a:buSzPts val="1200"/>
              <a:buFont typeface="Times New Roman"/>
              <a:buChar char="●"/>
            </a:pPr>
            <a:r>
              <a:rPr lang="en" sz="1200">
                <a:solidFill>
                  <a:srgbClr val="333333"/>
                </a:solidFill>
                <a:highlight>
                  <a:srgbClr val="FFFFFF"/>
                </a:highlight>
                <a:latin typeface="Times New Roman"/>
                <a:ea typeface="Times New Roman"/>
                <a:cs typeface="Times New Roman"/>
                <a:sym typeface="Times New Roman"/>
              </a:rPr>
              <a:t> Table 1 shows the attributes/features used in this study and a glimpse of the dataset is presented in Table 2.</a:t>
            </a:r>
            <a:endParaRPr sz="1200">
              <a:solidFill>
                <a:srgbClr val="333333"/>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333333"/>
              </a:solidFill>
              <a:highlight>
                <a:srgbClr val="FFFFFF"/>
              </a:highlight>
              <a:latin typeface="Times New Roman"/>
              <a:ea typeface="Times New Roman"/>
              <a:cs typeface="Times New Roman"/>
              <a:sym typeface="Times New Roman"/>
            </a:endParaRPr>
          </a:p>
        </p:txBody>
      </p:sp>
      <p:pic>
        <p:nvPicPr>
          <p:cNvPr id="184" name="Google Shape;184;p20"/>
          <p:cNvPicPr preferRelativeResize="0"/>
          <p:nvPr/>
        </p:nvPicPr>
        <p:blipFill>
          <a:blip r:embed="rId4">
            <a:alphaModFix/>
          </a:blip>
          <a:stretch>
            <a:fillRect/>
          </a:stretch>
        </p:blipFill>
        <p:spPr>
          <a:xfrm>
            <a:off x="1859825" y="1859850"/>
            <a:ext cx="4867650" cy="29366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8" name="Shape 188"/>
        <p:cNvGrpSpPr/>
        <p:nvPr/>
      </p:nvGrpSpPr>
      <p:grpSpPr>
        <a:xfrm>
          <a:off x="0" y="0"/>
          <a:ext cx="0" cy="0"/>
          <a:chOff x="0" y="0"/>
          <a:chExt cx="0" cy="0"/>
        </a:xfrm>
      </p:grpSpPr>
      <p:sp>
        <p:nvSpPr>
          <p:cNvPr id="189" name="Google Shape;189;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90" name="Google Shape;190;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1" name="Google Shape;191;p21"/>
          <p:cNvPicPr preferRelativeResize="0"/>
          <p:nvPr/>
        </p:nvPicPr>
        <p:blipFill>
          <a:blip r:embed="rId3">
            <a:alphaModFix/>
          </a:blip>
          <a:stretch>
            <a:fillRect/>
          </a:stretch>
        </p:blipFill>
        <p:spPr>
          <a:xfrm>
            <a:off x="1432700" y="0"/>
            <a:ext cx="5784224" cy="51079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