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2" r:id="rId4"/>
    <p:sldId id="293" r:id="rId5"/>
    <p:sldId id="257" r:id="rId6"/>
    <p:sldId id="283" r:id="rId8"/>
    <p:sldId id="259" r:id="rId9"/>
    <p:sldId id="287" r:id="rId10"/>
    <p:sldId id="288" r:id="rId11"/>
    <p:sldId id="285" r:id="rId12"/>
    <p:sldId id="286" r:id="rId13"/>
    <p:sldId id="290" r:id="rId14"/>
    <p:sldId id="292" r:id="rId15"/>
    <p:sldId id="300" r:id="rId16"/>
    <p:sldId id="260" r:id="rId17"/>
    <p:sldId id="301" r:id="rId18"/>
    <p:sldId id="302" r:id="rId19"/>
    <p:sldId id="289" r:id="rId20"/>
    <p:sldId id="303" r:id="rId21"/>
    <p:sldId id="304" r:id="rId22"/>
    <p:sldId id="305" r:id="rId23"/>
    <p:sldId id="307" r:id="rId24"/>
    <p:sldId id="308" r:id="rId25"/>
    <p:sldId id="309"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166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D8402-3F08-48C0-B36E-CE6BABA5426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04D55E-8D7B-47F9-B438-B6D9DCFBBB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04D55E-8D7B-47F9-B438-B6D9DCFBBB3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1428736"/>
            <a:ext cx="7000924" cy="928694"/>
          </a:xfrm>
        </p:spPr>
        <p:txBody>
          <a:bodyPr>
            <a:noAutofit/>
          </a:bodyPr>
          <a:lstStyle/>
          <a:p>
            <a:pPr algn="ctr"/>
            <a:r>
              <a:rPr lang="en-US" sz="2800" dirty="0" err="1">
                <a:solidFill>
                  <a:schemeClr val="tx1"/>
                </a:solidFill>
              </a:rPr>
              <a:t>AquaDetect</a:t>
            </a:r>
            <a:br>
              <a:rPr lang="en-US" sz="2800" dirty="0">
                <a:solidFill>
                  <a:schemeClr val="tx1"/>
                </a:solidFill>
              </a:rPr>
            </a:br>
            <a:r>
              <a:rPr lang="en-US" sz="2800" dirty="0">
                <a:solidFill>
                  <a:schemeClr val="tx1"/>
                </a:solidFill>
              </a:rPr>
              <a:t>Disease Detection In </a:t>
            </a:r>
            <a:r>
              <a:rPr lang="en-US" sz="2800" dirty="0" err="1">
                <a:solidFill>
                  <a:schemeClr val="tx1"/>
                </a:solidFill>
              </a:rPr>
              <a:t>AquaCulture</a:t>
            </a:r>
            <a:endParaRPr lang="en-US" sz="2800" dirty="0">
              <a:solidFill>
                <a:schemeClr val="tx1"/>
              </a:solidFill>
            </a:endParaRPr>
          </a:p>
        </p:txBody>
      </p:sp>
      <p:pic>
        <p:nvPicPr>
          <p:cNvPr id="4" name="Picture 3"/>
          <p:cNvPicPr/>
          <p:nvPr/>
        </p:nvPicPr>
        <p:blipFill rotWithShape="1">
          <a:blip r:embed="rId1"/>
          <a:srcRect l="10733" t="39785" r="47042" b="31588"/>
          <a:stretch>
            <a:fillRect/>
          </a:stretch>
        </p:blipFill>
        <p:spPr bwMode="auto">
          <a:xfrm>
            <a:off x="1907704" y="447661"/>
            <a:ext cx="2438400" cy="981075"/>
          </a:xfrm>
          <a:prstGeom prst="rect">
            <a:avLst/>
          </a:prstGeom>
          <a:ln>
            <a:noFill/>
          </a:ln>
        </p:spPr>
      </p:pic>
      <p:sp>
        <p:nvSpPr>
          <p:cNvPr id="5" name="Subtitle 4"/>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06" y="188640"/>
            <a:ext cx="7499994" cy="868958"/>
          </a:xfrm>
        </p:spPr>
        <p:txBody>
          <a:bodyPr/>
          <a:lstStyle/>
          <a:p>
            <a:r>
              <a:rPr lang="en-US" dirty="0"/>
              <a:t>LITERATURE SURVEY</a:t>
            </a:r>
            <a:endParaRPr lang="en-US" dirty="0"/>
          </a:p>
        </p:txBody>
      </p:sp>
      <p:graphicFrame>
        <p:nvGraphicFramePr>
          <p:cNvPr id="3" name="Table 4"/>
          <p:cNvGraphicFramePr>
            <a:graphicFrameLocks noGrp="1"/>
          </p:cNvGraphicFramePr>
          <p:nvPr>
            <p:ph sz="quarter" idx="1"/>
          </p:nvPr>
        </p:nvGraphicFramePr>
        <p:xfrm>
          <a:off x="179512" y="1196752"/>
          <a:ext cx="8640960" cy="5172524"/>
        </p:xfrm>
        <a:graphic>
          <a:graphicData uri="http://schemas.openxmlformats.org/drawingml/2006/table">
            <a:tbl>
              <a:tblPr firstRow="1" bandRow="1">
                <a:effectLst>
                  <a:outerShdw blurRad="1270000" dist="38100" dir="8100000" algn="tr" rotWithShape="0">
                    <a:prstClr val="black">
                      <a:alpha val="40000"/>
                    </a:prstClr>
                  </a:outerShdw>
                </a:effectLst>
                <a:tableStyleId>{5C22544A-7EE6-4342-B048-85BDC9FD1C3A}</a:tableStyleId>
              </a:tblPr>
              <a:tblGrid>
                <a:gridCol w="1080120"/>
                <a:gridCol w="2160240"/>
                <a:gridCol w="3384376"/>
                <a:gridCol w="2016224"/>
              </a:tblGrid>
              <a:tr h="576064">
                <a:tc>
                  <a:txBody>
                    <a:bodyPr/>
                    <a:lstStyle/>
                    <a:p>
                      <a:r>
                        <a:rPr lang="en-US" dirty="0"/>
                        <a:t>    </a:t>
                      </a:r>
                      <a:r>
                        <a:rPr lang="en-US" sz="1400" dirty="0"/>
                        <a:t>SL</a:t>
                      </a:r>
                      <a:endParaRPr lang="en-US" sz="1400" dirty="0"/>
                    </a:p>
                    <a:p>
                      <a:r>
                        <a:rPr lang="en-US" sz="1400" dirty="0"/>
                        <a:t>Number</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Paper Title, Author,</a:t>
                      </a:r>
                      <a:r>
                        <a:rPr lang="en-IN" sz="1400" baseline="0" dirty="0"/>
                        <a:t> Year of Publication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Abstract , Technique mentioned</a:t>
                      </a:r>
                      <a:endParaRPr lang="en-US" sz="1400" dirty="0"/>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Limitations</a:t>
                      </a:r>
                      <a:endParaRPr lang="en-US" sz="1400" dirty="0"/>
                    </a:p>
                    <a:p>
                      <a:endParaRPr lang="en-US" sz="1400" dirty="0"/>
                    </a:p>
                  </a:txBody>
                  <a:tcPr/>
                </a:tc>
              </a:tr>
              <a:tr h="459340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 </a:t>
                      </a:r>
                      <a:r>
                        <a:rPr kumimoji="0" lang="en-US" sz="1600" b="0" i="0" kern="1200" dirty="0">
                          <a:solidFill>
                            <a:schemeClr val="dk1"/>
                          </a:solidFill>
                          <a:effectLst/>
                          <a:latin typeface="+mn-lt"/>
                          <a:ea typeface="+mn-ea"/>
                          <a:cs typeface="+mn-cs"/>
                        </a:rPr>
                        <a:t>An in-depth automated approach for fish disease recognition</a:t>
                      </a:r>
                      <a:endParaRPr kumimoji="0" lang="en-US" sz="1600" b="0" i="0" kern="1200" dirty="0">
                        <a:solidFill>
                          <a:schemeClr val="dk1"/>
                        </a:solidFill>
                        <a:effectLst/>
                        <a:latin typeface="+mn-lt"/>
                        <a:ea typeface="+mn-ea"/>
                        <a:cs typeface="+mn-cs"/>
                      </a:endParaRPr>
                    </a:p>
                    <a:p>
                      <a:endParaRPr lang="en-US" sz="1600" dirty="0"/>
                    </a:p>
                    <a:p>
                      <a:r>
                        <a:rPr lang="en-US" sz="1600" dirty="0"/>
                        <a:t>By Md. </a:t>
                      </a:r>
                      <a:r>
                        <a:rPr lang="en-US" sz="1600" dirty="0" err="1"/>
                        <a:t>Jueal</a:t>
                      </a:r>
                      <a:r>
                        <a:rPr lang="en-US" sz="1600" dirty="0"/>
                        <a:t> Mia, </a:t>
                      </a:r>
                      <a:r>
                        <a:rPr lang="en-US" sz="1600" dirty="0" err="1"/>
                        <a:t>Rafat</a:t>
                      </a:r>
                      <a:r>
                        <a:rPr lang="en-US" sz="1600" dirty="0"/>
                        <a:t> Bin Mahmud, Md. </a:t>
                      </a:r>
                      <a:r>
                        <a:rPr lang="en-US" sz="1600" dirty="0" err="1"/>
                        <a:t>Safein</a:t>
                      </a:r>
                      <a:r>
                        <a:rPr lang="en-US" sz="1600" dirty="0"/>
                        <a:t> </a:t>
                      </a:r>
                      <a:r>
                        <a:rPr lang="en-US" sz="1600" dirty="0" err="1"/>
                        <a:t>Sadad</a:t>
                      </a:r>
                      <a:endParaRPr lang="en-US" sz="1600" dirty="0"/>
                    </a:p>
                  </a:txBody>
                  <a:tcPr/>
                </a:tc>
                <a:tc>
                  <a:txBody>
                    <a:bodyPr/>
                    <a:lstStyle/>
                    <a:p>
                      <a:r>
                        <a:rPr kumimoji="0" lang="en-US" sz="1600" b="0" i="0" kern="1200" dirty="0">
                          <a:solidFill>
                            <a:schemeClr val="dk1"/>
                          </a:solidFill>
                          <a:effectLst/>
                          <a:latin typeface="+mn-lt"/>
                          <a:ea typeface="+mn-ea"/>
                          <a:cs typeface="+mn-cs"/>
                        </a:rPr>
                        <a:t>The article mentions the utilization of eight prominent classification algorithms for fish disease recognition. While Random Forest performed the best, the study also evaluated several other algorithms such as Logistic Regression, Neural Networks, Gradient Boosting, Support Vector Machine, K-Star, and K-Nearest Neighbors. These algorithms might have shown varying levels of accuracy and effectiveness in classifying fish diseases.</a:t>
                      </a:r>
                      <a:endParaRPr lang="en-US" sz="1600" dirty="0"/>
                    </a:p>
                  </a:txBody>
                  <a:tcPr/>
                </a:tc>
                <a:tc>
                  <a:txBody>
                    <a:bodyPr/>
                    <a:lstStyle/>
                    <a:p>
                      <a:r>
                        <a:rPr kumimoji="0" lang="en-US" sz="1600" b="0" i="0" kern="1200" dirty="0">
                          <a:solidFill>
                            <a:schemeClr val="dk1"/>
                          </a:solidFill>
                          <a:effectLst/>
                          <a:latin typeface="+mn-lt"/>
                          <a:ea typeface="+mn-ea"/>
                          <a:cs typeface="+mn-cs"/>
                        </a:rPr>
                        <a:t>Limitations may include dataset size, quality, feature selection, model evaluation, real-world deployment challenges, and interpretability issues in machine learning-based fish disease recognition systems.</a:t>
                      </a:r>
                      <a:endParaRPr lang="en-US" sz="16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06" y="188640"/>
            <a:ext cx="7499994" cy="868958"/>
          </a:xfrm>
        </p:spPr>
        <p:txBody>
          <a:bodyPr/>
          <a:lstStyle/>
          <a:p>
            <a:r>
              <a:rPr lang="en-US" dirty="0"/>
              <a:t>LITERATURE SURVEY</a:t>
            </a:r>
            <a:endParaRPr lang="en-US" dirty="0"/>
          </a:p>
        </p:txBody>
      </p:sp>
      <p:graphicFrame>
        <p:nvGraphicFramePr>
          <p:cNvPr id="3" name="Table 4"/>
          <p:cNvGraphicFramePr>
            <a:graphicFrameLocks noGrp="1"/>
          </p:cNvGraphicFramePr>
          <p:nvPr>
            <p:ph sz="quarter" idx="1"/>
          </p:nvPr>
        </p:nvGraphicFramePr>
        <p:xfrm>
          <a:off x="179512" y="1196752"/>
          <a:ext cx="8640960" cy="5172524"/>
        </p:xfrm>
        <a:graphic>
          <a:graphicData uri="http://schemas.openxmlformats.org/drawingml/2006/table">
            <a:tbl>
              <a:tblPr firstRow="1" bandRow="1">
                <a:effectLst>
                  <a:outerShdw blurRad="1270000" dist="38100" dir="8100000" algn="tr" rotWithShape="0">
                    <a:prstClr val="black">
                      <a:alpha val="40000"/>
                    </a:prstClr>
                  </a:outerShdw>
                </a:effectLst>
                <a:tableStyleId>{5C22544A-7EE6-4342-B048-85BDC9FD1C3A}</a:tableStyleId>
              </a:tblPr>
              <a:tblGrid>
                <a:gridCol w="1080120"/>
                <a:gridCol w="2160240"/>
                <a:gridCol w="3384376"/>
                <a:gridCol w="2016224"/>
              </a:tblGrid>
              <a:tr h="576064">
                <a:tc>
                  <a:txBody>
                    <a:bodyPr/>
                    <a:lstStyle/>
                    <a:p>
                      <a:r>
                        <a:rPr lang="en-US" dirty="0"/>
                        <a:t>    </a:t>
                      </a:r>
                      <a:r>
                        <a:rPr lang="en-US" sz="1400" dirty="0"/>
                        <a:t>SL</a:t>
                      </a:r>
                      <a:endParaRPr lang="en-US" sz="1400" dirty="0"/>
                    </a:p>
                    <a:p>
                      <a:r>
                        <a:rPr lang="en-US" sz="1400" dirty="0"/>
                        <a:t>Number</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Paper Title, Author,</a:t>
                      </a:r>
                      <a:r>
                        <a:rPr lang="en-IN" sz="1400" baseline="0" dirty="0"/>
                        <a:t> Year of Publication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Abstract , Technique mentioned</a:t>
                      </a:r>
                      <a:endParaRPr lang="en-US" sz="1400" dirty="0"/>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Limitations</a:t>
                      </a:r>
                      <a:endParaRPr lang="en-US" sz="1400" dirty="0"/>
                    </a:p>
                    <a:p>
                      <a:endParaRPr lang="en-US" sz="1400" dirty="0"/>
                    </a:p>
                  </a:txBody>
                  <a:tcPr/>
                </a:tc>
              </a:tr>
              <a:tr h="4593404">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mn-lt"/>
                          <a:ea typeface="+mn-ea"/>
                          <a:cs typeface="+mn-cs"/>
                        </a:rPr>
                        <a:t>Epizootic ulcerative syndrome causes cutaneous dysbacteriosis in hybrid snakehead </a:t>
                      </a:r>
                      <a:endParaRPr kumimoji="0" lang="en-US"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mn-lt"/>
                          <a:ea typeface="+mn-ea"/>
                          <a:cs typeface="+mn-cs"/>
                        </a:rPr>
                        <a:t>Channa maculate, Channa argus </a:t>
                      </a:r>
                      <a:endParaRPr kumimoji="0" lang="en-US"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dirty="0"/>
                        <a:t>Jun </a:t>
                      </a:r>
                      <a:r>
                        <a:rPr lang="en-US" sz="1600" dirty="0" err="1"/>
                        <a:t>Xie</a:t>
                      </a:r>
                      <a:r>
                        <a:rPr lang="en-US" sz="1600" dirty="0"/>
                        <a:t>, </a:t>
                      </a:r>
                      <a:r>
                        <a:rPr lang="en-US" sz="1600" dirty="0" err="1"/>
                        <a:t>Deguang</a:t>
                      </a:r>
                      <a:r>
                        <a:rPr lang="en-US" sz="1600" dirty="0"/>
                        <a:t> Yu 2019</a:t>
                      </a:r>
                      <a:endParaRPr lang="en-US" sz="1600" dirty="0"/>
                    </a:p>
                  </a:txBody>
                  <a:tcPr/>
                </a:tc>
                <a:tc>
                  <a:txBody>
                    <a:bodyPr/>
                    <a:lstStyle/>
                    <a:p>
                      <a:r>
                        <a:rPr kumimoji="0" lang="en-US" sz="1600" b="0" i="0" kern="1200" dirty="0">
                          <a:solidFill>
                            <a:schemeClr val="dk1"/>
                          </a:solidFill>
                          <a:effectLst/>
                          <a:latin typeface="+mn-lt"/>
                          <a:ea typeface="+mn-ea"/>
                          <a:cs typeface="+mn-cs"/>
                        </a:rPr>
                        <a:t>Aphanomyces infection causes epizootic ulcerative syndrome (EUS) in fish, and by perturbing the integrity of the cutaneous microbiota, increases the potential for infection by pathogenic bacteria. </a:t>
                      </a:r>
                      <a:endParaRPr kumimoji="0" lang="en-US" sz="1600" b="0" i="0" kern="1200" dirty="0">
                        <a:solidFill>
                          <a:schemeClr val="dk1"/>
                        </a:solidFill>
                        <a:effectLst/>
                        <a:latin typeface="+mn-lt"/>
                        <a:ea typeface="+mn-ea"/>
                        <a:cs typeface="+mn-cs"/>
                      </a:endParaRPr>
                    </a:p>
                    <a:p>
                      <a:r>
                        <a:rPr kumimoji="0" lang="en-US" sz="1600" b="0" i="0" kern="1200" dirty="0">
                          <a:solidFill>
                            <a:schemeClr val="dk1"/>
                          </a:solidFill>
                          <a:effectLst/>
                          <a:latin typeface="+mn-lt"/>
                          <a:ea typeface="+mn-ea"/>
                          <a:cs typeface="+mn-cs"/>
                        </a:rPr>
                        <a:t>Cutaneous microbiota play an important role in protecting fish against pathogens whether the composition of the cutaneous microbiota is altered in fish with EUS, and if so, which species are changed and how this might influence infected fish, is still largely unclear.</a:t>
                      </a:r>
                      <a:endParaRPr lang="en-US" sz="1600" dirty="0"/>
                    </a:p>
                  </a:txBody>
                  <a:tcPr/>
                </a:tc>
                <a:tc>
                  <a:txBody>
                    <a:bodyPr/>
                    <a:lstStyle/>
                    <a:p>
                      <a:r>
                        <a:rPr kumimoji="0" lang="en-US" sz="1600" b="0" i="0" kern="1200" dirty="0">
                          <a:solidFill>
                            <a:schemeClr val="dk1"/>
                          </a:solidFill>
                          <a:effectLst/>
                          <a:latin typeface="+mn-lt"/>
                          <a:ea typeface="+mn-ea"/>
                          <a:cs typeface="+mn-cs"/>
                        </a:rPr>
                        <a:t>Limitations includes a focused study on only hybrid snakehead</a:t>
                      </a:r>
                      <a:endParaRPr kumimoji="0" lang="en-US" sz="1600" b="0" i="0" kern="1200" dirty="0">
                        <a:solidFill>
                          <a:schemeClr val="dk1"/>
                        </a:solidFill>
                        <a:effectLst/>
                        <a:latin typeface="+mn-lt"/>
                        <a:ea typeface="+mn-ea"/>
                        <a:cs typeface="+mn-cs"/>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670"/>
            <a:ext cx="7467600" cy="1143000"/>
          </a:xfrm>
        </p:spPr>
        <p:txBody>
          <a:bodyPr/>
          <a:lstStyle/>
          <a:p>
            <a:r>
              <a:rPr lang="en-US" dirty="0"/>
              <a:t>Methodology</a:t>
            </a:r>
            <a:endParaRPr lang="en-US" dirty="0"/>
          </a:p>
        </p:txBody>
      </p:sp>
      <p:pic>
        <p:nvPicPr>
          <p:cNvPr id="4" name="Content Placeholder 4" descr="A diagram of a process&#10;&#10;Description automatically generated"/>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1754187" y="1600200"/>
            <a:ext cx="4873625" cy="4873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r>
              <a:rPr lang="en-IN" sz="2800" dirty="0"/>
              <a:t>Requirements</a:t>
            </a:r>
            <a:r>
              <a:rPr lang="en-IN" sz="2400" dirty="0"/>
              <a:t>:</a:t>
            </a:r>
            <a:endParaRPr lang="en-IN" sz="2400" dirty="0"/>
          </a:p>
        </p:txBody>
      </p:sp>
      <p:sp>
        <p:nvSpPr>
          <p:cNvPr id="3" name="Content Placeholder 2"/>
          <p:cNvSpPr>
            <a:spLocks noGrp="1"/>
          </p:cNvSpPr>
          <p:nvPr>
            <p:ph sz="quarter" idx="1"/>
          </p:nvPr>
        </p:nvSpPr>
        <p:spPr>
          <a:xfrm>
            <a:off x="457200" y="980728"/>
            <a:ext cx="7467600" cy="5493224"/>
          </a:xfrm>
        </p:spPr>
        <p:txBody>
          <a:bodyPr>
            <a:normAutofit/>
          </a:bodyPr>
          <a:lstStyle/>
          <a:p>
            <a:pPr>
              <a:buNone/>
            </a:pPr>
            <a:r>
              <a:rPr lang="en-IN" dirty="0"/>
              <a:t>Hardware Requirements: </a:t>
            </a:r>
            <a:endParaRPr lang="en-IN" dirty="0"/>
          </a:p>
          <a:p>
            <a:r>
              <a:rPr lang="en-IN" dirty="0"/>
              <a:t> </a:t>
            </a:r>
            <a:r>
              <a:rPr lang="en-IN" dirty="0">
                <a:latin typeface="Times New Roman" panose="02020603050405020304" pitchFamily="18" charset="0"/>
                <a:cs typeface="Times New Roman" panose="02020603050405020304" pitchFamily="18" charset="0"/>
              </a:rPr>
              <a:t>GPU</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8GB Ram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64bit Operating System x64-based processor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Desktop/Laptop</a:t>
            </a:r>
            <a:endParaRPr lang="en-IN"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3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pandas , </a:t>
            </a:r>
            <a:r>
              <a:rPr lang="en-IN" dirty="0" err="1">
                <a:latin typeface="Times New Roman" panose="02020603050405020304" pitchFamily="18" charset="0"/>
                <a:cs typeface="Times New Roman" panose="02020603050405020304" pitchFamily="18" charset="0"/>
              </a:rPr>
              <a:t>os</a:t>
            </a:r>
            <a:r>
              <a:rPr lang="en-IN" dirty="0">
                <a:latin typeface="Times New Roman" panose="02020603050405020304" pitchFamily="18" charset="0"/>
                <a:cs typeface="Times New Roman" panose="02020603050405020304" pitchFamily="18" charset="0"/>
              </a:rPr>
              <a:t>, scikit-image, scikit-learn,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Matplotlib, </a:t>
            </a:r>
            <a:r>
              <a:rPr lang="en-IN" dirty="0" err="1">
                <a:latin typeface="Times New Roman" panose="02020603050405020304" pitchFamily="18" charset="0"/>
                <a:cs typeface="Times New Roman" panose="02020603050405020304" pitchFamily="18" charset="0"/>
              </a:rPr>
              <a:t>joblib</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Machine Learning scikit libraries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Fish Disease Freshwater Dataset</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r>
              <a:rPr lang="en-US" dirty="0"/>
              <a:t>Flow chart</a:t>
            </a:r>
            <a:endParaRPr lang="en-US" dirty="0"/>
          </a:p>
        </p:txBody>
      </p:sp>
      <p:pic>
        <p:nvPicPr>
          <p:cNvPr id="6" name="Content Placeholder 5" descr="A diagram of a software development process&#10;&#10;Description automatically generated"/>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2051720" y="692696"/>
            <a:ext cx="4680519" cy="58906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1540" y="1859339"/>
            <a:ext cx="8280920" cy="424731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US" dirty="0"/>
              <a:t>Support Vector Machines (SVMs) are a type of supervised learning model used for classification and regression tasks. </a:t>
            </a:r>
            <a:endParaRPr lang="en-US" dirty="0"/>
          </a:p>
          <a:p>
            <a:pPr marL="285750" indent="-285750">
              <a:buFont typeface="Arial" panose="020B0604020202020204" pitchFamily="34" charset="0"/>
              <a:buChar char="•"/>
            </a:pPr>
            <a:r>
              <a:rPr lang="en-US" dirty="0"/>
              <a:t>SVMs take input data consisting of features. Each feature represents a different characteristic or attribute of the data point being classified.</a:t>
            </a:r>
            <a:endParaRPr lang="en-US" dirty="0"/>
          </a:p>
          <a:p>
            <a:pPr marL="285750" indent="-285750">
              <a:buFont typeface="Arial" panose="020B0604020202020204" pitchFamily="34" charset="0"/>
              <a:buChar char="•"/>
            </a:pPr>
            <a:r>
              <a:rPr lang="en-US" dirty="0"/>
              <a:t>SVMs use a kernel function to transform the input data into a higher-dimensional space where it can be linearly separated.</a:t>
            </a:r>
            <a:endParaRPr lang="en-US" dirty="0"/>
          </a:p>
          <a:p>
            <a:pPr marL="285750" indent="-285750">
              <a:buFont typeface="Arial" panose="020B0604020202020204" pitchFamily="34" charset="0"/>
              <a:buChar char="•"/>
            </a:pPr>
            <a:r>
              <a:rPr lang="en-US" dirty="0"/>
              <a:t>Support Vectors: Support vectors are the data points that lie closest to the decision boundary. They are crucial for determining the decision boundary and defining the margin.</a:t>
            </a:r>
            <a:endParaRPr lang="en-US" dirty="0"/>
          </a:p>
          <a:p>
            <a:pPr marL="285750" indent="-285750">
              <a:buFont typeface="Arial" panose="020B0604020202020204" pitchFamily="34" charset="0"/>
              <a:buChar char="•"/>
            </a:pPr>
            <a:r>
              <a:rPr lang="en-US" dirty="0"/>
              <a:t>Cost Function: SVMs use a cost function to penalize misclassifications. The cost function balances between maximizing the margin and minimizing classification errors.</a:t>
            </a:r>
            <a:endParaRPr lang="en-US" dirty="0"/>
          </a:p>
          <a:p>
            <a:pPr marL="285750" indent="-285750">
              <a:buFont typeface="Arial" panose="020B0604020202020204" pitchFamily="34" charset="0"/>
              <a:buChar char="•"/>
            </a:pPr>
            <a:r>
              <a:rPr lang="en-US" dirty="0"/>
              <a:t>Output: Once trained, SVMs can classify new data points by determining which side of the decision boundary they lie on.</a:t>
            </a:r>
            <a:endParaRPr lang="en-US" dirty="0"/>
          </a:p>
        </p:txBody>
      </p:sp>
      <p:pic>
        <p:nvPicPr>
          <p:cNvPr id="23" name="Picture 22"/>
          <p:cNvPicPr>
            <a:picLocks noChangeAspect="1"/>
          </p:cNvPicPr>
          <p:nvPr/>
        </p:nvPicPr>
        <p:blipFill>
          <a:blip r:embed="rId1"/>
          <a:stretch>
            <a:fillRect/>
          </a:stretch>
        </p:blipFill>
        <p:spPr>
          <a:xfrm>
            <a:off x="328710" y="98974"/>
            <a:ext cx="7848872" cy="20195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IN" dirty="0"/>
              <a:t>Implementation:</a:t>
            </a:r>
            <a:endParaRPr lang="en-IN" dirty="0"/>
          </a:p>
        </p:txBody>
      </p:sp>
      <p:sp>
        <p:nvSpPr>
          <p:cNvPr id="3" name="Content Placeholder 2"/>
          <p:cNvSpPr>
            <a:spLocks noGrp="1"/>
          </p:cNvSpPr>
          <p:nvPr>
            <p:ph sz="quarter" idx="1"/>
          </p:nvPr>
        </p:nvSpPr>
        <p:spPr>
          <a:xfrm>
            <a:off x="457200" y="1124744"/>
            <a:ext cx="7467600" cy="5328592"/>
          </a:xfrm>
        </p:spPr>
        <p:txBody>
          <a:bodyPr>
            <a:normAutofit/>
          </a:bodyPr>
          <a:lstStyle/>
          <a:p>
            <a:r>
              <a:rPr lang="en-IN" dirty="0"/>
              <a:t>Data collection :</a:t>
            </a:r>
            <a:endParaRPr lang="en-IN" dirty="0"/>
          </a:p>
          <a:p>
            <a:pPr marL="0" indent="0">
              <a:buNone/>
            </a:pPr>
            <a:r>
              <a:rPr lang="en-IN" dirty="0"/>
              <a:t>   Fish Disease Freshwater data set from Kaggle.</a:t>
            </a:r>
            <a:endParaRPr lang="en-IN" dirty="0"/>
          </a:p>
          <a:p>
            <a:pPr marL="0" indent="0">
              <a:buNone/>
            </a:pPr>
            <a:endParaRPr lang="en-IN" sz="2000" dirty="0"/>
          </a:p>
          <a:p>
            <a:r>
              <a:rPr lang="en-IN" dirty="0"/>
              <a:t>Algorithm</a:t>
            </a:r>
            <a:r>
              <a:rPr lang="en-IN" sz="2000" dirty="0"/>
              <a:t>:</a:t>
            </a:r>
            <a:endParaRPr lang="en-IN" sz="2000" dirty="0"/>
          </a:p>
          <a:p>
            <a:pPr marL="457200" indent="-457200">
              <a:buFont typeface="Wingdings" panose="05000000000000000000" pitchFamily="2" charset="2"/>
              <a:buChar char="v"/>
            </a:pPr>
            <a:r>
              <a:rPr lang="en-IN" dirty="0"/>
              <a:t>Loading the dataset.</a:t>
            </a:r>
            <a:endParaRPr lang="en-IN" dirty="0"/>
          </a:p>
          <a:p>
            <a:pPr marL="457200" indent="-457200">
              <a:buFont typeface="Wingdings" panose="05000000000000000000" pitchFamily="2" charset="2"/>
              <a:buChar char="v"/>
            </a:pPr>
            <a:r>
              <a:rPr lang="en-IN" dirty="0"/>
              <a:t>Visualizing the data distribution</a:t>
            </a:r>
            <a:endParaRPr lang="en-IN" dirty="0"/>
          </a:p>
          <a:p>
            <a:pPr marL="457200" indent="-457200">
              <a:buFont typeface="Wingdings" panose="05000000000000000000" pitchFamily="2" charset="2"/>
              <a:buChar char="v"/>
            </a:pPr>
            <a:r>
              <a:rPr lang="en-IN" dirty="0"/>
              <a:t>Defined parameters for training data such as early stopping , learning rate reduce to prevent computational over head.</a:t>
            </a:r>
            <a:endParaRPr lang="en-IN" dirty="0"/>
          </a:p>
          <a:p>
            <a:pPr marL="457200" indent="-457200">
              <a:buFont typeface="Wingdings" panose="05000000000000000000" pitchFamily="2" charset="2"/>
              <a:buChar char="v"/>
            </a:pPr>
            <a:r>
              <a:rPr lang="en-IN" dirty="0"/>
              <a:t>Loaded SVM from saved Model, which is trained on huge dataset such as image net.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2234907" cy="830997"/>
          </a:xfrm>
          <a:prstGeom prst="rect">
            <a:avLst/>
          </a:prstGeom>
          <a:noFill/>
        </p:spPr>
        <p:txBody>
          <a:bodyPr wrap="none" rtlCol="0">
            <a:spAutoFit/>
          </a:bodyPr>
          <a:lstStyle/>
          <a:p>
            <a:r>
              <a:rPr lang="en-IN" sz="2400" dirty="0"/>
              <a:t>Code images : </a:t>
            </a:r>
            <a:endParaRPr lang="en-IN" sz="2400" dirty="0"/>
          </a:p>
          <a:p>
            <a:endParaRPr lang="en-IN" sz="2400" dirty="0"/>
          </a:p>
        </p:txBody>
      </p:sp>
      <p:pic>
        <p:nvPicPr>
          <p:cNvPr id="7" name="Content Placeholder 6"/>
          <p:cNvPicPr>
            <a:picLocks noGrp="1" noChangeAspect="1"/>
          </p:cNvPicPr>
          <p:nvPr>
            <p:ph sz="quarter" idx="1"/>
          </p:nvPr>
        </p:nvPicPr>
        <p:blipFill>
          <a:blip r:embed="rId1"/>
          <a:stretch>
            <a:fillRect/>
          </a:stretch>
        </p:blipFill>
        <p:spPr>
          <a:xfrm>
            <a:off x="178979" y="1124744"/>
            <a:ext cx="8569485" cy="470235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2234907" cy="830997"/>
          </a:xfrm>
          <a:prstGeom prst="rect">
            <a:avLst/>
          </a:prstGeom>
          <a:noFill/>
        </p:spPr>
        <p:txBody>
          <a:bodyPr wrap="none" rtlCol="0">
            <a:spAutoFit/>
          </a:bodyPr>
          <a:lstStyle/>
          <a:p>
            <a:r>
              <a:rPr lang="en-IN" sz="2400" dirty="0"/>
              <a:t>Code images : </a:t>
            </a:r>
            <a:endParaRPr lang="en-IN" sz="2400" dirty="0"/>
          </a:p>
          <a:p>
            <a:endParaRPr lang="en-IN" sz="2400" dirty="0"/>
          </a:p>
        </p:txBody>
      </p:sp>
      <p:pic>
        <p:nvPicPr>
          <p:cNvPr id="9" name="Content Placeholder 8"/>
          <p:cNvPicPr>
            <a:picLocks noGrp="1" noChangeAspect="1"/>
          </p:cNvPicPr>
          <p:nvPr>
            <p:ph sz="quarter" idx="1"/>
          </p:nvPr>
        </p:nvPicPr>
        <p:blipFill>
          <a:blip r:embed="rId1"/>
          <a:stretch>
            <a:fillRect/>
          </a:stretch>
        </p:blipFill>
        <p:spPr>
          <a:xfrm>
            <a:off x="323528" y="1262985"/>
            <a:ext cx="8222020" cy="493928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2234907" cy="830997"/>
          </a:xfrm>
          <a:prstGeom prst="rect">
            <a:avLst/>
          </a:prstGeom>
          <a:noFill/>
        </p:spPr>
        <p:txBody>
          <a:bodyPr wrap="none" rtlCol="0">
            <a:spAutoFit/>
          </a:bodyPr>
          <a:lstStyle/>
          <a:p>
            <a:r>
              <a:rPr lang="en-IN" sz="2400" dirty="0"/>
              <a:t>Code images : </a:t>
            </a:r>
            <a:endParaRPr lang="en-IN" sz="2400" dirty="0"/>
          </a:p>
          <a:p>
            <a:endParaRPr lang="en-IN" sz="2400" dirty="0"/>
          </a:p>
        </p:txBody>
      </p:sp>
      <p:pic>
        <p:nvPicPr>
          <p:cNvPr id="6" name="Content Placeholder 5"/>
          <p:cNvPicPr>
            <a:picLocks noGrp="1" noChangeAspect="1"/>
          </p:cNvPicPr>
          <p:nvPr>
            <p:ph sz="quarter" idx="1"/>
          </p:nvPr>
        </p:nvPicPr>
        <p:blipFill>
          <a:blip r:embed="rId1"/>
          <a:stretch>
            <a:fillRect/>
          </a:stretch>
        </p:blipFill>
        <p:spPr>
          <a:xfrm>
            <a:off x="539552" y="1209785"/>
            <a:ext cx="7619552" cy="500447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7467600" cy="652934"/>
          </a:xfrm>
        </p:spPr>
        <p:txBody>
          <a:bodyPr/>
          <a:lstStyle/>
          <a:p>
            <a:r>
              <a:rPr lang="en-IN" dirty="0"/>
              <a:t>Index</a:t>
            </a:r>
            <a:endParaRPr lang="en-IN" dirty="0"/>
          </a:p>
        </p:txBody>
      </p:sp>
      <p:sp>
        <p:nvSpPr>
          <p:cNvPr id="3" name="Content Placeholder 2"/>
          <p:cNvSpPr>
            <a:spLocks noGrp="1"/>
          </p:cNvSpPr>
          <p:nvPr>
            <p:ph sz="quarter" idx="1"/>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2234907" cy="830997"/>
          </a:xfrm>
          <a:prstGeom prst="rect">
            <a:avLst/>
          </a:prstGeom>
          <a:noFill/>
        </p:spPr>
        <p:txBody>
          <a:bodyPr wrap="none" rtlCol="0">
            <a:spAutoFit/>
          </a:bodyPr>
          <a:lstStyle/>
          <a:p>
            <a:r>
              <a:rPr lang="en-IN" sz="2400" dirty="0"/>
              <a:t>Code images : </a:t>
            </a:r>
            <a:endParaRPr lang="en-IN" sz="2400" dirty="0"/>
          </a:p>
          <a:p>
            <a:endParaRPr lang="en-IN" sz="2400" dirty="0"/>
          </a:p>
        </p:txBody>
      </p:sp>
      <p:pic>
        <p:nvPicPr>
          <p:cNvPr id="9" name="Content Placeholder 8"/>
          <p:cNvPicPr>
            <a:picLocks noGrp="1" noChangeAspect="1"/>
          </p:cNvPicPr>
          <p:nvPr>
            <p:ph sz="quarter" idx="1"/>
          </p:nvPr>
        </p:nvPicPr>
        <p:blipFill>
          <a:blip r:embed="rId1"/>
          <a:stretch>
            <a:fillRect/>
          </a:stretch>
        </p:blipFill>
        <p:spPr>
          <a:xfrm>
            <a:off x="323528" y="1218149"/>
            <a:ext cx="8295145" cy="490332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2376264" cy="830997"/>
          </a:xfrm>
          <a:prstGeom prst="rect">
            <a:avLst/>
          </a:prstGeom>
          <a:noFill/>
        </p:spPr>
        <p:txBody>
          <a:bodyPr wrap="square" rtlCol="0">
            <a:spAutoFit/>
          </a:bodyPr>
          <a:lstStyle/>
          <a:p>
            <a:r>
              <a:rPr lang="en-IN" sz="2400" dirty="0"/>
              <a:t>Code images : </a:t>
            </a:r>
            <a:endParaRPr lang="en-IN" sz="2400" dirty="0"/>
          </a:p>
          <a:p>
            <a:endParaRPr lang="en-IN" sz="2400" dirty="0"/>
          </a:p>
        </p:txBody>
      </p:sp>
      <p:pic>
        <p:nvPicPr>
          <p:cNvPr id="6" name="Content Placeholder 5"/>
          <p:cNvPicPr>
            <a:picLocks noGrp="1" noChangeAspect="1"/>
          </p:cNvPicPr>
          <p:nvPr>
            <p:ph sz="quarter" idx="1"/>
          </p:nvPr>
        </p:nvPicPr>
        <p:blipFill>
          <a:blip r:embed="rId1"/>
          <a:stretch>
            <a:fillRect/>
          </a:stretch>
        </p:blipFill>
        <p:spPr>
          <a:xfrm>
            <a:off x="457200" y="1865913"/>
            <a:ext cx="7467600" cy="434219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//Kaggle </a:t>
            </a:r>
            <a:r>
              <a:rPr lang="en-US" dirty="0" err="1"/>
              <a:t>predction</a:t>
            </a:r>
            <a:r>
              <a:rPr lang="en-US" dirty="0"/>
              <a:t> and accuracy</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TESTING</a:t>
            </a:r>
            <a:endParaRPr lang="en-US" dirty="0"/>
          </a:p>
        </p:txBody>
      </p:sp>
      <p:sp>
        <p:nvSpPr>
          <p:cNvPr id="3" name="Content Placeholder 2"/>
          <p:cNvSpPr>
            <a:spLocks noGrp="1"/>
          </p:cNvSpPr>
          <p:nvPr>
            <p:ph sz="quarter" idx="1"/>
          </p:nvPr>
        </p:nvSpPr>
        <p:spPr>
          <a:xfrm>
            <a:off x="457200" y="1600200"/>
            <a:ext cx="7643192" cy="4873752"/>
          </a:xfrm>
        </p:spPr>
        <p:txBody>
          <a:bodyPr/>
          <a:lstStyle/>
          <a:p>
            <a:r>
              <a:rPr lang="en-US" dirty="0"/>
              <a:t>Image Upload: An image is uploaded to the model.</a:t>
            </a:r>
            <a:endParaRPr lang="en-US" dirty="0"/>
          </a:p>
          <a:p>
            <a:endParaRPr lang="en-US" dirty="0"/>
          </a:p>
          <a:p>
            <a:r>
              <a:rPr lang="en-US" dirty="0"/>
              <a:t>Model Prediction: The model predicts the disease type based on the uploaded image.</a:t>
            </a:r>
            <a:endParaRPr lang="en-US" dirty="0"/>
          </a:p>
          <a:p>
            <a:endParaRPr lang="en-US" dirty="0"/>
          </a:p>
          <a:p>
            <a:r>
              <a:rPr lang="en-US" dirty="0"/>
              <a:t>Printing Predicted Disease: The predicted disease type is printed.</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467600" cy="1143000"/>
          </a:xfrm>
        </p:spPr>
        <p:txBody>
          <a:bodyPr/>
          <a:lstStyle/>
          <a:p>
            <a:r>
              <a:rPr lang="en-US" dirty="0"/>
              <a:t>REFERENCES</a:t>
            </a:r>
            <a:endParaRPr lang="en-US" dirty="0"/>
          </a:p>
        </p:txBody>
      </p:sp>
      <p:sp>
        <p:nvSpPr>
          <p:cNvPr id="3" name="Content Placeholder 2"/>
          <p:cNvSpPr>
            <a:spLocks noGrp="1"/>
          </p:cNvSpPr>
          <p:nvPr>
            <p:ph sz="quarter" idx="1"/>
          </p:nvPr>
        </p:nvSpPr>
        <p:spPr>
          <a:xfrm>
            <a:off x="457200" y="1268760"/>
            <a:ext cx="7467600" cy="5349208"/>
          </a:xfrm>
        </p:spPr>
        <p:txBody>
          <a:bodyPr>
            <a:norm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Devashish Kar and Roy Aurobindo, “EPIZOOTIC ULCERATIVE SYNDROME </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(EUS) FISH DISEASE CHRONOLOGY, STATUS AND MAJOR OUTBREAKS IN THE WORLD”, Transylvanian Review of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Systematical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Ecological Research 23(2):29-38,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Nilesh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kumar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Pagrut</a:t>
            </a:r>
            <a:r>
              <a:rPr lang="en-IN" sz="1800" dirty="0">
                <a:effectLst/>
                <a:latin typeface="Calibri" panose="020F0502020204030204" pitchFamily="34" charset="0"/>
                <a:ea typeface="Calibri" panose="020F0502020204030204" pitchFamily="34" charset="0"/>
                <a:cs typeface="Times New Roman" panose="02020603050405020304" pitchFamily="18" charset="0"/>
              </a:rPr>
              <a:t>, Subha Ganguly, Vikas Jaiswal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Chandrapratap</a:t>
            </a:r>
            <a:r>
              <a:rPr lang="en-IN" sz="1800" dirty="0">
                <a:effectLst/>
                <a:latin typeface="Calibri" panose="020F0502020204030204" pitchFamily="34" charset="0"/>
                <a:ea typeface="Calibri" panose="020F0502020204030204" pitchFamily="34" charset="0"/>
                <a:cs typeface="Times New Roman" panose="02020603050405020304" pitchFamily="18" charset="0"/>
              </a:rPr>
              <a:t> Singh, “An overview on epizootic ulcerative syndrome of fishes in India: a comprehensive report”, JOURNAL OF ENTOMOLOGY AND ZOOLOGY STUDIES 5(06):1941-1943, December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 Comprehensive Overview of Fish Disease Detection Using Image Based Machine Learning Technique in Aquaculture, By Md Shoaib Ahmed,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Tanjim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Taharat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Aurpa</a:t>
            </a:r>
            <a:r>
              <a:rPr lang="en-IN" sz="1800" dirty="0">
                <a:effectLst/>
                <a:latin typeface="Calibri" panose="020F0502020204030204" pitchFamily="34" charset="0"/>
                <a:ea typeface="Calibri" panose="020F0502020204030204" pitchFamily="34" charset="0"/>
                <a:cs typeface="Times New Roman" panose="02020603050405020304" pitchFamily="18" charset="0"/>
              </a:rPr>
              <a:t>, Md. Abul Kalam Azad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An in-depth automated approach for fish disease recognition By Md.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Jueal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Rafat</a:t>
            </a:r>
            <a:r>
              <a:rPr lang="en-IN" sz="1800" dirty="0">
                <a:effectLst/>
                <a:latin typeface="Calibri" panose="020F0502020204030204" pitchFamily="34" charset="0"/>
                <a:ea typeface="Calibri" panose="020F0502020204030204" pitchFamily="34" charset="0"/>
                <a:cs typeface="Times New Roman" panose="02020603050405020304" pitchFamily="18" charset="0"/>
              </a:rPr>
              <a:t> Bin Mahmud, Md.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Safein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Sadad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Epizootic ulcerative syndrome causes cutaneous dysbacteriosis in hybrid snakehead Channa maculate, Channa argus Jun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Deguang</a:t>
            </a:r>
            <a:r>
              <a:rPr lang="en-IN" sz="1800" dirty="0">
                <a:effectLst/>
                <a:latin typeface="Calibri" panose="020F0502020204030204" pitchFamily="34" charset="0"/>
                <a:ea typeface="Calibri" panose="020F0502020204030204" pitchFamily="34" charset="0"/>
                <a:cs typeface="Times New Roman" panose="02020603050405020304" pitchFamily="18" charset="0"/>
              </a:rPr>
              <a:t> Yu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724942"/>
          </a:xfrm>
        </p:spPr>
        <p:txBody>
          <a:bodyPr/>
          <a:lstStyle/>
          <a:p>
            <a:r>
              <a:rPr lang="en-US" dirty="0"/>
              <a:t>Problem Statement</a:t>
            </a:r>
            <a:endParaRPr lang="en-US" dirty="0"/>
          </a:p>
        </p:txBody>
      </p:sp>
      <p:sp>
        <p:nvSpPr>
          <p:cNvPr id="3" name="Content Placeholder 2"/>
          <p:cNvSpPr>
            <a:spLocks noGrp="1"/>
          </p:cNvSpPr>
          <p:nvPr>
            <p:ph sz="quarter" idx="1"/>
          </p:nvPr>
        </p:nvSpPr>
        <p:spPr>
          <a:xfrm>
            <a:off x="351231" y="1268760"/>
            <a:ext cx="7467600" cy="5400600"/>
          </a:xfrm>
        </p:spPr>
        <p:txBody>
          <a:bodyPr>
            <a:norm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Bacterial Red disease,</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Bacterial gill disease </a:t>
            </a:r>
            <a:r>
              <a:rPr lang="en-IN" kern="100" dirty="0">
                <a:latin typeface="Calibri" panose="020F0502020204030204" pitchFamily="34" charset="0"/>
                <a:ea typeface="Calibri" panose="020F0502020204030204" pitchFamily="34" charset="0"/>
                <a:cs typeface="Times New Roman" panose="02020603050405020304" pitchFamily="18" charset="0"/>
              </a:rPr>
              <a:t>are </a:t>
            </a:r>
            <a:r>
              <a:rPr lang="en-IN" kern="100" dirty="0">
                <a:effectLst/>
                <a:latin typeface="Calibri" panose="020F0502020204030204" pitchFamily="34" charset="0"/>
                <a:ea typeface="Calibri" panose="020F0502020204030204" pitchFamily="34" charset="0"/>
                <a:cs typeface="Times New Roman" panose="02020603050405020304" pitchFamily="18" charset="0"/>
              </a:rPr>
              <a:t>two of the popular diseases which caused a high mortality rate for fish which occurred in many countries. Implement a model to detect such diseases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467600" cy="494928"/>
          </a:xfrm>
        </p:spPr>
        <p:txBody>
          <a:bodyPr>
            <a:normAutofit fontScale="90000"/>
          </a:bodyPr>
          <a:lstStyle/>
          <a:p>
            <a:r>
              <a:rPr lang="en-US" dirty="0"/>
              <a:t>  </a:t>
            </a:r>
            <a:r>
              <a:rPr lang="en-US" sz="3600" dirty="0"/>
              <a:t>Introduction</a:t>
            </a:r>
            <a:endParaRPr lang="en-US" sz="3600" dirty="0"/>
          </a:p>
        </p:txBody>
      </p:sp>
      <p:sp>
        <p:nvSpPr>
          <p:cNvPr id="3" name="Content Placeholder 2"/>
          <p:cNvSpPr>
            <a:spLocks noGrp="1"/>
          </p:cNvSpPr>
          <p:nvPr>
            <p:ph sz="quarter" idx="1"/>
          </p:nvPr>
        </p:nvSpPr>
        <p:spPr>
          <a:xfrm>
            <a:off x="395536" y="908720"/>
            <a:ext cx="7704856" cy="5616624"/>
          </a:xfrm>
        </p:spPr>
        <p:txBody>
          <a:bodyPr>
            <a:noAutofit/>
          </a:bodyPr>
          <a:lstStyle/>
          <a:p>
            <a:pPr marL="0" indent="0" algn="just">
              <a:buNone/>
            </a:pPr>
            <a:r>
              <a:rPr kumimoji="0" lang="en-US"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Detecting infected fish early is crucial but challenging due to limited infrastructure. Combining image processing techniques with machine learning algorithms can indeed be used to identify infected fish, enabling the implementation of preventative and corrective measures. The process involves image pre-processing, segmentation, and disease classification using Support Vector Machine (SVM) algorithm.</a:t>
            </a:r>
            <a:endParaRPr kumimoji="0" lang="en-US"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499492"/>
          </a:xfrm>
        </p:spPr>
        <p:txBody>
          <a:bodyPr>
            <a:normAutofit fontScale="90000"/>
          </a:bodyPr>
          <a:lstStyle/>
          <a:p>
            <a:r>
              <a:rPr lang="en-IN" dirty="0"/>
              <a:t>Motivation</a:t>
            </a:r>
            <a:endParaRPr lang="en-IN" dirty="0"/>
          </a:p>
        </p:txBody>
      </p:sp>
      <p:sp>
        <p:nvSpPr>
          <p:cNvPr id="3" name="Content Placeholder 2"/>
          <p:cNvSpPr>
            <a:spLocks noGrp="1"/>
          </p:cNvSpPr>
          <p:nvPr>
            <p:ph sz="quarter" idx="1"/>
          </p:nvPr>
        </p:nvSpPr>
        <p:spPr>
          <a:xfrm>
            <a:off x="323528" y="1052736"/>
            <a:ext cx="7920880" cy="5472608"/>
          </a:xfrm>
        </p:spPr>
        <p:txBody>
          <a:bodyPr>
            <a:normAutofit/>
          </a:bodyPr>
          <a:lstStyle/>
          <a:p>
            <a:r>
              <a:rPr lang="en-IN" sz="2000" dirty="0"/>
              <a:t>Why take up this topic? Why is this found challenging to you?</a:t>
            </a:r>
            <a:endParaRPr lang="en-IN" sz="2000" dirty="0"/>
          </a:p>
          <a:p>
            <a:pPr marL="365760" lvl="1" indent="0" algn="just">
              <a:lnSpc>
                <a:spcPct val="150000"/>
              </a:lnSpc>
              <a:buNone/>
            </a:pPr>
            <a:endParaRPr lang="en-US" sz="2000" b="0" i="0" dirty="0">
              <a:effectLst/>
              <a:latin typeface="Söhne"/>
            </a:endParaRPr>
          </a:p>
          <a:p>
            <a:pPr marL="365760" lvl="1" indent="0" algn="just">
              <a:lnSpc>
                <a:spcPct val="150000"/>
              </a:lnSpc>
              <a:buNone/>
            </a:pPr>
            <a:r>
              <a:rPr lang="en-US" sz="2000" b="0" i="0" dirty="0">
                <a:effectLst/>
                <a:latin typeface="Söhne"/>
              </a:rPr>
              <a:t>The topic of "Fish Disease Detection Using Image-Based Machine Learning Techniques in Aquaculture" was chosen for presentation due to its </a:t>
            </a:r>
            <a:r>
              <a:rPr lang="en-US" sz="2000" b="1" i="0" dirty="0">
                <a:effectLst/>
                <a:latin typeface="Söhne"/>
              </a:rPr>
              <a:t>significant implications for food security</a:t>
            </a:r>
            <a:r>
              <a:rPr lang="en-US" sz="2000" b="0" i="0" dirty="0">
                <a:effectLst/>
                <a:latin typeface="Söhne"/>
              </a:rPr>
              <a:t> and the </a:t>
            </a:r>
            <a:r>
              <a:rPr lang="en-US" sz="2000" b="1" i="0" dirty="0">
                <a:effectLst/>
                <a:latin typeface="Söhne"/>
              </a:rPr>
              <a:t>aquaculture industry.</a:t>
            </a:r>
            <a:r>
              <a:rPr lang="en-US" sz="2000" b="0" i="0" dirty="0">
                <a:effectLst/>
                <a:latin typeface="Söhne"/>
              </a:rPr>
              <a:t> With the global expansion of aquaculture, the threat of fish diseases poses a </a:t>
            </a:r>
            <a:r>
              <a:rPr lang="en-US" sz="2000" b="1" i="0" dirty="0">
                <a:effectLst/>
                <a:latin typeface="Söhne"/>
              </a:rPr>
              <a:t>challenge to sustainable production</a:t>
            </a:r>
            <a:r>
              <a:rPr lang="en-US" sz="2000" b="0" i="0" dirty="0">
                <a:effectLst/>
                <a:latin typeface="Söhne"/>
              </a:rPr>
              <a:t>. Leveraging image processing and machine learning methods offers a promising approach to </a:t>
            </a:r>
            <a:r>
              <a:rPr lang="en-US" sz="2000" b="1" i="0" dirty="0">
                <a:effectLst/>
                <a:latin typeface="Söhne"/>
              </a:rPr>
              <a:t>early detection and mitigation </a:t>
            </a:r>
            <a:r>
              <a:rPr lang="en-US" sz="2000" b="0" i="0" dirty="0">
                <a:effectLst/>
                <a:latin typeface="Söhne"/>
              </a:rPr>
              <a:t>of these diseases, thus </a:t>
            </a:r>
            <a:r>
              <a:rPr lang="en-US" sz="2000" b="1" i="0" dirty="0">
                <a:effectLst/>
                <a:latin typeface="Söhne"/>
              </a:rPr>
              <a:t>safeguarding both economic interests and food supply chains</a:t>
            </a:r>
            <a:r>
              <a:rPr lang="en-US" sz="2000" b="0" i="0" dirty="0">
                <a:effectLst/>
                <a:latin typeface="Söhne"/>
              </a:rPr>
              <a:t>.</a:t>
            </a:r>
            <a:endParaRPr lang="en-US" sz="2000" b="0" i="0" dirty="0">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4624"/>
            <a:ext cx="7467600" cy="738336"/>
          </a:xfrm>
        </p:spPr>
        <p:txBody>
          <a:bodyPr/>
          <a:lstStyle/>
          <a:p>
            <a:r>
              <a:rPr lang="en-IN" dirty="0"/>
              <a:t>Objectives</a:t>
            </a:r>
            <a:endParaRPr lang="en-US" dirty="0"/>
          </a:p>
        </p:txBody>
      </p:sp>
      <p:sp>
        <p:nvSpPr>
          <p:cNvPr id="3" name="Content Placeholder 2"/>
          <p:cNvSpPr>
            <a:spLocks noGrp="1"/>
          </p:cNvSpPr>
          <p:nvPr>
            <p:ph sz="quarter" idx="1"/>
          </p:nvPr>
        </p:nvSpPr>
        <p:spPr>
          <a:xfrm>
            <a:off x="428596" y="1052736"/>
            <a:ext cx="7467600" cy="5256584"/>
          </a:xfrm>
        </p:spPr>
        <p:txBody>
          <a:bodyPr>
            <a:normAutofit/>
          </a:bodyPr>
          <a:lstStyle/>
          <a:p>
            <a:pPr algn="l">
              <a:buFont typeface="Wingdings" panose="05000000000000000000" pitchFamily="2" charset="2"/>
              <a:buChar char="q"/>
            </a:pPr>
            <a:r>
              <a:rPr lang="en-US" sz="2000" b="0" i="0" dirty="0">
                <a:effectLst/>
                <a:latin typeface="Söhne"/>
              </a:rPr>
              <a:t>Implement Support Vector Machine (SVM) algorithm for fish disease classification.</a:t>
            </a:r>
            <a:endParaRPr lang="en-US" sz="2000" b="0" i="0" dirty="0">
              <a:effectLst/>
              <a:latin typeface="Söhne"/>
            </a:endParaRPr>
          </a:p>
          <a:p>
            <a:pPr algn="l">
              <a:buFont typeface="Wingdings" panose="05000000000000000000" pitchFamily="2" charset="2"/>
              <a:buChar char="q"/>
            </a:pPr>
            <a:r>
              <a:rPr lang="en-US" sz="2000" b="0" i="0" dirty="0">
                <a:effectLst/>
                <a:latin typeface="Söhne"/>
              </a:rPr>
              <a:t>Assess model performance metrics including accuracy, precision, recall, and F1 score .</a:t>
            </a:r>
            <a:endParaRPr lang="en-US" sz="2000" b="0" i="0" dirty="0">
              <a:effectLst/>
              <a:latin typeface="Söhne"/>
            </a:endParaRPr>
          </a:p>
          <a:p>
            <a:pPr algn="l">
              <a:buFont typeface="Wingdings" panose="05000000000000000000" pitchFamily="2" charset="2"/>
              <a:buChar char="q"/>
            </a:pPr>
            <a:r>
              <a:rPr lang="en-US" sz="2000" b="0" i="0" dirty="0">
                <a:effectLst/>
                <a:latin typeface="Söhne"/>
              </a:rPr>
              <a:t>Achieving highest possible accuracy in disease detection.</a:t>
            </a:r>
            <a:endParaRPr lang="en-US" sz="2000" b="0" i="0" dirty="0">
              <a:effectLst/>
              <a:latin typeface="Söhne"/>
            </a:endParaRPr>
          </a:p>
          <a:p>
            <a:pPr algn="l">
              <a:buFont typeface="Wingdings" panose="05000000000000000000" pitchFamily="2" charset="2"/>
              <a:buChar char="q"/>
            </a:pPr>
            <a:r>
              <a:rPr lang="en-US" sz="2000" b="0" i="0" dirty="0">
                <a:effectLst/>
                <a:latin typeface="Söhne"/>
              </a:rPr>
              <a:t>Explore real-time implementation feasibility in aquaculture facilities.</a:t>
            </a:r>
            <a:endParaRPr lang="en-US" sz="2000" b="0" i="0" dirty="0">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0045"/>
            <a:ext cx="7501800" cy="759002"/>
          </a:xfrm>
        </p:spPr>
        <p:txBody>
          <a:bodyPr/>
          <a:lstStyle/>
          <a:p>
            <a:r>
              <a:rPr lang="en-IN" dirty="0"/>
              <a:t>LITERATURE SURVEY</a:t>
            </a:r>
            <a:endParaRPr lang="en-US" dirty="0"/>
          </a:p>
        </p:txBody>
      </p:sp>
      <p:graphicFrame>
        <p:nvGraphicFramePr>
          <p:cNvPr id="5" name="Content Placeholder 4"/>
          <p:cNvGraphicFramePr>
            <a:graphicFrameLocks noGrp="1"/>
          </p:cNvGraphicFramePr>
          <p:nvPr>
            <p:ph sz="quarter" idx="1"/>
          </p:nvPr>
        </p:nvGraphicFramePr>
        <p:xfrm>
          <a:off x="179512" y="1268760"/>
          <a:ext cx="8640959" cy="5544616"/>
        </p:xfrm>
        <a:graphic>
          <a:graphicData uri="http://schemas.openxmlformats.org/drawingml/2006/table">
            <a:tbl>
              <a:tblPr firstRow="1" bandRow="1">
                <a:effectLst>
                  <a:outerShdw blurRad="1270000" dist="38100" dir="8100000" algn="tr" rotWithShape="0">
                    <a:schemeClr val="tx1">
                      <a:alpha val="41000"/>
                    </a:schemeClr>
                  </a:outerShdw>
                </a:effectLst>
                <a:tableStyleId>{5C22544A-7EE6-4342-B048-85BDC9FD1C3A}</a:tableStyleId>
              </a:tblPr>
              <a:tblGrid>
                <a:gridCol w="1039397"/>
                <a:gridCol w="2079122"/>
                <a:gridCol w="3883638"/>
                <a:gridCol w="1638802"/>
              </a:tblGrid>
              <a:tr h="614740">
                <a:tc>
                  <a:txBody>
                    <a:bodyPr/>
                    <a:lstStyle/>
                    <a:p>
                      <a:pPr algn="ctr"/>
                      <a:r>
                        <a:rPr lang="en-IN" sz="1400" dirty="0"/>
                        <a:t>SL Number</a:t>
                      </a:r>
                      <a:endParaRPr lang="en-US" sz="1400" dirty="0"/>
                    </a:p>
                  </a:txBody>
                  <a:tcPr/>
                </a:tc>
                <a:tc>
                  <a:txBody>
                    <a:bodyPr/>
                    <a:lstStyle/>
                    <a:p>
                      <a:pPr algn="ctr"/>
                      <a:r>
                        <a:rPr lang="en-IN" sz="1400" dirty="0"/>
                        <a:t>Paper Title, Author,</a:t>
                      </a:r>
                      <a:r>
                        <a:rPr lang="en-IN" sz="1400" baseline="0" dirty="0"/>
                        <a:t> Year of Publication</a:t>
                      </a:r>
                      <a:endParaRPr lang="en-US" sz="1400" dirty="0"/>
                    </a:p>
                  </a:txBody>
                  <a:tcPr/>
                </a:tc>
                <a:tc>
                  <a:txBody>
                    <a:bodyPr/>
                    <a:lstStyle/>
                    <a:p>
                      <a:pPr algn="ctr"/>
                      <a:r>
                        <a:rPr lang="en-IN" sz="1400" dirty="0"/>
                        <a:t>Abstract , Technique mentioned</a:t>
                      </a:r>
                      <a:endParaRPr lang="en-US" sz="1400" dirty="0"/>
                    </a:p>
                  </a:txBody>
                  <a:tcPr/>
                </a:tc>
                <a:tc>
                  <a:txBody>
                    <a:bodyPr/>
                    <a:lstStyle/>
                    <a:p>
                      <a:pPr algn="ctr"/>
                      <a:r>
                        <a:rPr lang="en-IN" sz="1400" dirty="0"/>
                        <a:t>Limitations</a:t>
                      </a:r>
                      <a:endParaRPr lang="en-US" sz="1400" dirty="0"/>
                    </a:p>
                  </a:txBody>
                  <a:tcPr/>
                </a:tc>
              </a:tr>
              <a:tr h="4929876">
                <a:tc>
                  <a:txBody>
                    <a:bodyPr/>
                    <a:lstStyle/>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EPIZOOTIC ULCERATIVE SYNDROME (EUS) FISH DISEASE CHRONOLOGY, STATUS AND MAJOR OUTBREAKS IN THE WORLD, </a:t>
                      </a:r>
                      <a:r>
                        <a:rPr kumimoji="0" lang="en-US" sz="1800" kern="1200" dirty="0">
                          <a:solidFill>
                            <a:schemeClr val="dk1"/>
                          </a:solidFill>
                          <a:effectLst/>
                          <a:latin typeface="+mn-lt"/>
                          <a:ea typeface="+mn-ea"/>
                          <a:cs typeface="+mn-cs"/>
                        </a:rPr>
                        <a:t>Devashish Kar and Roy Aurobindo, </a:t>
                      </a:r>
                      <a:r>
                        <a:rPr kumimoji="0" lang="en-IN" sz="1800" kern="1200" dirty="0">
                          <a:solidFill>
                            <a:schemeClr val="dk1"/>
                          </a:solidFill>
                          <a:effectLst/>
                          <a:latin typeface="+mn-lt"/>
                          <a:ea typeface="+mn-ea"/>
                          <a:cs typeface="+mn-cs"/>
                        </a:rPr>
                        <a:t>2021</a:t>
                      </a:r>
                      <a:endParaRPr kumimoji="0" lang="en-IN" sz="180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kern="1200" dirty="0">
                        <a:solidFill>
                          <a:schemeClr val="dk1"/>
                        </a:solidFill>
                        <a:effectLst/>
                        <a:latin typeface="+mn-lt"/>
                        <a:ea typeface="+mn-ea"/>
                        <a:cs typeface="+mn-cs"/>
                      </a:endParaRPr>
                    </a:p>
                    <a:p>
                      <a:pPr>
                        <a:lnSpc>
                          <a:spcPct val="100000"/>
                        </a:lnSpc>
                      </a:pP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kumimoji="0" lang="en-US" sz="1600" b="1" i="0" kern="1200" dirty="0">
                          <a:solidFill>
                            <a:schemeClr val="dk1"/>
                          </a:solidFill>
                          <a:effectLst/>
                          <a:latin typeface="+mn-lt"/>
                          <a:ea typeface="+mn-ea"/>
                          <a:cs typeface="+mn-cs"/>
                        </a:rPr>
                        <a:t>Epizootic Ulcerative Syndrome (EUS)</a:t>
                      </a:r>
                      <a:r>
                        <a:rPr kumimoji="0" lang="en-US" sz="1600" b="0" i="0" kern="1200" dirty="0">
                          <a:solidFill>
                            <a:schemeClr val="dk1"/>
                          </a:solidFill>
                          <a:effectLst/>
                          <a:latin typeface="+mn-lt"/>
                          <a:ea typeface="+mn-ea"/>
                          <a:cs typeface="+mn-cs"/>
                        </a:rPr>
                        <a:t> has caused significant mortality among freshwater fish globally since the 1970s. The disease manifests as </a:t>
                      </a:r>
                      <a:r>
                        <a:rPr kumimoji="0" lang="en-US" sz="1600" b="1" i="0" kern="1200" dirty="0">
                          <a:solidFill>
                            <a:schemeClr val="dk1"/>
                          </a:solidFill>
                          <a:effectLst/>
                          <a:latin typeface="+mn-lt"/>
                          <a:ea typeface="+mn-ea"/>
                          <a:cs typeface="+mn-cs"/>
                        </a:rPr>
                        <a:t>large hemorrhagic cutaneous ulcers</a:t>
                      </a:r>
                      <a:r>
                        <a:rPr kumimoji="0" lang="en-US" sz="1600" b="0" i="0" kern="1200" dirty="0">
                          <a:solidFill>
                            <a:schemeClr val="dk1"/>
                          </a:solidFill>
                          <a:effectLst/>
                          <a:latin typeface="+mn-lt"/>
                          <a:ea typeface="+mn-ea"/>
                          <a:cs typeface="+mn-cs"/>
                        </a:rPr>
                        <a:t>, </a:t>
                      </a:r>
                      <a:r>
                        <a:rPr kumimoji="0" lang="en-US" sz="1600" b="1" i="0" kern="1200" dirty="0">
                          <a:solidFill>
                            <a:schemeClr val="dk1"/>
                          </a:solidFill>
                          <a:effectLst/>
                          <a:latin typeface="+mn-lt"/>
                          <a:ea typeface="+mn-ea"/>
                          <a:cs typeface="+mn-cs"/>
                        </a:rPr>
                        <a:t>epidermal degeneration</a:t>
                      </a:r>
                      <a:r>
                        <a:rPr kumimoji="0" lang="en-US" sz="1600" b="0" i="0" kern="1200" dirty="0">
                          <a:solidFill>
                            <a:schemeClr val="dk1"/>
                          </a:solidFill>
                          <a:effectLst/>
                          <a:latin typeface="+mn-lt"/>
                          <a:ea typeface="+mn-ea"/>
                          <a:cs typeface="+mn-cs"/>
                        </a:rPr>
                        <a:t>, and </a:t>
                      </a:r>
                      <a:r>
                        <a:rPr kumimoji="0" lang="en-US" sz="1600" b="1" i="0" kern="1200" dirty="0">
                          <a:solidFill>
                            <a:schemeClr val="dk1"/>
                          </a:solidFill>
                          <a:effectLst/>
                          <a:latin typeface="+mn-lt"/>
                          <a:ea typeface="+mn-ea"/>
                          <a:cs typeface="+mn-cs"/>
                        </a:rPr>
                        <a:t>necrosis</a:t>
                      </a:r>
                      <a:r>
                        <a:rPr kumimoji="0" lang="en-US" sz="1600" b="0" i="0" kern="1200" dirty="0">
                          <a:solidFill>
                            <a:schemeClr val="dk1"/>
                          </a:solidFill>
                          <a:effectLst/>
                          <a:latin typeface="+mn-lt"/>
                          <a:ea typeface="+mn-ea"/>
                          <a:cs typeface="+mn-cs"/>
                        </a:rPr>
                        <a:t>, ultimately leading to the shedding of scales.</a:t>
                      </a:r>
                      <a:endParaRPr kumimoji="0" lang="en-US" sz="1600" b="0" i="0" kern="1200" dirty="0">
                        <a:solidFill>
                          <a:schemeClr val="dk1"/>
                        </a:solidFill>
                        <a:effectLst/>
                        <a:latin typeface="+mn-lt"/>
                        <a:ea typeface="+mn-ea"/>
                        <a:cs typeface="+mn-cs"/>
                      </a:endParaRPr>
                    </a:p>
                    <a:p>
                      <a:pPr algn="l"/>
                      <a:endParaRPr kumimoji="0" lang="en-US" sz="1600" b="0" i="0" kern="1200" dirty="0">
                        <a:solidFill>
                          <a:schemeClr val="dk1"/>
                        </a:solidFill>
                        <a:effectLst/>
                        <a:latin typeface="+mn-lt"/>
                        <a:ea typeface="+mn-ea"/>
                        <a:cs typeface="+mn-cs"/>
                      </a:endParaRPr>
                    </a:p>
                    <a:p>
                      <a:pPr algn="l">
                        <a:lnSpc>
                          <a:spcPct val="114000"/>
                        </a:lnSpc>
                        <a:spcAft>
                          <a:spcPts val="1000"/>
                        </a:spcAft>
                      </a:pPr>
                      <a:r>
                        <a:rPr lang="en-US" sz="1600" b="0" kern="0" dirty="0">
                          <a:solidFill>
                            <a:srgbClr val="000000"/>
                          </a:solidFill>
                          <a:effectLst/>
                          <a:latin typeface="TimesNewRomanPS-BoldMT"/>
                          <a:ea typeface="Times New Roman" panose="02020603050405020304" pitchFamily="18" charset="0"/>
                          <a:cs typeface="Times New Roman" panose="02020603050405020304" pitchFamily="18" charset="0"/>
                        </a:rPr>
                        <a:t>To prepare a working hypothesis, </a:t>
                      </a:r>
                      <a:r>
                        <a:rPr lang="en-IN" sz="1600" b="0" kern="0" dirty="0">
                          <a:solidFill>
                            <a:srgbClr val="000000"/>
                          </a:solidFill>
                          <a:effectLst/>
                          <a:latin typeface="TimesNewRomanPS-BoldMT"/>
                          <a:ea typeface="Times New Roman" panose="02020603050405020304" pitchFamily="18" charset="0"/>
                          <a:cs typeface="Times New Roman" panose="02020603050405020304" pitchFamily="18" charset="0"/>
                        </a:rPr>
                        <a:t>Intensive follow up, Management of epidemiologic episodes, </a:t>
                      </a:r>
                      <a:r>
                        <a:rPr lang="en-US" sz="1600" b="0" kern="0" dirty="0">
                          <a:solidFill>
                            <a:srgbClr val="000000"/>
                          </a:solidFill>
                          <a:effectLst/>
                          <a:latin typeface="TimesNewRomanPS-BoldMT"/>
                          <a:ea typeface="Times New Roman" panose="02020603050405020304" pitchFamily="18" charset="0"/>
                          <a:cs typeface="Times New Roman" panose="02020603050405020304" pitchFamily="18" charset="0"/>
                        </a:rPr>
                        <a:t>delved into various aspects of EUS, including limnological, physical, chemical, bacteriological, fungal, and viral investigations</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Does not provide detailed</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Analysis on the India prospect on disease, environmental factors and region-based patterns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429792" cy="666328"/>
          </a:xfrm>
        </p:spPr>
        <p:txBody>
          <a:bodyPr/>
          <a:lstStyle/>
          <a:p>
            <a:r>
              <a:rPr lang="en-IN" dirty="0"/>
              <a:t>LITERATURE SURVEY</a:t>
            </a:r>
            <a:endParaRPr lang="en-US" dirty="0"/>
          </a:p>
        </p:txBody>
      </p:sp>
      <p:graphicFrame>
        <p:nvGraphicFramePr>
          <p:cNvPr id="5" name="Content Placeholder 4"/>
          <p:cNvGraphicFramePr>
            <a:graphicFrameLocks noGrp="1"/>
          </p:cNvGraphicFramePr>
          <p:nvPr>
            <p:ph sz="quarter" idx="1"/>
          </p:nvPr>
        </p:nvGraphicFramePr>
        <p:xfrm>
          <a:off x="107504" y="1196752"/>
          <a:ext cx="8607900" cy="5351943"/>
        </p:xfrm>
        <a:graphic>
          <a:graphicData uri="http://schemas.openxmlformats.org/drawingml/2006/table">
            <a:tbl>
              <a:tblPr firstRow="1" bandRow="1">
                <a:effectLst>
                  <a:outerShdw blurRad="1270000" dist="38100" dir="8100000" algn="tr" rotWithShape="0">
                    <a:prstClr val="black">
                      <a:alpha val="40000"/>
                    </a:prstClr>
                  </a:outerShdw>
                </a:effectLst>
                <a:tableStyleId>{5C22544A-7EE6-4342-B048-85BDC9FD1C3A}</a:tableStyleId>
              </a:tblPr>
              <a:tblGrid>
                <a:gridCol w="936104"/>
                <a:gridCol w="2375694"/>
                <a:gridCol w="3724466"/>
                <a:gridCol w="1571636"/>
              </a:tblGrid>
              <a:tr h="576064">
                <a:tc>
                  <a:txBody>
                    <a:bodyPr/>
                    <a:lstStyle/>
                    <a:p>
                      <a:pPr algn="ctr"/>
                      <a:r>
                        <a:rPr lang="en-IN" sz="1400" dirty="0"/>
                        <a:t>SL Number</a:t>
                      </a:r>
                      <a:endParaRPr lang="en-US" sz="1400" dirty="0"/>
                    </a:p>
                  </a:txBody>
                  <a:tcPr/>
                </a:tc>
                <a:tc>
                  <a:txBody>
                    <a:bodyPr/>
                    <a:lstStyle/>
                    <a:p>
                      <a:pPr algn="ctr"/>
                      <a:r>
                        <a:rPr lang="en-IN" sz="1400" dirty="0"/>
                        <a:t>Paper Title, Author,</a:t>
                      </a:r>
                      <a:r>
                        <a:rPr lang="en-IN" sz="1400" baseline="0" dirty="0"/>
                        <a:t> Year of Publication</a:t>
                      </a:r>
                      <a:endParaRPr lang="en-US" sz="1400" dirty="0"/>
                    </a:p>
                  </a:txBody>
                  <a:tcPr/>
                </a:tc>
                <a:tc>
                  <a:txBody>
                    <a:bodyPr/>
                    <a:lstStyle/>
                    <a:p>
                      <a:pPr algn="ctr"/>
                      <a:r>
                        <a:rPr lang="en-IN" sz="1400" dirty="0"/>
                        <a:t>Abstract , Technique mentioned</a:t>
                      </a:r>
                      <a:endParaRPr lang="en-US" sz="1400" dirty="0"/>
                    </a:p>
                  </a:txBody>
                  <a:tcPr/>
                </a:tc>
                <a:tc>
                  <a:txBody>
                    <a:bodyPr/>
                    <a:lstStyle/>
                    <a:p>
                      <a:pPr algn="ctr"/>
                      <a:r>
                        <a:rPr lang="en-IN" sz="1400" dirty="0"/>
                        <a:t>Limitations</a:t>
                      </a:r>
                      <a:endParaRPr lang="en-US" sz="1400" dirty="0"/>
                    </a:p>
                  </a:txBody>
                  <a:tcPr/>
                </a:tc>
              </a:tr>
              <a:tr h="4775879">
                <a:tc>
                  <a:txBody>
                    <a:bodyPr/>
                    <a:lstStyle/>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2. </a:t>
                      </a:r>
                      <a:endParaRPr lang="en-US" sz="16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600" b="0" u="none" dirty="0">
                          <a:latin typeface="Times New Roman" panose="02020603050405020304" pitchFamily="18" charset="0"/>
                          <a:cs typeface="Times New Roman" panose="02020603050405020304" pitchFamily="18" charset="0"/>
                        </a:rPr>
                        <a:t>An overview on epizootic ulcerative syndrome of </a:t>
                      </a:r>
                      <a:endParaRPr lang="en-US" sz="1600" b="0" u="none" dirty="0">
                        <a:latin typeface="Times New Roman" panose="02020603050405020304" pitchFamily="18" charset="0"/>
                        <a:cs typeface="Times New Roman" panose="02020603050405020304" pitchFamily="18" charset="0"/>
                      </a:endParaRPr>
                    </a:p>
                    <a:p>
                      <a:pPr>
                        <a:lnSpc>
                          <a:spcPct val="100000"/>
                        </a:lnSpc>
                      </a:pPr>
                      <a:r>
                        <a:rPr lang="en-US" sz="1600" b="0" u="none" dirty="0">
                          <a:latin typeface="Times New Roman" panose="02020603050405020304" pitchFamily="18" charset="0"/>
                          <a:cs typeface="Times New Roman" panose="02020603050405020304" pitchFamily="18" charset="0"/>
                        </a:rPr>
                        <a:t>fishes in India: A comprehensive report,</a:t>
                      </a:r>
                      <a:endParaRPr lang="en-US" sz="1600" b="0" u="none" dirty="0">
                        <a:latin typeface="Times New Roman" panose="02020603050405020304" pitchFamily="18" charset="0"/>
                        <a:cs typeface="Times New Roman" panose="02020603050405020304" pitchFamily="18" charset="0"/>
                      </a:endParaRPr>
                    </a:p>
                    <a:p>
                      <a:pPr>
                        <a:lnSpc>
                          <a:spcPct val="100000"/>
                        </a:lnSpc>
                      </a:pPr>
                      <a:r>
                        <a:rPr lang="en-US" sz="1600" b="0" u="none" dirty="0">
                          <a:latin typeface="Times New Roman" panose="02020603050405020304" pitchFamily="18" charset="0"/>
                          <a:cs typeface="Times New Roman" panose="02020603050405020304" pitchFamily="18" charset="0"/>
                        </a:rPr>
                        <a:t>Nilesh Kumar </a:t>
                      </a:r>
                      <a:r>
                        <a:rPr lang="en-US" sz="1600" b="0" u="none" dirty="0" err="1">
                          <a:latin typeface="Times New Roman" panose="02020603050405020304" pitchFamily="18" charset="0"/>
                          <a:cs typeface="Times New Roman" panose="02020603050405020304" pitchFamily="18" charset="0"/>
                        </a:rPr>
                        <a:t>Pagrut</a:t>
                      </a:r>
                      <a:r>
                        <a:rPr lang="en-US" sz="1600" b="0" u="none" dirty="0">
                          <a:latin typeface="Times New Roman" panose="02020603050405020304" pitchFamily="18" charset="0"/>
                          <a:cs typeface="Times New Roman" panose="02020603050405020304" pitchFamily="18" charset="0"/>
                        </a:rPr>
                        <a:t>, Subha Ganguly, Vikas Jaiswal and </a:t>
                      </a:r>
                      <a:r>
                        <a:rPr lang="en-US" sz="1600" b="0" u="none" dirty="0" err="1">
                          <a:latin typeface="Times New Roman" panose="02020603050405020304" pitchFamily="18" charset="0"/>
                          <a:cs typeface="Times New Roman" panose="02020603050405020304" pitchFamily="18" charset="0"/>
                        </a:rPr>
                        <a:t>Chandrapratap</a:t>
                      </a:r>
                      <a:r>
                        <a:rPr lang="en-US" sz="1600" b="0" u="none" dirty="0">
                          <a:latin typeface="Times New Roman" panose="02020603050405020304" pitchFamily="18" charset="0"/>
                          <a:cs typeface="Times New Roman" panose="02020603050405020304" pitchFamily="18" charset="0"/>
                        </a:rPr>
                        <a:t> </a:t>
                      </a:r>
                      <a:endParaRPr lang="en-US" sz="1600" b="0" u="none" dirty="0">
                        <a:latin typeface="Times New Roman" panose="02020603050405020304" pitchFamily="18" charset="0"/>
                        <a:cs typeface="Times New Roman" panose="02020603050405020304" pitchFamily="18" charset="0"/>
                      </a:endParaRPr>
                    </a:p>
                    <a:p>
                      <a:pPr>
                        <a:lnSpc>
                          <a:spcPct val="100000"/>
                        </a:lnSpc>
                      </a:pPr>
                      <a:r>
                        <a:rPr lang="en-US" sz="1600" b="0" u="none" dirty="0">
                          <a:latin typeface="Times New Roman" panose="02020603050405020304" pitchFamily="18" charset="0"/>
                          <a:cs typeface="Times New Roman" panose="02020603050405020304" pitchFamily="18" charset="0"/>
                        </a:rPr>
                        <a:t>Singh, 2017</a:t>
                      </a:r>
                      <a:endParaRPr lang="en-US" sz="1600" b="0" u="none"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mn-lt"/>
                          <a:ea typeface="+mn-ea"/>
                          <a:cs typeface="+mn-cs"/>
                        </a:rPr>
                        <a:t>Epizootic Ulcerative Syndrome (EUS) in India affects various fish genera, with Channa and Puntius being most impacted. Prevalence rates vary, and Aeromonas hydrophila and Saprolegnia are implicated.</a:t>
                      </a:r>
                      <a:endParaRPr kumimoji="0" lang="en-US" sz="1600" b="0" i="0" kern="1200" dirty="0">
                        <a:solidFill>
                          <a:schemeClr val="dk1"/>
                        </a:solidFill>
                        <a:effectLst/>
                        <a:latin typeface="+mn-lt"/>
                        <a:ea typeface="+mn-ea"/>
                        <a:cs typeface="+mn-cs"/>
                      </a:endParaRPr>
                    </a:p>
                    <a:p>
                      <a:pPr>
                        <a:lnSpc>
                          <a:spcPct val="114000"/>
                        </a:lnSpc>
                        <a:spcAft>
                          <a:spcPts val="1000"/>
                        </a:spcAft>
                      </a:pPr>
                      <a:endParaRPr lang="en-US" sz="1600" b="0" kern="0" dirty="0">
                        <a:solidFill>
                          <a:srgbClr val="000000"/>
                        </a:solidFill>
                        <a:effectLst/>
                        <a:latin typeface="TimesNewRomanPS-BoldMT"/>
                        <a:ea typeface="Times New Roman" panose="02020603050405020304" pitchFamily="18" charset="0"/>
                        <a:cs typeface="Times New Roman" panose="02020603050405020304" pitchFamily="18" charset="0"/>
                      </a:endParaRPr>
                    </a:p>
                    <a:p>
                      <a:pPr>
                        <a:lnSpc>
                          <a:spcPct val="114000"/>
                        </a:lnSpc>
                        <a:spcAft>
                          <a:spcPts val="1000"/>
                        </a:spcAft>
                      </a:pPr>
                      <a:r>
                        <a:rPr lang="en-IN" sz="1600" b="0" kern="0" dirty="0">
                          <a:solidFill>
                            <a:srgbClr val="000000"/>
                          </a:solidFill>
                          <a:effectLst/>
                          <a:latin typeface="TimesNewRomanPS-BoldMT"/>
                          <a:ea typeface="Times New Roman" panose="02020603050405020304" pitchFamily="18" charset="0"/>
                          <a:cs typeface="Times New Roman" panose="02020603050405020304" pitchFamily="18" charset="0"/>
                        </a:rPr>
                        <a:t>Different techniques used to get cause and patterns are Environmental Factors, </a:t>
                      </a:r>
                      <a:r>
                        <a:rPr lang="en-US" sz="1600" b="0" kern="0" dirty="0">
                          <a:solidFill>
                            <a:srgbClr val="000000"/>
                          </a:solidFill>
                          <a:effectLst/>
                          <a:latin typeface="TimesNewRomanPS-BoldMT"/>
                          <a:ea typeface="Times New Roman" panose="02020603050405020304" pitchFamily="18" charset="0"/>
                          <a:cs typeface="Times New Roman" panose="02020603050405020304" pitchFamily="18" charset="0"/>
                        </a:rPr>
                        <a:t>Suspected Mostly Important Causative Factors of EUS Heavy metal in water, Agrochemicals and Pesticide, Virus, Bacteria</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Lacks the  management and prevention of EUS and provides only causation of phenomenon</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68359"/>
            <a:ext cx="7745288" cy="868958"/>
          </a:xfrm>
        </p:spPr>
        <p:txBody>
          <a:bodyPr/>
          <a:lstStyle/>
          <a:p>
            <a:r>
              <a:rPr lang="en-US" dirty="0"/>
              <a:t>LITERATURE SURVEY</a:t>
            </a:r>
            <a:endParaRPr lang="en-US" dirty="0"/>
          </a:p>
        </p:txBody>
      </p:sp>
      <p:graphicFrame>
        <p:nvGraphicFramePr>
          <p:cNvPr id="9" name="Table 9"/>
          <p:cNvGraphicFramePr>
            <a:graphicFrameLocks noGrp="1"/>
          </p:cNvGraphicFramePr>
          <p:nvPr>
            <p:ph sz="quarter" idx="1"/>
          </p:nvPr>
        </p:nvGraphicFramePr>
        <p:xfrm>
          <a:off x="107504" y="1268760"/>
          <a:ext cx="8712969" cy="5348873"/>
        </p:xfrm>
        <a:graphic>
          <a:graphicData uri="http://schemas.openxmlformats.org/drawingml/2006/table">
            <a:tbl>
              <a:tblPr firstRow="1" bandRow="1">
                <a:effectLst>
                  <a:outerShdw blurRad="1270000" dist="38100" dir="8100000" algn="tr" rotWithShape="0">
                    <a:prstClr val="black">
                      <a:alpha val="40000"/>
                    </a:prstClr>
                  </a:outerShdw>
                </a:effectLst>
                <a:tableStyleId>{5C22544A-7EE6-4342-B048-85BDC9FD1C3A}</a:tableStyleId>
              </a:tblPr>
              <a:tblGrid>
                <a:gridCol w="1181420"/>
                <a:gridCol w="2562996"/>
                <a:gridCol w="3168352"/>
                <a:gridCol w="1800201"/>
              </a:tblGrid>
              <a:tr h="367640">
                <a:tc>
                  <a:txBody>
                    <a:bodyPr/>
                    <a:lstStyle/>
                    <a:p>
                      <a:r>
                        <a:rPr lang="en-US" sz="1400" dirty="0"/>
                        <a:t>     SL</a:t>
                      </a:r>
                      <a:endParaRPr lang="en-US" sz="1400" dirty="0"/>
                    </a:p>
                    <a:p>
                      <a:r>
                        <a:rPr lang="en-US" sz="1400" dirty="0"/>
                        <a:t>Number</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Paper Title, Author,</a:t>
                      </a:r>
                      <a:r>
                        <a:rPr lang="en-IN" sz="1400" baseline="0" dirty="0"/>
                        <a:t> Year of Publication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Abstract , Technique mentioned</a:t>
                      </a:r>
                      <a:endParaRPr lang="en-US" sz="1400" dirty="0"/>
                    </a:p>
                    <a:p>
                      <a:endParaRPr lang="en-US" sz="1400" dirty="0"/>
                    </a:p>
                  </a:txBody>
                  <a:tcPr/>
                </a:tc>
                <a:tc>
                  <a:txBody>
                    <a:bodyPr/>
                    <a:lstStyle/>
                    <a:p>
                      <a:r>
                        <a:rPr lang="en-US" sz="1400" dirty="0"/>
                        <a:t>Limitations</a:t>
                      </a:r>
                      <a:endParaRPr lang="en-US" sz="1400" dirty="0"/>
                    </a:p>
                  </a:txBody>
                  <a:tcPr/>
                </a:tc>
              </a:tr>
              <a:tr h="4830713">
                <a:tc>
                  <a:txBody>
                    <a:bodyPr/>
                    <a:lstStyle/>
                    <a:p>
                      <a:endParaRPr lang="en-US" dirty="0"/>
                    </a:p>
                    <a:p>
                      <a:endParaRPr lang="en-US" dirty="0"/>
                    </a:p>
                    <a:p>
                      <a:endParaRPr lang="en-US" dirty="0"/>
                    </a:p>
                    <a:p>
                      <a:endParaRPr lang="en-US" dirty="0"/>
                    </a:p>
                    <a:p>
                      <a:endParaRPr lang="en-US" dirty="0"/>
                    </a:p>
                    <a:p>
                      <a:endParaRPr lang="en-US" dirty="0"/>
                    </a:p>
                    <a:p>
                      <a:r>
                        <a:rPr lang="en-US" dirty="0"/>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kern="1200" dirty="0">
                        <a:solidFill>
                          <a:schemeClr val="dk1"/>
                        </a:solidFill>
                        <a:effectLst/>
                        <a:latin typeface="+mj-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mj-lt"/>
                          <a:ea typeface="+mn-ea"/>
                          <a:cs typeface="Times New Roman" panose="02020603050405020304" pitchFamily="18" charset="0"/>
                        </a:rPr>
                        <a:t>A Comprehensive Overview of Fish Disease Detection Using Image Based Machine Learning Technique in Aquaculture, </a:t>
                      </a:r>
                      <a:endParaRPr kumimoji="0" lang="en-US" sz="1600" b="0" i="0" kern="1200" dirty="0">
                        <a:solidFill>
                          <a:schemeClr val="dk1"/>
                        </a:solidFill>
                        <a:effectLst/>
                        <a:latin typeface="+mj-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kern="1200" dirty="0">
                        <a:solidFill>
                          <a:schemeClr val="dk1"/>
                        </a:solidFill>
                        <a:effectLst/>
                        <a:latin typeface="+mj-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mj-lt"/>
                          <a:ea typeface="+mn-ea"/>
                          <a:cs typeface="Times New Roman" panose="02020603050405020304" pitchFamily="18" charset="0"/>
                        </a:rPr>
                        <a:t>By </a:t>
                      </a:r>
                      <a:r>
                        <a:rPr lang="en-US" sz="1600" dirty="0"/>
                        <a:t>Md Shoaib Ahmed, </a:t>
                      </a:r>
                      <a:r>
                        <a:rPr lang="en-US" sz="1600" dirty="0" err="1"/>
                        <a:t>Tanjim</a:t>
                      </a:r>
                      <a:r>
                        <a:rPr lang="en-US" sz="1600" dirty="0"/>
                        <a:t> </a:t>
                      </a:r>
                      <a:r>
                        <a:rPr lang="en-US" sz="1600" dirty="0" err="1"/>
                        <a:t>Taharat</a:t>
                      </a:r>
                      <a:r>
                        <a:rPr lang="en-US" sz="1600" dirty="0"/>
                        <a:t> </a:t>
                      </a:r>
                      <a:r>
                        <a:rPr lang="en-US" sz="1600" dirty="0" err="1"/>
                        <a:t>Aurpa</a:t>
                      </a:r>
                      <a:r>
                        <a:rPr lang="en-US" sz="1600" dirty="0"/>
                        <a:t>, Md. Abul Kalam Azad 2021</a:t>
                      </a:r>
                      <a:endParaRPr kumimoji="0" lang="en-US" sz="1600" b="0" i="0" kern="1200" dirty="0">
                        <a:solidFill>
                          <a:schemeClr val="dk1"/>
                        </a:solidFill>
                        <a:effectLst/>
                        <a:latin typeface="+mj-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kern="1200" dirty="0">
                          <a:solidFill>
                            <a:schemeClr val="dk1"/>
                          </a:solidFill>
                          <a:effectLst/>
                          <a:latin typeface="+mn-lt"/>
                          <a:ea typeface="+mn-ea"/>
                          <a:cs typeface="+mn-cs"/>
                        </a:rPr>
                        <a:t> discusses a framework for classifying salmon fish diseases using various technologies and techniques such as extended Cubic Splines interpolation, Adaptive Histogram Equalization, k-means clustering segmentation, and Support Vector Machine (SVM). Performance evaluation metrics such as Accuracy, Precision, Recall, Specificity, F1 score, and various rates like False Positive Rate (FPR), False Negative Rate (FNR), and True Positive Rate (TPR) are calculated.</a:t>
                      </a:r>
                      <a:endParaRPr kumimoji="0" lang="en-US" sz="1600" b="0" i="0" kern="1200" dirty="0">
                        <a:solidFill>
                          <a:schemeClr val="dk1"/>
                        </a:solidFill>
                        <a:effectLst/>
                        <a:latin typeface="+mn-lt"/>
                        <a:ea typeface="+mn-ea"/>
                        <a:cs typeface="+mn-cs"/>
                      </a:endParaRPr>
                    </a:p>
                    <a:p>
                      <a:endParaRPr lang="en-US" sz="1600" dirty="0"/>
                    </a:p>
                  </a:txBody>
                  <a:tcPr/>
                </a:tc>
                <a:tc>
                  <a:txBody>
                    <a:bodyPr/>
                    <a:lstStyle/>
                    <a:p>
                      <a:r>
                        <a:rPr lang="en-US" sz="1600" dirty="0"/>
                        <a:t>Limited Dataset Size, focused on SVM classifier, possible overfitting/underfitting, low parameter tuning</a:t>
                      </a:r>
                      <a:endParaRPr lang="en-US" sz="16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8511</Words>
  <Application>WPS Presentation</Application>
  <PresentationFormat>On-screen Show (4:3)</PresentationFormat>
  <Paragraphs>258</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Wingdings</vt:lpstr>
      <vt:lpstr>Wingdings 2</vt:lpstr>
      <vt:lpstr>Times New Roman</vt:lpstr>
      <vt:lpstr>Calibri</vt:lpstr>
      <vt:lpstr>Söhne</vt:lpstr>
      <vt:lpstr>Segoe Print</vt:lpstr>
      <vt:lpstr>TimesNewRomanPS-BoldMT</vt:lpstr>
      <vt:lpstr>Century Schoolbook</vt:lpstr>
      <vt:lpstr>Microsoft YaHei</vt:lpstr>
      <vt:lpstr>Arial Unicode MS</vt:lpstr>
      <vt:lpstr>Oriel</vt:lpstr>
      <vt:lpstr>AquaDetect Disease Detection In AquaCulture</vt:lpstr>
      <vt:lpstr>Index</vt:lpstr>
      <vt:lpstr>Problem Statement</vt:lpstr>
      <vt:lpstr>  Introduction</vt:lpstr>
      <vt:lpstr>Motivation</vt:lpstr>
      <vt:lpstr>Objectives</vt:lpstr>
      <vt:lpstr>LITERATURE SURVEY</vt:lpstr>
      <vt:lpstr>LITERATURE SURVEY</vt:lpstr>
      <vt:lpstr>LITERATURE SURVEY</vt:lpstr>
      <vt:lpstr>LITERATURE SURVEY</vt:lpstr>
      <vt:lpstr>LITERATURE SURVEY</vt:lpstr>
      <vt:lpstr>Methodology</vt:lpstr>
      <vt:lpstr>Requirements:</vt:lpstr>
      <vt:lpstr>Flow chart</vt:lpstr>
      <vt:lpstr>PowerPoint 演示文稿</vt:lpstr>
      <vt:lpstr>Implementation:</vt:lpstr>
      <vt:lpstr>PowerPoint 演示文稿</vt:lpstr>
      <vt:lpstr>PowerPoint 演示文稿</vt:lpstr>
      <vt:lpstr>PowerPoint 演示文稿</vt:lpstr>
      <vt:lpstr>PowerPoint 演示文稿</vt:lpstr>
      <vt:lpstr>PowerPoint 演示文稿</vt:lpstr>
      <vt:lpstr>//Kaggle predction and accuracy</vt:lpstr>
      <vt:lpstr>MODEL TESTING</vt:lpstr>
      <vt:lpstr>REFERENCES</vt:lpstr>
    </vt:vector>
  </TitlesOfParts>
  <Company>BLACK EDITION - tum0r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Learning from Multiclass Imbalanced HealthCare Datasets</dc:title>
  <dc:creator>Supriya</dc:creator>
  <cp:lastModifiedBy>DARETHEVIL SANKU</cp:lastModifiedBy>
  <cp:revision>48</cp:revision>
  <dcterms:created xsi:type="dcterms:W3CDTF">2021-06-14T18:16:00Z</dcterms:created>
  <dcterms:modified xsi:type="dcterms:W3CDTF">2024-08-13T06:01:53Z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7AA2D159FD854AA7B50081753BC42671_12</vt:lpwstr>
  </property>
  <property fmtid="{D5CDD505-2E9C-101B-9397-08002B2CF9AE}" pid="3" name="KSOProductBuildVer">
    <vt:lpwstr>1033-12.2.0.17153</vt:lpwstr>
  </property>
</Properties>
</file>