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Arial Narrow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ArialNarrow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rialNarrow-bold.fntdata"/><Relationship Id="rId6" Type="http://schemas.openxmlformats.org/officeDocument/2006/relationships/slide" Target="slides/slide2.xml"/><Relationship Id="rId18" Type="http://schemas.openxmlformats.org/officeDocument/2006/relationships/font" Target="fonts/ArialNarrow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2ae42a325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a2ae42a325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a2ae42a325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2ae42a325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a2ae42a325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a2ae42a325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2ae42a325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a2ae42a325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a2ae42a325_0_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2ae42a325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a2ae42a325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2a2ae42a325_0_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2524a98b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2a2524a98b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2a2524a98b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2c9581316_1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2a2c9581316_1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2a2c9581316_1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2d7521def_1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62d7521def_1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62d7521def_1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2d7521def_1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262d7521def_1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62d7521def_1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2ae42a325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2ae42a325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a2ae42a325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2ae42a325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2ae42a325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a2ae42a325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2ae42a32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2ae42a32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a2ae42a32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2ae42a325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2ae42a325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a2ae42a325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accen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1943100" y="1626244"/>
            <a:ext cx="7911945" cy="15234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i="1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950624" y="3990085"/>
            <a:ext cx="7096269" cy="336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1" i="0" sz="2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6800" y="0"/>
            <a:ext cx="2235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/>
          <p:nvPr>
            <p:ph idx="10" type="dt"/>
          </p:nvPr>
        </p:nvSpPr>
        <p:spPr>
          <a:xfrm>
            <a:off x="10154195" y="6202177"/>
            <a:ext cx="1020348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2" name="Google Shape;22;p2"/>
          <p:cNvCxnSpPr/>
          <p:nvPr/>
        </p:nvCxnSpPr>
        <p:spPr>
          <a:xfrm>
            <a:off x="11200667" y="6270568"/>
            <a:ext cx="0" cy="16002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2"/>
          <p:cNvSpPr/>
          <p:nvPr>
            <p:ph idx="12" type="sldNum"/>
          </p:nvPr>
        </p:nvSpPr>
        <p:spPr>
          <a:xfrm>
            <a:off x="11206124" y="6181281"/>
            <a:ext cx="487680" cy="36576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1" i="0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1" i="0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1" i="0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1" i="0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1" i="0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1" i="0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1" i="0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1" i="0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pos="122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- Copy">
  <p:cSld name="Content Slide - Copy">
    <p:bg>
      <p:bgPr>
        <a:solidFill>
          <a:schemeClr val="accent4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09" y="0"/>
            <a:ext cx="11514667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>
            <p:ph type="ctrTitle"/>
          </p:nvPr>
        </p:nvSpPr>
        <p:spPr>
          <a:xfrm>
            <a:off x="1043554" y="442674"/>
            <a:ext cx="9234309" cy="5124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  <a:defRPr b="1" i="1" sz="360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1043553" y="1345167"/>
            <a:ext cx="7321993" cy="341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1" i="0" sz="2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3"/>
          <p:cNvSpPr txBox="1"/>
          <p:nvPr>
            <p:ph idx="2" type="body"/>
          </p:nvPr>
        </p:nvSpPr>
        <p:spPr>
          <a:xfrm>
            <a:off x="1950849" y="1962540"/>
            <a:ext cx="7366000" cy="3411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10136783" y="6202177"/>
            <a:ext cx="1037760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3"/>
          <p:cNvCxnSpPr/>
          <p:nvPr/>
        </p:nvCxnSpPr>
        <p:spPr>
          <a:xfrm>
            <a:off x="11200667" y="6270568"/>
            <a:ext cx="0" cy="16002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3"/>
          <p:cNvSpPr/>
          <p:nvPr>
            <p:ph idx="12" type="sldNum"/>
          </p:nvPr>
        </p:nvSpPr>
        <p:spPr>
          <a:xfrm>
            <a:off x="11206124" y="6181281"/>
            <a:ext cx="487680" cy="36576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1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1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1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1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1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1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1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1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32">
          <p15:clr>
            <a:srgbClr val="FBAE40"/>
          </p15:clr>
        </p15:guide>
        <p15:guide id="7" pos="1224">
          <p15:clr>
            <a:srgbClr val="FBAE40"/>
          </p15:clr>
        </p15:guide>
        <p15:guide id="8" pos="648">
          <p15:clr>
            <a:srgbClr val="FBAE40"/>
          </p15:clr>
        </p15:guide>
        <p15:guide id="9" pos="15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- Copy &amp; Pic/Chart">
  <p:cSld name="Content Slide - Copy &amp; Pic/Chart">
    <p:bg>
      <p:bgPr>
        <a:solidFill>
          <a:schemeClr val="accent4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09" y="0"/>
            <a:ext cx="11514667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 txBox="1"/>
          <p:nvPr>
            <p:ph type="ctrTitle"/>
          </p:nvPr>
        </p:nvSpPr>
        <p:spPr>
          <a:xfrm>
            <a:off x="1043553" y="442674"/>
            <a:ext cx="9234309" cy="5124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  <a:defRPr b="1" i="1" sz="360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subTitle"/>
          </p:nvPr>
        </p:nvSpPr>
        <p:spPr>
          <a:xfrm>
            <a:off x="1043553" y="1345166"/>
            <a:ext cx="72884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1" i="0" sz="2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6" name="Google Shape;36;p4"/>
          <p:cNvSpPr txBox="1"/>
          <p:nvPr>
            <p:ph idx="2" type="body"/>
          </p:nvPr>
        </p:nvSpPr>
        <p:spPr>
          <a:xfrm>
            <a:off x="1943100" y="1917389"/>
            <a:ext cx="4591332" cy="3411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descr="Picture or Chart" id="37" name="Google Shape;37;p4"/>
          <p:cNvSpPr txBox="1"/>
          <p:nvPr>
            <p:ph idx="3" type="body"/>
          </p:nvPr>
        </p:nvSpPr>
        <p:spPr>
          <a:xfrm>
            <a:off x="6803762" y="1920876"/>
            <a:ext cx="4837905" cy="2982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228600" lvl="3" marL="18288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10049694" y="6202177"/>
            <a:ext cx="1124849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" name="Google Shape;39;p4"/>
          <p:cNvCxnSpPr/>
          <p:nvPr/>
        </p:nvCxnSpPr>
        <p:spPr>
          <a:xfrm>
            <a:off x="11200667" y="6270568"/>
            <a:ext cx="0" cy="16002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4"/>
          <p:cNvSpPr/>
          <p:nvPr>
            <p:ph idx="12" type="sldNum"/>
          </p:nvPr>
        </p:nvSpPr>
        <p:spPr>
          <a:xfrm>
            <a:off x="11213873" y="6181281"/>
            <a:ext cx="487680" cy="36576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1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1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1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1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1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1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1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1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pos="648">
          <p15:clr>
            <a:srgbClr val="FBAE40"/>
          </p15:clr>
        </p15:guide>
        <p15:guide id="8" pos="122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- Picture">
  <p:cSld name="Content Slide - Picture">
    <p:bg>
      <p:bgPr>
        <a:solidFill>
          <a:schemeClr val="accent4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icture Description" id="42" name="Google Shape;42;p5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5"/>
          <p:cNvSpPr txBox="1"/>
          <p:nvPr>
            <p:ph type="ctrTitle"/>
          </p:nvPr>
        </p:nvSpPr>
        <p:spPr>
          <a:xfrm>
            <a:off x="1035804" y="304800"/>
            <a:ext cx="3838891" cy="10041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4" name="Google Shape;4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21333" y="0"/>
            <a:ext cx="23706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 txBox="1"/>
          <p:nvPr>
            <p:ph idx="10" type="dt"/>
          </p:nvPr>
        </p:nvSpPr>
        <p:spPr>
          <a:xfrm>
            <a:off x="10032276" y="6202177"/>
            <a:ext cx="1142267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6" name="Google Shape;46;p5"/>
          <p:cNvCxnSpPr/>
          <p:nvPr/>
        </p:nvCxnSpPr>
        <p:spPr>
          <a:xfrm>
            <a:off x="11200667" y="6270568"/>
            <a:ext cx="0" cy="16002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5"/>
          <p:cNvSpPr/>
          <p:nvPr>
            <p:ph idx="12" type="sldNum"/>
          </p:nvPr>
        </p:nvSpPr>
        <p:spPr>
          <a:xfrm>
            <a:off x="11206124" y="6181281"/>
            <a:ext cx="487680" cy="36576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1" i="0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1" i="0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1" i="0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1" i="0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1" i="0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1" i="0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1" i="0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1" i="0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pos="352">
          <p15:clr>
            <a:srgbClr val="FBAE40"/>
          </p15:clr>
        </p15:guide>
        <p15:guide id="8" orient="horz" pos="192">
          <p15:clr>
            <a:srgbClr val="FBAE40"/>
          </p15:clr>
        </p15:guide>
        <p15:guide id="9" pos="6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- Fact/Highlight">
  <p:cSld name="Content Slide - Fact/Highlight">
    <p:bg>
      <p:bgPr>
        <a:solidFill>
          <a:schemeClr val="accent2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>
            <a:off x="1" y="0"/>
            <a:ext cx="12191999" cy="68522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/>
          <p:nvPr>
            <p:ph type="ctrTitle"/>
          </p:nvPr>
        </p:nvSpPr>
        <p:spPr>
          <a:xfrm>
            <a:off x="2893545" y="1466567"/>
            <a:ext cx="6419331" cy="12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600"/>
              <a:buFont typeface="Arial"/>
              <a:buNone/>
              <a:defRPr b="0" i="0" sz="86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/>
          <p:nvPr/>
        </p:nvSpPr>
        <p:spPr>
          <a:xfrm>
            <a:off x="2648277" y="2744421"/>
            <a:ext cx="6905456" cy="44099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6"/>
          <p:cNvSpPr txBox="1"/>
          <p:nvPr>
            <p:ph idx="1" type="subTitle"/>
          </p:nvPr>
        </p:nvSpPr>
        <p:spPr>
          <a:xfrm>
            <a:off x="2648276" y="2706475"/>
            <a:ext cx="689546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  <a:defRPr b="1" i="0" sz="36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2875268" y="3540352"/>
            <a:ext cx="6678467" cy="1122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54" name="Google Shape;5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21333" y="0"/>
            <a:ext cx="23706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6"/>
          <p:cNvSpPr txBox="1"/>
          <p:nvPr>
            <p:ph idx="10" type="dt"/>
          </p:nvPr>
        </p:nvSpPr>
        <p:spPr>
          <a:xfrm>
            <a:off x="10154195" y="6202177"/>
            <a:ext cx="1020348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6" name="Google Shape;56;p6"/>
          <p:cNvCxnSpPr/>
          <p:nvPr/>
        </p:nvCxnSpPr>
        <p:spPr>
          <a:xfrm>
            <a:off x="11200667" y="6270568"/>
            <a:ext cx="0" cy="16002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6"/>
          <p:cNvSpPr/>
          <p:nvPr>
            <p:ph idx="12" type="sldNum"/>
          </p:nvPr>
        </p:nvSpPr>
        <p:spPr>
          <a:xfrm>
            <a:off x="11206124" y="6181281"/>
            <a:ext cx="487680" cy="36576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1" i="0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1" i="0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1" i="0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1" i="0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1" i="0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1" i="0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1" i="0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1" i="0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>
  <p:cSld name="Closing Slide">
    <p:bg>
      <p:bgPr>
        <a:solidFill>
          <a:schemeClr val="accen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 txBox="1"/>
          <p:nvPr>
            <p:ph type="ctrTitle"/>
          </p:nvPr>
        </p:nvSpPr>
        <p:spPr>
          <a:xfrm>
            <a:off x="1935351" y="1557666"/>
            <a:ext cx="7334529" cy="85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i="1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1959575" y="2578488"/>
            <a:ext cx="6487002" cy="10248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62" name="Google Shape;6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6800" y="0"/>
            <a:ext cx="2235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7"/>
          <p:cNvSpPr txBox="1"/>
          <p:nvPr>
            <p:ph idx="10" type="dt"/>
          </p:nvPr>
        </p:nvSpPr>
        <p:spPr>
          <a:xfrm>
            <a:off x="10084526" y="6202177"/>
            <a:ext cx="1090017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4" name="Google Shape;64;p7"/>
          <p:cNvCxnSpPr/>
          <p:nvPr/>
        </p:nvCxnSpPr>
        <p:spPr>
          <a:xfrm>
            <a:off x="11200667" y="6270568"/>
            <a:ext cx="0" cy="16002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7"/>
          <p:cNvSpPr/>
          <p:nvPr>
            <p:ph idx="12" type="sldNum"/>
          </p:nvPr>
        </p:nvSpPr>
        <p:spPr>
          <a:xfrm>
            <a:off x="11206124" y="6181281"/>
            <a:ext cx="487680" cy="36576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1" i="0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1" i="0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1" i="0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1" i="0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1" i="0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1" i="0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1" i="0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1" i="0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pos="928">
          <p15:clr>
            <a:srgbClr val="FBAE40"/>
          </p15:clr>
        </p15:guide>
        <p15:guide id="8" pos="122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141394" y="964692"/>
            <a:ext cx="7917007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141394" y="2638046"/>
            <a:ext cx="7917007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0154195" y="6202177"/>
            <a:ext cx="1020348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137845" y="6219163"/>
            <a:ext cx="60755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/>
          <p:nvPr>
            <p:ph idx="12" type="sldNum"/>
          </p:nvPr>
        </p:nvSpPr>
        <p:spPr>
          <a:xfrm>
            <a:off x="11299112" y="6181281"/>
            <a:ext cx="487680" cy="36576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11200667" y="6270568"/>
            <a:ext cx="0" cy="16002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056">
          <p15:clr>
            <a:srgbClr val="F26B43"/>
          </p15:clr>
        </p15:guide>
        <p15:guide id="4" orient="horz" pos="39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hyperlink" Target="https://pritamaich.github.io/Books-Recommendation-System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hyperlink" Target="https://github.com/nzhinusoftcm/review-on-collaborative-filtering/blob/master/3.Item-basedCollaborativeFiltering.ipynb" TargetMode="External"/><Relationship Id="rId7" Type="http://schemas.openxmlformats.org/officeDocument/2006/relationships/hyperlink" Target="https://www.sbert.net/examples/training/sts/README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kaggle.com/datasets/netflix-inc/netflix-prize-dat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type="ctrTitle"/>
          </p:nvPr>
        </p:nvSpPr>
        <p:spPr>
          <a:xfrm>
            <a:off x="935150" y="1227225"/>
            <a:ext cx="95049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sz="3400">
                <a:latin typeface="Arial Narrow"/>
                <a:ea typeface="Arial Narrow"/>
                <a:cs typeface="Arial Narrow"/>
                <a:sym typeface="Arial Narrow"/>
              </a:rPr>
              <a:t>CS 578</a:t>
            </a:r>
            <a:endParaRPr i="0" sz="3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sz="3400">
                <a:latin typeface="Arial Narrow"/>
                <a:ea typeface="Arial Narrow"/>
                <a:cs typeface="Arial Narrow"/>
                <a:sym typeface="Arial Narrow"/>
              </a:rPr>
              <a:t>Statistical Machine Learning</a:t>
            </a:r>
            <a:endParaRPr i="0" sz="3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3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3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>
                <a:latin typeface="Arial Narrow"/>
                <a:ea typeface="Arial Narrow"/>
                <a:cs typeface="Arial Narrow"/>
                <a:sym typeface="Arial Narrow"/>
              </a:rPr>
              <a:t>Cold Start Problem in Recommender Systems</a:t>
            </a:r>
            <a:endParaRPr sz="34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2" name="Google Shape;72;p8"/>
          <p:cNvSpPr txBox="1"/>
          <p:nvPr>
            <p:ph idx="10" type="dt"/>
          </p:nvPr>
        </p:nvSpPr>
        <p:spPr>
          <a:xfrm>
            <a:off x="10154195" y="6202177"/>
            <a:ext cx="1020348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/0</a:t>
            </a:r>
            <a:r>
              <a:rPr lang="en-US"/>
              <a:t>6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/2</a:t>
            </a:r>
            <a:r>
              <a:rPr lang="en-US"/>
              <a:t>3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8"/>
          <p:cNvSpPr/>
          <p:nvPr>
            <p:ph idx="12" type="sldNum"/>
          </p:nvPr>
        </p:nvSpPr>
        <p:spPr>
          <a:xfrm>
            <a:off x="11213873" y="6181281"/>
            <a:ext cx="487680" cy="36576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700" y="5983162"/>
            <a:ext cx="43180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8"/>
          <p:cNvSpPr txBox="1"/>
          <p:nvPr/>
        </p:nvSpPr>
        <p:spPr>
          <a:xfrm>
            <a:off x="1648850" y="4704425"/>
            <a:ext cx="8077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accent2"/>
                </a:solidFill>
              </a:rPr>
              <a:t>Felicia Grace Ravichandran</a:t>
            </a:r>
            <a:r>
              <a:rPr b="1" lang="en-US" sz="2200">
                <a:solidFill>
                  <a:schemeClr val="accent2"/>
                </a:solidFill>
              </a:rPr>
              <a:t>, Nikhil Gupta, </a:t>
            </a:r>
            <a:endParaRPr b="1" sz="2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accent2"/>
                </a:solidFill>
              </a:rPr>
              <a:t>Shreya Shivpuje, </a:t>
            </a:r>
            <a:r>
              <a:rPr b="1" lang="en-US" sz="2200">
                <a:solidFill>
                  <a:schemeClr val="accent2"/>
                </a:solidFill>
              </a:rPr>
              <a:t>Tsu-Hao Fu</a:t>
            </a:r>
            <a:endParaRPr b="1" sz="22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/>
          <p:nvPr>
            <p:ph type="ctrTitle"/>
          </p:nvPr>
        </p:nvSpPr>
        <p:spPr>
          <a:xfrm>
            <a:off x="457404" y="213424"/>
            <a:ext cx="9234300" cy="4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2: Matrix Factorization Method</a:t>
            </a:r>
            <a:endParaRPr/>
          </a:p>
        </p:txBody>
      </p:sp>
      <p:sp>
        <p:nvSpPr>
          <p:cNvPr id="179" name="Google Shape;179;p17"/>
          <p:cNvSpPr/>
          <p:nvPr>
            <p:ph idx="12" type="sldNum"/>
          </p:nvPr>
        </p:nvSpPr>
        <p:spPr>
          <a:xfrm>
            <a:off x="11206124" y="6181281"/>
            <a:ext cx="4878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17"/>
          <p:cNvSpPr txBox="1"/>
          <p:nvPr/>
        </p:nvSpPr>
        <p:spPr>
          <a:xfrm>
            <a:off x="170052" y="1228675"/>
            <a:ext cx="112035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48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5"/>
              <a:buChar char="●"/>
            </a:pPr>
            <a:r>
              <a:rPr lang="en-US" sz="1825">
                <a:solidFill>
                  <a:srgbClr val="000000"/>
                </a:solidFill>
              </a:rPr>
              <a:t>Considering what similar users prefer, predicted how a user might rate other films</a:t>
            </a:r>
            <a:endParaRPr sz="1825">
              <a:solidFill>
                <a:srgbClr val="000000"/>
              </a:solidFill>
            </a:endParaRPr>
          </a:p>
          <a:p>
            <a:pPr indent="-34448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5"/>
              <a:buChar char="●"/>
            </a:pPr>
            <a:r>
              <a:rPr lang="en-US" sz="1825">
                <a:solidFill>
                  <a:srgbClr val="000000"/>
                </a:solidFill>
              </a:rPr>
              <a:t>This model effectively handle sparsity in the user-item ratings matrix, enabling accurate predictions even with missing values</a:t>
            </a:r>
            <a:endParaRPr sz="1825">
              <a:solidFill>
                <a:srgbClr val="000000"/>
              </a:solidFill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170050" y="2435540"/>
            <a:ext cx="7139100" cy="3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>
                <a:solidFill>
                  <a:srgbClr val="000000"/>
                </a:solidFill>
              </a:rPr>
              <a:t>Algorithm: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>
                <a:solidFill>
                  <a:srgbClr val="000000"/>
                </a:solidFill>
              </a:rPr>
              <a:t>Step 1: When user or item information is missing, assume biases and factors are set to zero 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>
                <a:solidFill>
                  <a:srgbClr val="000000"/>
                </a:solidFill>
              </a:rPr>
              <a:t>Step 2: Minimize the regularized squared error, employing stochastic gradient descent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>
                <a:solidFill>
                  <a:srgbClr val="000000"/>
                </a:solidFill>
              </a:rPr>
              <a:t>Step 3: Iterate through all training set ratings for 20 epochs, optimizing user and item factors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/>
              <a:t>Step 4: Recommend top N movies for the input user </a:t>
            </a:r>
            <a:endParaRPr sz="1800"/>
          </a:p>
        </p:txBody>
      </p:sp>
      <p:pic>
        <p:nvPicPr>
          <p:cNvPr id="182" name="Google Shape;1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056" y="3314932"/>
            <a:ext cx="2361252" cy="500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6998" y="4189835"/>
            <a:ext cx="4252401" cy="5598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7"/>
          <p:cNvSpPr txBox="1"/>
          <p:nvPr/>
        </p:nvSpPr>
        <p:spPr>
          <a:xfrm>
            <a:off x="7273084" y="2917215"/>
            <a:ext cx="344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Prediction rating</a:t>
            </a:r>
            <a:endParaRPr sz="1200"/>
          </a:p>
        </p:txBody>
      </p:sp>
      <p:sp>
        <p:nvSpPr>
          <p:cNvPr id="185" name="Google Shape;185;p17"/>
          <p:cNvSpPr txBox="1"/>
          <p:nvPr/>
        </p:nvSpPr>
        <p:spPr>
          <a:xfrm>
            <a:off x="7273084" y="3765580"/>
            <a:ext cx="344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Regularized squared error</a:t>
            </a:r>
            <a:endParaRPr sz="1200"/>
          </a:p>
        </p:txBody>
      </p:sp>
      <p:sp>
        <p:nvSpPr>
          <p:cNvPr id="186" name="Google Shape;186;p17"/>
          <p:cNvSpPr txBox="1"/>
          <p:nvPr/>
        </p:nvSpPr>
        <p:spPr>
          <a:xfrm>
            <a:off x="156575" y="6164847"/>
            <a:ext cx="9875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595959"/>
                </a:solidFill>
              </a:rPr>
              <a:t>Reference: Koren, Y., Bell, R., &amp; Volinsky, C. (Year). "Matrix Factorization Techniques for Recommender Systems." IEEE.</a:t>
            </a:r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>
            <p:ph type="ctrTitle"/>
          </p:nvPr>
        </p:nvSpPr>
        <p:spPr>
          <a:xfrm>
            <a:off x="160125" y="278075"/>
            <a:ext cx="11533800" cy="360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/>
              <a:t>Hybrid Method 2: Combining Content-Based and Collaborative Filtering   </a:t>
            </a:r>
            <a:endParaRPr/>
          </a:p>
        </p:txBody>
      </p:sp>
      <p:sp>
        <p:nvSpPr>
          <p:cNvPr id="193" name="Google Shape;193;p18"/>
          <p:cNvSpPr/>
          <p:nvPr>
            <p:ph idx="12" type="sldNum"/>
          </p:nvPr>
        </p:nvSpPr>
        <p:spPr>
          <a:xfrm>
            <a:off x="11206124" y="6181281"/>
            <a:ext cx="4878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18"/>
          <p:cNvSpPr txBox="1"/>
          <p:nvPr/>
        </p:nvSpPr>
        <p:spPr>
          <a:xfrm>
            <a:off x="301750" y="1368550"/>
            <a:ext cx="100311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Limitations of Singular Approaches: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Content-Based Filtering might lack the ability to capture diverse user preferences.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User-Based Collaborative Filtering may struggle when user-item interactions are sparse.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Our Hybrid Method combines the two methods parrelly to tackle the cold-start problem and improve the recommendation accuracy.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 b="-3327" l="0" r="-9950" t="0"/>
          <a:stretch/>
        </p:blipFill>
        <p:spPr>
          <a:xfrm>
            <a:off x="6903850" y="3211825"/>
            <a:ext cx="4302275" cy="2810737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/>
          <p:nvPr/>
        </p:nvSpPr>
        <p:spPr>
          <a:xfrm>
            <a:off x="1230000" y="4608575"/>
            <a:ext cx="713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301750" y="3104650"/>
            <a:ext cx="6602100" cy="3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The procedure of the hybrid method: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Recommend movies by analyzing content similarity with the highly-rated films by the user.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Generate collaborative recommendations based on users with similar preferences.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Aggregate recommendations from Content-Based and Collaborative Filtering using the specified weights.</a:t>
            </a:r>
            <a:endParaRPr sz="1800">
              <a:solidFill>
                <a:srgbClr val="262626"/>
              </a:solidFill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214000" y="6189162"/>
            <a:ext cx="104517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595959"/>
                </a:solidFill>
              </a:rPr>
              <a:t>Reference: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https://pritamaich.github.io/Books-Recommendation-System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95959"/>
              </a:solidFill>
            </a:endParaRPr>
          </a:p>
        </p:txBody>
      </p:sp>
      <p:sp>
        <p:nvSpPr>
          <p:cNvPr id="199" name="Google Shape;199;p18"/>
          <p:cNvSpPr txBox="1"/>
          <p:nvPr/>
        </p:nvSpPr>
        <p:spPr>
          <a:xfrm>
            <a:off x="301750" y="5786700"/>
            <a:ext cx="671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(</a:t>
            </a:r>
            <a:r>
              <a:rPr b="1" lang="en-US" sz="1800">
                <a:solidFill>
                  <a:schemeClr val="dk1"/>
                </a:solidFill>
              </a:rPr>
              <a:t>Cold Start</a:t>
            </a:r>
            <a:r>
              <a:rPr lang="en-US" sz="1800">
                <a:solidFill>
                  <a:schemeClr val="dk1"/>
                </a:solidFill>
              </a:rPr>
              <a:t>) average MSE </a:t>
            </a:r>
            <a:r>
              <a:rPr lang="en-US" sz="1800">
                <a:solidFill>
                  <a:schemeClr val="dk1"/>
                </a:solidFill>
              </a:rPr>
              <a:t>loss per user = </a:t>
            </a:r>
            <a:r>
              <a:rPr b="1" lang="en-US" sz="1800">
                <a:solidFill>
                  <a:schemeClr val="dk1"/>
                </a:solidFill>
              </a:rPr>
              <a:t>0.69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type="ctrTitle"/>
          </p:nvPr>
        </p:nvSpPr>
        <p:spPr>
          <a:xfrm>
            <a:off x="464429" y="284199"/>
            <a:ext cx="9234300" cy="4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Content-Based (BERT)</a:t>
            </a:r>
            <a:endParaRPr/>
          </a:p>
        </p:txBody>
      </p:sp>
      <p:sp>
        <p:nvSpPr>
          <p:cNvPr id="206" name="Google Shape;206;p19"/>
          <p:cNvSpPr txBox="1"/>
          <p:nvPr>
            <p:ph idx="1" type="subTitle"/>
          </p:nvPr>
        </p:nvSpPr>
        <p:spPr>
          <a:xfrm>
            <a:off x="464425" y="1360450"/>
            <a:ext cx="10741800" cy="1123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44487" lvl="0" marL="457200" rtl="0" algn="l">
              <a:spcBef>
                <a:spcPts val="1000"/>
              </a:spcBef>
              <a:spcAft>
                <a:spcPts val="0"/>
              </a:spcAft>
              <a:buSzPts val="1825"/>
              <a:buChar char="●"/>
            </a:pPr>
            <a:r>
              <a:rPr b="0" lang="en-US" sz="1825">
                <a:solidFill>
                  <a:srgbClr val="000000"/>
                </a:solidFill>
              </a:rPr>
              <a:t>BERT's bidirectional architecture enhances the ability to capture contextual relationships between contents.</a:t>
            </a:r>
            <a:endParaRPr b="0" sz="1825">
              <a:solidFill>
                <a:srgbClr val="000000"/>
              </a:solidFill>
            </a:endParaRPr>
          </a:p>
          <a:p>
            <a:pPr indent="-344487" lvl="0" marL="457200" rtl="0" algn="l">
              <a:spcBef>
                <a:spcPts val="0"/>
              </a:spcBef>
              <a:spcAft>
                <a:spcPts val="0"/>
              </a:spcAft>
              <a:buSzPts val="1825"/>
              <a:buChar char="●"/>
            </a:pPr>
            <a:r>
              <a:rPr b="0" lang="en-US" sz="1825">
                <a:solidFill>
                  <a:srgbClr val="000000"/>
                </a:solidFill>
              </a:rPr>
              <a:t>The c</a:t>
            </a:r>
            <a:r>
              <a:rPr b="0" lang="en-US" sz="1825">
                <a:solidFill>
                  <a:schemeClr val="dk1"/>
                </a:solidFill>
              </a:rPr>
              <a:t>ontextual understanding</a:t>
            </a:r>
            <a:r>
              <a:rPr b="0" lang="en-US" sz="1825">
                <a:solidFill>
                  <a:srgbClr val="000000"/>
                </a:solidFill>
              </a:rPr>
              <a:t> enhances precision by recommending items that align more closely with user preferences.</a:t>
            </a:r>
            <a:endParaRPr/>
          </a:p>
        </p:txBody>
      </p:sp>
      <p:sp>
        <p:nvSpPr>
          <p:cNvPr id="207" name="Google Shape;207;p19"/>
          <p:cNvSpPr txBox="1"/>
          <p:nvPr>
            <p:ph idx="2" type="body"/>
          </p:nvPr>
        </p:nvSpPr>
        <p:spPr>
          <a:xfrm>
            <a:off x="464425" y="2836825"/>
            <a:ext cx="6905700" cy="341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Algorithm:</a:t>
            </a:r>
            <a:endParaRPr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For each user-rated movie, determine the most similar movies using pre-trained BERT and the adjusted cosine similarity.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Identify popular movies among the previously found similar movies, excluding those rated by user u.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Predict user u's preferences based on the rated movies and their similarity with similar movies.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Recommend top </a:t>
            </a:r>
            <a:r>
              <a:rPr i="1" lang="en-US" sz="1800">
                <a:solidFill>
                  <a:schemeClr val="dk1"/>
                </a:solidFill>
              </a:rPr>
              <a:t>N</a:t>
            </a:r>
            <a:r>
              <a:rPr lang="en-US" sz="1800">
                <a:solidFill>
                  <a:schemeClr val="dk1"/>
                </a:solidFill>
              </a:rPr>
              <a:t> movies.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</a:rPr>
              <a:t>		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08" name="Google Shape;208;p19"/>
          <p:cNvSpPr/>
          <p:nvPr>
            <p:ph idx="12" type="sldNum"/>
          </p:nvPr>
        </p:nvSpPr>
        <p:spPr>
          <a:xfrm>
            <a:off x="11206124" y="6181281"/>
            <a:ext cx="4878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9" name="Google Shape;2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388" y="5303325"/>
            <a:ext cx="17621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5025" y="2203150"/>
            <a:ext cx="3671105" cy="369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9"/>
          <p:cNvPicPr preferRelativeResize="0"/>
          <p:nvPr/>
        </p:nvPicPr>
        <p:blipFill rotWithShape="1">
          <a:blip r:embed="rId5">
            <a:alphaModFix/>
          </a:blip>
          <a:srcRect b="7340" l="0" r="0" t="-7339"/>
          <a:stretch/>
        </p:blipFill>
        <p:spPr>
          <a:xfrm>
            <a:off x="3717600" y="5212013"/>
            <a:ext cx="32766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9"/>
          <p:cNvSpPr txBox="1"/>
          <p:nvPr/>
        </p:nvSpPr>
        <p:spPr>
          <a:xfrm>
            <a:off x="214000" y="6189162"/>
            <a:ext cx="104517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595959"/>
                </a:solidFill>
              </a:rPr>
              <a:t>Reference: </a:t>
            </a:r>
            <a:r>
              <a:rPr lang="en-US" sz="1000" u="sng">
                <a:solidFill>
                  <a:schemeClr val="hlink"/>
                </a:solidFill>
                <a:hlinkClick r:id="rId6"/>
              </a:rPr>
              <a:t>https://github.com/nzhinusoftcm/review-on-collaborative-filtering/blob/master/3.Item-basedCollaborativeFiltering.ipynb</a:t>
            </a:r>
            <a:r>
              <a:rPr lang="en-US" sz="1000">
                <a:solidFill>
                  <a:srgbClr val="595959"/>
                </a:solidFill>
              </a:rPr>
              <a:t> &amp;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595959"/>
                </a:solidFill>
              </a:rPr>
              <a:t>	      </a:t>
            </a:r>
            <a:r>
              <a:rPr lang="en-US" sz="1000" u="sng">
                <a:solidFill>
                  <a:schemeClr val="hlink"/>
                </a:solidFill>
                <a:hlinkClick r:id="rId7"/>
              </a:rPr>
              <a:t>https://www.sbert.net/examples/training/sts/README.html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/>
          <p:nvPr>
            <p:ph type="ctrTitle"/>
          </p:nvPr>
        </p:nvSpPr>
        <p:spPr>
          <a:xfrm>
            <a:off x="443104" y="214074"/>
            <a:ext cx="9234300" cy="4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19" name="Google Shape;219;p20"/>
          <p:cNvSpPr/>
          <p:nvPr>
            <p:ph idx="12" type="sldNum"/>
          </p:nvPr>
        </p:nvSpPr>
        <p:spPr>
          <a:xfrm>
            <a:off x="11206124" y="6181281"/>
            <a:ext cx="4878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20"/>
          <p:cNvSpPr txBox="1"/>
          <p:nvPr/>
        </p:nvSpPr>
        <p:spPr>
          <a:xfrm>
            <a:off x="443100" y="1380725"/>
            <a:ext cx="107631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Key insights: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Based on the experimental results, we can see that the hybrid methods have lower losses compared to singular methods.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The cold-start problem can be alleviate by hybrid methods even when there is limited historical data.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Challenges: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The computational complexity increases due to the need to retrain the model for each distinct cold-start condition, but this trade-off results in enhanced accuracy.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Integrating vastly different methods for prediction and comparing their results can be challenging.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Future Work: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Migrate the entire project to a similar dataset for comparative analysis, such as </a:t>
            </a:r>
            <a:r>
              <a:rPr lang="en-US" sz="18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Netflix Prize</a:t>
            </a:r>
            <a:r>
              <a:rPr lang="en-US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Incorporate additional diverse hybrid methods to expand the range of comparisons.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type="ctrTitle"/>
          </p:nvPr>
        </p:nvSpPr>
        <p:spPr>
          <a:xfrm>
            <a:off x="457825" y="205150"/>
            <a:ext cx="109533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 Narrow"/>
              <a:buNone/>
            </a:pPr>
            <a:r>
              <a:rPr lang="en-US">
                <a:latin typeface="Arial Narrow"/>
                <a:ea typeface="Arial Narrow"/>
                <a:cs typeface="Arial Narrow"/>
                <a:sym typeface="Arial Narrow"/>
              </a:rPr>
              <a:t>Recommender Systems and the Cold Start Problem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2" name="Google Shape;82;p9"/>
          <p:cNvSpPr txBox="1"/>
          <p:nvPr>
            <p:ph idx="1" type="subTitle"/>
          </p:nvPr>
        </p:nvSpPr>
        <p:spPr>
          <a:xfrm>
            <a:off x="507225" y="1162925"/>
            <a:ext cx="71931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0" lang="en-US" sz="1800">
                <a:solidFill>
                  <a:schemeClr val="dk1"/>
                </a:solidFill>
              </a:rPr>
              <a:t>Recommender Systems:</a:t>
            </a:r>
            <a:endParaRPr b="0" sz="1800">
              <a:solidFill>
                <a:schemeClr val="dk1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Recommender systems act as information filtering tools, offering users suitable and personalized content or information.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/>
              <a:t>Usage</a:t>
            </a:r>
            <a:r>
              <a:rPr lang="en-US" sz="1800"/>
              <a:t>: Widely used in e-commerce (Amazon), books (Goodreads), music (Spotify), streaming services (Netflix), e-learning (Coursera), and content platforms.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/>
              <a:t>Methods</a:t>
            </a:r>
            <a:r>
              <a:rPr lang="en-US" sz="1800"/>
              <a:t>: Collaborative filtering, content-based filtering, hybrid methods.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0" lang="en-US" sz="1800">
                <a:solidFill>
                  <a:schemeClr val="dk1"/>
                </a:solidFill>
              </a:rPr>
              <a:t>Cold Start Problem:</a:t>
            </a:r>
            <a:endParaRPr b="0" sz="1800">
              <a:solidFill>
                <a:schemeClr val="dk1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A condition when the system cannot produce efficient recommendations for the cold (or new) users who have not rated any item or have rated a very few items.</a:t>
            </a:r>
            <a:endParaRPr b="0" sz="1800">
              <a:solidFill>
                <a:schemeClr val="dk1"/>
              </a:solidFill>
            </a:endParaRPr>
          </a:p>
        </p:txBody>
      </p:sp>
      <p:sp>
        <p:nvSpPr>
          <p:cNvPr id="83" name="Google Shape;83;p9"/>
          <p:cNvSpPr/>
          <p:nvPr>
            <p:ph idx="12" type="sldNum"/>
          </p:nvPr>
        </p:nvSpPr>
        <p:spPr>
          <a:xfrm>
            <a:off x="11206124" y="6181281"/>
            <a:ext cx="487800" cy="3657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4" name="Google Shape;8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700" y="5983162"/>
            <a:ext cx="4318004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9"/>
          <p:cNvSpPr/>
          <p:nvPr/>
        </p:nvSpPr>
        <p:spPr>
          <a:xfrm>
            <a:off x="810375" y="5467700"/>
            <a:ext cx="9837900" cy="457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Reference:</a:t>
            </a:r>
            <a:r>
              <a:rPr lang="en-US" sz="1200">
                <a:solidFill>
                  <a:schemeClr val="dk1"/>
                </a:solidFill>
              </a:rPr>
              <a:t> Roy, D., Dutta, M. A systematic review and research perspective on recommender systems. </a:t>
            </a:r>
            <a:r>
              <a:rPr i="1" lang="en-US" sz="1200">
                <a:solidFill>
                  <a:schemeClr val="dk1"/>
                </a:solidFill>
              </a:rPr>
              <a:t>J Big Data</a:t>
            </a:r>
            <a:r>
              <a:rPr lang="en-US" sz="1200">
                <a:solidFill>
                  <a:schemeClr val="dk1"/>
                </a:solidFill>
              </a:rPr>
              <a:t> 9, 59 (2022). https://doi.org/10.1186/s40537-022-00592-5 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86" name="Google Shape;86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9275" y="1148250"/>
            <a:ext cx="3408851" cy="42510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9"/>
          <p:cNvSpPr txBox="1"/>
          <p:nvPr/>
        </p:nvSpPr>
        <p:spPr>
          <a:xfrm>
            <a:off x="10979450" y="878275"/>
            <a:ext cx="553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62626"/>
                </a:solidFill>
              </a:rPr>
              <a:t>SMBC</a:t>
            </a:r>
            <a:endParaRPr sz="10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>
            <p:ph type="ctrTitle"/>
          </p:nvPr>
        </p:nvSpPr>
        <p:spPr>
          <a:xfrm>
            <a:off x="457825" y="205150"/>
            <a:ext cx="109533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 Narrow"/>
              <a:buNone/>
            </a:pPr>
            <a:r>
              <a:rPr lang="en-US">
                <a:latin typeface="Arial Narrow"/>
                <a:ea typeface="Arial Narrow"/>
                <a:cs typeface="Arial Narrow"/>
                <a:sym typeface="Arial Narrow"/>
              </a:rPr>
              <a:t>MovieLens 100K Dataset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4" name="Google Shape;94;p10"/>
          <p:cNvSpPr txBox="1"/>
          <p:nvPr>
            <p:ph idx="1" type="subTitle"/>
          </p:nvPr>
        </p:nvSpPr>
        <p:spPr>
          <a:xfrm>
            <a:off x="507225" y="1162925"/>
            <a:ext cx="719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0" lang="en-US" sz="1800">
                <a:solidFill>
                  <a:schemeClr val="dk1"/>
                </a:solidFill>
              </a:rPr>
              <a:t>100,000 ratings</a:t>
            </a:r>
            <a:endParaRPr b="0" sz="18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0" lang="en-US" sz="1800">
                <a:solidFill>
                  <a:schemeClr val="dk1"/>
                </a:solidFill>
              </a:rPr>
              <a:t>9,000 movies rated by 600 users</a:t>
            </a:r>
            <a:endParaRPr b="0" sz="1800">
              <a:solidFill>
                <a:schemeClr val="dk1"/>
              </a:solidFill>
            </a:endParaRPr>
          </a:p>
        </p:txBody>
      </p:sp>
      <p:sp>
        <p:nvSpPr>
          <p:cNvPr id="95" name="Google Shape;95;p10"/>
          <p:cNvSpPr/>
          <p:nvPr>
            <p:ph idx="12" type="sldNum"/>
          </p:nvPr>
        </p:nvSpPr>
        <p:spPr>
          <a:xfrm>
            <a:off x="11206124" y="6181281"/>
            <a:ext cx="487800" cy="3657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6" name="Google Shape;9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700" y="5983162"/>
            <a:ext cx="4318004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0"/>
          <p:cNvSpPr/>
          <p:nvPr/>
        </p:nvSpPr>
        <p:spPr>
          <a:xfrm>
            <a:off x="810375" y="5467700"/>
            <a:ext cx="9837900" cy="457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Reference: </a:t>
            </a:r>
            <a:r>
              <a:rPr lang="en-US" sz="1200">
                <a:solidFill>
                  <a:schemeClr val="dk1"/>
                </a:solidFill>
              </a:rPr>
              <a:t>https://grouplens.org/datasets/movielens/latest/</a:t>
            </a:r>
            <a:r>
              <a:rPr lang="en-US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98" name="Google Shape;9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9438" y="1233388"/>
            <a:ext cx="3088825" cy="380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0662" y="1872788"/>
            <a:ext cx="4881725" cy="31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0"/>
          <p:cNvSpPr txBox="1"/>
          <p:nvPr/>
        </p:nvSpPr>
        <p:spPr>
          <a:xfrm>
            <a:off x="2759700" y="4947750"/>
            <a:ext cx="94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</a:rPr>
              <a:t>movies</a:t>
            </a:r>
            <a:endParaRPr sz="1800">
              <a:solidFill>
                <a:srgbClr val="262626"/>
              </a:solidFill>
            </a:endParaRPr>
          </a:p>
        </p:txBody>
      </p:sp>
      <p:sp>
        <p:nvSpPr>
          <p:cNvPr id="101" name="Google Shape;101;p10"/>
          <p:cNvSpPr txBox="1"/>
          <p:nvPr/>
        </p:nvSpPr>
        <p:spPr>
          <a:xfrm>
            <a:off x="8888400" y="4950000"/>
            <a:ext cx="112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</a:rPr>
              <a:t>ratings</a:t>
            </a:r>
            <a:endParaRPr sz="18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/>
          <p:nvPr>
            <p:ph type="ctrTitle"/>
          </p:nvPr>
        </p:nvSpPr>
        <p:spPr>
          <a:xfrm>
            <a:off x="448075" y="195400"/>
            <a:ext cx="109533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 Narrow"/>
              <a:buNone/>
            </a:pPr>
            <a:r>
              <a:rPr lang="en-US">
                <a:latin typeface="Arial Narrow"/>
                <a:ea typeface="Arial Narrow"/>
                <a:cs typeface="Arial Narrow"/>
                <a:sym typeface="Arial Narrow"/>
              </a:rPr>
              <a:t>Collaborative Filtering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8" name="Google Shape;108;p11"/>
          <p:cNvSpPr txBox="1"/>
          <p:nvPr>
            <p:ph idx="1" type="subTitle"/>
          </p:nvPr>
        </p:nvSpPr>
        <p:spPr>
          <a:xfrm>
            <a:off x="507225" y="1162925"/>
            <a:ext cx="7108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0" lang="en-US" sz="1800">
                <a:solidFill>
                  <a:schemeClr val="dk1"/>
                </a:solidFill>
              </a:rPr>
              <a:t>Technique where recommendations are made based on the preferences of other users.</a:t>
            </a:r>
            <a:endParaRPr b="0" sz="18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0" lang="en-US" sz="1800">
                <a:solidFill>
                  <a:schemeClr val="dk1"/>
                </a:solidFill>
              </a:rPr>
              <a:t>Types:</a:t>
            </a:r>
            <a:endParaRPr b="0" sz="1800">
              <a:solidFill>
                <a:schemeClr val="dk1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 u="sng">
                <a:solidFill>
                  <a:schemeClr val="dk1"/>
                </a:solidFill>
              </a:rPr>
              <a:t>User-Based</a:t>
            </a:r>
            <a:r>
              <a:rPr lang="en-US" sz="1800">
                <a:solidFill>
                  <a:schemeClr val="dk1"/>
                </a:solidFill>
              </a:rPr>
              <a:t>: Based on similarities between users.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 u="sng">
                <a:solidFill>
                  <a:schemeClr val="dk1"/>
                </a:solidFill>
              </a:rPr>
              <a:t>Item-Based</a:t>
            </a:r>
            <a:r>
              <a:rPr lang="en-US" sz="1800">
                <a:solidFill>
                  <a:schemeClr val="dk1"/>
                </a:solidFill>
              </a:rPr>
              <a:t>: Based on similarities between items.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0" lang="en-US" sz="1800">
                <a:solidFill>
                  <a:schemeClr val="dk1"/>
                </a:solidFill>
              </a:rPr>
              <a:t>Key Concepts:</a:t>
            </a:r>
            <a:endParaRPr b="0" sz="1800">
              <a:solidFill>
                <a:schemeClr val="dk1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 u="sng">
                <a:solidFill>
                  <a:schemeClr val="dk1"/>
                </a:solidFill>
              </a:rPr>
              <a:t>Similarity Measure</a:t>
            </a:r>
            <a:r>
              <a:rPr lang="en-US" sz="1800">
                <a:solidFill>
                  <a:schemeClr val="dk1"/>
                </a:solidFill>
              </a:rPr>
              <a:t>: Measures similarity of two users based on their ratings. e.g. Pearson correlation, cosine similarity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 u="sng">
                <a:solidFill>
                  <a:schemeClr val="dk1"/>
                </a:solidFill>
              </a:rPr>
              <a:t>Neighborhood Selection</a:t>
            </a:r>
            <a:r>
              <a:rPr lang="en-US" sz="1800">
                <a:solidFill>
                  <a:schemeClr val="dk1"/>
                </a:solidFill>
              </a:rPr>
              <a:t>: Select a subset of similar users or items (neighbors) for predictions.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0" lang="en-US" sz="1800">
                <a:solidFill>
                  <a:schemeClr val="dk1"/>
                </a:solidFill>
              </a:rPr>
              <a:t>Advantages: </a:t>
            </a:r>
            <a:endParaRPr b="0" sz="1800">
              <a:solidFill>
                <a:schemeClr val="dk1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0" lang="en-US" sz="1800">
                <a:solidFill>
                  <a:schemeClr val="dk1"/>
                </a:solidFill>
              </a:rPr>
              <a:t>Personalized, improves with more user data.</a:t>
            </a:r>
            <a:endParaRPr b="0" sz="18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0" lang="en-US" sz="1800">
                <a:solidFill>
                  <a:schemeClr val="dk1"/>
                </a:solidFill>
              </a:rPr>
              <a:t>Challenges: </a:t>
            </a:r>
            <a:endParaRPr b="0" sz="1800">
              <a:solidFill>
                <a:schemeClr val="dk1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0" lang="en-US" sz="1800">
                <a:solidFill>
                  <a:schemeClr val="dk1"/>
                </a:solidFill>
              </a:rPr>
              <a:t>Scalability, data sparsity, cold start problem.</a:t>
            </a:r>
            <a:endParaRPr b="0" sz="1800">
              <a:solidFill>
                <a:schemeClr val="dk1"/>
              </a:solidFill>
            </a:endParaRPr>
          </a:p>
        </p:txBody>
      </p:sp>
      <p:sp>
        <p:nvSpPr>
          <p:cNvPr id="109" name="Google Shape;109;p11"/>
          <p:cNvSpPr/>
          <p:nvPr>
            <p:ph idx="12" type="sldNum"/>
          </p:nvPr>
        </p:nvSpPr>
        <p:spPr>
          <a:xfrm>
            <a:off x="11206124" y="6181281"/>
            <a:ext cx="487800" cy="3657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0" name="Google Shape;11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700" y="5983162"/>
            <a:ext cx="4318004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1"/>
          <p:cNvSpPr/>
          <p:nvPr/>
        </p:nvSpPr>
        <p:spPr>
          <a:xfrm>
            <a:off x="810375" y="5467700"/>
            <a:ext cx="9837900" cy="457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Reference: </a:t>
            </a:r>
            <a:r>
              <a:rPr lang="en-US" sz="1200">
                <a:solidFill>
                  <a:schemeClr val="dk1"/>
                </a:solidFill>
              </a:rPr>
              <a:t>https://medium.com/fnplus/neighbourhood-based-collaborative-filtering-4b7caedd2d11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12" name="Google Shape;112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6100" y="1162925"/>
            <a:ext cx="3102775" cy="3842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1"/>
          <p:nvPr>
            <p:ph type="ctrTitle"/>
          </p:nvPr>
        </p:nvSpPr>
        <p:spPr>
          <a:xfrm>
            <a:off x="457825" y="205175"/>
            <a:ext cx="109533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 Narrow"/>
              <a:buNone/>
            </a:pPr>
            <a:r>
              <a:rPr lang="en-US">
                <a:latin typeface="Arial Narrow"/>
                <a:ea typeface="Arial Narrow"/>
                <a:cs typeface="Arial Narrow"/>
                <a:sym typeface="Arial Narrow"/>
              </a:rPr>
              <a:t>The Algorithm Behind User-Based Collaborative Filtering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9" name="Google Shape;119;p12"/>
          <p:cNvSpPr txBox="1"/>
          <p:nvPr>
            <p:ph idx="1" type="subTitle"/>
          </p:nvPr>
        </p:nvSpPr>
        <p:spPr>
          <a:xfrm>
            <a:off x="507225" y="1162925"/>
            <a:ext cx="6880200" cy="3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0" lang="en-US" sz="1800">
                <a:solidFill>
                  <a:schemeClr val="dk1"/>
                </a:solidFill>
              </a:rPr>
              <a:t>Algorithm:</a:t>
            </a:r>
            <a:endParaRPr b="0" sz="1800">
              <a:solidFill>
                <a:schemeClr val="dk1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0" lang="en-US" sz="1800">
                <a:solidFill>
                  <a:schemeClr val="dk1"/>
                </a:solidFill>
              </a:rPr>
              <a:t>Step 1: </a:t>
            </a:r>
            <a:r>
              <a:rPr lang="en-US" sz="1800">
                <a:solidFill>
                  <a:schemeClr val="dk1"/>
                </a:solidFill>
              </a:rPr>
              <a:t>Identify</a:t>
            </a:r>
            <a:r>
              <a:rPr b="0" lang="en-US" sz="1800">
                <a:solidFill>
                  <a:schemeClr val="dk1"/>
                </a:solidFill>
              </a:rPr>
              <a:t> </a:t>
            </a:r>
            <a:r>
              <a:rPr b="0" i="1" lang="en-US" sz="1800">
                <a:solidFill>
                  <a:schemeClr val="dk1"/>
                </a:solidFill>
              </a:rPr>
              <a:t>k</a:t>
            </a:r>
            <a:r>
              <a:rPr b="0" lang="en-US" sz="1800">
                <a:solidFill>
                  <a:schemeClr val="dk1"/>
                </a:solidFill>
              </a:rPr>
              <a:t> most similar users to active user </a:t>
            </a:r>
            <a:r>
              <a:rPr b="0" i="1" lang="en-US" sz="1800">
                <a:solidFill>
                  <a:schemeClr val="dk1"/>
                </a:solidFill>
              </a:rPr>
              <a:t>u</a:t>
            </a:r>
            <a:r>
              <a:rPr b="0" lang="en-US" sz="1800">
                <a:solidFill>
                  <a:schemeClr val="dk1"/>
                </a:solidFill>
              </a:rPr>
              <a:t> using cosine similarity.</a:t>
            </a:r>
            <a:endParaRPr b="0" sz="1800">
              <a:solidFill>
                <a:schemeClr val="dk1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0" lang="en-US" sz="1800">
                <a:solidFill>
                  <a:schemeClr val="dk1"/>
                </a:solidFill>
              </a:rPr>
              <a:t>Step 2: </a:t>
            </a:r>
            <a:r>
              <a:rPr b="0" lang="en-US" sz="1800">
                <a:solidFill>
                  <a:schemeClr val="dk1"/>
                </a:solidFill>
              </a:rPr>
              <a:t>Find</a:t>
            </a:r>
            <a:r>
              <a:rPr b="0" lang="en-US" sz="1800">
                <a:solidFill>
                  <a:schemeClr val="dk1"/>
                </a:solidFill>
              </a:rPr>
              <a:t> items </a:t>
            </a:r>
            <a:r>
              <a:rPr lang="en-US" sz="1800">
                <a:solidFill>
                  <a:schemeClr val="dk1"/>
                </a:solidFill>
              </a:rPr>
              <a:t>popular among</a:t>
            </a:r>
            <a:r>
              <a:rPr b="0" lang="en-US" sz="1800">
                <a:solidFill>
                  <a:schemeClr val="dk1"/>
                </a:solidFill>
              </a:rPr>
              <a:t> the similar users</a:t>
            </a:r>
            <a:r>
              <a:rPr lang="en-US" sz="1800">
                <a:solidFill>
                  <a:schemeClr val="dk1"/>
                </a:solidFill>
              </a:rPr>
              <a:t> </a:t>
            </a:r>
            <a:r>
              <a:rPr b="0" lang="en-US" sz="1800">
                <a:solidFill>
                  <a:schemeClr val="dk1"/>
                </a:solidFill>
              </a:rPr>
              <a:t>but not yet </a:t>
            </a:r>
            <a:r>
              <a:rPr lang="en-US" sz="1800">
                <a:solidFill>
                  <a:schemeClr val="dk1"/>
                </a:solidFill>
              </a:rPr>
              <a:t>rated</a:t>
            </a:r>
            <a:r>
              <a:rPr b="0" lang="en-US" sz="1800">
                <a:solidFill>
                  <a:schemeClr val="dk1"/>
                </a:solidFill>
              </a:rPr>
              <a:t> by user </a:t>
            </a:r>
            <a:r>
              <a:rPr b="0" i="1" lang="en-US" sz="1800">
                <a:solidFill>
                  <a:schemeClr val="dk1"/>
                </a:solidFill>
              </a:rPr>
              <a:t>u</a:t>
            </a:r>
            <a:r>
              <a:rPr b="0" lang="en-US" sz="1800">
                <a:solidFill>
                  <a:schemeClr val="dk1"/>
                </a:solidFill>
              </a:rPr>
              <a:t>.</a:t>
            </a:r>
            <a:endParaRPr b="0" sz="1800">
              <a:solidFill>
                <a:schemeClr val="dk1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0" lang="en-US" sz="1800">
                <a:solidFill>
                  <a:schemeClr val="dk1"/>
                </a:solidFill>
              </a:rPr>
              <a:t>Step 3: Aggregate ratings of similar users </a:t>
            </a:r>
            <a:r>
              <a:rPr lang="en-US" sz="1800">
                <a:solidFill>
                  <a:schemeClr val="dk1"/>
                </a:solidFill>
              </a:rPr>
              <a:t>to predict</a:t>
            </a:r>
            <a:r>
              <a:rPr b="0" lang="en-US" sz="1800">
                <a:solidFill>
                  <a:schemeClr val="dk1"/>
                </a:solidFill>
              </a:rPr>
              <a:t> </a:t>
            </a:r>
            <a:r>
              <a:rPr lang="en-US" sz="1800">
                <a:solidFill>
                  <a:schemeClr val="dk1"/>
                </a:solidFill>
              </a:rPr>
              <a:t>preferences</a:t>
            </a:r>
            <a:r>
              <a:rPr b="0" lang="en-US" sz="1800">
                <a:solidFill>
                  <a:schemeClr val="dk1"/>
                </a:solidFill>
              </a:rPr>
              <a:t> </a:t>
            </a:r>
            <a:r>
              <a:rPr lang="en-US" sz="1800">
                <a:solidFill>
                  <a:schemeClr val="dk1"/>
                </a:solidFill>
              </a:rPr>
              <a:t>of</a:t>
            </a:r>
            <a:r>
              <a:rPr b="0" lang="en-US" sz="1800">
                <a:solidFill>
                  <a:schemeClr val="dk1"/>
                </a:solidFill>
              </a:rPr>
              <a:t> </a:t>
            </a:r>
            <a:r>
              <a:rPr b="0" i="1" lang="en-US" sz="1800">
                <a:solidFill>
                  <a:schemeClr val="dk1"/>
                </a:solidFill>
              </a:rPr>
              <a:t>u</a:t>
            </a:r>
            <a:r>
              <a:rPr b="0" lang="en-US" sz="1800">
                <a:solidFill>
                  <a:schemeClr val="dk1"/>
                </a:solidFill>
              </a:rPr>
              <a:t>.</a:t>
            </a:r>
            <a:endParaRPr b="0" sz="1800">
              <a:solidFill>
                <a:schemeClr val="dk1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0" lang="en-US" sz="1800">
                <a:solidFill>
                  <a:schemeClr val="dk1"/>
                </a:solidFill>
              </a:rPr>
              <a:t>Step 4: Recommend top </a:t>
            </a:r>
            <a:r>
              <a:rPr b="0" i="1" lang="en-US" sz="1800">
                <a:solidFill>
                  <a:schemeClr val="dk1"/>
                </a:solidFill>
              </a:rPr>
              <a:t>N</a:t>
            </a:r>
            <a:r>
              <a:rPr b="0" lang="en-US" sz="1800">
                <a:solidFill>
                  <a:schemeClr val="dk1"/>
                </a:solidFill>
              </a:rPr>
              <a:t> items.</a:t>
            </a:r>
            <a:endParaRPr b="0" sz="18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0" lang="en-US" sz="1800">
                <a:solidFill>
                  <a:schemeClr val="dk1"/>
                </a:solidFill>
              </a:rPr>
              <a:t>Simulate Cold Start:</a:t>
            </a:r>
            <a:r>
              <a:rPr lang="en-US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Use only 5 ratings of user </a:t>
            </a:r>
            <a:r>
              <a:rPr i="1" lang="en-US" sz="1800">
                <a:solidFill>
                  <a:schemeClr val="dk1"/>
                </a:solidFill>
              </a:rPr>
              <a:t>u</a:t>
            </a:r>
            <a:r>
              <a:rPr lang="en-US" sz="1800">
                <a:solidFill>
                  <a:schemeClr val="dk1"/>
                </a:solidFill>
              </a:rPr>
              <a:t> to recommend items.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Compute mean squared error over all users.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Loss per user = </a:t>
            </a:r>
            <a:r>
              <a:rPr b="1" lang="en-US" sz="1800">
                <a:solidFill>
                  <a:schemeClr val="dk1"/>
                </a:solidFill>
              </a:rPr>
              <a:t>0.73</a:t>
            </a:r>
            <a:r>
              <a:rPr lang="en-US" sz="1800">
                <a:solidFill>
                  <a:schemeClr val="dk1"/>
                </a:solidFill>
              </a:rPr>
              <a:t>, suggesting cold-start.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0" name="Google Shape;120;p12"/>
          <p:cNvSpPr/>
          <p:nvPr>
            <p:ph idx="12" type="sldNum"/>
          </p:nvPr>
        </p:nvSpPr>
        <p:spPr>
          <a:xfrm>
            <a:off x="11206124" y="6181281"/>
            <a:ext cx="487800" cy="3657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1" name="Google Shape;12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700" y="5983162"/>
            <a:ext cx="4318004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2"/>
          <p:cNvSpPr/>
          <p:nvPr/>
        </p:nvSpPr>
        <p:spPr>
          <a:xfrm>
            <a:off x="810375" y="5467700"/>
            <a:ext cx="9837900" cy="457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Reference: </a:t>
            </a:r>
            <a:r>
              <a:rPr lang="en-US" sz="1200">
                <a:solidFill>
                  <a:schemeClr val="dk1"/>
                </a:solidFill>
              </a:rPr>
              <a:t>https://github.com/nzhinusoftcm/review-on-collaborative-filtering/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23" name="Google Shape;12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7000" y="1162925"/>
            <a:ext cx="1943597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74775" y="2712325"/>
            <a:ext cx="3129606" cy="8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/>
          <p:nvPr>
            <p:ph type="ctrTitle"/>
          </p:nvPr>
        </p:nvSpPr>
        <p:spPr>
          <a:xfrm>
            <a:off x="449204" y="185424"/>
            <a:ext cx="9234300" cy="997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Matrix Factorization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"/>
          <p:cNvSpPr/>
          <p:nvPr>
            <p:ph idx="12" type="sldNum"/>
          </p:nvPr>
        </p:nvSpPr>
        <p:spPr>
          <a:xfrm>
            <a:off x="11206124" y="6181281"/>
            <a:ext cx="4878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3"/>
          <p:cNvSpPr txBox="1"/>
          <p:nvPr/>
        </p:nvSpPr>
        <p:spPr>
          <a:xfrm>
            <a:off x="404300" y="1182925"/>
            <a:ext cx="11350200" cy="48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Technique commonly used in collaborative filtering-based recommendation systems.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Drawbacks of memory-based collaborative filtering recommender systems :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 u="sng">
                <a:solidFill>
                  <a:schemeClr val="dk1"/>
                </a:solidFill>
              </a:rPr>
              <a:t>Data Sparsity:</a:t>
            </a:r>
            <a:r>
              <a:rPr lang="en-US" sz="1800">
                <a:solidFill>
                  <a:schemeClr val="dk1"/>
                </a:solidFill>
              </a:rPr>
              <a:t> Missing entries in user-item interaction matrix.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 u="sng">
                <a:solidFill>
                  <a:schemeClr val="dk1"/>
                </a:solidFill>
              </a:rPr>
              <a:t>Scalability:</a:t>
            </a:r>
            <a:r>
              <a:rPr lang="en-US" sz="1800">
                <a:solidFill>
                  <a:schemeClr val="dk1"/>
                </a:solidFill>
              </a:rPr>
              <a:t> Number of users and items increases, matrix grows.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Matrix Factorization helps to address these drawbacks of memory-based collaborative filtering by reducing the dimension of the rating matrix.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Decompose the original rating matrix into the product of two lower-dimensional matrices user matrix U and item matrix V</a:t>
            </a:r>
            <a:r>
              <a:rPr baseline="30000" lang="en-US" sz="1800">
                <a:solidFill>
                  <a:schemeClr val="dk1"/>
                </a:solidFill>
              </a:rPr>
              <a:t>T  </a:t>
            </a:r>
            <a:r>
              <a:rPr lang="en-US" sz="1800">
                <a:solidFill>
                  <a:schemeClr val="dk1"/>
                </a:solidFill>
              </a:rPr>
              <a:t>,where U and V</a:t>
            </a:r>
            <a:r>
              <a:rPr baseline="30000" lang="en-US" sz="1800">
                <a:solidFill>
                  <a:schemeClr val="dk1"/>
                </a:solidFill>
              </a:rPr>
              <a:t>T  </a:t>
            </a:r>
            <a:r>
              <a:rPr lang="en-US" sz="1800">
                <a:solidFill>
                  <a:schemeClr val="dk1"/>
                </a:solidFill>
              </a:rPr>
              <a:t>represent latent factors.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These latent factors address sparsity issues and make recommender systems more scalable.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Achieved 3.63 as average loss per user.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</a:endParaRPr>
          </a:p>
        </p:txBody>
      </p:sp>
      <p:sp>
        <p:nvSpPr>
          <p:cNvPr id="133" name="Google Shape;133;p13"/>
          <p:cNvSpPr/>
          <p:nvPr/>
        </p:nvSpPr>
        <p:spPr>
          <a:xfrm>
            <a:off x="741750" y="5829300"/>
            <a:ext cx="9837900" cy="457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Reference: </a:t>
            </a:r>
            <a:r>
              <a:rPr lang="en-US" sz="1200">
                <a:solidFill>
                  <a:schemeClr val="dk1"/>
                </a:solidFill>
              </a:rPr>
              <a:t>https://baotramduong.medium.com/recommender-system-matrix-factorization-3ffb17ac9adb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ctrTitle"/>
          </p:nvPr>
        </p:nvSpPr>
        <p:spPr>
          <a:xfrm>
            <a:off x="449154" y="260199"/>
            <a:ext cx="9234300" cy="997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Matrix Factorization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"/>
          <p:cNvSpPr txBox="1"/>
          <p:nvPr>
            <p:ph idx="1" type="subTitle"/>
          </p:nvPr>
        </p:nvSpPr>
        <p:spPr>
          <a:xfrm>
            <a:off x="1043553" y="1345167"/>
            <a:ext cx="7322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2" type="body"/>
          </p:nvPr>
        </p:nvSpPr>
        <p:spPr>
          <a:xfrm>
            <a:off x="1950849" y="1962540"/>
            <a:ext cx="7365900" cy="341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/>
          <p:nvPr>
            <p:ph idx="12" type="sldNum"/>
          </p:nvPr>
        </p:nvSpPr>
        <p:spPr>
          <a:xfrm>
            <a:off x="11206124" y="6181281"/>
            <a:ext cx="4878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199" y="1157100"/>
            <a:ext cx="8919951" cy="502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ctrTitle"/>
          </p:nvPr>
        </p:nvSpPr>
        <p:spPr>
          <a:xfrm>
            <a:off x="500375" y="274675"/>
            <a:ext cx="10865100" cy="360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Hybrid Method 1: Merging Content-Based and Matrix Factorization</a:t>
            </a:r>
            <a:endParaRPr sz="2600"/>
          </a:p>
        </p:txBody>
      </p:sp>
      <p:sp>
        <p:nvSpPr>
          <p:cNvPr id="150" name="Google Shape;150;p15"/>
          <p:cNvSpPr/>
          <p:nvPr>
            <p:ph idx="12" type="sldNum"/>
          </p:nvPr>
        </p:nvSpPr>
        <p:spPr>
          <a:xfrm>
            <a:off x="11206124" y="6181281"/>
            <a:ext cx="4878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15"/>
          <p:cNvSpPr txBox="1"/>
          <p:nvPr/>
        </p:nvSpPr>
        <p:spPr>
          <a:xfrm>
            <a:off x="311700" y="1228675"/>
            <a:ext cx="9478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>
                <a:solidFill>
                  <a:srgbClr val="000000"/>
                </a:solidFill>
              </a:rPr>
              <a:t>Initial recommendations: Capture user preferences </a:t>
            </a:r>
            <a:r>
              <a:rPr lang="en-US" sz="1800"/>
              <a:t>based on</a:t>
            </a:r>
            <a:r>
              <a:rPr lang="en-US" sz="1800">
                <a:solidFill>
                  <a:srgbClr val="000000"/>
                </a:solidFill>
              </a:rPr>
              <a:t> content similarity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>
                <a:solidFill>
                  <a:srgbClr val="000000"/>
                </a:solidFill>
              </a:rPr>
              <a:t>Refinement with matrix factorization: Improve suggestions based on similar users' preferences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>
                <a:solidFill>
                  <a:srgbClr val="000000"/>
                </a:solidFill>
              </a:rPr>
              <a:t>Final recommendations: Offer a balanced, personalized selection, considering both individual preferences and collaborative patterns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52" name="Google Shape;152;p15"/>
          <p:cNvPicPr preferRelativeResize="0"/>
          <p:nvPr/>
        </p:nvPicPr>
        <p:blipFill rotWithShape="1">
          <a:blip r:embed="rId3">
            <a:alphaModFix/>
          </a:blip>
          <a:srcRect b="15547" l="0" r="0" t="0"/>
          <a:stretch/>
        </p:blipFill>
        <p:spPr>
          <a:xfrm>
            <a:off x="2446100" y="3250500"/>
            <a:ext cx="6095674" cy="205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 txBox="1"/>
          <p:nvPr/>
        </p:nvSpPr>
        <p:spPr>
          <a:xfrm>
            <a:off x="314650" y="5534425"/>
            <a:ext cx="72882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>
                <a:solidFill>
                  <a:srgbClr val="000000"/>
                </a:solidFill>
              </a:rPr>
              <a:t>Achieved a loss per user of </a:t>
            </a:r>
            <a:r>
              <a:rPr b="1" lang="en-US" sz="1800">
                <a:solidFill>
                  <a:srgbClr val="000000"/>
                </a:solidFill>
              </a:rPr>
              <a:t>0.64</a:t>
            </a:r>
            <a:r>
              <a:rPr lang="en-US" sz="1800">
                <a:solidFill>
                  <a:srgbClr val="000000"/>
                </a:solidFill>
              </a:rPr>
              <a:t>, for a cold-start problem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311700" y="2807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>
                <a:solidFill>
                  <a:srgbClr val="000000"/>
                </a:solidFill>
              </a:rPr>
              <a:t>Flowchart of hybrid model 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6677850" y="4717350"/>
            <a:ext cx="5631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262626"/>
                </a:solidFill>
              </a:rPr>
              <a:t>Top N movies</a:t>
            </a:r>
            <a:endParaRPr sz="700">
              <a:solidFill>
                <a:srgbClr val="262626"/>
              </a:solidFill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7240950" y="5168725"/>
            <a:ext cx="1224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62626"/>
                </a:solidFill>
              </a:rPr>
              <a:t>Based on 5 ratings by user u</a:t>
            </a:r>
            <a:endParaRPr sz="900">
              <a:solidFill>
                <a:srgbClr val="262626"/>
              </a:solidFill>
            </a:endParaRPr>
          </a:p>
        </p:txBody>
      </p:sp>
      <p:sp>
        <p:nvSpPr>
          <p:cNvPr id="157" name="Google Shape;157;p15"/>
          <p:cNvSpPr txBox="1"/>
          <p:nvPr/>
        </p:nvSpPr>
        <p:spPr>
          <a:xfrm>
            <a:off x="5505625" y="4045925"/>
            <a:ext cx="10386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5493300" y="4070575"/>
            <a:ext cx="1050900" cy="254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 txBox="1"/>
          <p:nvPr/>
        </p:nvSpPr>
        <p:spPr>
          <a:xfrm>
            <a:off x="5672875" y="3994175"/>
            <a:ext cx="83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Regularized </a:t>
            </a:r>
            <a:endParaRPr sz="800"/>
          </a:p>
        </p:txBody>
      </p:sp>
      <p:sp>
        <p:nvSpPr>
          <p:cNvPr id="160" name="Google Shape;160;p15"/>
          <p:cNvSpPr txBox="1"/>
          <p:nvPr/>
        </p:nvSpPr>
        <p:spPr>
          <a:xfrm>
            <a:off x="5639499" y="4120425"/>
            <a:ext cx="310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squared error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>
            <p:ph type="ctrTitle"/>
          </p:nvPr>
        </p:nvSpPr>
        <p:spPr>
          <a:xfrm>
            <a:off x="449579" y="206249"/>
            <a:ext cx="9234300" cy="4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1: Content Based Analysis</a:t>
            </a:r>
            <a:endParaRPr/>
          </a:p>
        </p:txBody>
      </p:sp>
      <p:sp>
        <p:nvSpPr>
          <p:cNvPr id="167" name="Google Shape;167;p16"/>
          <p:cNvSpPr/>
          <p:nvPr>
            <p:ph idx="12" type="sldNum"/>
          </p:nvPr>
        </p:nvSpPr>
        <p:spPr>
          <a:xfrm>
            <a:off x="11206124" y="6181281"/>
            <a:ext cx="4878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6"/>
          <p:cNvSpPr txBox="1"/>
          <p:nvPr/>
        </p:nvSpPr>
        <p:spPr>
          <a:xfrm>
            <a:off x="297875" y="2357943"/>
            <a:ext cx="6114900" cy="31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>
                <a:solidFill>
                  <a:srgbClr val="000000"/>
                </a:solidFill>
              </a:rPr>
              <a:t>Algorithm: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>
                <a:solidFill>
                  <a:srgbClr val="000000"/>
                </a:solidFill>
              </a:rPr>
              <a:t>Step 1: Convert textual genre information into numerical format using vectorization method 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>
                <a:solidFill>
                  <a:srgbClr val="000000"/>
                </a:solidFill>
              </a:rPr>
              <a:t>Step 2: Compute the cosine similarity using linear kernel function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>
                <a:solidFill>
                  <a:srgbClr val="000000"/>
                </a:solidFill>
              </a:rPr>
              <a:t>Step 3: Recommend movies rated by the specified user u using similarity matrix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306369" y="1295400"/>
            <a:ext cx="10711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>
                <a:solidFill>
                  <a:srgbClr val="000000"/>
                </a:solidFill>
              </a:rPr>
              <a:t>Suggestions are made based on the user's individual tastes and preferences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>
                <a:solidFill>
                  <a:srgbClr val="000000"/>
                </a:solidFill>
              </a:rPr>
              <a:t>Identified movies with content similar to the genres the user has enjoyed in the past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70" name="Google Shape;1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388" y="4615680"/>
            <a:ext cx="1932544" cy="826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6975" y="2289249"/>
            <a:ext cx="2848725" cy="36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6"/>
          <p:cNvSpPr txBox="1"/>
          <p:nvPr/>
        </p:nvSpPr>
        <p:spPr>
          <a:xfrm>
            <a:off x="214000" y="6189162"/>
            <a:ext cx="104517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595959"/>
                </a:solidFill>
              </a:rPr>
              <a:t>Reference: https://github.com/potato-patata/Movie-recommendation-engine-using-SVD-and-content-based-filtering/tree/main</a:t>
            </a:r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urdue1">
  <a:themeElements>
    <a:clrScheme name="PurdueColors">
      <a:dk1>
        <a:srgbClr val="000000"/>
      </a:dk1>
      <a:lt1>
        <a:srgbClr val="000000"/>
      </a:lt1>
      <a:dk2>
        <a:srgbClr val="C4BFC0"/>
      </a:dk2>
      <a:lt2>
        <a:srgbClr val="C9B991"/>
      </a:lt2>
      <a:accent1>
        <a:srgbClr val="8E6F3E"/>
      </a:accent1>
      <a:accent2>
        <a:srgbClr val="555960"/>
      </a:accent2>
      <a:accent3>
        <a:srgbClr val="C9B991"/>
      </a:accent3>
      <a:accent4>
        <a:srgbClr val="FFFFFF"/>
      </a:accent4>
      <a:accent5>
        <a:srgbClr val="000000"/>
      </a:accent5>
      <a:accent6>
        <a:srgbClr val="555960"/>
      </a:accent6>
      <a:hlink>
        <a:srgbClr val="000000"/>
      </a:hlink>
      <a:folHlink>
        <a:srgbClr val="5559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