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622078c6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4622078c6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slide – Project title (tentative), group name (final), team members (final)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4cba5dd34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4cba5dd3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Xiaopeng 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4cba5dd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4cba5dd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seok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4cba5dd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4cba5dd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seok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622078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4622078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Detailed Block Diagrams – provide the real block diagrams for your design. You can weave these in with #5.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6504eac31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6504eac31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a6504eac31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a6504eac31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6504eac3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6504eac3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Detailed Block Diagrams – provide the real block diagrams for your design. You can weave these in with #5.Nick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6504ea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6504ea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Nik</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T(sinx) = x - (x^3)/3! + (x^5)/5! - (x^7)/7!</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X = pi*n/count</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count = 100MHz/(2*16*f(Hz))</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pi = 22/7</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n = [0, count]</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T(sinx) = [0, 1]</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sinx = -sin(x+pi)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4622078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4622078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One clear Verilog example – This should be the Verilog you are most proud of. Explain to us how it works. Nik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4622078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4622078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Successes – discuss how your project was successful and why.</a:t>
            </a:r>
            <a:endParaRPr/>
          </a:p>
          <a:p>
            <a:pPr indent="0" lvl="0" marL="0" rtl="0" algn="l">
              <a:spcBef>
                <a:spcPts val="0"/>
              </a:spcBef>
              <a:spcAft>
                <a:spcPts val="0"/>
              </a:spcAft>
              <a:buNone/>
            </a:pPr>
            <a:r>
              <a:rPr lang="en"/>
              <a:t>Xiaopeng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4622078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4622078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Goal/Motivation –what you are doing and why. This slide should include 1 concrete example of how someone could actually use your design in real life.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a4622078c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a4622078c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9. Failures – discuss how your project did not work out as you planned. Provide examples of what you would do differently.</a:t>
            </a:r>
            <a:endParaRPr/>
          </a:p>
          <a:p>
            <a:pPr indent="0" lvl="0" marL="0" rtl="0" algn="l">
              <a:spcBef>
                <a:spcPts val="0"/>
              </a:spcBef>
              <a:spcAft>
                <a:spcPts val="0"/>
              </a:spcAft>
              <a:buNone/>
            </a:pPr>
            <a:r>
              <a:rPr lang="en"/>
              <a:t>Nick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6504eac3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6504eac3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have to be very short (~1 to 2 minutes)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a63615a6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a63615a6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have to be very short (~1 to 2 minutes)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a4cba5dd3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a4cba5dd3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have to be very short (~1 to 2 minutes)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a80e8b9a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a80e8b9a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4622078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4622078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Short Functionality – one or two slides max providing a high level overview of the functionality.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4622078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4622078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600">
                <a:solidFill>
                  <a:srgbClr val="1A1A1A"/>
                </a:solidFill>
                <a:latin typeface="Raleway"/>
                <a:ea typeface="Raleway"/>
                <a:cs typeface="Raleway"/>
                <a:sym typeface="Raleway"/>
              </a:rPr>
              <a:t>(requirements)</a:t>
            </a:r>
            <a:endParaRPr b="1" sz="2600">
              <a:solidFill>
                <a:srgbClr val="1A1A1A"/>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Short Specification – one or two slides max providing an overview specification of the design. What were</a:t>
            </a:r>
            <a:endParaRPr/>
          </a:p>
          <a:p>
            <a:pPr indent="0" lvl="0" marL="0" rtl="0" algn="l">
              <a:spcBef>
                <a:spcPts val="0"/>
              </a:spcBef>
              <a:spcAft>
                <a:spcPts val="0"/>
              </a:spcAft>
              <a:buClr>
                <a:schemeClr val="dk1"/>
              </a:buClr>
              <a:buSzPts val="1100"/>
              <a:buFont typeface="Arial"/>
              <a:buNone/>
            </a:pPr>
            <a:r>
              <a:rPr lang="en"/>
              <a:t>the requirements? What did the design have to 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Keyboard input (chord, notes)</a:t>
            </a:r>
            <a:endParaRPr/>
          </a:p>
          <a:p>
            <a:pPr indent="0" lvl="0" marL="0" rtl="0" algn="l">
              <a:spcBef>
                <a:spcPts val="0"/>
              </a:spcBef>
              <a:spcAft>
                <a:spcPts val="0"/>
              </a:spcAft>
              <a:buClr>
                <a:schemeClr val="dk1"/>
              </a:buClr>
              <a:buSzPts val="1100"/>
              <a:buFont typeface="Arial"/>
              <a:buNone/>
            </a:pPr>
            <a:r>
              <a:rPr lang="en"/>
              <a:t>VGA (display)</a:t>
            </a:r>
            <a:endParaRPr/>
          </a:p>
          <a:p>
            <a:pPr indent="0" lvl="0" marL="0" rtl="0" algn="l">
              <a:spcBef>
                <a:spcPts val="0"/>
              </a:spcBef>
              <a:spcAft>
                <a:spcPts val="0"/>
              </a:spcAft>
              <a:buClr>
                <a:schemeClr val="dk1"/>
              </a:buClr>
              <a:buSzPts val="1100"/>
              <a:buFont typeface="Arial"/>
              <a:buNone/>
            </a:pPr>
            <a:r>
              <a:rPr lang="en"/>
              <a:t>Music Box (songs. ONOFF switch, buttons)</a:t>
            </a:r>
            <a:endParaRPr/>
          </a:p>
          <a:p>
            <a:pPr indent="0" lvl="0" marL="0" rtl="0" algn="l">
              <a:spcBef>
                <a:spcPts val="0"/>
              </a:spcBef>
              <a:spcAft>
                <a:spcPts val="0"/>
              </a:spcAft>
              <a:buClr>
                <a:schemeClr val="dk1"/>
              </a:buClr>
              <a:buSzPts val="1100"/>
              <a:buFont typeface="Arial"/>
              <a:buNone/>
            </a:pPr>
            <a:r>
              <a:rPr lang="en"/>
              <a:t>Speaker</a:t>
            </a:r>
            <a:endParaRPr/>
          </a:p>
          <a:p>
            <a:pPr indent="0" lvl="0" marL="0" rtl="0" algn="l">
              <a:spcBef>
                <a:spcPts val="0"/>
              </a:spcBef>
              <a:spcAft>
                <a:spcPts val="0"/>
              </a:spcAft>
              <a:buClr>
                <a:schemeClr val="dk1"/>
              </a:buClr>
              <a:buSzPts val="1100"/>
              <a:buFont typeface="Arial"/>
              <a:buNone/>
            </a:pPr>
            <a:r>
              <a:rPr lang="en"/>
              <a:t>FPGA (7 seg dis, 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4622078c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4622078c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a:t>
            </a:r>
            <a:endParaRPr/>
          </a:p>
          <a:p>
            <a:pPr indent="0" lvl="0" marL="0" rtl="0" algn="l">
              <a:spcBef>
                <a:spcPts val="0"/>
              </a:spcBef>
              <a:spcAft>
                <a:spcPts val="0"/>
              </a:spcAft>
              <a:buNone/>
            </a:pPr>
            <a:r>
              <a:rPr lang="en"/>
              <a:t>1-5 seok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4cba5dd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4cba5dd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 Nik and Nick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4cba5dd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4cba5dd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a:t>
            </a:r>
            <a:endParaRPr/>
          </a:p>
          <a:p>
            <a:pPr indent="0" lvl="0" marL="0" rtl="0" algn="l">
              <a:spcBef>
                <a:spcPts val="0"/>
              </a:spcBef>
              <a:spcAft>
                <a:spcPts val="0"/>
              </a:spcAft>
              <a:buNone/>
            </a:pPr>
            <a:r>
              <a:rPr lang="en"/>
              <a:t>Nick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4cba5dd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4cba5dd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4cba5dd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4cba5dd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Detailed Functionality – break down in more detail how your design worked. This should be sufficiently detailed but NOT just static shots of Verilog code! Help us understand why this is worthy of 40% of your grade!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Xiaopeng 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lcXMiBdD5kEf_gbEeXnU-qXmccBX9uAf/view" TargetMode="External"/><Relationship Id="rId4" Type="http://schemas.openxmlformats.org/officeDocument/2006/relationships/image" Target="../media/image12.jpg"/><Relationship Id="rId5" Type="http://schemas.openxmlformats.org/officeDocument/2006/relationships/hyperlink" Target="http://drive.google.com/file/d/11DdwLdXdvZalN9xRm9S7HYLGlgOhKIdA/view" TargetMode="External"/><Relationship Id="rId6"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lcXMiBdD5kEf_gbEeXnU-qXmccBX9uAf/view" TargetMode="External"/><Relationship Id="rId4" Type="http://schemas.openxmlformats.org/officeDocument/2006/relationships/image" Target="../media/image12.jpg"/><Relationship Id="rId5" Type="http://schemas.openxmlformats.org/officeDocument/2006/relationships/hyperlink" Target="http://drive.google.com/file/d/1GpPw7Ldj7DcmpmdDEyArPuvEC60FQjDW/view" TargetMode="External"/><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122000" y="1360425"/>
            <a:ext cx="5415000" cy="183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44"/>
              <a:t>FPGA Synthesizer </a:t>
            </a:r>
            <a:endParaRPr sz="4044"/>
          </a:p>
          <a:p>
            <a:pPr indent="0" lvl="0" marL="0" rtl="0" algn="l">
              <a:spcBef>
                <a:spcPts val="0"/>
              </a:spcBef>
              <a:spcAft>
                <a:spcPts val="0"/>
              </a:spcAft>
              <a:buNone/>
            </a:pPr>
            <a:r>
              <a:rPr lang="en" sz="4044"/>
              <a:t>and Music Box</a:t>
            </a:r>
            <a:endParaRPr sz="4044"/>
          </a:p>
          <a:p>
            <a:pPr indent="0" lvl="0" marL="0" rtl="0" algn="l">
              <a:spcBef>
                <a:spcPts val="0"/>
              </a:spcBef>
              <a:spcAft>
                <a:spcPts val="0"/>
              </a:spcAft>
              <a:buNone/>
            </a:pPr>
            <a:r>
              <a:t/>
            </a:r>
            <a:endParaRPr sz="1544"/>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
        <p:nvSpPr>
          <p:cNvPr id="87" name="Google Shape;87;p13"/>
          <p:cNvSpPr txBox="1"/>
          <p:nvPr>
            <p:ph idx="1" type="subTitle"/>
          </p:nvPr>
        </p:nvSpPr>
        <p:spPr>
          <a:xfrm>
            <a:off x="7057475" y="4637400"/>
            <a:ext cx="2008500" cy="506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ENG EC 551 (Fall 2022)</a:t>
            </a:r>
            <a:endParaRPr/>
          </a:p>
        </p:txBody>
      </p:sp>
      <p:sp>
        <p:nvSpPr>
          <p:cNvPr id="88" name="Google Shape;88;p13"/>
          <p:cNvSpPr txBox="1"/>
          <p:nvPr>
            <p:ph type="ctrTitle"/>
          </p:nvPr>
        </p:nvSpPr>
        <p:spPr>
          <a:xfrm>
            <a:off x="4122000" y="2895200"/>
            <a:ext cx="3363000" cy="183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55"/>
              <a:t>Team Nicks +</a:t>
            </a:r>
            <a:endParaRPr sz="3555"/>
          </a:p>
          <a:p>
            <a:pPr indent="0" lvl="0" marL="0" rtl="0" algn="l">
              <a:spcBef>
                <a:spcPts val="0"/>
              </a:spcBef>
              <a:spcAft>
                <a:spcPts val="0"/>
              </a:spcAft>
              <a:buNone/>
            </a:pPr>
            <a:r>
              <a:t/>
            </a:r>
            <a:endParaRPr sz="1544"/>
          </a:p>
          <a:p>
            <a:pPr indent="0" lvl="0" marL="0" rtl="0" algn="l">
              <a:spcBef>
                <a:spcPts val="0"/>
              </a:spcBef>
              <a:spcAft>
                <a:spcPts val="0"/>
              </a:spcAft>
              <a:buNone/>
            </a:pPr>
            <a:r>
              <a:rPr lang="en" sz="1544"/>
              <a:t>Nikolas Smith</a:t>
            </a:r>
            <a:endParaRPr sz="1544"/>
          </a:p>
          <a:p>
            <a:pPr indent="0" lvl="0" marL="0" rtl="0" algn="l">
              <a:spcBef>
                <a:spcPts val="0"/>
              </a:spcBef>
              <a:spcAft>
                <a:spcPts val="0"/>
              </a:spcAft>
              <a:buNone/>
            </a:pPr>
            <a:r>
              <a:rPr lang="en" sz="1544"/>
              <a:t>Nicholas Gutierrez</a:t>
            </a:r>
            <a:endParaRPr sz="1544"/>
          </a:p>
          <a:p>
            <a:pPr indent="0" lvl="0" marL="0" rtl="0" algn="l">
              <a:spcBef>
                <a:spcPts val="0"/>
              </a:spcBef>
              <a:spcAft>
                <a:spcPts val="0"/>
              </a:spcAft>
              <a:buNone/>
            </a:pPr>
            <a:r>
              <a:rPr lang="en" sz="1544"/>
              <a:t>Xiaopeng Huang</a:t>
            </a:r>
            <a:endParaRPr sz="1544"/>
          </a:p>
          <a:p>
            <a:pPr indent="0" lvl="0" marL="0" rtl="0" algn="l">
              <a:spcBef>
                <a:spcPts val="0"/>
              </a:spcBef>
              <a:spcAft>
                <a:spcPts val="0"/>
              </a:spcAft>
              <a:buNone/>
            </a:pPr>
            <a:r>
              <a:rPr lang="en" sz="1544"/>
              <a:t>SeokYoung Choi</a:t>
            </a:r>
            <a:endParaRPr sz="1544"/>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
        <p:nvSpPr>
          <p:cNvPr id="89" name="Google Shape;89;p13"/>
          <p:cNvSpPr txBox="1"/>
          <p:nvPr/>
        </p:nvSpPr>
        <p:spPr>
          <a:xfrm>
            <a:off x="7672175" y="4860250"/>
            <a:ext cx="14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0" name="Google Shape;90;p13"/>
          <p:cNvSpPr txBox="1"/>
          <p:nvPr/>
        </p:nvSpPr>
        <p:spPr>
          <a:xfrm>
            <a:off x="1011525" y="2455000"/>
            <a:ext cx="11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1" name="Google Shape;91;p13"/>
          <p:cNvSpPr txBox="1"/>
          <p:nvPr/>
        </p:nvSpPr>
        <p:spPr>
          <a:xfrm>
            <a:off x="2245000" y="3614450"/>
            <a:ext cx="7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92" name="Google Shape;92;p13"/>
          <p:cNvPicPr preferRelativeResize="0"/>
          <p:nvPr/>
        </p:nvPicPr>
        <p:blipFill>
          <a:blip r:embed="rId3">
            <a:alphaModFix/>
          </a:blip>
          <a:stretch>
            <a:fillRect/>
          </a:stretch>
        </p:blipFill>
        <p:spPr>
          <a:xfrm>
            <a:off x="811077" y="2918000"/>
            <a:ext cx="2785251" cy="1556050"/>
          </a:xfrm>
          <a:prstGeom prst="rect">
            <a:avLst/>
          </a:prstGeom>
          <a:noFill/>
          <a:ln>
            <a:noFill/>
          </a:ln>
        </p:spPr>
      </p:pic>
      <p:sp>
        <p:nvSpPr>
          <p:cNvPr id="93" name="Google Shape;93;p13"/>
          <p:cNvSpPr txBox="1"/>
          <p:nvPr/>
        </p:nvSpPr>
        <p:spPr>
          <a:xfrm>
            <a:off x="431825" y="1579250"/>
            <a:ext cx="9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94" name="Google Shape;94;p13"/>
          <p:cNvPicPr preferRelativeResize="0"/>
          <p:nvPr/>
        </p:nvPicPr>
        <p:blipFill>
          <a:blip r:embed="rId4">
            <a:alphaModFix/>
          </a:blip>
          <a:stretch>
            <a:fillRect/>
          </a:stretch>
        </p:blipFill>
        <p:spPr>
          <a:xfrm>
            <a:off x="360850" y="924700"/>
            <a:ext cx="1574550" cy="1467506"/>
          </a:xfrm>
          <a:prstGeom prst="rect">
            <a:avLst/>
          </a:prstGeom>
          <a:noFill/>
          <a:ln>
            <a:noFill/>
          </a:ln>
        </p:spPr>
      </p:pic>
      <p:sp>
        <p:nvSpPr>
          <p:cNvPr id="95" name="Google Shape;95;p13"/>
          <p:cNvSpPr/>
          <p:nvPr/>
        </p:nvSpPr>
        <p:spPr>
          <a:xfrm>
            <a:off x="2244989" y="1715275"/>
            <a:ext cx="1042200" cy="962400"/>
          </a:xfrm>
          <a:prstGeom prst="mathPlus">
            <a:avLst>
              <a:gd fmla="val 23520" name="adj1"/>
            </a:avLst>
          </a:prstGeom>
          <a:solidFill>
            <a:schemeClr val="lt1"/>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857700" y="1236700"/>
            <a:ext cx="7688700" cy="34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6" name="Google Shape;156;p22"/>
          <p:cNvSpPr txBox="1"/>
          <p:nvPr/>
        </p:nvSpPr>
        <p:spPr>
          <a:xfrm>
            <a:off x="4656550" y="697000"/>
            <a:ext cx="8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7" name="Google Shape;157;p22"/>
          <p:cNvSpPr/>
          <p:nvPr/>
        </p:nvSpPr>
        <p:spPr>
          <a:xfrm>
            <a:off x="4911500" y="1265500"/>
            <a:ext cx="1338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vga_controller_640_60</a:t>
            </a:r>
            <a:endParaRPr sz="800"/>
          </a:p>
        </p:txBody>
      </p:sp>
      <p:sp>
        <p:nvSpPr>
          <p:cNvPr id="158" name="Google Shape;158;p22"/>
          <p:cNvSpPr/>
          <p:nvPr/>
        </p:nvSpPr>
        <p:spPr>
          <a:xfrm>
            <a:off x="6931925" y="1079400"/>
            <a:ext cx="752100" cy="178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vga</a:t>
            </a:r>
            <a:endParaRPr/>
          </a:p>
        </p:txBody>
      </p:sp>
      <p:cxnSp>
        <p:nvCxnSpPr>
          <p:cNvPr id="159" name="Google Shape;159;p22"/>
          <p:cNvCxnSpPr/>
          <p:nvPr/>
        </p:nvCxnSpPr>
        <p:spPr>
          <a:xfrm>
            <a:off x="6250100" y="1372600"/>
            <a:ext cx="675600" cy="63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2"/>
          <p:cNvCxnSpPr/>
          <p:nvPr/>
        </p:nvCxnSpPr>
        <p:spPr>
          <a:xfrm>
            <a:off x="6256325" y="1595675"/>
            <a:ext cx="681900" cy="63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22"/>
          <p:cNvSpPr txBox="1"/>
          <p:nvPr/>
        </p:nvSpPr>
        <p:spPr>
          <a:xfrm>
            <a:off x="6211850" y="10794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vga_h_ctr</a:t>
            </a:r>
            <a:endParaRPr sz="1100">
              <a:latin typeface="Lato"/>
              <a:ea typeface="Lato"/>
              <a:cs typeface="Lato"/>
              <a:sym typeface="Lato"/>
            </a:endParaRPr>
          </a:p>
        </p:txBody>
      </p:sp>
      <p:sp>
        <p:nvSpPr>
          <p:cNvPr id="162" name="Google Shape;162;p22"/>
          <p:cNvSpPr txBox="1"/>
          <p:nvPr/>
        </p:nvSpPr>
        <p:spPr>
          <a:xfrm>
            <a:off x="6211850" y="13080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vga_v_ctr</a:t>
            </a:r>
            <a:endParaRPr sz="1100">
              <a:latin typeface="Lato"/>
              <a:ea typeface="Lato"/>
              <a:cs typeface="Lato"/>
              <a:sym typeface="Lato"/>
            </a:endParaRPr>
          </a:p>
        </p:txBody>
      </p:sp>
      <p:cxnSp>
        <p:nvCxnSpPr>
          <p:cNvPr id="163" name="Google Shape;163;p22"/>
          <p:cNvCxnSpPr>
            <a:endCxn id="157" idx="1"/>
          </p:cNvCxnSpPr>
          <p:nvPr/>
        </p:nvCxnSpPr>
        <p:spPr>
          <a:xfrm flipH="1" rot="10800000">
            <a:off x="4223000" y="1465600"/>
            <a:ext cx="688500" cy="27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2"/>
          <p:cNvCxnSpPr>
            <a:endCxn id="158" idx="1"/>
          </p:cNvCxnSpPr>
          <p:nvPr/>
        </p:nvCxnSpPr>
        <p:spPr>
          <a:xfrm>
            <a:off x="4605425" y="1971750"/>
            <a:ext cx="23265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2"/>
          <p:cNvCxnSpPr/>
          <p:nvPr/>
        </p:nvCxnSpPr>
        <p:spPr>
          <a:xfrm rot="10800000">
            <a:off x="4605575" y="1468300"/>
            <a:ext cx="6300" cy="5034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2"/>
          <p:cNvSpPr txBox="1"/>
          <p:nvPr/>
        </p:nvSpPr>
        <p:spPr>
          <a:xfrm>
            <a:off x="4235600" y="12064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clk</a:t>
            </a:r>
            <a:endParaRPr sz="1100">
              <a:latin typeface="Lato"/>
              <a:ea typeface="Lato"/>
              <a:cs typeface="Lato"/>
              <a:sym typeface="Lato"/>
            </a:endParaRPr>
          </a:p>
        </p:txBody>
      </p:sp>
      <p:cxnSp>
        <p:nvCxnSpPr>
          <p:cNvPr id="167" name="Google Shape;167;p22"/>
          <p:cNvCxnSpPr/>
          <p:nvPr/>
        </p:nvCxnSpPr>
        <p:spPr>
          <a:xfrm>
            <a:off x="5166450" y="2271275"/>
            <a:ext cx="1771800" cy="129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2"/>
          <p:cNvCxnSpPr>
            <a:stCxn id="169" idx="6"/>
          </p:cNvCxnSpPr>
          <p:nvPr/>
        </p:nvCxnSpPr>
        <p:spPr>
          <a:xfrm>
            <a:off x="5159800" y="2580350"/>
            <a:ext cx="1778700" cy="33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2"/>
          <p:cNvSpPr txBox="1"/>
          <p:nvPr/>
        </p:nvSpPr>
        <p:spPr>
          <a:xfrm>
            <a:off x="5373650" y="1993800"/>
            <a:ext cx="1151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music_box_mode</a:t>
            </a:r>
            <a:endParaRPr sz="1100">
              <a:latin typeface="Lato"/>
              <a:ea typeface="Lato"/>
              <a:cs typeface="Lato"/>
              <a:sym typeface="Lato"/>
            </a:endParaRPr>
          </a:p>
        </p:txBody>
      </p:sp>
      <p:sp>
        <p:nvSpPr>
          <p:cNvPr id="171" name="Google Shape;171;p22"/>
          <p:cNvSpPr txBox="1"/>
          <p:nvPr/>
        </p:nvSpPr>
        <p:spPr>
          <a:xfrm>
            <a:off x="5373650" y="2298600"/>
            <a:ext cx="1151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key_stroke</a:t>
            </a:r>
            <a:endParaRPr sz="1100">
              <a:latin typeface="Lato"/>
              <a:ea typeface="Lato"/>
              <a:cs typeface="Lato"/>
              <a:sym typeface="Lato"/>
            </a:endParaRPr>
          </a:p>
        </p:txBody>
      </p:sp>
      <p:cxnSp>
        <p:nvCxnSpPr>
          <p:cNvPr id="172" name="Google Shape;172;p22"/>
          <p:cNvCxnSpPr/>
          <p:nvPr/>
        </p:nvCxnSpPr>
        <p:spPr>
          <a:xfrm>
            <a:off x="7684025" y="1798775"/>
            <a:ext cx="745800" cy="6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2"/>
          <p:cNvCxnSpPr/>
          <p:nvPr/>
        </p:nvCxnSpPr>
        <p:spPr>
          <a:xfrm>
            <a:off x="7684025" y="2027375"/>
            <a:ext cx="745800" cy="6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2"/>
          <p:cNvCxnSpPr/>
          <p:nvPr/>
        </p:nvCxnSpPr>
        <p:spPr>
          <a:xfrm>
            <a:off x="7684025" y="2255975"/>
            <a:ext cx="745800" cy="63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2"/>
          <p:cNvSpPr txBox="1"/>
          <p:nvPr/>
        </p:nvSpPr>
        <p:spPr>
          <a:xfrm>
            <a:off x="7735850" y="15366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vga_r</a:t>
            </a:r>
            <a:endParaRPr sz="1100">
              <a:latin typeface="Lato"/>
              <a:ea typeface="Lato"/>
              <a:cs typeface="Lato"/>
              <a:sym typeface="Lato"/>
            </a:endParaRPr>
          </a:p>
        </p:txBody>
      </p:sp>
      <p:sp>
        <p:nvSpPr>
          <p:cNvPr id="176" name="Google Shape;176;p22"/>
          <p:cNvSpPr txBox="1"/>
          <p:nvPr/>
        </p:nvSpPr>
        <p:spPr>
          <a:xfrm>
            <a:off x="7735850" y="17652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vga_g</a:t>
            </a:r>
            <a:endParaRPr sz="1100">
              <a:latin typeface="Lato"/>
              <a:ea typeface="Lato"/>
              <a:cs typeface="Lato"/>
              <a:sym typeface="Lato"/>
            </a:endParaRPr>
          </a:p>
        </p:txBody>
      </p:sp>
      <p:sp>
        <p:nvSpPr>
          <p:cNvPr id="177" name="Google Shape;177;p22"/>
          <p:cNvSpPr txBox="1"/>
          <p:nvPr/>
        </p:nvSpPr>
        <p:spPr>
          <a:xfrm>
            <a:off x="7735850" y="19938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vga_b</a:t>
            </a:r>
            <a:endParaRPr sz="1100">
              <a:latin typeface="Lato"/>
              <a:ea typeface="Lato"/>
              <a:cs typeface="Lato"/>
              <a:sym typeface="Lato"/>
            </a:endParaRPr>
          </a:p>
        </p:txBody>
      </p:sp>
      <p:cxnSp>
        <p:nvCxnSpPr>
          <p:cNvPr id="178" name="Google Shape;178;p22"/>
          <p:cNvCxnSpPr/>
          <p:nvPr/>
        </p:nvCxnSpPr>
        <p:spPr>
          <a:xfrm rot="10800000">
            <a:off x="5376850" y="958325"/>
            <a:ext cx="6300" cy="3123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2"/>
          <p:cNvCxnSpPr/>
          <p:nvPr/>
        </p:nvCxnSpPr>
        <p:spPr>
          <a:xfrm rot="10800000">
            <a:off x="5757850" y="958325"/>
            <a:ext cx="6300" cy="3123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2"/>
          <p:cNvSpPr txBox="1"/>
          <p:nvPr/>
        </p:nvSpPr>
        <p:spPr>
          <a:xfrm>
            <a:off x="5145050" y="1003200"/>
            <a:ext cx="3144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accent1"/>
                </a:solidFill>
                <a:latin typeface="Lato"/>
                <a:ea typeface="Lato"/>
                <a:cs typeface="Lato"/>
                <a:sym typeface="Lato"/>
              </a:rPr>
              <a:t>HS</a:t>
            </a:r>
            <a:endParaRPr sz="900">
              <a:latin typeface="Lato"/>
              <a:ea typeface="Lato"/>
              <a:cs typeface="Lato"/>
              <a:sym typeface="Lato"/>
            </a:endParaRPr>
          </a:p>
        </p:txBody>
      </p:sp>
      <p:sp>
        <p:nvSpPr>
          <p:cNvPr id="181" name="Google Shape;181;p22"/>
          <p:cNvSpPr txBox="1"/>
          <p:nvPr/>
        </p:nvSpPr>
        <p:spPr>
          <a:xfrm>
            <a:off x="5526050" y="1003200"/>
            <a:ext cx="3144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accent1"/>
                </a:solidFill>
                <a:latin typeface="Lato"/>
                <a:ea typeface="Lato"/>
                <a:cs typeface="Lato"/>
                <a:sym typeface="Lato"/>
              </a:rPr>
              <a:t>VS</a:t>
            </a:r>
            <a:endParaRPr sz="900">
              <a:latin typeface="Lato"/>
              <a:ea typeface="Lato"/>
              <a:cs typeface="Lato"/>
              <a:sym typeface="Lato"/>
            </a:endParaRPr>
          </a:p>
        </p:txBody>
      </p:sp>
      <p:sp>
        <p:nvSpPr>
          <p:cNvPr id="182" name="Google Shape;182;p22"/>
          <p:cNvSpPr/>
          <p:nvPr/>
        </p:nvSpPr>
        <p:spPr>
          <a:xfrm>
            <a:off x="6836375" y="4202500"/>
            <a:ext cx="9432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char_ROM</a:t>
            </a:r>
            <a:endParaRPr sz="900"/>
          </a:p>
        </p:txBody>
      </p:sp>
      <p:sp>
        <p:nvSpPr>
          <p:cNvPr id="183" name="Google Shape;183;p22"/>
          <p:cNvSpPr/>
          <p:nvPr/>
        </p:nvSpPr>
        <p:spPr>
          <a:xfrm>
            <a:off x="6821450" y="3364300"/>
            <a:ext cx="9687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font_terminal</a:t>
            </a:r>
            <a:endParaRPr sz="1000"/>
          </a:p>
        </p:txBody>
      </p:sp>
      <p:cxnSp>
        <p:nvCxnSpPr>
          <p:cNvPr id="184" name="Google Shape;184;p22"/>
          <p:cNvCxnSpPr/>
          <p:nvPr/>
        </p:nvCxnSpPr>
        <p:spPr>
          <a:xfrm>
            <a:off x="7008700" y="2873375"/>
            <a:ext cx="6300" cy="497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2"/>
          <p:cNvCxnSpPr/>
          <p:nvPr/>
        </p:nvCxnSpPr>
        <p:spPr>
          <a:xfrm flipH="1" rot="10800000">
            <a:off x="7313500" y="2873375"/>
            <a:ext cx="6300" cy="497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2"/>
          <p:cNvCxnSpPr/>
          <p:nvPr/>
        </p:nvCxnSpPr>
        <p:spPr>
          <a:xfrm>
            <a:off x="7618300" y="2873375"/>
            <a:ext cx="6300" cy="4971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2"/>
          <p:cNvSpPr txBox="1"/>
          <p:nvPr/>
        </p:nvSpPr>
        <p:spPr>
          <a:xfrm>
            <a:off x="6440450" y="2832000"/>
            <a:ext cx="585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t</a:t>
            </a:r>
            <a:r>
              <a:rPr lang="en" sz="1000">
                <a:solidFill>
                  <a:schemeClr val="accent1"/>
                </a:solidFill>
                <a:latin typeface="Lato"/>
                <a:ea typeface="Lato"/>
                <a:cs typeface="Lato"/>
                <a:sym typeface="Lato"/>
              </a:rPr>
              <a:t>erm_h term_v</a:t>
            </a:r>
            <a:endParaRPr sz="1100">
              <a:latin typeface="Lato"/>
              <a:ea typeface="Lato"/>
              <a:cs typeface="Lato"/>
              <a:sym typeface="Lato"/>
            </a:endParaRPr>
          </a:p>
        </p:txBody>
      </p:sp>
      <p:sp>
        <p:nvSpPr>
          <p:cNvPr id="188" name="Google Shape;188;p22"/>
          <p:cNvSpPr txBox="1"/>
          <p:nvPr/>
        </p:nvSpPr>
        <p:spPr>
          <a:xfrm>
            <a:off x="7050050" y="2908200"/>
            <a:ext cx="688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pixel_on</a:t>
            </a:r>
            <a:endParaRPr sz="1100">
              <a:latin typeface="Lato"/>
              <a:ea typeface="Lato"/>
              <a:cs typeface="Lato"/>
              <a:sym typeface="Lato"/>
            </a:endParaRPr>
          </a:p>
        </p:txBody>
      </p:sp>
      <p:sp>
        <p:nvSpPr>
          <p:cNvPr id="189" name="Google Shape;189;p22"/>
          <p:cNvSpPr txBox="1"/>
          <p:nvPr/>
        </p:nvSpPr>
        <p:spPr>
          <a:xfrm>
            <a:off x="7583450" y="2908200"/>
            <a:ext cx="75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term_char</a:t>
            </a:r>
            <a:endParaRPr sz="1100">
              <a:latin typeface="Lato"/>
              <a:ea typeface="Lato"/>
              <a:cs typeface="Lato"/>
              <a:sym typeface="Lato"/>
            </a:endParaRPr>
          </a:p>
        </p:txBody>
      </p:sp>
      <p:cxnSp>
        <p:nvCxnSpPr>
          <p:cNvPr id="190" name="Google Shape;190;p22"/>
          <p:cNvCxnSpPr/>
          <p:nvPr/>
        </p:nvCxnSpPr>
        <p:spPr>
          <a:xfrm>
            <a:off x="7135900" y="3829400"/>
            <a:ext cx="12600" cy="3762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2"/>
          <p:cNvCxnSpPr/>
          <p:nvPr/>
        </p:nvCxnSpPr>
        <p:spPr>
          <a:xfrm rot="10800000">
            <a:off x="7440625" y="3829175"/>
            <a:ext cx="1200" cy="3699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2"/>
          <p:cNvSpPr/>
          <p:nvPr/>
        </p:nvSpPr>
        <p:spPr>
          <a:xfrm>
            <a:off x="5045500" y="2230625"/>
            <a:ext cx="114300" cy="9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5045500" y="2533250"/>
            <a:ext cx="114300" cy="9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4121300" y="1430250"/>
            <a:ext cx="114300" cy="9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6745250" y="3822600"/>
            <a:ext cx="585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addr</a:t>
            </a:r>
            <a:endParaRPr sz="1100">
              <a:latin typeface="Lato"/>
              <a:ea typeface="Lato"/>
              <a:cs typeface="Lato"/>
              <a:sym typeface="Lato"/>
            </a:endParaRPr>
          </a:p>
        </p:txBody>
      </p:sp>
      <p:sp>
        <p:nvSpPr>
          <p:cNvPr id="195" name="Google Shape;195;p22"/>
          <p:cNvSpPr txBox="1"/>
          <p:nvPr/>
        </p:nvSpPr>
        <p:spPr>
          <a:xfrm>
            <a:off x="7408750" y="3843550"/>
            <a:ext cx="585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accent1"/>
                </a:solidFill>
                <a:latin typeface="Lato"/>
                <a:ea typeface="Lato"/>
                <a:cs typeface="Lato"/>
                <a:sym typeface="Lato"/>
              </a:rPr>
              <a:t>data</a:t>
            </a:r>
            <a:endParaRPr sz="1100">
              <a:latin typeface="Lato"/>
              <a:ea typeface="Lato"/>
              <a:cs typeface="Lato"/>
              <a:sym typeface="Lato"/>
            </a:endParaRPr>
          </a:p>
        </p:txBody>
      </p:sp>
      <p:pic>
        <p:nvPicPr>
          <p:cNvPr id="196" name="Google Shape;196;p22"/>
          <p:cNvPicPr preferRelativeResize="0"/>
          <p:nvPr/>
        </p:nvPicPr>
        <p:blipFill>
          <a:blip r:embed="rId3">
            <a:alphaModFix/>
          </a:blip>
          <a:stretch>
            <a:fillRect/>
          </a:stretch>
        </p:blipFill>
        <p:spPr>
          <a:xfrm>
            <a:off x="289576" y="568637"/>
            <a:ext cx="3703875" cy="24665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197" name="Google Shape;197;p22"/>
          <p:cNvPicPr preferRelativeResize="0"/>
          <p:nvPr/>
        </p:nvPicPr>
        <p:blipFill rotWithShape="1">
          <a:blip r:embed="rId4">
            <a:alphaModFix/>
          </a:blip>
          <a:srcRect b="11507" l="0" r="9305" t="39771"/>
          <a:stretch/>
        </p:blipFill>
        <p:spPr>
          <a:xfrm>
            <a:off x="289563" y="2942450"/>
            <a:ext cx="4025524" cy="2150100"/>
          </a:xfrm>
          <a:prstGeom prst="rect">
            <a:avLst/>
          </a:prstGeom>
          <a:noFill/>
          <a:ln>
            <a:noFill/>
          </a:ln>
        </p:spPr>
      </p:pic>
      <p:cxnSp>
        <p:nvCxnSpPr>
          <p:cNvPr id="198" name="Google Shape;198;p22"/>
          <p:cNvCxnSpPr>
            <a:endCxn id="183" idx="1"/>
          </p:cNvCxnSpPr>
          <p:nvPr/>
        </p:nvCxnSpPr>
        <p:spPr>
          <a:xfrm flipH="1" rot="10800000">
            <a:off x="4601750" y="3593800"/>
            <a:ext cx="2219700" cy="9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2"/>
          <p:cNvCxnSpPr/>
          <p:nvPr/>
        </p:nvCxnSpPr>
        <p:spPr>
          <a:xfrm>
            <a:off x="4614500" y="1982200"/>
            <a:ext cx="6300" cy="1618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Functionality_FPGA</a:t>
            </a:r>
            <a:endParaRPr/>
          </a:p>
        </p:txBody>
      </p:sp>
      <p:sp>
        <p:nvSpPr>
          <p:cNvPr id="205" name="Google Shape;20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Speaker / Keyboard / VGA connected to the board</a:t>
            </a:r>
            <a:endParaRPr/>
          </a:p>
          <a:p>
            <a:pPr indent="-311150" lvl="0" marL="457200" rtl="0" algn="l">
              <a:spcBef>
                <a:spcPts val="0"/>
              </a:spcBef>
              <a:spcAft>
                <a:spcPts val="0"/>
              </a:spcAft>
              <a:buSzPts val="1300"/>
              <a:buChar char="●"/>
            </a:pPr>
            <a:r>
              <a:rPr lang="en"/>
              <a:t>Keyboard input (default) mode</a:t>
            </a:r>
            <a:endParaRPr/>
          </a:p>
          <a:p>
            <a:pPr indent="-311150" lvl="0" marL="457200" rtl="0" algn="l">
              <a:spcBef>
                <a:spcPts val="0"/>
              </a:spcBef>
              <a:spcAft>
                <a:spcPts val="0"/>
              </a:spcAft>
              <a:buSzPts val="1300"/>
              <a:buChar char="●"/>
            </a:pPr>
            <a:r>
              <a:rPr lang="en"/>
              <a:t>Music box</a:t>
            </a:r>
            <a:r>
              <a:rPr lang="en"/>
              <a:t> mode</a:t>
            </a:r>
            <a:endParaRPr/>
          </a:p>
          <a:p>
            <a:pPr indent="-298450" lvl="1" marL="914400" rtl="0" algn="l">
              <a:spcBef>
                <a:spcPts val="0"/>
              </a:spcBef>
              <a:spcAft>
                <a:spcPts val="0"/>
              </a:spcAft>
              <a:buSzPts val="1100"/>
              <a:buChar char="○"/>
            </a:pPr>
            <a:r>
              <a:rPr lang="en"/>
              <a:t>A switch that changes to a music box</a:t>
            </a:r>
            <a:endParaRPr/>
          </a:p>
          <a:p>
            <a:pPr indent="-298450" lvl="1" marL="914400" rtl="0" algn="l">
              <a:spcBef>
                <a:spcPts val="0"/>
              </a:spcBef>
              <a:spcAft>
                <a:spcPts val="0"/>
              </a:spcAft>
              <a:buSzPts val="1100"/>
              <a:buChar char="○"/>
            </a:pPr>
            <a:r>
              <a:rPr lang="en"/>
              <a:t>Each button </a:t>
            </a:r>
            <a:r>
              <a:rPr lang="en"/>
              <a:t>(N, W, S, E) </a:t>
            </a:r>
            <a:r>
              <a:rPr lang="en"/>
              <a:t>plays a song </a:t>
            </a:r>
            <a:endParaRPr/>
          </a:p>
          <a:p>
            <a:pPr indent="-298450" lvl="1" marL="914400" rtl="0" algn="l">
              <a:spcBef>
                <a:spcPts val="0"/>
              </a:spcBef>
              <a:spcAft>
                <a:spcPts val="0"/>
              </a:spcAft>
              <a:buSzPts val="1100"/>
              <a:buChar char="○"/>
            </a:pPr>
            <a:r>
              <a:rPr lang="en"/>
              <a:t>Middle button stops a song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Functionality_Keyboard Input</a:t>
            </a:r>
            <a:endParaRPr/>
          </a:p>
        </p:txBody>
      </p:sp>
      <p:sp>
        <p:nvSpPr>
          <p:cNvPr id="211" name="Google Shape;211;p24"/>
          <p:cNvSpPr txBox="1"/>
          <p:nvPr>
            <p:ph idx="1" type="body"/>
          </p:nvPr>
        </p:nvSpPr>
        <p:spPr>
          <a:xfrm>
            <a:off x="729450" y="2078875"/>
            <a:ext cx="3971700" cy="28110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Set the note to the 20 bit sound frequency</a:t>
            </a:r>
            <a:endParaRPr/>
          </a:p>
          <a:p>
            <a:pPr indent="0" lvl="0" marL="457200" rtl="0" algn="l">
              <a:lnSpc>
                <a:spcPct val="115000"/>
              </a:lnSpc>
              <a:spcBef>
                <a:spcPts val="0"/>
              </a:spcBef>
              <a:spcAft>
                <a:spcPts val="0"/>
              </a:spcAft>
              <a:buNone/>
            </a:pPr>
            <a:r>
              <a:rPr lang="en"/>
              <a:t>corresponding to the keyboard hex value for the square wave</a:t>
            </a:r>
            <a:endParaRPr/>
          </a:p>
          <a:p>
            <a:pPr indent="-311150" lvl="0" marL="457200" rtl="0" algn="l">
              <a:lnSpc>
                <a:spcPct val="115000"/>
              </a:lnSpc>
              <a:spcBef>
                <a:spcPts val="0"/>
              </a:spcBef>
              <a:spcAft>
                <a:spcPts val="0"/>
              </a:spcAft>
              <a:buSzPts val="1300"/>
              <a:buChar char="●"/>
            </a:pPr>
            <a:r>
              <a:rPr i="1" lang="en"/>
              <a:t>Sound Frequency 					  =  [ (Board Frequency) / (Note Frequency) ]  /  2 </a:t>
            </a:r>
            <a:endParaRPr/>
          </a:p>
          <a:p>
            <a:pPr indent="-311150" lvl="0" marL="457200" rtl="0" algn="l">
              <a:lnSpc>
                <a:spcPct val="115000"/>
              </a:lnSpc>
              <a:spcBef>
                <a:spcPts val="0"/>
              </a:spcBef>
              <a:spcAft>
                <a:spcPts val="0"/>
              </a:spcAft>
              <a:buSzPts val="1300"/>
              <a:buChar char="●"/>
            </a:pPr>
            <a:r>
              <a:rPr lang="en"/>
              <a:t>Three</a:t>
            </a:r>
            <a:r>
              <a:rPr lang="en"/>
              <a:t> octaves</a:t>
            </a:r>
            <a:endParaRPr/>
          </a:p>
          <a:p>
            <a:pPr indent="-298450" lvl="1" marL="914400" rtl="0" algn="l">
              <a:lnSpc>
                <a:spcPct val="115000"/>
              </a:lnSpc>
              <a:spcBef>
                <a:spcPts val="0"/>
              </a:spcBef>
              <a:spcAft>
                <a:spcPts val="0"/>
              </a:spcAft>
              <a:buSzPts val="1100"/>
              <a:buChar char="○"/>
            </a:pPr>
            <a:r>
              <a:rPr lang="en">
                <a:highlight>
                  <a:srgbClr val="FFFF00"/>
                </a:highlight>
              </a:rPr>
              <a:t>C3 - C4</a:t>
            </a:r>
            <a:r>
              <a:rPr lang="en"/>
              <a:t>: starting from Q</a:t>
            </a:r>
            <a:endParaRPr/>
          </a:p>
          <a:p>
            <a:pPr indent="-298450" lvl="1" marL="914400" rtl="0" algn="l">
              <a:lnSpc>
                <a:spcPct val="115000"/>
              </a:lnSpc>
              <a:spcBef>
                <a:spcPts val="0"/>
              </a:spcBef>
              <a:spcAft>
                <a:spcPts val="0"/>
              </a:spcAft>
              <a:buSzPts val="1100"/>
              <a:buChar char="○"/>
            </a:pPr>
            <a:r>
              <a:rPr lang="en">
                <a:highlight>
                  <a:srgbClr val="00FFFF"/>
                </a:highlight>
              </a:rPr>
              <a:t>C4 - C5</a:t>
            </a:r>
            <a:r>
              <a:rPr lang="en"/>
              <a:t>: starting from A</a:t>
            </a:r>
            <a:endParaRPr/>
          </a:p>
          <a:p>
            <a:pPr indent="-298450" lvl="1" marL="914400" rtl="0" algn="l">
              <a:lnSpc>
                <a:spcPct val="115000"/>
              </a:lnSpc>
              <a:spcBef>
                <a:spcPts val="0"/>
              </a:spcBef>
              <a:spcAft>
                <a:spcPts val="0"/>
              </a:spcAft>
              <a:buSzPts val="1100"/>
              <a:buChar char="○"/>
            </a:pPr>
            <a:r>
              <a:rPr lang="en">
                <a:highlight>
                  <a:srgbClr val="00FF00"/>
                </a:highlight>
              </a:rPr>
              <a:t>C5 - C6</a:t>
            </a:r>
            <a:r>
              <a:rPr lang="en"/>
              <a:t>: starting from </a:t>
            </a:r>
            <a:r>
              <a:rPr lang="en"/>
              <a:t>Z</a:t>
            </a:r>
            <a:endParaRPr/>
          </a:p>
          <a:p>
            <a:pPr indent="-311150" lvl="0" marL="457200" rtl="0" algn="l">
              <a:lnSpc>
                <a:spcPct val="115000"/>
              </a:lnSpc>
              <a:spcBef>
                <a:spcPts val="0"/>
              </a:spcBef>
              <a:spcAft>
                <a:spcPts val="0"/>
              </a:spcAft>
              <a:buSzPts val="1300"/>
              <a:buChar char="●"/>
            </a:pPr>
            <a:r>
              <a:rPr lang="en"/>
              <a:t>PS2 Receiver and Debouncer</a:t>
            </a:r>
            <a:endParaRPr/>
          </a:p>
        </p:txBody>
      </p:sp>
      <p:pic>
        <p:nvPicPr>
          <p:cNvPr id="212" name="Google Shape;212;p24"/>
          <p:cNvPicPr preferRelativeResize="0"/>
          <p:nvPr/>
        </p:nvPicPr>
        <p:blipFill>
          <a:blip r:embed="rId3">
            <a:alphaModFix/>
          </a:blip>
          <a:stretch>
            <a:fillRect/>
          </a:stretch>
        </p:blipFill>
        <p:spPr>
          <a:xfrm>
            <a:off x="4755700" y="1956175"/>
            <a:ext cx="3174225" cy="1153475"/>
          </a:xfrm>
          <a:prstGeom prst="rect">
            <a:avLst/>
          </a:prstGeom>
          <a:noFill/>
          <a:ln>
            <a:noFill/>
          </a:ln>
        </p:spPr>
      </p:pic>
      <p:pic>
        <p:nvPicPr>
          <p:cNvPr id="213" name="Google Shape;213;p24"/>
          <p:cNvPicPr preferRelativeResize="0"/>
          <p:nvPr/>
        </p:nvPicPr>
        <p:blipFill>
          <a:blip r:embed="rId4">
            <a:alphaModFix/>
          </a:blip>
          <a:stretch>
            <a:fillRect/>
          </a:stretch>
        </p:blipFill>
        <p:spPr>
          <a:xfrm>
            <a:off x="4701125" y="3211975"/>
            <a:ext cx="4060297" cy="175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Verilog RTL </a:t>
            </a:r>
            <a:r>
              <a:rPr lang="en"/>
              <a:t>Diagrams</a:t>
            </a:r>
            <a:endParaRPr/>
          </a:p>
        </p:txBody>
      </p:sp>
      <p:pic>
        <p:nvPicPr>
          <p:cNvPr id="219" name="Google Shape;219;p25"/>
          <p:cNvPicPr preferRelativeResize="0"/>
          <p:nvPr/>
        </p:nvPicPr>
        <p:blipFill>
          <a:blip r:embed="rId3">
            <a:alphaModFix/>
          </a:blip>
          <a:stretch>
            <a:fillRect/>
          </a:stretch>
        </p:blipFill>
        <p:spPr>
          <a:xfrm>
            <a:off x="891275" y="1853850"/>
            <a:ext cx="6888942" cy="307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6"/>
          <p:cNvPicPr preferRelativeResize="0"/>
          <p:nvPr/>
        </p:nvPicPr>
        <p:blipFill>
          <a:blip r:embed="rId3">
            <a:alphaModFix/>
          </a:blip>
          <a:stretch>
            <a:fillRect/>
          </a:stretch>
        </p:blipFill>
        <p:spPr>
          <a:xfrm>
            <a:off x="1318338" y="0"/>
            <a:ext cx="650732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7"/>
          <p:cNvPicPr preferRelativeResize="0"/>
          <p:nvPr/>
        </p:nvPicPr>
        <p:blipFill>
          <a:blip r:embed="rId3">
            <a:alphaModFix/>
          </a:blip>
          <a:stretch>
            <a:fillRect/>
          </a:stretch>
        </p:blipFill>
        <p:spPr>
          <a:xfrm>
            <a:off x="1602963" y="152400"/>
            <a:ext cx="5938064"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p:nvPr/>
        </p:nvSpPr>
        <p:spPr>
          <a:xfrm>
            <a:off x="180900" y="3361900"/>
            <a:ext cx="13089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FPGA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User Input</a:t>
            </a:r>
            <a:endParaRPr>
              <a:latin typeface="Lato"/>
              <a:ea typeface="Lato"/>
              <a:cs typeface="Lato"/>
              <a:sym typeface="Lato"/>
            </a:endParaRPr>
          </a:p>
        </p:txBody>
      </p:sp>
      <p:sp>
        <p:nvSpPr>
          <p:cNvPr id="235" name="Google Shape;235;p28"/>
          <p:cNvSpPr/>
          <p:nvPr/>
        </p:nvSpPr>
        <p:spPr>
          <a:xfrm>
            <a:off x="1867813" y="3926425"/>
            <a:ext cx="13089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MusicBox</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Memory Output</a:t>
            </a:r>
            <a:endParaRPr>
              <a:latin typeface="Lato"/>
              <a:ea typeface="Lato"/>
              <a:cs typeface="Lato"/>
              <a:sym typeface="Lato"/>
            </a:endParaRPr>
          </a:p>
        </p:txBody>
      </p:sp>
      <p:sp>
        <p:nvSpPr>
          <p:cNvPr id="236" name="Google Shape;236;p28"/>
          <p:cNvSpPr/>
          <p:nvPr/>
        </p:nvSpPr>
        <p:spPr>
          <a:xfrm>
            <a:off x="1867813" y="2646050"/>
            <a:ext cx="13089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Keyboard Output</a:t>
            </a:r>
            <a:endParaRPr>
              <a:latin typeface="Lato"/>
              <a:ea typeface="Lato"/>
              <a:cs typeface="Lato"/>
              <a:sym typeface="Lato"/>
            </a:endParaRPr>
          </a:p>
        </p:txBody>
      </p:sp>
      <p:cxnSp>
        <p:nvCxnSpPr>
          <p:cNvPr id="237" name="Google Shape;237;p28"/>
          <p:cNvCxnSpPr>
            <a:endCxn id="236" idx="1"/>
          </p:cNvCxnSpPr>
          <p:nvPr/>
        </p:nvCxnSpPr>
        <p:spPr>
          <a:xfrm flipH="1" rot="10800000">
            <a:off x="1489813" y="2999750"/>
            <a:ext cx="378000" cy="7074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8"/>
          <p:cNvCxnSpPr>
            <a:endCxn id="235" idx="1"/>
          </p:cNvCxnSpPr>
          <p:nvPr/>
        </p:nvCxnSpPr>
        <p:spPr>
          <a:xfrm>
            <a:off x="1489813" y="3707125"/>
            <a:ext cx="378000" cy="5730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8"/>
          <p:cNvSpPr/>
          <p:nvPr/>
        </p:nvSpPr>
        <p:spPr>
          <a:xfrm rot="-5400000">
            <a:off x="4286725" y="3463063"/>
            <a:ext cx="2150575" cy="48815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Mux</a:t>
            </a:r>
            <a:endParaRPr>
              <a:latin typeface="Lato"/>
              <a:ea typeface="Lato"/>
              <a:cs typeface="Lato"/>
              <a:sym typeface="Lato"/>
            </a:endParaRPr>
          </a:p>
        </p:txBody>
      </p:sp>
      <p:cxnSp>
        <p:nvCxnSpPr>
          <p:cNvPr id="240" name="Google Shape;240;p28"/>
          <p:cNvCxnSpPr>
            <a:stCxn id="236" idx="3"/>
          </p:cNvCxnSpPr>
          <p:nvPr/>
        </p:nvCxnSpPr>
        <p:spPr>
          <a:xfrm flipH="1" rot="10800000">
            <a:off x="3176713" y="2995550"/>
            <a:ext cx="1915800" cy="420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28"/>
          <p:cNvSpPr/>
          <p:nvPr/>
        </p:nvSpPr>
        <p:spPr>
          <a:xfrm>
            <a:off x="4678800" y="1657775"/>
            <a:ext cx="1252200" cy="988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a:p>
            <a:pPr indent="0" lvl="0" marL="0" rtl="0" algn="ctr">
              <a:spcBef>
                <a:spcPts val="0"/>
              </a:spcBef>
              <a:spcAft>
                <a:spcPts val="0"/>
              </a:spcAft>
              <a:buNone/>
            </a:pPr>
            <a:r>
              <a:rPr lang="en" sz="1100"/>
              <a:t>MusicBox Switch</a:t>
            </a:r>
            <a:endParaRPr sz="1100"/>
          </a:p>
        </p:txBody>
      </p:sp>
      <p:sp>
        <p:nvSpPr>
          <p:cNvPr id="242" name="Google Shape;242;p28"/>
          <p:cNvSpPr/>
          <p:nvPr/>
        </p:nvSpPr>
        <p:spPr>
          <a:xfrm>
            <a:off x="3484163" y="3926413"/>
            <a:ext cx="13089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Duration</a:t>
            </a:r>
            <a:endParaRPr>
              <a:latin typeface="Lato"/>
              <a:ea typeface="Lato"/>
              <a:cs typeface="Lato"/>
              <a:sym typeface="Lato"/>
            </a:endParaRPr>
          </a:p>
        </p:txBody>
      </p:sp>
      <p:sp>
        <p:nvSpPr>
          <p:cNvPr id="243" name="Google Shape;243;p28"/>
          <p:cNvSpPr/>
          <p:nvPr/>
        </p:nvSpPr>
        <p:spPr>
          <a:xfrm>
            <a:off x="5858888" y="3357050"/>
            <a:ext cx="13089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Note Clock Divider</a:t>
            </a:r>
            <a:endParaRPr>
              <a:latin typeface="Lato"/>
              <a:ea typeface="Lato"/>
              <a:cs typeface="Lato"/>
              <a:sym typeface="Lato"/>
            </a:endParaRPr>
          </a:p>
        </p:txBody>
      </p:sp>
      <p:cxnSp>
        <p:nvCxnSpPr>
          <p:cNvPr id="244" name="Google Shape;244;p28"/>
          <p:cNvCxnSpPr>
            <a:stCxn id="235" idx="3"/>
            <a:endCxn id="242" idx="1"/>
          </p:cNvCxnSpPr>
          <p:nvPr/>
        </p:nvCxnSpPr>
        <p:spPr>
          <a:xfrm>
            <a:off x="3176713" y="4280125"/>
            <a:ext cx="307500" cy="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8"/>
          <p:cNvCxnSpPr>
            <a:stCxn id="242" idx="3"/>
          </p:cNvCxnSpPr>
          <p:nvPr/>
        </p:nvCxnSpPr>
        <p:spPr>
          <a:xfrm>
            <a:off x="4793063" y="4280113"/>
            <a:ext cx="314400" cy="36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8"/>
          <p:cNvCxnSpPr>
            <a:stCxn id="239" idx="2"/>
            <a:endCxn id="243" idx="1"/>
          </p:cNvCxnSpPr>
          <p:nvPr/>
        </p:nvCxnSpPr>
        <p:spPr>
          <a:xfrm>
            <a:off x="5606088" y="3707138"/>
            <a:ext cx="252900" cy="36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8"/>
          <p:cNvSpPr/>
          <p:nvPr/>
        </p:nvSpPr>
        <p:spPr>
          <a:xfrm rot="1646011">
            <a:off x="8341496" y="2438476"/>
            <a:ext cx="566506" cy="538196"/>
          </a:xfrm>
          <a:prstGeom prst="halfFrame">
            <a:avLst>
              <a:gd fmla="val 33333" name="adj1"/>
              <a:gd fmla="val 33333"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8181300" y="2338263"/>
            <a:ext cx="424500" cy="161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7420600" y="3272138"/>
            <a:ext cx="1252200" cy="877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latin typeface="Lato"/>
                <a:ea typeface="Lato"/>
                <a:cs typeface="Lato"/>
                <a:sym typeface="Lato"/>
              </a:rPr>
              <a:t>Music Note Output</a:t>
            </a:r>
            <a:endParaRPr b="1" i="1">
              <a:latin typeface="Lato"/>
              <a:ea typeface="Lato"/>
              <a:cs typeface="Lato"/>
              <a:sym typeface="Lato"/>
            </a:endParaRPr>
          </a:p>
        </p:txBody>
      </p:sp>
      <p:cxnSp>
        <p:nvCxnSpPr>
          <p:cNvPr id="250" name="Google Shape;250;p28"/>
          <p:cNvCxnSpPr>
            <a:stCxn id="243" idx="3"/>
            <a:endCxn id="249" idx="2"/>
          </p:cNvCxnSpPr>
          <p:nvPr/>
        </p:nvCxnSpPr>
        <p:spPr>
          <a:xfrm>
            <a:off x="7167788" y="3710750"/>
            <a:ext cx="252900" cy="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Taylor Series</a:t>
            </a:r>
            <a:endParaRPr/>
          </a:p>
        </p:txBody>
      </p:sp>
      <p:pic>
        <p:nvPicPr>
          <p:cNvPr id="257" name="Google Shape;257;p29"/>
          <p:cNvPicPr preferRelativeResize="0"/>
          <p:nvPr/>
        </p:nvPicPr>
        <p:blipFill>
          <a:blip r:embed="rId3">
            <a:alphaModFix/>
          </a:blip>
          <a:stretch>
            <a:fillRect/>
          </a:stretch>
        </p:blipFill>
        <p:spPr>
          <a:xfrm>
            <a:off x="1333275" y="1797075"/>
            <a:ext cx="3015574" cy="3220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729450" y="1318650"/>
            <a:ext cx="384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Verilog example</a:t>
            </a:r>
            <a:endParaRPr/>
          </a:p>
        </p:txBody>
      </p:sp>
      <p:sp>
        <p:nvSpPr>
          <p:cNvPr id="263" name="Google Shape;263;p30"/>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Module to generate sine waves</a:t>
            </a:r>
            <a:endParaRPr/>
          </a:p>
          <a:p>
            <a:pPr indent="-311150" lvl="0" marL="457200" rtl="0" algn="l">
              <a:spcBef>
                <a:spcPts val="0"/>
              </a:spcBef>
              <a:spcAft>
                <a:spcPts val="0"/>
              </a:spcAft>
              <a:buSzPts val="1300"/>
              <a:buChar char="●"/>
            </a:pPr>
            <a:r>
              <a:rPr i="1" lang="en"/>
              <a:t>Taylor Series</a:t>
            </a:r>
            <a:r>
              <a:rPr lang="en"/>
              <a:t> approx. to 4 terms 		(accurate for half period)</a:t>
            </a:r>
            <a:endParaRPr/>
          </a:p>
          <a:p>
            <a:pPr indent="-311150" lvl="0" marL="457200" rtl="0" algn="l">
              <a:spcBef>
                <a:spcPts val="0"/>
              </a:spcBef>
              <a:spcAft>
                <a:spcPts val="0"/>
              </a:spcAft>
              <a:buSzPts val="1300"/>
              <a:buChar char="●"/>
            </a:pPr>
            <a:r>
              <a:rPr lang="en"/>
              <a:t>First half is positive </a:t>
            </a:r>
            <a:r>
              <a:rPr i="1" lang="en"/>
              <a:t>TS</a:t>
            </a:r>
            <a:r>
              <a:rPr lang="en"/>
              <a:t> approx. 			and other half negative</a:t>
            </a:r>
            <a:endParaRPr/>
          </a:p>
          <a:p>
            <a:pPr indent="-311150" lvl="0" marL="457200" rtl="0" algn="l">
              <a:spcBef>
                <a:spcPts val="0"/>
              </a:spcBef>
              <a:spcAft>
                <a:spcPts val="0"/>
              </a:spcAft>
              <a:buSzPts val="1300"/>
              <a:buChar char="●"/>
            </a:pPr>
            <a:r>
              <a:rPr lang="en"/>
              <a:t>Input in range 0-10</a:t>
            </a:r>
            <a:r>
              <a:rPr baseline="30000" lang="en"/>
              <a:t>8</a:t>
            </a:r>
            <a:r>
              <a:rPr lang="en"/>
              <a:t>/32f</a:t>
            </a:r>
            <a:endParaRPr/>
          </a:p>
          <a:p>
            <a:pPr indent="-311150" lvl="0" marL="457200" rtl="0" algn="l">
              <a:spcBef>
                <a:spcPts val="0"/>
              </a:spcBef>
              <a:spcAft>
                <a:spcPts val="0"/>
              </a:spcAft>
              <a:buSzPts val="1300"/>
              <a:buChar char="●"/>
            </a:pPr>
            <a:r>
              <a:rPr lang="en"/>
              <a:t>Output in range 0-5 for combination of signals</a:t>
            </a:r>
            <a:endParaRPr/>
          </a:p>
        </p:txBody>
      </p:sp>
      <p:pic>
        <p:nvPicPr>
          <p:cNvPr id="264" name="Google Shape;264;p30"/>
          <p:cNvPicPr preferRelativeResize="0"/>
          <p:nvPr/>
        </p:nvPicPr>
        <p:blipFill>
          <a:blip r:embed="rId3">
            <a:alphaModFix/>
          </a:blip>
          <a:stretch>
            <a:fillRect/>
          </a:stretch>
        </p:blipFill>
        <p:spPr>
          <a:xfrm>
            <a:off x="4571850" y="1098175"/>
            <a:ext cx="4234926" cy="3599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Successes</a:t>
            </a:r>
            <a:endParaRPr/>
          </a:p>
        </p:txBody>
      </p:sp>
      <p:sp>
        <p:nvSpPr>
          <p:cNvPr id="270" name="Google Shape;270;p31"/>
          <p:cNvSpPr txBox="1"/>
          <p:nvPr>
            <p:ph idx="1" type="body"/>
          </p:nvPr>
        </p:nvSpPr>
        <p:spPr>
          <a:xfrm>
            <a:off x="729450" y="2094150"/>
            <a:ext cx="7688700" cy="304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Generates musical notes</a:t>
            </a:r>
            <a:endParaRPr/>
          </a:p>
          <a:p>
            <a:pPr indent="-298450" lvl="1" marL="914400" rtl="0" algn="l">
              <a:spcBef>
                <a:spcPts val="0"/>
              </a:spcBef>
              <a:spcAft>
                <a:spcPts val="0"/>
              </a:spcAft>
              <a:buSzPts val="1100"/>
              <a:buChar char="○"/>
            </a:pPr>
            <a:r>
              <a:rPr lang="en"/>
              <a:t>Current notes C3~C6, 3 octaves. we could do as many as we want</a:t>
            </a:r>
            <a:endParaRPr/>
          </a:p>
          <a:p>
            <a:pPr indent="-298450" lvl="1" marL="914400" rtl="0" algn="l">
              <a:spcBef>
                <a:spcPts val="0"/>
              </a:spcBef>
              <a:spcAft>
                <a:spcPts val="0"/>
              </a:spcAft>
              <a:buSzPts val="1100"/>
              <a:buChar char="○"/>
            </a:pPr>
            <a:r>
              <a:rPr lang="en"/>
              <a:t>Square waves/sine waves</a:t>
            </a:r>
            <a:endParaRPr/>
          </a:p>
          <a:p>
            <a:pPr indent="-298450" lvl="1" marL="914400" rtl="0" algn="l">
              <a:spcBef>
                <a:spcPts val="0"/>
              </a:spcBef>
              <a:spcAft>
                <a:spcPts val="0"/>
              </a:spcAft>
              <a:buSzPts val="1100"/>
              <a:buChar char="○"/>
            </a:pPr>
            <a:r>
              <a:rPr lang="en"/>
              <a:t>Verification through an instrument tuner</a:t>
            </a:r>
            <a:endParaRPr/>
          </a:p>
          <a:p>
            <a:pPr indent="-311150" lvl="0" marL="457200" rtl="0" algn="l">
              <a:spcBef>
                <a:spcPts val="0"/>
              </a:spcBef>
              <a:spcAft>
                <a:spcPts val="0"/>
              </a:spcAft>
              <a:buSzPts val="1300"/>
              <a:buChar char="●"/>
            </a:pPr>
            <a:r>
              <a:rPr lang="en"/>
              <a:t>Making chords</a:t>
            </a:r>
            <a:endParaRPr/>
          </a:p>
          <a:p>
            <a:pPr indent="-298450" lvl="1" marL="914400" rtl="0" algn="l">
              <a:spcBef>
                <a:spcPts val="0"/>
              </a:spcBef>
              <a:spcAft>
                <a:spcPts val="0"/>
              </a:spcAft>
              <a:buSzPts val="1100"/>
              <a:buChar char="○"/>
            </a:pPr>
            <a:r>
              <a:rPr lang="en"/>
              <a:t>Pressing multiple keyboards up to three works </a:t>
            </a:r>
            <a:endParaRPr/>
          </a:p>
          <a:p>
            <a:pPr indent="-311150" lvl="0" marL="457200" rtl="0" algn="l">
              <a:spcBef>
                <a:spcPts val="0"/>
              </a:spcBef>
              <a:spcAft>
                <a:spcPts val="0"/>
              </a:spcAft>
              <a:buSzPts val="1300"/>
              <a:buChar char="●"/>
            </a:pPr>
            <a:r>
              <a:rPr lang="en"/>
              <a:t>Able to play songs; our backup plan</a:t>
            </a:r>
            <a:endParaRPr/>
          </a:p>
          <a:p>
            <a:pPr indent="-298450" lvl="1" marL="914400" rtl="0" algn="l">
              <a:spcBef>
                <a:spcPts val="0"/>
              </a:spcBef>
              <a:spcAft>
                <a:spcPts val="0"/>
              </a:spcAft>
              <a:buSzPts val="1100"/>
              <a:buChar char="○"/>
            </a:pPr>
            <a:r>
              <a:rPr lang="en"/>
              <a:t>Four songs stored in each button</a:t>
            </a:r>
            <a:endParaRPr/>
          </a:p>
          <a:p>
            <a:pPr indent="-298450" lvl="1" marL="914400" rtl="0" algn="l">
              <a:spcBef>
                <a:spcPts val="0"/>
              </a:spcBef>
              <a:spcAft>
                <a:spcPts val="0"/>
              </a:spcAft>
              <a:buSzPts val="1100"/>
              <a:buChar char="○"/>
            </a:pPr>
            <a:r>
              <a:rPr lang="en"/>
              <a:t>The middle button implemented to stop the song</a:t>
            </a:r>
            <a:endParaRPr/>
          </a:p>
          <a:p>
            <a:pPr indent="-311150" lvl="0" marL="457200" rtl="0" algn="l">
              <a:spcBef>
                <a:spcPts val="0"/>
              </a:spcBef>
              <a:spcAft>
                <a:spcPts val="0"/>
              </a:spcAft>
              <a:buSzPts val="1300"/>
              <a:buChar char="●"/>
            </a:pPr>
            <a:r>
              <a:rPr lang="en"/>
              <a:t>VGA display</a:t>
            </a:r>
            <a:endParaRPr/>
          </a:p>
          <a:p>
            <a:pPr indent="-298450" lvl="1" marL="914400" rtl="0" algn="l">
              <a:spcBef>
                <a:spcPts val="0"/>
              </a:spcBef>
              <a:spcAft>
                <a:spcPts val="0"/>
              </a:spcAft>
              <a:buSzPts val="1100"/>
              <a:buChar char="○"/>
            </a:pPr>
            <a:r>
              <a:rPr lang="en"/>
              <a:t>Able to see the user input in real time</a:t>
            </a:r>
            <a:endParaRPr/>
          </a:p>
          <a:p>
            <a:pPr indent="-298450" lvl="1" marL="914400" rtl="0" algn="l">
              <a:spcBef>
                <a:spcPts val="0"/>
              </a:spcBef>
              <a:spcAft>
                <a:spcPts val="0"/>
              </a:spcAft>
              <a:buSzPts val="1100"/>
              <a:buChar char="○"/>
            </a:pPr>
            <a:r>
              <a:rPr lang="en"/>
              <a:t>Musical sheet corresponding to the keystroke</a:t>
            </a:r>
            <a:endParaRPr/>
          </a:p>
        </p:txBody>
      </p:sp>
      <p:pic>
        <p:nvPicPr>
          <p:cNvPr id="271" name="Google Shape;271;p31"/>
          <p:cNvPicPr preferRelativeResize="0"/>
          <p:nvPr/>
        </p:nvPicPr>
        <p:blipFill>
          <a:blip r:embed="rId3">
            <a:alphaModFix/>
          </a:blip>
          <a:stretch>
            <a:fillRect/>
          </a:stretch>
        </p:blipFill>
        <p:spPr>
          <a:xfrm>
            <a:off x="7350150" y="4185300"/>
            <a:ext cx="1611900" cy="76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Goal/Motivation</a:t>
            </a:r>
            <a:endParaRPr/>
          </a:p>
        </p:txBody>
      </p:sp>
      <p:sp>
        <p:nvSpPr>
          <p:cNvPr id="101" name="Google Shape;101;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Making the music synthesizer &amp; music box </a:t>
            </a:r>
            <a:r>
              <a:rPr lang="en"/>
              <a:t>using</a:t>
            </a:r>
            <a:r>
              <a:rPr lang="en"/>
              <a:t> FPGA board</a:t>
            </a:r>
            <a:endParaRPr/>
          </a:p>
          <a:p>
            <a:pPr indent="-311150" lvl="0" marL="457200" rtl="0" algn="l">
              <a:spcBef>
                <a:spcPts val="0"/>
              </a:spcBef>
              <a:spcAft>
                <a:spcPts val="0"/>
              </a:spcAft>
              <a:buSzPts val="1300"/>
              <a:buChar char="●"/>
            </a:pPr>
            <a:r>
              <a:rPr lang="en"/>
              <a:t>Everyone in the team hasn’t used an audio port of the FPGA before </a:t>
            </a:r>
            <a:r>
              <a:rPr lang="en"/>
              <a:t>so it would be fun to do a project using it and learn new things</a:t>
            </a:r>
            <a:endParaRPr/>
          </a:p>
          <a:p>
            <a:pPr indent="-298450" lvl="1" marL="914400" rtl="0" algn="l">
              <a:spcBef>
                <a:spcPts val="0"/>
              </a:spcBef>
              <a:spcAft>
                <a:spcPts val="0"/>
              </a:spcAft>
              <a:buSzPts val="1100"/>
              <a:buChar char="○"/>
            </a:pPr>
            <a:r>
              <a:rPr lang="en"/>
              <a:t>Most of </a:t>
            </a:r>
            <a:r>
              <a:rPr lang="en"/>
              <a:t>the</a:t>
            </a:r>
            <a:r>
              <a:rPr lang="en"/>
              <a:t> in-class </a:t>
            </a:r>
            <a:r>
              <a:rPr lang="en"/>
              <a:t>exercises</a:t>
            </a:r>
            <a:r>
              <a:rPr lang="en"/>
              <a:t> used 7-seg, switches, buttons, and LEDs etc.</a:t>
            </a:r>
            <a:endParaRPr/>
          </a:p>
          <a:p>
            <a:pPr indent="-311150" lvl="0" marL="457200" rtl="0" algn="l">
              <a:spcBef>
                <a:spcPts val="0"/>
              </a:spcBef>
              <a:spcAft>
                <a:spcPts val="0"/>
              </a:spcAft>
              <a:buSzPts val="1300"/>
              <a:buChar char="●"/>
            </a:pPr>
            <a:r>
              <a:rPr lang="en"/>
              <a:t>When computer engineers are stressed of </a:t>
            </a:r>
            <a:r>
              <a:rPr lang="en"/>
              <a:t>their</a:t>
            </a:r>
            <a:r>
              <a:rPr lang="en"/>
              <a:t> work, they could play music simply download the code to the FPGA board. Our project will bring a peace and quality break to engineers.   </a:t>
            </a:r>
            <a:endParaRPr/>
          </a:p>
        </p:txBody>
      </p:sp>
      <p:sp>
        <p:nvSpPr>
          <p:cNvPr id="102" name="Google Shape;102;p14"/>
          <p:cNvSpPr txBox="1"/>
          <p:nvPr/>
        </p:nvSpPr>
        <p:spPr>
          <a:xfrm>
            <a:off x="1210100" y="4057925"/>
            <a:ext cx="9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3" name="Google Shape;103;p14"/>
          <p:cNvPicPr preferRelativeResize="0"/>
          <p:nvPr/>
        </p:nvPicPr>
        <p:blipFill>
          <a:blip r:embed="rId3">
            <a:alphaModFix/>
          </a:blip>
          <a:stretch>
            <a:fillRect/>
          </a:stretch>
        </p:blipFill>
        <p:spPr>
          <a:xfrm>
            <a:off x="1660150" y="3511151"/>
            <a:ext cx="1491650" cy="1493750"/>
          </a:xfrm>
          <a:prstGeom prst="rect">
            <a:avLst/>
          </a:prstGeom>
          <a:noFill/>
          <a:ln>
            <a:noFill/>
          </a:ln>
        </p:spPr>
      </p:pic>
      <p:pic>
        <p:nvPicPr>
          <p:cNvPr id="104" name="Google Shape;104;p14"/>
          <p:cNvPicPr preferRelativeResize="0"/>
          <p:nvPr/>
        </p:nvPicPr>
        <p:blipFill>
          <a:blip r:embed="rId4">
            <a:alphaModFix/>
          </a:blip>
          <a:stretch>
            <a:fillRect/>
          </a:stretch>
        </p:blipFill>
        <p:spPr>
          <a:xfrm>
            <a:off x="5512300" y="3647124"/>
            <a:ext cx="1796000" cy="1357775"/>
          </a:xfrm>
          <a:prstGeom prst="rect">
            <a:avLst/>
          </a:prstGeom>
          <a:noFill/>
          <a:ln>
            <a:noFill/>
          </a:ln>
        </p:spPr>
      </p:pic>
      <p:cxnSp>
        <p:nvCxnSpPr>
          <p:cNvPr id="105" name="Google Shape;105;p14"/>
          <p:cNvCxnSpPr/>
          <p:nvPr/>
        </p:nvCxnSpPr>
        <p:spPr>
          <a:xfrm>
            <a:off x="3151788" y="4458125"/>
            <a:ext cx="1958400" cy="0"/>
          </a:xfrm>
          <a:prstGeom prst="straightConnector1">
            <a:avLst/>
          </a:prstGeom>
          <a:noFill/>
          <a:ln cap="flat" cmpd="sng" w="38100">
            <a:solidFill>
              <a:schemeClr val="dk2"/>
            </a:solidFill>
            <a:prstDash val="solid"/>
            <a:round/>
            <a:headEnd len="med" w="med" type="none"/>
            <a:tailEnd len="med" w="med" type="triangle"/>
          </a:ln>
        </p:spPr>
      </p:cxnSp>
      <p:pic>
        <p:nvPicPr>
          <p:cNvPr id="106" name="Google Shape;106;p14"/>
          <p:cNvPicPr preferRelativeResize="0"/>
          <p:nvPr/>
        </p:nvPicPr>
        <p:blipFill>
          <a:blip r:embed="rId5">
            <a:alphaModFix/>
          </a:blip>
          <a:stretch>
            <a:fillRect/>
          </a:stretch>
        </p:blipFill>
        <p:spPr>
          <a:xfrm>
            <a:off x="3863394" y="3922925"/>
            <a:ext cx="535199" cy="535199"/>
          </a:xfrm>
          <a:prstGeom prst="rect">
            <a:avLst/>
          </a:prstGeom>
          <a:noFill/>
          <a:ln>
            <a:noFill/>
          </a:ln>
        </p:spPr>
      </p:pic>
      <p:sp>
        <p:nvSpPr>
          <p:cNvPr id="107" name="Google Shape;107;p14"/>
          <p:cNvSpPr txBox="1"/>
          <p:nvPr/>
        </p:nvSpPr>
        <p:spPr>
          <a:xfrm>
            <a:off x="1178750" y="-2030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Failures</a:t>
            </a:r>
            <a:endParaRPr/>
          </a:p>
        </p:txBody>
      </p:sp>
      <p:sp>
        <p:nvSpPr>
          <p:cNvPr id="277" name="Google Shape;277;p32"/>
          <p:cNvSpPr txBox="1"/>
          <p:nvPr>
            <p:ph idx="1" type="body"/>
          </p:nvPr>
        </p:nvSpPr>
        <p:spPr>
          <a:xfrm>
            <a:off x="729450" y="2078875"/>
            <a:ext cx="7688700" cy="284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Multi-instrument synthesizer</a:t>
            </a:r>
            <a:endParaRPr/>
          </a:p>
          <a:p>
            <a:pPr indent="-298450" lvl="1" marL="914400" rtl="0" algn="l">
              <a:spcBef>
                <a:spcPts val="0"/>
              </a:spcBef>
              <a:spcAft>
                <a:spcPts val="0"/>
              </a:spcAft>
              <a:buSzPts val="1100"/>
              <a:buChar char="○"/>
            </a:pPr>
            <a:r>
              <a:rPr lang="en"/>
              <a:t>Finding the right values for music notes sound waves was very difficult and will require too much time</a:t>
            </a:r>
            <a:endParaRPr/>
          </a:p>
          <a:p>
            <a:pPr indent="-298450" lvl="1" marL="914400" rtl="0" algn="l">
              <a:spcBef>
                <a:spcPts val="0"/>
              </a:spcBef>
              <a:spcAft>
                <a:spcPts val="0"/>
              </a:spcAft>
              <a:buSzPts val="1100"/>
              <a:buChar char="○"/>
            </a:pPr>
            <a:r>
              <a:rPr lang="en"/>
              <a:t>Spend more time on figuring out harmonics and sine wave generation</a:t>
            </a:r>
            <a:endParaRPr/>
          </a:p>
          <a:p>
            <a:pPr indent="-298450" lvl="1" marL="914400" rtl="0" algn="l">
              <a:spcBef>
                <a:spcPts val="0"/>
              </a:spcBef>
              <a:spcAft>
                <a:spcPts val="0"/>
              </a:spcAft>
              <a:buSzPts val="1100"/>
              <a:buChar char="○"/>
            </a:pPr>
            <a:r>
              <a:rPr lang="en"/>
              <a:t>Need extra DAC to simulate timber of different instruments</a:t>
            </a:r>
            <a:endParaRPr/>
          </a:p>
          <a:p>
            <a:pPr indent="-311150" lvl="0" marL="457200" rtl="0" algn="l">
              <a:spcBef>
                <a:spcPts val="0"/>
              </a:spcBef>
              <a:spcAft>
                <a:spcPts val="0"/>
              </a:spcAft>
              <a:buSzPts val="1300"/>
              <a:buChar char="●"/>
            </a:pPr>
            <a:r>
              <a:rPr lang="en"/>
              <a:t>Pressing different key </a:t>
            </a:r>
            <a:r>
              <a:rPr lang="en"/>
              <a:t>rapidly</a:t>
            </a:r>
            <a:r>
              <a:rPr lang="en"/>
              <a:t> does not work </a:t>
            </a:r>
            <a:endParaRPr/>
          </a:p>
          <a:p>
            <a:pPr indent="-298450" lvl="1" marL="914400" rtl="0" algn="l">
              <a:spcBef>
                <a:spcPts val="0"/>
              </a:spcBef>
              <a:spcAft>
                <a:spcPts val="0"/>
              </a:spcAft>
              <a:buSzPts val="1100"/>
              <a:buChar char="○"/>
            </a:pPr>
            <a:r>
              <a:rPr lang="en"/>
              <a:t>Second Input is not detected right way if pressed faster than 0.1 sec</a:t>
            </a:r>
            <a:endParaRPr/>
          </a:p>
          <a:p>
            <a:pPr indent="-298450" lvl="1" marL="914400" rtl="0" algn="l">
              <a:spcBef>
                <a:spcPts val="0"/>
              </a:spcBef>
              <a:spcAft>
                <a:spcPts val="0"/>
              </a:spcAft>
              <a:buSzPts val="1100"/>
              <a:buChar char="○"/>
            </a:pPr>
            <a:r>
              <a:rPr lang="en"/>
              <a:t>Work more with keyboard clock to try to get faster input detection</a:t>
            </a:r>
            <a:endParaRPr/>
          </a:p>
        </p:txBody>
      </p:sp>
      <p:pic>
        <p:nvPicPr>
          <p:cNvPr id="278" name="Google Shape;278;p32"/>
          <p:cNvPicPr preferRelativeResize="0"/>
          <p:nvPr/>
        </p:nvPicPr>
        <p:blipFill>
          <a:blip r:embed="rId3">
            <a:alphaModFix/>
          </a:blip>
          <a:stretch>
            <a:fillRect/>
          </a:stretch>
        </p:blipFill>
        <p:spPr>
          <a:xfrm>
            <a:off x="7701725" y="3837750"/>
            <a:ext cx="1278526" cy="11970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a:t>
            </a:r>
            <a:r>
              <a:rPr lang="en"/>
              <a:t>Demo Videos</a:t>
            </a:r>
            <a:endParaRPr/>
          </a:p>
        </p:txBody>
      </p:sp>
      <p:sp>
        <p:nvSpPr>
          <p:cNvPr id="284" name="Google Shape;284;p33"/>
          <p:cNvSpPr txBox="1"/>
          <p:nvPr>
            <p:ph idx="1" type="body"/>
          </p:nvPr>
        </p:nvSpPr>
        <p:spPr>
          <a:xfrm>
            <a:off x="729450" y="1697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the primary video on YouTube for more details.</a:t>
            </a:r>
            <a:endParaRPr/>
          </a:p>
          <a:p>
            <a:pPr indent="0" lvl="0" marL="0" rtl="0" algn="l">
              <a:spcBef>
                <a:spcPts val="1200"/>
              </a:spcBef>
              <a:spcAft>
                <a:spcPts val="1200"/>
              </a:spcAft>
              <a:buNone/>
            </a:pPr>
            <a:r>
              <a:t/>
            </a:r>
            <a:endParaRPr/>
          </a:p>
        </p:txBody>
      </p:sp>
      <p:pic>
        <p:nvPicPr>
          <p:cNvPr id="285" name="Google Shape;285;p33" title="ShortDemo.mp4">
            <a:hlinkClick r:id="rId3"/>
          </p:cNvPr>
          <p:cNvPicPr preferRelativeResize="0"/>
          <p:nvPr/>
        </p:nvPicPr>
        <p:blipFill>
          <a:blip r:embed="rId4">
            <a:alphaModFix/>
          </a:blip>
          <a:stretch>
            <a:fillRect/>
          </a:stretch>
        </p:blipFill>
        <p:spPr>
          <a:xfrm>
            <a:off x="666800" y="2039475"/>
            <a:ext cx="4011700" cy="3008775"/>
          </a:xfrm>
          <a:prstGeom prst="rect">
            <a:avLst/>
          </a:prstGeom>
          <a:noFill/>
          <a:ln>
            <a:noFill/>
          </a:ln>
        </p:spPr>
      </p:pic>
      <p:pic>
        <p:nvPicPr>
          <p:cNvPr id="286" name="Google Shape;286;p33" title="IMG_6184.mp4">
            <a:hlinkClick r:id="rId5"/>
          </p:cNvPr>
          <p:cNvPicPr preferRelativeResize="0"/>
          <p:nvPr/>
        </p:nvPicPr>
        <p:blipFill>
          <a:blip r:embed="rId6">
            <a:alphaModFix/>
          </a:blip>
          <a:stretch>
            <a:fillRect/>
          </a:stretch>
        </p:blipFill>
        <p:spPr>
          <a:xfrm>
            <a:off x="4818550" y="2039475"/>
            <a:ext cx="4011700" cy="300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Demo Videos</a:t>
            </a:r>
            <a:endParaRPr/>
          </a:p>
        </p:txBody>
      </p:sp>
      <p:sp>
        <p:nvSpPr>
          <p:cNvPr id="292" name="Google Shape;292;p34"/>
          <p:cNvSpPr txBox="1"/>
          <p:nvPr>
            <p:ph idx="1" type="body"/>
          </p:nvPr>
        </p:nvSpPr>
        <p:spPr>
          <a:xfrm>
            <a:off x="729450" y="1697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the primary video on YouTube for more details.</a:t>
            </a:r>
            <a:endParaRPr/>
          </a:p>
          <a:p>
            <a:pPr indent="0" lvl="0" marL="0" rtl="0" algn="l">
              <a:spcBef>
                <a:spcPts val="1200"/>
              </a:spcBef>
              <a:spcAft>
                <a:spcPts val="1200"/>
              </a:spcAft>
              <a:buNone/>
            </a:pPr>
            <a:r>
              <a:t/>
            </a:r>
            <a:endParaRPr/>
          </a:p>
        </p:txBody>
      </p:sp>
      <p:pic>
        <p:nvPicPr>
          <p:cNvPr id="293" name="Google Shape;293;p34" title="ShortDemo.mp4">
            <a:hlinkClick r:id="rId3"/>
          </p:cNvPr>
          <p:cNvPicPr preferRelativeResize="0"/>
          <p:nvPr/>
        </p:nvPicPr>
        <p:blipFill>
          <a:blip r:embed="rId4">
            <a:alphaModFix/>
          </a:blip>
          <a:stretch>
            <a:fillRect/>
          </a:stretch>
        </p:blipFill>
        <p:spPr>
          <a:xfrm>
            <a:off x="666800" y="2039475"/>
            <a:ext cx="4011700" cy="3008775"/>
          </a:xfrm>
          <a:prstGeom prst="rect">
            <a:avLst/>
          </a:prstGeom>
          <a:noFill/>
          <a:ln>
            <a:noFill/>
          </a:ln>
        </p:spPr>
      </p:pic>
      <p:pic>
        <p:nvPicPr>
          <p:cNvPr id="294" name="Google Shape;294;p34" title="IMG_6184.MOV">
            <a:hlinkClick r:id="rId5"/>
          </p:cNvPr>
          <p:cNvPicPr preferRelativeResize="0"/>
          <p:nvPr/>
        </p:nvPicPr>
        <p:blipFill>
          <a:blip r:embed="rId6">
            <a:alphaModFix/>
          </a:blip>
          <a:stretch>
            <a:fillRect/>
          </a:stretch>
        </p:blipFill>
        <p:spPr>
          <a:xfrm>
            <a:off x="4964225" y="2039463"/>
            <a:ext cx="4011700" cy="30087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Attribution of Work</a:t>
            </a:r>
            <a:endParaRPr/>
          </a:p>
        </p:txBody>
      </p:sp>
      <p:sp>
        <p:nvSpPr>
          <p:cNvPr id="300" name="Google Shape;300;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Nick Gutierrez - Square Wave Sound Generation and Music Box</a:t>
            </a:r>
            <a:endParaRPr/>
          </a:p>
          <a:p>
            <a:pPr indent="0" lvl="0" marL="0" rtl="0" algn="l">
              <a:spcBef>
                <a:spcPts val="1200"/>
              </a:spcBef>
              <a:spcAft>
                <a:spcPts val="0"/>
              </a:spcAft>
              <a:buNone/>
            </a:pPr>
            <a:r>
              <a:rPr lang="en"/>
              <a:t>Nik Smith: Sine wave generation and chords</a:t>
            </a:r>
            <a:endParaRPr/>
          </a:p>
          <a:p>
            <a:pPr indent="0" lvl="0" marL="0" rtl="0" algn="l">
              <a:spcBef>
                <a:spcPts val="1200"/>
              </a:spcBef>
              <a:spcAft>
                <a:spcPts val="0"/>
              </a:spcAft>
              <a:buNone/>
            </a:pPr>
            <a:r>
              <a:rPr lang="en"/>
              <a:t>SeokYoung Choi: Music box, keyboard input</a:t>
            </a:r>
            <a:endParaRPr/>
          </a:p>
          <a:p>
            <a:pPr indent="0" lvl="0" marL="0" rtl="0" algn="l">
              <a:spcBef>
                <a:spcPts val="1200"/>
              </a:spcBef>
              <a:spcAft>
                <a:spcPts val="1200"/>
              </a:spcAft>
              <a:buNone/>
            </a:pPr>
            <a:r>
              <a:rPr lang="en"/>
              <a:t>Xiaopeng Huang: VGA display for the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a:t>
            </a:r>
            <a:r>
              <a:rPr lang="en"/>
              <a:t>Functionality</a:t>
            </a:r>
            <a:endParaRPr/>
          </a:p>
        </p:txBody>
      </p:sp>
      <p:sp>
        <p:nvSpPr>
          <p:cNvPr id="113" name="Google Shape;113;p15"/>
          <p:cNvSpPr txBox="1"/>
          <p:nvPr>
            <p:ph idx="1" type="body"/>
          </p:nvPr>
        </p:nvSpPr>
        <p:spPr>
          <a:xfrm>
            <a:off x="727650" y="2085200"/>
            <a:ext cx="7688700" cy="283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Verilog code</a:t>
            </a:r>
            <a:endParaRPr/>
          </a:p>
          <a:p>
            <a:pPr indent="-311150" lvl="0" marL="457200" rtl="0" algn="l">
              <a:spcBef>
                <a:spcPts val="0"/>
              </a:spcBef>
              <a:spcAft>
                <a:spcPts val="0"/>
              </a:spcAft>
              <a:buSzPts val="1300"/>
              <a:buChar char="●"/>
            </a:pPr>
            <a:r>
              <a:rPr lang="en"/>
              <a:t>Nexys A7 </a:t>
            </a:r>
            <a:r>
              <a:rPr lang="en"/>
              <a:t>FPGA </a:t>
            </a:r>
            <a:endParaRPr/>
          </a:p>
          <a:p>
            <a:pPr indent="-311150" lvl="0" marL="457200" rtl="0" algn="l">
              <a:spcBef>
                <a:spcPts val="0"/>
              </a:spcBef>
              <a:spcAft>
                <a:spcPts val="0"/>
              </a:spcAft>
              <a:buSzPts val="1300"/>
              <a:buChar char="●"/>
            </a:pPr>
            <a:r>
              <a:rPr lang="en"/>
              <a:t>VGA display</a:t>
            </a:r>
            <a:endParaRPr/>
          </a:p>
          <a:p>
            <a:pPr indent="-311150" lvl="0" marL="457200" rtl="0" algn="l">
              <a:spcBef>
                <a:spcPts val="0"/>
              </a:spcBef>
              <a:spcAft>
                <a:spcPts val="0"/>
              </a:spcAft>
              <a:buSzPts val="1300"/>
              <a:buChar char="●"/>
            </a:pPr>
            <a:r>
              <a:rPr lang="en"/>
              <a:t>Keyboard input</a:t>
            </a:r>
            <a:endParaRPr/>
          </a:p>
          <a:p>
            <a:pPr indent="-311150" lvl="0" marL="457200" rtl="0" algn="l">
              <a:spcBef>
                <a:spcPts val="0"/>
              </a:spcBef>
              <a:spcAft>
                <a:spcPts val="0"/>
              </a:spcAft>
              <a:buSzPts val="1300"/>
              <a:buChar char="●"/>
            </a:pPr>
            <a:r>
              <a:rPr lang="en"/>
              <a:t>Speaker output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a:t>
            </a:r>
            <a:r>
              <a:rPr lang="en"/>
              <a:t>Specification</a:t>
            </a:r>
            <a:endParaRPr/>
          </a:p>
        </p:txBody>
      </p:sp>
      <p:sp>
        <p:nvSpPr>
          <p:cNvPr id="119" name="Google Shape;119;p16"/>
          <p:cNvSpPr txBox="1"/>
          <p:nvPr>
            <p:ph idx="1" type="body"/>
          </p:nvPr>
        </p:nvSpPr>
        <p:spPr>
          <a:xfrm>
            <a:off x="729450" y="2078875"/>
            <a:ext cx="7688700" cy="29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 musical notes</a:t>
            </a:r>
            <a:endParaRPr/>
          </a:p>
          <a:p>
            <a:pPr indent="-311150" lvl="0" marL="457200" rtl="0" algn="l">
              <a:spcBef>
                <a:spcPts val="0"/>
              </a:spcBef>
              <a:spcAft>
                <a:spcPts val="0"/>
              </a:spcAft>
              <a:buSzPts val="1300"/>
              <a:buChar char="●"/>
            </a:pPr>
            <a:r>
              <a:rPr lang="en"/>
              <a:t>Implement different octaves</a:t>
            </a:r>
            <a:endParaRPr/>
          </a:p>
          <a:p>
            <a:pPr indent="-311150" lvl="0" marL="457200" rtl="0" algn="l">
              <a:spcBef>
                <a:spcPts val="0"/>
              </a:spcBef>
              <a:spcAft>
                <a:spcPts val="0"/>
              </a:spcAft>
              <a:buSzPts val="1300"/>
              <a:buChar char="●"/>
            </a:pPr>
            <a:r>
              <a:rPr lang="en"/>
              <a:t>Making chords</a:t>
            </a:r>
            <a:endParaRPr/>
          </a:p>
          <a:p>
            <a:pPr indent="-311150" lvl="0" marL="457200" rtl="0" algn="l">
              <a:spcBef>
                <a:spcPts val="0"/>
              </a:spcBef>
              <a:spcAft>
                <a:spcPts val="0"/>
              </a:spcAft>
              <a:buSzPts val="1300"/>
              <a:buChar char="●"/>
            </a:pPr>
            <a:r>
              <a:rPr lang="en"/>
              <a:t>Options for choosing different instruments</a:t>
            </a:r>
            <a:endParaRPr/>
          </a:p>
          <a:p>
            <a:pPr indent="-311150" lvl="0" marL="457200" rtl="0" algn="l">
              <a:spcBef>
                <a:spcPts val="0"/>
              </a:spcBef>
              <a:spcAft>
                <a:spcPts val="0"/>
              </a:spcAft>
              <a:buSzPts val="1300"/>
              <a:buChar char="●"/>
            </a:pPr>
            <a:r>
              <a:rPr lang="en"/>
              <a:t>Play Songs</a:t>
            </a:r>
            <a:endParaRPr/>
          </a:p>
          <a:p>
            <a:pPr indent="-311150" lvl="0" marL="457200" rtl="0" algn="l">
              <a:spcBef>
                <a:spcPts val="0"/>
              </a:spcBef>
              <a:spcAft>
                <a:spcPts val="0"/>
              </a:spcAft>
              <a:buSzPts val="1300"/>
              <a:buChar char="●"/>
            </a:pPr>
            <a:r>
              <a:rPr lang="en"/>
              <a:t>Verify the musical notes using an instrument tuner</a:t>
            </a:r>
            <a:endParaRPr/>
          </a:p>
          <a:p>
            <a:pPr indent="-311150" lvl="0" marL="457200" rtl="0" algn="l">
              <a:spcBef>
                <a:spcPts val="0"/>
              </a:spcBef>
              <a:spcAft>
                <a:spcPts val="0"/>
              </a:spcAft>
              <a:buSzPts val="1300"/>
              <a:buChar char="●"/>
            </a:pPr>
            <a:r>
              <a:rPr lang="en"/>
              <a:t>Display keyboard </a:t>
            </a:r>
            <a:r>
              <a:rPr lang="en"/>
              <a:t>input and open music sheet for songs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Functionality_Verilog Modules</a:t>
            </a:r>
            <a:endParaRPr/>
          </a:p>
        </p:txBody>
      </p:sp>
      <p:sp>
        <p:nvSpPr>
          <p:cNvPr id="125" name="Google Shape;125;p17"/>
          <p:cNvSpPr txBox="1"/>
          <p:nvPr>
            <p:ph idx="1" type="body"/>
          </p:nvPr>
        </p:nvSpPr>
        <p:spPr>
          <a:xfrm>
            <a:off x="729450" y="2078875"/>
            <a:ext cx="7688700" cy="2788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b="1" lang="en"/>
              <a:t>Synthesizer 	</a:t>
            </a:r>
            <a:r>
              <a:rPr lang="en"/>
              <a:t>- Top Level Module</a:t>
            </a:r>
            <a:endParaRPr/>
          </a:p>
          <a:p>
            <a:pPr indent="-311150" lvl="0" marL="457200" rtl="0" algn="l">
              <a:lnSpc>
                <a:spcPct val="150000"/>
              </a:lnSpc>
              <a:spcBef>
                <a:spcPts val="0"/>
              </a:spcBef>
              <a:spcAft>
                <a:spcPts val="0"/>
              </a:spcAft>
              <a:buSzPts val="1300"/>
              <a:buAutoNum type="arabicPeriod"/>
            </a:pPr>
            <a:r>
              <a:rPr b="1" lang="en"/>
              <a:t>Keyboard Input </a:t>
            </a:r>
            <a:r>
              <a:rPr lang="en"/>
              <a:t>- PS2 data and mapping each keyboard key to music note</a:t>
            </a:r>
            <a:endParaRPr/>
          </a:p>
          <a:p>
            <a:pPr indent="-311150" lvl="0" marL="457200" rtl="0" algn="l">
              <a:lnSpc>
                <a:spcPct val="150000"/>
              </a:lnSpc>
              <a:spcBef>
                <a:spcPts val="0"/>
              </a:spcBef>
              <a:spcAft>
                <a:spcPts val="0"/>
              </a:spcAft>
              <a:buSzPts val="1300"/>
              <a:buAutoNum type="arabicPeriod"/>
            </a:pPr>
            <a:r>
              <a:rPr b="1" lang="en"/>
              <a:t>Sound Generation </a:t>
            </a:r>
            <a:r>
              <a:rPr lang="en"/>
              <a:t>- Sine/Square wave generation, note duration</a:t>
            </a:r>
            <a:endParaRPr/>
          </a:p>
          <a:p>
            <a:pPr indent="-311150" lvl="0" marL="457200" rtl="0" algn="l">
              <a:lnSpc>
                <a:spcPct val="150000"/>
              </a:lnSpc>
              <a:spcBef>
                <a:spcPts val="0"/>
              </a:spcBef>
              <a:spcAft>
                <a:spcPts val="0"/>
              </a:spcAft>
              <a:buSzPts val="1300"/>
              <a:buAutoNum type="arabicPeriod"/>
            </a:pPr>
            <a:r>
              <a:rPr b="1" lang="en"/>
              <a:t>Music Box Memory </a:t>
            </a:r>
            <a:r>
              <a:rPr lang="en"/>
              <a:t>- 4 songs stored in memory, selected by pressing one of the four buttons on the FPGA</a:t>
            </a:r>
            <a:endParaRPr/>
          </a:p>
          <a:p>
            <a:pPr indent="-311150" lvl="0" marL="457200" rtl="0" algn="l">
              <a:lnSpc>
                <a:spcPct val="150000"/>
              </a:lnSpc>
              <a:spcBef>
                <a:spcPts val="0"/>
              </a:spcBef>
              <a:spcAft>
                <a:spcPts val="0"/>
              </a:spcAft>
              <a:buSzPts val="1300"/>
              <a:buAutoNum type="arabicPeriod"/>
            </a:pPr>
            <a:r>
              <a:rPr b="1" lang="en"/>
              <a:t>VGA </a:t>
            </a:r>
            <a:r>
              <a:rPr lang="en"/>
              <a:t>- Display current Music Output Mode, current note being played, and snippets of the four songs in the </a:t>
            </a:r>
            <a:r>
              <a:rPr lang="en"/>
              <a:t>music</a:t>
            </a:r>
            <a:r>
              <a:rPr lang="en"/>
              <a:t> box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Functionality_Generating Sounds</a:t>
            </a:r>
            <a:endParaRPr/>
          </a:p>
        </p:txBody>
      </p:sp>
      <p:sp>
        <p:nvSpPr>
          <p:cNvPr id="131" name="Google Shape;131;p18"/>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Sine Waves (Keyboard Input):</a:t>
            </a:r>
            <a:endParaRPr/>
          </a:p>
          <a:p>
            <a:pPr indent="-311150" lvl="0" marL="457200" rtl="0" algn="l">
              <a:spcBef>
                <a:spcPts val="1200"/>
              </a:spcBef>
              <a:spcAft>
                <a:spcPts val="0"/>
              </a:spcAft>
              <a:buSzPts val="1300"/>
              <a:buChar char="●"/>
            </a:pPr>
            <a:r>
              <a:rPr lang="en"/>
              <a:t>Clock divided by 16 to create adjustable duty cycle</a:t>
            </a:r>
            <a:endParaRPr/>
          </a:p>
          <a:p>
            <a:pPr indent="-311150" lvl="0" marL="457200" rtl="0" algn="l">
              <a:spcBef>
                <a:spcPts val="0"/>
              </a:spcBef>
              <a:spcAft>
                <a:spcPts val="0"/>
              </a:spcAft>
              <a:buSzPts val="1300"/>
              <a:buChar char="●"/>
            </a:pPr>
            <a:r>
              <a:rPr lang="en"/>
              <a:t>Sine wave output determines duty cycle for next cycle</a:t>
            </a:r>
            <a:endParaRPr/>
          </a:p>
          <a:p>
            <a:pPr indent="-311150" lvl="0" marL="457200" rtl="0" algn="l">
              <a:spcBef>
                <a:spcPts val="0"/>
              </a:spcBef>
              <a:spcAft>
                <a:spcPts val="0"/>
              </a:spcAft>
              <a:buSzPts val="1300"/>
              <a:buChar char="●"/>
            </a:pPr>
            <a:r>
              <a:rPr lang="en"/>
              <a:t>Multiple inputs combined to make chords</a:t>
            </a:r>
            <a:endParaRPr/>
          </a:p>
          <a:p>
            <a:pPr indent="0" lvl="0" marL="0" rtl="0" algn="l">
              <a:spcBef>
                <a:spcPts val="1200"/>
              </a:spcBef>
              <a:spcAft>
                <a:spcPts val="0"/>
              </a:spcAft>
              <a:buNone/>
            </a:pPr>
            <a:r>
              <a:rPr lang="en"/>
              <a:t>Square Waves (Music Box):</a:t>
            </a:r>
            <a:endParaRPr/>
          </a:p>
          <a:p>
            <a:pPr indent="-311150" lvl="0" marL="457200" rtl="0" algn="l">
              <a:spcBef>
                <a:spcPts val="1200"/>
              </a:spcBef>
              <a:spcAft>
                <a:spcPts val="0"/>
              </a:spcAft>
              <a:buSzPts val="1300"/>
              <a:buChar char="●"/>
            </a:pPr>
            <a:r>
              <a:rPr lang="en"/>
              <a:t>Sound Frequency =  </a:t>
            </a:r>
            <a:r>
              <a:rPr lang="en"/>
              <a:t>[ (</a:t>
            </a:r>
            <a:r>
              <a:rPr lang="en"/>
              <a:t>Board Frequency</a:t>
            </a:r>
            <a:r>
              <a:rPr lang="en"/>
              <a:t>) / (Note Frequency) ]  /  2 </a:t>
            </a:r>
            <a:endParaRPr/>
          </a:p>
          <a:p>
            <a:pPr indent="-311150" lvl="0" marL="457200" rtl="0" algn="l">
              <a:spcBef>
                <a:spcPts val="0"/>
              </a:spcBef>
              <a:spcAft>
                <a:spcPts val="0"/>
              </a:spcAft>
              <a:buSzPts val="1300"/>
              <a:buChar char="●"/>
            </a:pPr>
            <a:r>
              <a:rPr lang="en"/>
              <a:t>All values must be rounded to the nearest whole number</a:t>
            </a:r>
            <a:endParaRPr/>
          </a:p>
          <a:p>
            <a:pPr indent="-311150" lvl="0" marL="457200" rtl="0" algn="l">
              <a:spcBef>
                <a:spcPts val="0"/>
              </a:spcBef>
              <a:spcAft>
                <a:spcPts val="0"/>
              </a:spcAft>
              <a:buSzPts val="1300"/>
              <a:buChar char="●"/>
            </a:pPr>
            <a:r>
              <a:rPr lang="en"/>
              <a:t>The resulting sound is the middle </a:t>
            </a:r>
            <a:r>
              <a:rPr lang="en"/>
              <a:t>value</a:t>
            </a:r>
            <a:r>
              <a:rPr lang="en"/>
              <a:t> found from the frequency, so higher frequency = higher note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Functionality_Music Box</a:t>
            </a:r>
            <a:endParaRPr/>
          </a:p>
        </p:txBody>
      </p:sp>
      <p:sp>
        <p:nvSpPr>
          <p:cNvPr id="137" name="Google Shape;137;p19"/>
          <p:cNvSpPr txBox="1"/>
          <p:nvPr>
            <p:ph idx="1" type="body"/>
          </p:nvPr>
        </p:nvSpPr>
        <p:spPr>
          <a:xfrm>
            <a:off x="729450" y="2078875"/>
            <a:ext cx="7688700" cy="301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t>
            </a:r>
            <a:r>
              <a:rPr i="1" lang="en"/>
              <a:t>musicBox </a:t>
            </a:r>
            <a:r>
              <a:rPr lang="en"/>
              <a:t>switch is flipped to put the FPGA in Music Box Mode </a:t>
            </a:r>
            <a:r>
              <a:rPr lang="en"/>
              <a:t>with</a:t>
            </a:r>
            <a:r>
              <a:rPr lang="en"/>
              <a:t> a BPM of 100</a:t>
            </a:r>
            <a:endParaRPr/>
          </a:p>
          <a:p>
            <a:pPr indent="-311150" lvl="0" marL="457200" rtl="0" algn="l">
              <a:spcBef>
                <a:spcPts val="0"/>
              </a:spcBef>
              <a:spcAft>
                <a:spcPts val="0"/>
              </a:spcAft>
              <a:buSzPts val="1300"/>
              <a:buChar char="●"/>
            </a:pPr>
            <a:r>
              <a:rPr lang="en"/>
              <a:t>All four songs are stored in a memory reg array in the form of instructions</a:t>
            </a:r>
            <a:endParaRPr/>
          </a:p>
          <a:p>
            <a:pPr indent="-311150" lvl="0" marL="457200" rtl="0" algn="l">
              <a:spcBef>
                <a:spcPts val="0"/>
              </a:spcBef>
              <a:spcAft>
                <a:spcPts val="0"/>
              </a:spcAft>
              <a:buSzPts val="1300"/>
              <a:buChar char="●"/>
            </a:pPr>
            <a:r>
              <a:rPr lang="en"/>
              <a:t>Based on what button is pressed, the </a:t>
            </a:r>
            <a:r>
              <a:rPr i="1" lang="en"/>
              <a:t>memLoc </a:t>
            </a:r>
            <a:r>
              <a:rPr lang="en"/>
              <a:t>is set to the starting position of that song in the memory</a:t>
            </a:r>
            <a:endParaRPr/>
          </a:p>
          <a:p>
            <a:pPr indent="-311150" lvl="0" marL="457200" rtl="0" algn="l">
              <a:spcBef>
                <a:spcPts val="0"/>
              </a:spcBef>
              <a:spcAft>
                <a:spcPts val="0"/>
              </a:spcAft>
              <a:buSzPts val="1300"/>
              <a:buChar char="●"/>
            </a:pPr>
            <a:r>
              <a:rPr lang="en"/>
              <a:t>Each instruction includes a 5 bit </a:t>
            </a:r>
            <a:r>
              <a:rPr i="1" lang="en"/>
              <a:t>notecase </a:t>
            </a:r>
            <a:r>
              <a:rPr lang="en"/>
              <a:t>(mapped to the 20’bit clk divider value) and a 2 bit </a:t>
            </a:r>
            <a:r>
              <a:rPr i="1" lang="en"/>
              <a:t>duration </a:t>
            </a:r>
            <a:r>
              <a:rPr lang="en"/>
              <a:t>value</a:t>
            </a:r>
            <a:endParaRPr/>
          </a:p>
          <a:p>
            <a:pPr indent="-311150" lvl="0" marL="457200" rtl="0" algn="l">
              <a:spcBef>
                <a:spcPts val="0"/>
              </a:spcBef>
              <a:spcAft>
                <a:spcPts val="0"/>
              </a:spcAft>
              <a:buSzPts val="1300"/>
              <a:buChar char="●"/>
            </a:pPr>
            <a:r>
              <a:rPr lang="en"/>
              <a:t>The duration indicates how many positive edges the duration </a:t>
            </a:r>
            <a:r>
              <a:rPr i="1" lang="en"/>
              <a:t>clkDivider </a:t>
            </a:r>
            <a:r>
              <a:rPr lang="en"/>
              <a:t>should</a:t>
            </a:r>
            <a:r>
              <a:rPr lang="en"/>
              <a:t> hit before turning off the music for one beat</a:t>
            </a:r>
            <a:endParaRPr/>
          </a:p>
          <a:p>
            <a:pPr indent="-311150" lvl="0" marL="457200" rtl="0" algn="l">
              <a:spcBef>
                <a:spcPts val="0"/>
              </a:spcBef>
              <a:spcAft>
                <a:spcPts val="0"/>
              </a:spcAft>
              <a:buSzPts val="1300"/>
              <a:buChar char="●"/>
            </a:pPr>
            <a:r>
              <a:rPr lang="en"/>
              <a:t>The </a:t>
            </a:r>
            <a:r>
              <a:rPr lang="en"/>
              <a:t>music box will iterate through these instructions until a 0 instruction is hit, where it will then wait for another button to be pressed</a:t>
            </a:r>
            <a:endParaRPr/>
          </a:p>
          <a:p>
            <a:pPr indent="-311150" lvl="0" marL="457200" rtl="0" algn="l">
              <a:spcBef>
                <a:spcPts val="0"/>
              </a:spcBef>
              <a:spcAft>
                <a:spcPts val="0"/>
              </a:spcAft>
              <a:buSzPts val="1300"/>
              <a:buChar char="●"/>
            </a:pPr>
            <a:r>
              <a:rPr lang="en"/>
              <a:t>List of songs: </a:t>
            </a:r>
            <a:r>
              <a:rPr i="1" lang="en"/>
              <a:t>Twinkle Twinkle Little Star, Old MacDonald Had a Farm, Ode To Joy, and Jasmine Flower</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0"/>
          <p:cNvPicPr preferRelativeResize="0"/>
          <p:nvPr/>
        </p:nvPicPr>
        <p:blipFill rotWithShape="1">
          <a:blip r:embed="rId3">
            <a:alphaModFix/>
          </a:blip>
          <a:srcRect b="0" l="0" r="8391" t="0"/>
          <a:stretch/>
        </p:blipFill>
        <p:spPr>
          <a:xfrm>
            <a:off x="4378150" y="967613"/>
            <a:ext cx="4408949" cy="3744600"/>
          </a:xfrm>
          <a:prstGeom prst="rect">
            <a:avLst/>
          </a:prstGeom>
          <a:noFill/>
          <a:ln>
            <a:noFill/>
          </a:ln>
        </p:spPr>
      </p:pic>
      <p:pic>
        <p:nvPicPr>
          <p:cNvPr id="143" name="Google Shape;143;p20"/>
          <p:cNvPicPr preferRelativeResize="0"/>
          <p:nvPr/>
        </p:nvPicPr>
        <p:blipFill rotWithShape="1">
          <a:blip r:embed="rId4">
            <a:alphaModFix/>
          </a:blip>
          <a:srcRect b="52114" l="0" r="0" t="0"/>
          <a:stretch/>
        </p:blipFill>
        <p:spPr>
          <a:xfrm>
            <a:off x="724950" y="3029050"/>
            <a:ext cx="3034625" cy="2114457"/>
          </a:xfrm>
          <a:prstGeom prst="rect">
            <a:avLst/>
          </a:prstGeom>
          <a:noFill/>
          <a:ln>
            <a:noFill/>
          </a:ln>
        </p:spPr>
      </p:pic>
      <p:pic>
        <p:nvPicPr>
          <p:cNvPr id="144" name="Google Shape;144;p20"/>
          <p:cNvPicPr preferRelativeResize="0"/>
          <p:nvPr/>
        </p:nvPicPr>
        <p:blipFill>
          <a:blip r:embed="rId5">
            <a:alphaModFix/>
          </a:blip>
          <a:stretch>
            <a:fillRect/>
          </a:stretch>
        </p:blipFill>
        <p:spPr>
          <a:xfrm>
            <a:off x="724950" y="780801"/>
            <a:ext cx="3034625" cy="21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Functionality_VGA</a:t>
            </a:r>
            <a:endParaRPr/>
          </a:p>
        </p:txBody>
      </p:sp>
      <p:sp>
        <p:nvSpPr>
          <p:cNvPr id="150" name="Google Shape;15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Display music note </a:t>
            </a:r>
            <a:r>
              <a:rPr lang="en"/>
              <a:t>input</a:t>
            </a:r>
            <a:r>
              <a:rPr lang="en"/>
              <a:t> by user</a:t>
            </a:r>
            <a:endParaRPr/>
          </a:p>
          <a:p>
            <a:pPr indent="-298450" lvl="1" marL="914400" rtl="0" algn="l">
              <a:spcBef>
                <a:spcPts val="0"/>
              </a:spcBef>
              <a:spcAft>
                <a:spcPts val="0"/>
              </a:spcAft>
              <a:buSzPts val="1100"/>
              <a:buChar char="○"/>
            </a:pPr>
            <a:r>
              <a:rPr lang="en"/>
              <a:t>Mapped by corresponding keystroke</a:t>
            </a:r>
            <a:endParaRPr/>
          </a:p>
          <a:p>
            <a:pPr indent="-311150" lvl="0" marL="457200" rtl="0" algn="l">
              <a:spcBef>
                <a:spcPts val="0"/>
              </a:spcBef>
              <a:spcAft>
                <a:spcPts val="0"/>
              </a:spcAft>
              <a:buSzPts val="1300"/>
              <a:buChar char="●"/>
            </a:pPr>
            <a:r>
              <a:rPr lang="en"/>
              <a:t>Musical sheet examples</a:t>
            </a:r>
            <a:endParaRPr/>
          </a:p>
          <a:p>
            <a:pPr indent="-298450" lvl="1" marL="914400" rtl="0" algn="l">
              <a:spcBef>
                <a:spcPts val="0"/>
              </a:spcBef>
              <a:spcAft>
                <a:spcPts val="0"/>
              </a:spcAft>
              <a:buSzPts val="1100"/>
              <a:buChar char="○"/>
            </a:pPr>
            <a:r>
              <a:rPr lang="en"/>
              <a:t>Guide users to play with the notes</a:t>
            </a:r>
            <a:endParaRPr/>
          </a:p>
          <a:p>
            <a:pPr indent="-311150" lvl="0" marL="457200" rtl="0" algn="l">
              <a:spcBef>
                <a:spcPts val="0"/>
              </a:spcBef>
              <a:spcAft>
                <a:spcPts val="0"/>
              </a:spcAft>
              <a:buSzPts val="1300"/>
              <a:buChar char="●"/>
            </a:pPr>
            <a:r>
              <a:rPr lang="en"/>
              <a:t>Mode indicator </a:t>
            </a:r>
            <a:endParaRPr/>
          </a:p>
          <a:p>
            <a:pPr indent="-298450" lvl="1" marL="914400" rtl="0" algn="l">
              <a:spcBef>
                <a:spcPts val="0"/>
              </a:spcBef>
              <a:spcAft>
                <a:spcPts val="0"/>
              </a:spcAft>
              <a:buSzPts val="1100"/>
              <a:buChar char="○"/>
            </a:pPr>
            <a:r>
              <a:rPr lang="en"/>
              <a:t>USER INPUT or MUSIC BOX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