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4" r:id="rId4"/>
    <p:sldId id="266" r:id="rId5"/>
    <p:sldId id="261" r:id="rId6"/>
    <p:sldId id="265" r:id="rId7"/>
    <p:sldId id="269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F1A302F0-5EC3-4D34-A6C8-A51F0EA7F23C}">
          <p14:sldIdLst>
            <p14:sldId id="256"/>
          </p14:sldIdLst>
        </p14:section>
        <p14:section name="Key Highlights" id="{62CA3EF8-F100-435B-A6E8-F36D30341128}">
          <p14:sldIdLst>
            <p14:sldId id="268"/>
          </p14:sldIdLst>
        </p14:section>
        <p14:section name="Web Blog data: Detection of dud spending" id="{999A3EB2-93B7-4E8C-AED1-2000392720E3}">
          <p14:sldIdLst>
            <p14:sldId id="264"/>
            <p14:sldId id="266"/>
            <p14:sldId id="261"/>
          </p14:sldIdLst>
        </p14:section>
        <p14:section name="Final Recomendations" id="{CDFBAC40-264F-4239-81F4-151F80C04334}">
          <p14:sldIdLst>
            <p14:sldId id="265"/>
            <p14:sldId id="269"/>
          </p14:sldIdLst>
        </p14:section>
        <p14:section name="Supplements: Features" id="{65EAC6EB-43E6-47EE-8657-2843532BD679}">
          <p14:sldIdLst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6" autoAdjust="0"/>
  </p:normalViewPr>
  <p:slideViewPr>
    <p:cSldViewPr snapToGrid="0">
      <p:cViewPr varScale="1">
        <p:scale>
          <a:sx n="136" d="100"/>
          <a:sy n="136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E3B26-396A-4371-95BE-1B28F34A9F2D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608DD-920F-418A-A459-BC7B8A08AC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08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3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99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33559 blogs with 0 comment activity</a:t>
            </a:r>
          </a:p>
          <a:p>
            <a:r>
              <a:rPr lang="en-AU" dirty="0"/>
              <a:t>5775 with 1 comment activity</a:t>
            </a:r>
          </a:p>
          <a:p>
            <a:r>
              <a:rPr lang="en-AU" dirty="0"/>
              <a:t>2820 with 2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7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1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08DD-920F-418A-A459-BC7B8A08ACA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07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1C3-67C7-464D-BE48-8A0CF9A7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541F3-7B3E-441A-A582-F001742B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70E9-4392-4B94-9400-8EFB201D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0B48-7D72-438B-B3D9-217FA2B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3213-1A0B-46BA-A313-335BD3A5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A4A-9DEA-4228-B05D-790111B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BE98-9482-44E0-AB0B-DCD9CC00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A3AC-B63F-4445-AFE7-BE37AE90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9E2D-7B64-4FEB-9146-6D4FFF4E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17F6-A9F4-4A5B-AEF4-F8364F3C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5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8782D-CDF3-4442-9658-191126AC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16262-1454-4BCC-9249-53B31DCB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BB1-6F44-45E2-93EB-0784ED05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DE17-608C-492F-B6AC-CD42CDBB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ECE8-3E26-4470-8B37-98D29839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73AD-6284-46F4-8ECB-B0E0D8CE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81AA-EA71-47FC-81BE-7C7D9613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162C-79C1-43E9-BB78-891A4647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8E77-A53A-40F2-955F-618A665F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8F64-C37F-42E4-BE32-F0B60725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8E0-5D4C-4E92-8B80-58DDD820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CE61-3517-452E-8F9D-661A60C3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7628-D769-49B1-ABD8-C5177A20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3662-8826-4EED-96B7-C5DA0235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0EA9-F85C-4AB3-A795-9D5B34A7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3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B5D6-CEAE-4040-84B9-CA6EB51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BDD4-4A9F-4D49-922E-3D011F76E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5A32-1DD2-43DD-898B-622B794D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4D3-5164-4522-94BD-8117D30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2A9C-9549-4A1D-8CD9-D390041F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7ACF7-AE16-40DD-AD00-5832CFF8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8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0A70-EC87-47E5-854D-035C9664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706A-90FB-4447-8DAD-D7D51B82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B94F-815C-42B5-B894-8FBA41D5A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E3DE4-A90B-4E2D-8430-4D9588BE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5A6C-3691-4F75-8342-4B267FF32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2A818-39D2-4EB5-A8B8-407DD1E5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6921D-CA0D-40B3-A85E-DDE4A8F8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2B829-1CB1-4FBE-A988-A876272D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6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7B7-7AA6-48F6-AD8C-CA232353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0A48C-14A6-4728-A3AC-D4E9EAA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9C16F-15D6-4FD4-ADAC-7F8207E5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42B99-D48C-47E2-98BB-FF444E08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6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7FBE5-315E-424A-ADD1-C21DC65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B5CD6-661E-45A5-A122-7E082D8D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18F5-CDF6-4EBF-ADD4-49FE1C3A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1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32D-5B95-4CAE-B4A0-B856EAB0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4535-518C-4526-A7F8-3262B573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6AE8C-E15B-4028-901B-EA5D79D6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6F6C-6C3A-4963-9BDC-5E3DCE6C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8FD4-79D2-4D6A-90C6-E6DDB2C1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AF72-649E-48BB-902B-B11EC0DF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27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C92A-FF0E-4CC9-AFAD-FFD8022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F1948-8018-4A7A-847C-A317BF094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573F-E93A-4084-BFF9-EAE52AF2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FEBCD-3D89-4425-98A7-EC4C722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BF329-224C-4E5A-B5E9-57127F8C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BBDA9-D1C1-4399-93DF-7D5C7FC9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60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584BE-F6E8-4F40-9159-12F65707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95E5-3D64-48A2-93E8-DFFA2279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1699-418D-4CFC-9B58-EE88C8F79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699C-545F-428D-8B0B-4ACE8901A707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F63D-CAA3-4F2A-BDBD-15D878DA9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F47-C98B-4C18-9F90-07B9ADF4A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6C4E-6219-41C9-99F6-C542FBE624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3877F-6C94-42CD-9E20-139753B45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AU" sz="5400" dirty="0">
                <a:solidFill>
                  <a:srgbClr val="FFFFFF"/>
                </a:solidFill>
              </a:rPr>
              <a:t>Web Blogging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7EE55-4F41-4A24-9715-8277D72A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FFFFFF"/>
                </a:solidFill>
              </a:rPr>
              <a:t>Initial prototyping and opportunity discovery for marketing teams.</a:t>
            </a:r>
          </a:p>
          <a:p>
            <a:pPr algn="l"/>
            <a:endParaRPr lang="en-AU" dirty="0">
              <a:solidFill>
                <a:srgbClr val="FFFFFF"/>
              </a:solidFill>
            </a:endParaRPr>
          </a:p>
          <a:p>
            <a:pPr algn="l"/>
            <a:r>
              <a:rPr lang="en-AU" dirty="0">
                <a:solidFill>
                  <a:srgbClr val="FFFFFF"/>
                </a:solidFill>
              </a:rPr>
              <a:t>Speaker: Nikolas Iwanus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FF36029-C6CC-4B68-92A6-0F559E0E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03" y="3073412"/>
            <a:ext cx="1593006" cy="8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0B80-F64F-42D6-BFB3-A3D29FE6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Key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05DC-2201-48A5-81F9-D74FB02E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952263"/>
          </a:xfrm>
        </p:spPr>
        <p:txBody>
          <a:bodyPr anchor="ctr">
            <a:normAutofit/>
          </a:bodyPr>
          <a:lstStyle/>
          <a:p>
            <a:r>
              <a:rPr lang="en-AU" sz="1700" dirty="0"/>
              <a:t>First ML Prototype models give positive but modest results [88% “Junk blog”, 62% “quality blog ” identification *accuracy.]</a:t>
            </a:r>
          </a:p>
          <a:p>
            <a:endParaRPr lang="en-AU" sz="1700" dirty="0"/>
          </a:p>
          <a:p>
            <a:r>
              <a:rPr lang="en-AU" sz="1700" dirty="0"/>
              <a:t>24 hour detection of “junk weblogs” </a:t>
            </a:r>
            <a:r>
              <a:rPr lang="en-AU" sz="1700" b="1" dirty="0"/>
              <a:t>could</a:t>
            </a:r>
            <a:r>
              <a:rPr lang="en-AU" sz="1700" dirty="0"/>
              <a:t> result in savings as large as 64% of a daily marketing budget, with an optimised model. </a:t>
            </a:r>
          </a:p>
          <a:p>
            <a:endParaRPr lang="en-AU" sz="1700" dirty="0"/>
          </a:p>
          <a:p>
            <a:r>
              <a:rPr lang="en-AU" sz="1700" dirty="0"/>
              <a:t>The relationship between commentary, traffic, conversion, ROI, reach, views, or brand awareness is unclear. Needs to be established before more optimisation efforts become valuable.</a:t>
            </a:r>
          </a:p>
          <a:p>
            <a:endParaRPr lang="en-AU" sz="1700" dirty="0"/>
          </a:p>
          <a:p>
            <a:r>
              <a:rPr lang="en-AU" sz="1700" dirty="0"/>
              <a:t>Preliminary results from prototype post predictors show an important factor to prediction is overall blog activity. i.e. Is the post hosted on a ‘active’ blog?</a:t>
            </a:r>
          </a:p>
          <a:p>
            <a:endParaRPr lang="en-AU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D7DC-8A1A-4F63-BF7D-668044E54F2C}"/>
              </a:ext>
            </a:extLst>
          </p:cNvPr>
          <p:cNvSpPr txBox="1"/>
          <p:nvPr/>
        </p:nvSpPr>
        <p:spPr>
          <a:xfrm>
            <a:off x="407963" y="6309360"/>
            <a:ext cx="293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*F1 Score for each class.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203C023-CBF6-40BA-B9C1-BCE09D38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5358-5C93-4390-813B-18B07B03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2581" cy="1325563"/>
          </a:xfrm>
        </p:spPr>
        <p:txBody>
          <a:bodyPr>
            <a:noAutofit/>
          </a:bodyPr>
          <a:lstStyle/>
          <a:p>
            <a:r>
              <a:rPr lang="en-AU" b="1" dirty="0"/>
              <a:t>Buying power of marketing spend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D76207-DA2A-439B-9C8C-301B0B41B3CC}"/>
              </a:ext>
            </a:extLst>
          </p:cNvPr>
          <p:cNvSpPr txBox="1">
            <a:spLocks/>
          </p:cNvSpPr>
          <p:nvPr/>
        </p:nvSpPr>
        <p:spPr>
          <a:xfrm>
            <a:off x="1136429" y="1909141"/>
            <a:ext cx="4124847" cy="465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700" dirty="0"/>
              <a:t>More than half (64%!) of the blogs are “Junk Blogs” with zero reply activity within the following 24 hours. </a:t>
            </a:r>
          </a:p>
          <a:p>
            <a:endParaRPr lang="en-AU" sz="1700" dirty="0"/>
          </a:p>
          <a:p>
            <a:r>
              <a:rPr lang="en-AU" sz="1700" dirty="0"/>
              <a:t>Early identification, within 24 hours, of ‘junk’ channels could result in savings of up to 64% of a budget for that day.</a:t>
            </a:r>
          </a:p>
          <a:p>
            <a:pPr marL="0" indent="0">
              <a:buNone/>
            </a:pPr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700" dirty="0"/>
          </a:p>
          <a:p>
            <a:endParaRPr lang="en-AU" sz="1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EA9DF6-14B9-40BE-AB7D-AB2C2F7800B2}"/>
              </a:ext>
            </a:extLst>
          </p:cNvPr>
          <p:cNvGrpSpPr/>
          <p:nvPr/>
        </p:nvGrpSpPr>
        <p:grpSpPr>
          <a:xfrm>
            <a:off x="5827532" y="480044"/>
            <a:ext cx="6986768" cy="5609899"/>
            <a:chOff x="5827532" y="480044"/>
            <a:chExt cx="6986768" cy="560989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3EFB45B-ADE0-407E-8EC6-8855ED978234}"/>
                </a:ext>
              </a:extLst>
            </p:cNvPr>
            <p:cNvGrpSpPr/>
            <p:nvPr/>
          </p:nvGrpSpPr>
          <p:grpSpPr>
            <a:xfrm>
              <a:off x="6269667" y="4888466"/>
              <a:ext cx="1318439" cy="1201477"/>
              <a:chOff x="6195239" y="4657060"/>
              <a:chExt cx="1318439" cy="120147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F0E493-CD69-455D-9961-984D7654E5EC}"/>
                  </a:ext>
                </a:extLst>
              </p:cNvPr>
              <p:cNvSpPr txBox="1"/>
              <p:nvPr/>
            </p:nvSpPr>
            <p:spPr>
              <a:xfrm>
                <a:off x="6195239" y="5489205"/>
                <a:ext cx="1318439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Junk Blogs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AE2A348-AE72-4758-9DD1-AF1F3864CF22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6854459" y="4657060"/>
                <a:ext cx="0" cy="832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690C20-B781-40C8-B494-6997D7C6ED11}"/>
                </a:ext>
              </a:extLst>
            </p:cNvPr>
            <p:cNvGrpSpPr/>
            <p:nvPr/>
          </p:nvGrpSpPr>
          <p:grpSpPr>
            <a:xfrm>
              <a:off x="10430540" y="4888466"/>
              <a:ext cx="1761460" cy="1201477"/>
              <a:chOff x="6006509" y="4657060"/>
              <a:chExt cx="1761460" cy="120147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A05532-34A1-4B00-97F0-AB9055AB8042}"/>
                  </a:ext>
                </a:extLst>
              </p:cNvPr>
              <p:cNvSpPr txBox="1"/>
              <p:nvPr/>
            </p:nvSpPr>
            <p:spPr>
              <a:xfrm>
                <a:off x="6006509" y="5489205"/>
                <a:ext cx="1761460" cy="36933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Rock star blogs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2E0A817-2794-4279-B7D5-B9C18D1F0A1E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6887239" y="4657060"/>
                <a:ext cx="0" cy="832145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D45D37-6125-4580-8A57-76F91147934F}"/>
                </a:ext>
              </a:extLst>
            </p:cNvPr>
            <p:cNvSpPr txBox="1"/>
            <p:nvPr/>
          </p:nvSpPr>
          <p:spPr>
            <a:xfrm>
              <a:off x="8128593" y="5720611"/>
              <a:ext cx="176146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Quality Blogs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3717FE6-99E1-4EE8-9406-1458586C45E7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7639501" y="4888467"/>
              <a:ext cx="489092" cy="1016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84A143F-2096-4814-A10D-80CF3CBF681F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9890053" y="4888466"/>
              <a:ext cx="489092" cy="1016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39D5990-D456-402A-9638-EFC176B7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27532" y="480044"/>
              <a:ext cx="6986768" cy="4657846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A6CF19-8AE6-495D-B130-5CA160AFB007}"/>
                </a:ext>
              </a:extLst>
            </p:cNvPr>
            <p:cNvCxnSpPr>
              <a:cxnSpLocks/>
            </p:cNvCxnSpPr>
            <p:nvPr/>
          </p:nvCxnSpPr>
          <p:spPr>
            <a:xfrm>
              <a:off x="7884046" y="2437694"/>
              <a:ext cx="2546494" cy="141169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64A72B-F9DE-4341-816B-B7A06F5DA3F4}"/>
                </a:ext>
              </a:extLst>
            </p:cNvPr>
            <p:cNvSpPr txBox="1"/>
            <p:nvPr/>
          </p:nvSpPr>
          <p:spPr>
            <a:xfrm rot="1772498">
              <a:off x="7639640" y="2354776"/>
              <a:ext cx="3893001" cy="6463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Exponentially decreasing number of blogs with increasing ‘quality’.</a:t>
              </a:r>
            </a:p>
          </p:txBody>
        </p:sp>
      </p:grp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01C046FE-4EBA-4C61-AEE2-6973286BB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45" y="46479"/>
            <a:ext cx="1657328" cy="9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4D05-6986-4CC7-9A6F-E2F25428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23100" cy="1325563"/>
          </a:xfrm>
        </p:spPr>
        <p:txBody>
          <a:bodyPr/>
          <a:lstStyle/>
          <a:p>
            <a:r>
              <a:rPr lang="en-AU" b="1" dirty="0"/>
              <a:t>Rock Star Blogs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2AFDFC-4A74-43CF-9531-452B43E4DD58}"/>
              </a:ext>
            </a:extLst>
          </p:cNvPr>
          <p:cNvGrpSpPr/>
          <p:nvPr/>
        </p:nvGrpSpPr>
        <p:grpSpPr>
          <a:xfrm>
            <a:off x="5827532" y="480044"/>
            <a:ext cx="6986768" cy="5609899"/>
            <a:chOff x="5827532" y="480044"/>
            <a:chExt cx="6986768" cy="56098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7B5725-25D6-49C5-A8E0-BB8BF42B01F8}"/>
                </a:ext>
              </a:extLst>
            </p:cNvPr>
            <p:cNvGrpSpPr/>
            <p:nvPr/>
          </p:nvGrpSpPr>
          <p:grpSpPr>
            <a:xfrm>
              <a:off x="6269667" y="4888466"/>
              <a:ext cx="1318439" cy="1201477"/>
              <a:chOff x="6195239" y="4657060"/>
              <a:chExt cx="1318439" cy="12014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F4833-6590-4142-AE46-C39ACAEDB24E}"/>
                  </a:ext>
                </a:extLst>
              </p:cNvPr>
              <p:cNvSpPr txBox="1"/>
              <p:nvPr/>
            </p:nvSpPr>
            <p:spPr>
              <a:xfrm>
                <a:off x="6195239" y="5489205"/>
                <a:ext cx="1318439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Junk Blogs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9090DDC-B3D9-482E-8D56-5014D9334383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6854459" y="4657060"/>
                <a:ext cx="0" cy="832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153A1B2-17C7-4C3E-B097-4B37FC184CF9}"/>
                </a:ext>
              </a:extLst>
            </p:cNvPr>
            <p:cNvGrpSpPr/>
            <p:nvPr/>
          </p:nvGrpSpPr>
          <p:grpSpPr>
            <a:xfrm>
              <a:off x="10430540" y="4888466"/>
              <a:ext cx="1761460" cy="1201477"/>
              <a:chOff x="6006509" y="4657060"/>
              <a:chExt cx="1761460" cy="120147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2A0862-973C-49DD-8FF4-6534D812DA76}"/>
                  </a:ext>
                </a:extLst>
              </p:cNvPr>
              <p:cNvSpPr txBox="1"/>
              <p:nvPr/>
            </p:nvSpPr>
            <p:spPr>
              <a:xfrm>
                <a:off x="6006509" y="5489205"/>
                <a:ext cx="1761460" cy="36933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Rock star blogs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68A2AAB-90AB-4F6B-9890-4999A139668B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6887239" y="4657060"/>
                <a:ext cx="0" cy="832145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6A644-D296-4A35-A4F5-776B3684C949}"/>
                </a:ext>
              </a:extLst>
            </p:cNvPr>
            <p:cNvSpPr txBox="1"/>
            <p:nvPr/>
          </p:nvSpPr>
          <p:spPr>
            <a:xfrm>
              <a:off x="8128593" y="5720611"/>
              <a:ext cx="176146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Quality Blogs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44372B5-6654-4E88-960A-36C937A1722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>
              <a:off x="7639501" y="4888467"/>
              <a:ext cx="489092" cy="1016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404C24F-CF24-42B6-B623-C4E8495A659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9890053" y="4888466"/>
              <a:ext cx="489092" cy="1016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2FCEFF9-2DED-4096-9BF6-C1C01A7B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7532" y="480044"/>
              <a:ext cx="6986768" cy="465784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59FAE1-D8C7-46A4-B0BC-A3B7CFFBC305}"/>
                </a:ext>
              </a:extLst>
            </p:cNvPr>
            <p:cNvCxnSpPr>
              <a:cxnSpLocks/>
            </p:cNvCxnSpPr>
            <p:nvPr/>
          </p:nvCxnSpPr>
          <p:spPr>
            <a:xfrm>
              <a:off x="7884046" y="2437694"/>
              <a:ext cx="2546494" cy="141169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CD94BB-2FBB-4C9C-AEEC-89881DAA79AB}"/>
                </a:ext>
              </a:extLst>
            </p:cNvPr>
            <p:cNvSpPr txBox="1"/>
            <p:nvPr/>
          </p:nvSpPr>
          <p:spPr>
            <a:xfrm rot="1772498">
              <a:off x="7639640" y="2354776"/>
              <a:ext cx="3893001" cy="6463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Exponentially decreasing number of blogs with increasing ‘quality’.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F2BDF4-EC44-46E0-95EC-A60D9C0EEB2B}"/>
              </a:ext>
            </a:extLst>
          </p:cNvPr>
          <p:cNvSpPr txBox="1">
            <a:spLocks/>
          </p:cNvSpPr>
          <p:nvPr/>
        </p:nvSpPr>
        <p:spPr>
          <a:xfrm>
            <a:off x="1136429" y="1909141"/>
            <a:ext cx="4124847" cy="465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We can turn the problem around and try to identify ‘Rock Star’ blogs.</a:t>
            </a:r>
          </a:p>
          <a:p>
            <a:endParaRPr lang="en-US" sz="1700" dirty="0"/>
          </a:p>
          <a:p>
            <a:r>
              <a:rPr lang="en-US" sz="1700" dirty="0"/>
              <a:t>Suggests a different strategy of not spending anything unless we see signs of activity.</a:t>
            </a:r>
          </a:p>
          <a:p>
            <a:pPr marL="0" indent="0">
              <a:buNone/>
            </a:pPr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700" dirty="0"/>
          </a:p>
          <a:p>
            <a:endParaRPr lang="en-AU" sz="1700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4640387-64E4-40A3-B148-0108962B1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45" y="46479"/>
            <a:ext cx="1657328" cy="9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4D05-6986-4CC7-9A6F-E2F25428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Does it generate clicks? Conversion? ROI?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89DA-C788-4F9F-B8F7-6335A3C5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36927"/>
          </a:xfrm>
        </p:spPr>
        <p:txBody>
          <a:bodyPr anchor="ctr">
            <a:normAutofit/>
          </a:bodyPr>
          <a:lstStyle/>
          <a:p>
            <a:r>
              <a:rPr lang="en-AU" sz="1700" dirty="0"/>
              <a:t>The assumption that no comment activity signifies a ‘junk blog’ is  likely reasonable. </a:t>
            </a:r>
          </a:p>
          <a:p>
            <a:endParaRPr lang="en-AU" sz="1700" dirty="0"/>
          </a:p>
          <a:p>
            <a:r>
              <a:rPr lang="en-AU" sz="1700" dirty="0"/>
              <a:t>The assumption that blogs with only 1, 2, 3,… replies are not ‘junk blogs’ is likely </a:t>
            </a:r>
            <a:r>
              <a:rPr lang="en-AU" sz="1700" b="1" u="sng" dirty="0"/>
              <a:t>un</a:t>
            </a:r>
            <a:r>
              <a:rPr lang="en-AU" sz="1700" dirty="0"/>
              <a:t>-reasonable.</a:t>
            </a:r>
          </a:p>
          <a:p>
            <a:endParaRPr lang="en-AU" sz="1700" dirty="0"/>
          </a:p>
          <a:p>
            <a:r>
              <a:rPr lang="en-AU" sz="1700" dirty="0"/>
              <a:t>Does post activity indicate a large amount of traffic for a particular post? Or is posting activity more relevant than traffic for generating conversions?</a:t>
            </a:r>
          </a:p>
          <a:p>
            <a:pPr marL="0" indent="0">
              <a:buNone/>
            </a:pPr>
            <a:endParaRPr lang="en-AU" sz="1700" dirty="0"/>
          </a:p>
          <a:p>
            <a:r>
              <a:rPr lang="en-AU" sz="1700" dirty="0"/>
              <a:t>Data Science and Marketing division must collaborate to establish this link.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ock puppets">
            <a:extLst>
              <a:ext uri="{FF2B5EF4-FFF2-40B4-BE49-F238E27FC236}">
                <a16:creationId xmlns:a16="http://schemas.microsoft.com/office/drawing/2014/main" id="{C95DE9A9-5578-4816-A6DC-9F4D7E08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4781548"/>
            <a:ext cx="14859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587E68F-695F-465D-B526-9B5B7A19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0007-78FD-4BBE-9176-059D4EDC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Final Comments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8B50-32AF-4C4B-B658-7FF7772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57982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700" dirty="0"/>
              <a:t>Currently the value of identifying ‘junk blogs’ is dependent on augmenting already existing or planned marketing campaigns targeting web blogs.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1700" dirty="0"/>
          </a:p>
          <a:p>
            <a:pPr>
              <a:lnSpc>
                <a:spcPct val="100000"/>
              </a:lnSpc>
            </a:pPr>
            <a:r>
              <a:rPr lang="en-AU" sz="1700" dirty="0"/>
              <a:t>Data Science &amp; Marketing division need to collaborate on quantifying connection between activity and objectives, and identifying upcoming web blog marketing campaigns.</a:t>
            </a:r>
          </a:p>
          <a:p>
            <a:pPr>
              <a:lnSpc>
                <a:spcPct val="100000"/>
              </a:lnSpc>
            </a:pPr>
            <a:endParaRPr lang="en-AU" sz="1700" dirty="0"/>
          </a:p>
          <a:p>
            <a:pPr>
              <a:lnSpc>
                <a:spcPct val="100000"/>
              </a:lnSpc>
            </a:pPr>
            <a:r>
              <a:rPr lang="en-AU" sz="1700" dirty="0"/>
              <a:t>The data has been useful to show a proof-of-concept model which can identify junk blogs. &gt;65% </a:t>
            </a:r>
          </a:p>
          <a:p>
            <a:pPr>
              <a:lnSpc>
                <a:spcPct val="100000"/>
              </a:lnSpc>
            </a:pPr>
            <a:endParaRPr lang="en-AU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09E5ECB-F7C5-42D9-8739-43A716D01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0B80-F64F-42D6-BFB3-A3D29FE6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Key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05DC-2201-48A5-81F9-D74FB02E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952263"/>
          </a:xfrm>
        </p:spPr>
        <p:txBody>
          <a:bodyPr anchor="ctr">
            <a:normAutofit/>
          </a:bodyPr>
          <a:lstStyle/>
          <a:p>
            <a:r>
              <a:rPr lang="en-AU" sz="1700" dirty="0"/>
              <a:t>First ML Prototype models give positive but modest results [88% “Junk blog”, 62% “quality blog ” identification accuracy.]</a:t>
            </a:r>
          </a:p>
          <a:p>
            <a:endParaRPr lang="en-AU" sz="1700" dirty="0"/>
          </a:p>
          <a:p>
            <a:r>
              <a:rPr lang="en-AU" sz="1700" dirty="0"/>
              <a:t>24 hour detection of “junk weblogs” </a:t>
            </a:r>
            <a:r>
              <a:rPr lang="en-AU" sz="1700" b="1" dirty="0"/>
              <a:t>could</a:t>
            </a:r>
            <a:r>
              <a:rPr lang="en-AU" sz="1700" dirty="0"/>
              <a:t> result in savings as large as 64% of a daily marketing budget, with an optimised model. </a:t>
            </a:r>
          </a:p>
          <a:p>
            <a:endParaRPr lang="en-AU" sz="1700" dirty="0"/>
          </a:p>
          <a:p>
            <a:r>
              <a:rPr lang="en-AU" sz="1700" dirty="0"/>
              <a:t>The relationship between commentary, traffic, conversion, ROI, reach, views, or brand awareness is unclear. Needs to be established before more optimisation efforts become valuable.</a:t>
            </a:r>
          </a:p>
          <a:p>
            <a:endParaRPr lang="en-AU" sz="1700" dirty="0"/>
          </a:p>
          <a:p>
            <a:r>
              <a:rPr lang="en-AU" sz="1700" dirty="0"/>
              <a:t>Preliminary results from prototype post predictors show an important factor to prediction is overall blog activity. i.e. Is the post hosted on a ‘popular’ blog?</a:t>
            </a:r>
          </a:p>
          <a:p>
            <a:endParaRPr lang="en-AU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0119446-373E-4159-B704-0ABC7E991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0007-78FD-4BBE-9176-059D4EDC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 Model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8B50-32AF-4C4B-B658-7FF7772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r>
              <a:rPr lang="en-AU" sz="2400" dirty="0"/>
              <a:t>Strongest predictors of the number of comments are whether all the posts on the blog are collectively active.</a:t>
            </a:r>
          </a:p>
          <a:p>
            <a:endParaRPr lang="en-AU" sz="2400" dirty="0"/>
          </a:p>
          <a:p>
            <a:r>
              <a:rPr lang="en-AU" sz="2400" dirty="0"/>
              <a:t>i.e. Is the post hosted on a currently active blog.</a:t>
            </a:r>
          </a:p>
          <a:p>
            <a:endParaRPr lang="en-AU" sz="2400" dirty="0"/>
          </a:p>
          <a:p>
            <a:r>
              <a:rPr lang="en-AU" sz="2400" dirty="0"/>
              <a:t>There are post “Bag of words” features, key word groupings, perhaps, more useful when interacting with the above features.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5AFE84-8200-43B1-9070-E214C952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8B50-32AF-4C4B-B658-7FF77721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r>
              <a:rPr lang="en-AU" sz="2400" dirty="0"/>
              <a:t>Blogs are published mostly on weekdays.</a:t>
            </a:r>
          </a:p>
          <a:p>
            <a:r>
              <a:rPr lang="en-AU" sz="2400" dirty="0"/>
              <a:t>But replies per post might be independent of </a:t>
            </a:r>
            <a:r>
              <a:rPr lang="en-AU" sz="2400"/>
              <a:t>publish day.</a:t>
            </a: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D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FE3894-0CF8-44B9-B42B-4D5FFADE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 dirty="0"/>
              <a:t> Model Insights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DEFE31-477C-4165-8FFC-A2C97E35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65542E1-E134-48C8-B9A3-DABDBB35B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31" y="3054332"/>
            <a:ext cx="1112910" cy="62601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AC08D7A-DAE4-4857-9451-1AC2C727C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362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651</Words>
  <Application>Microsoft Office PowerPoint</Application>
  <PresentationFormat>Widescreen</PresentationFormat>
  <Paragraphs>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Blogging Data</vt:lpstr>
      <vt:lpstr>Key Highlights</vt:lpstr>
      <vt:lpstr>Buying power of marketing spend</vt:lpstr>
      <vt:lpstr>Rock Star Blogs</vt:lpstr>
      <vt:lpstr>Does it generate clicks? Conversion? ROI?</vt:lpstr>
      <vt:lpstr>Final Comments &amp; Recommendations</vt:lpstr>
      <vt:lpstr>Key Highlights</vt:lpstr>
      <vt:lpstr> Model Insights</vt:lpstr>
      <vt:lpstr> Model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Blogging Data</dc:title>
  <dc:creator>Nikolas Iwanus</dc:creator>
  <cp:lastModifiedBy>Nikolas Iwanus</cp:lastModifiedBy>
  <cp:revision>7</cp:revision>
  <dcterms:created xsi:type="dcterms:W3CDTF">2022-03-26T04:30:36Z</dcterms:created>
  <dcterms:modified xsi:type="dcterms:W3CDTF">2022-03-30T08:42:31Z</dcterms:modified>
</cp:coreProperties>
</file>