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6e15cd6ce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36e15cd6ce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8c44bea1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8c44bea1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ae1e6dd67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ae1e6dd67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fa0ad10794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fa0ad10794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d3afa6c9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ad3afa6c9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d51bf2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31d51bf2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d3afa6c9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ad3afa6c9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708495" y="768506"/>
            <a:ext cx="3727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00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709647" y="-72908"/>
            <a:ext cx="5289600" cy="5289300"/>
          </a:xfrm>
          <a:prstGeom prst="ellipse">
            <a:avLst/>
          </a:prstGeom>
          <a:solidFill>
            <a:srgbClr val="46442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1180921" y="182160"/>
            <a:ext cx="1628589" cy="1628589"/>
            <a:chOff x="6680825" y="2549350"/>
            <a:chExt cx="1539600" cy="1539600"/>
          </a:xfrm>
        </p:grpSpPr>
        <p:sp>
          <p:nvSpPr>
            <p:cNvPr id="64" name="Google Shape;64;p15"/>
            <p:cNvSpPr/>
            <p:nvPr/>
          </p:nvSpPr>
          <p:spPr>
            <a:xfrm>
              <a:off x="6830674" y="2699200"/>
              <a:ext cx="1239900" cy="123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6" name="Google Shape;66;p15"/>
          <p:cNvSpPr txBox="1"/>
          <p:nvPr>
            <p:ph type="ctrTitle"/>
          </p:nvPr>
        </p:nvSpPr>
        <p:spPr>
          <a:xfrm>
            <a:off x="2132950" y="1908850"/>
            <a:ext cx="4605600" cy="16194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7" name="Google Shape;67;p15"/>
          <p:cNvGrpSpPr/>
          <p:nvPr/>
        </p:nvGrpSpPr>
        <p:grpSpPr>
          <a:xfrm>
            <a:off x="6501135" y="2906665"/>
            <a:ext cx="1574066" cy="1574066"/>
            <a:chOff x="-137125" y="658975"/>
            <a:chExt cx="1649100" cy="1649100"/>
          </a:xfrm>
        </p:grpSpPr>
        <p:sp>
          <p:nvSpPr>
            <p:cNvPr id="68" name="Google Shape;68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420" y="121775"/>
            <a:ext cx="1574076" cy="7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55875" y="4576450"/>
            <a:ext cx="435600" cy="1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76" name="Google Shape;76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260" y="4676755"/>
            <a:ext cx="683874" cy="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708495" y="768506"/>
            <a:ext cx="3727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00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709647" y="-72908"/>
            <a:ext cx="5289600" cy="5289300"/>
          </a:xfrm>
          <a:prstGeom prst="ellipse">
            <a:avLst/>
          </a:prstGeom>
          <a:solidFill>
            <a:srgbClr val="46442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1180921" y="182160"/>
            <a:ext cx="1628589" cy="1628589"/>
            <a:chOff x="6680825" y="2549350"/>
            <a:chExt cx="1539600" cy="1539600"/>
          </a:xfrm>
        </p:grpSpPr>
        <p:sp>
          <p:nvSpPr>
            <p:cNvPr id="96" name="Google Shape;96;p19"/>
            <p:cNvSpPr/>
            <p:nvPr/>
          </p:nvSpPr>
          <p:spPr>
            <a:xfrm>
              <a:off x="6830674" y="2699200"/>
              <a:ext cx="1239900" cy="123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ctrTitle"/>
          </p:nvPr>
        </p:nvSpPr>
        <p:spPr>
          <a:xfrm>
            <a:off x="2132950" y="1908850"/>
            <a:ext cx="4605600" cy="16194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9" name="Google Shape;99;p19"/>
          <p:cNvGrpSpPr/>
          <p:nvPr/>
        </p:nvGrpSpPr>
        <p:grpSpPr>
          <a:xfrm>
            <a:off x="6501135" y="2906665"/>
            <a:ext cx="1574066" cy="1574066"/>
            <a:chOff x="-137125" y="658975"/>
            <a:chExt cx="1649100" cy="1649100"/>
          </a:xfrm>
        </p:grpSpPr>
        <p:sp>
          <p:nvSpPr>
            <p:cNvPr id="100" name="Google Shape;100;p1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420" y="121775"/>
            <a:ext cx="1574076" cy="7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">
  <p:cSld name="1_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>
            <p:ph idx="2" type="pic"/>
          </p:nvPr>
        </p:nvSpPr>
        <p:spPr>
          <a:xfrm>
            <a:off x="548878" y="357187"/>
            <a:ext cx="4023000" cy="4429200"/>
          </a:xfrm>
          <a:prstGeom prst="rect">
            <a:avLst/>
          </a:prstGeom>
          <a:noFill/>
          <a:ln>
            <a:noFill/>
          </a:ln>
          <a:effectLst>
            <a:outerShdw blurRad="127000" rotWithShape="0" algn="tr" dir="8100000" dist="38100">
              <a:schemeClr val="accent1">
                <a:alpha val="9800"/>
              </a:schemeClr>
            </a:outerShdw>
          </a:effectLst>
        </p:spPr>
      </p:sp>
      <p:sp>
        <p:nvSpPr>
          <p:cNvPr id="109" name="Google Shape;109;p21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AND_BODY_2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3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2660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">
  <p:cSld name="2_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>
            <p:ph idx="2" type="pic"/>
          </p:nvPr>
        </p:nvSpPr>
        <p:spPr>
          <a:xfrm>
            <a:off x="0" y="2571750"/>
            <a:ext cx="4572000" cy="2571900"/>
          </a:xfrm>
          <a:prstGeom prst="rect">
            <a:avLst/>
          </a:prstGeom>
          <a:noFill/>
          <a:ln>
            <a:noFill/>
          </a:ln>
          <a:effectLst>
            <a:outerShdw blurRad="152400" rotWithShape="0" algn="tr" dir="8100000" dist="38100">
              <a:schemeClr val="accent1">
                <a:alpha val="9800"/>
              </a:schemeClr>
            </a:outerShdw>
          </a:effectLst>
        </p:spPr>
      </p:sp>
      <p:sp>
        <p:nvSpPr>
          <p:cNvPr id="122" name="Google Shape;122;p24"/>
          <p:cNvSpPr/>
          <p:nvPr>
            <p:ph idx="3" type="pic"/>
          </p:nvPr>
        </p:nvSpPr>
        <p:spPr>
          <a:xfrm>
            <a:off x="4572000" y="0"/>
            <a:ext cx="4572000" cy="2571900"/>
          </a:xfrm>
          <a:prstGeom prst="rect">
            <a:avLst/>
          </a:prstGeom>
          <a:noFill/>
          <a:ln>
            <a:noFill/>
          </a:ln>
          <a:effectLst>
            <a:outerShdw blurRad="152400" rotWithShape="0" algn="tr" dir="8100000" dist="38100">
              <a:schemeClr val="accent1">
                <a:alpha val="9800"/>
              </a:schemeClr>
            </a:outerShdw>
          </a:effectLst>
        </p:spPr>
      </p:sp>
      <p:sp>
        <p:nvSpPr>
          <p:cNvPr id="123" name="Google Shape;123;p24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>
            <p:ph idx="2" type="pic"/>
          </p:nvPr>
        </p:nvSpPr>
        <p:spPr>
          <a:xfrm>
            <a:off x="3241477" y="1735336"/>
            <a:ext cx="1828800" cy="182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40482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8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32" name="Google Shape;132;p2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33" name="Google Shape;133;p2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2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36" name="Google Shape;136;p2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2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40" name="Google Shape;140;p2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" name="Google Shape;144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01F3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0"/>
          <p:cNvGrpSpPr/>
          <p:nvPr/>
        </p:nvGrpSpPr>
        <p:grpSpPr>
          <a:xfrm>
            <a:off x="7801210" y="4105700"/>
            <a:ext cx="316800" cy="1036523"/>
            <a:chOff x="7801210" y="4105700"/>
            <a:chExt cx="316800" cy="1036523"/>
          </a:xfrm>
        </p:grpSpPr>
        <p:sp>
          <p:nvSpPr>
            <p:cNvPr id="152" name="Google Shape;152;p30"/>
            <p:cNvSpPr/>
            <p:nvPr/>
          </p:nvSpPr>
          <p:spPr>
            <a:xfrm>
              <a:off x="7801210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7801210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7801210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30"/>
          <p:cNvGrpSpPr/>
          <p:nvPr/>
        </p:nvGrpSpPr>
        <p:grpSpPr>
          <a:xfrm>
            <a:off x="8259418" y="3757688"/>
            <a:ext cx="316800" cy="1384535"/>
            <a:chOff x="8259418" y="3757688"/>
            <a:chExt cx="316800" cy="1384535"/>
          </a:xfrm>
        </p:grpSpPr>
        <p:sp>
          <p:nvSpPr>
            <p:cNvPr id="156" name="Google Shape;156;p30"/>
            <p:cNvSpPr/>
            <p:nvPr/>
          </p:nvSpPr>
          <p:spPr>
            <a:xfrm>
              <a:off x="8259418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8259418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8259418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8259418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30"/>
          <p:cNvGrpSpPr/>
          <p:nvPr/>
        </p:nvGrpSpPr>
        <p:grpSpPr>
          <a:xfrm>
            <a:off x="8717625" y="3409675"/>
            <a:ext cx="316800" cy="1732548"/>
            <a:chOff x="8717625" y="3409675"/>
            <a:chExt cx="316800" cy="1732548"/>
          </a:xfrm>
        </p:grpSpPr>
        <p:sp>
          <p:nvSpPr>
            <p:cNvPr id="161" name="Google Shape;161;p30"/>
            <p:cNvSpPr/>
            <p:nvPr/>
          </p:nvSpPr>
          <p:spPr>
            <a:xfrm>
              <a:off x="8717625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8717625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8717625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8717625" y="3409675"/>
              <a:ext cx="316800" cy="1732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8717625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824000" y="331907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1600"/>
              <a:buNone/>
              <a:defRPr sz="1600">
                <a:solidFill>
                  <a:srgbClr val="FA510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7343003" y="4801723"/>
            <a:ext cx="316800" cy="34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460975" y="1817775"/>
            <a:ext cx="396600" cy="3966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 rot="-9830444">
            <a:off x="5403834" y="3078503"/>
            <a:ext cx="320148" cy="320148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7647812" y="2704283"/>
            <a:ext cx="635219" cy="635219"/>
            <a:chOff x="6725725" y="2701260"/>
            <a:chExt cx="1208100" cy="1208100"/>
          </a:xfrm>
        </p:grpSpPr>
        <p:sp>
          <p:nvSpPr>
            <p:cNvPr id="173" name="Google Shape;173;p30"/>
            <p:cNvSpPr/>
            <p:nvPr/>
          </p:nvSpPr>
          <p:spPr>
            <a:xfrm rot="5400000">
              <a:off x="6725725" y="2701260"/>
              <a:ext cx="1208100" cy="12081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6954988" y="2930398"/>
              <a:ext cx="749700" cy="7497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30"/>
          <p:cNvSpPr/>
          <p:nvPr/>
        </p:nvSpPr>
        <p:spPr>
          <a:xfrm rot="2044777">
            <a:off x="5911449" y="867729"/>
            <a:ext cx="1554223" cy="1554223"/>
          </a:xfrm>
          <a:prstGeom prst="ellipse">
            <a:avLst/>
          </a:prstGeom>
          <a:solidFill>
            <a:srgbClr val="101F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2">
            <a:alphaModFix/>
          </a:blip>
          <a:srcRect b="23436" l="0" r="20810" t="0"/>
          <a:stretch/>
        </p:blipFill>
        <p:spPr>
          <a:xfrm>
            <a:off x="4409425" y="565750"/>
            <a:ext cx="4734575" cy="4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A510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81" name="Google Shape;181;p3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3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3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3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3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3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A96C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32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8" name="Google Shape;198;p3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99" name="Google Shape;199;p3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3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2" name="Google Shape;202;p3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3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6" name="Google Shape;206;p3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40482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15" name="Google Shape;215;p3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16" name="Google Shape;216;p3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3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19" name="Google Shape;219;p3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3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23" name="Google Shape;223;p3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800"/>
              <a:buFont typeface="Nunito"/>
              <a:buNone/>
              <a:defRPr sz="1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1303800" y="1990050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4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4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>
            <a:off x="584371" y="618539"/>
            <a:ext cx="102300" cy="1023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96C1"/>
              </a:buClr>
              <a:buSzPts val="2800"/>
              <a:buFont typeface="Nunito"/>
              <a:buNone/>
              <a:defRPr>
                <a:solidFill>
                  <a:srgbClr val="0A96C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4823"/>
              </a:buClr>
              <a:buSzPts val="2800"/>
              <a:buFont typeface="Nunito"/>
              <a:buNone/>
              <a:defRPr>
                <a:solidFill>
                  <a:srgbClr val="40482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303800" y="1990050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6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6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2800"/>
              <a:buFont typeface="Nunito"/>
              <a:buNone/>
              <a:defRPr>
                <a:solidFill>
                  <a:srgbClr val="FA510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101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A510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4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270" name="Google Shape;270;p4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71" name="Google Shape;271;p4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4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75" name="Google Shape;275;p4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4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79" name="Google Shape;279;p4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4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4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6" name="Google Shape;286;p4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91" name="Google Shape;291;p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101F3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297" name="Google Shape;297;p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98" name="Google Shape;298;p4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4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03" name="Google Shape;303;p4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4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309" name="Google Shape;309;p4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4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314" name="Google Shape;314;p4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4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318" name="Google Shape;318;p4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4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324" name="Google Shape;324;p4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4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329" name="Google Shape;329;p4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4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333" name="Google Shape;333;p4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4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339" name="Google Shape;339;p4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4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344" name="Google Shape;344;p4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4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349" name="Google Shape;349;p4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4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353" name="Google Shape;353;p4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4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358" name="Google Shape;358;p4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4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363" name="Google Shape;363;p4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4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369" name="Google Shape;369;p4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374" name="Google Shape;374;p4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4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378" name="Google Shape;378;p4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4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383" name="Google Shape;383;p4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4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4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4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389" name="Google Shape;389;p4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4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394" name="Google Shape;394;p4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98" name="Google Shape;398;p4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4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404" name="Google Shape;404;p4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4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409" name="Google Shape;409;p4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414" name="Google Shape;414;p4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4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418" name="Google Shape;418;p4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2" name="Google Shape;422;p4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4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Google Shape;427;p44"/>
          <p:cNvGrpSpPr/>
          <p:nvPr/>
        </p:nvGrpSpPr>
        <p:grpSpPr>
          <a:xfrm>
            <a:off x="5609460" y="179238"/>
            <a:ext cx="3216425" cy="3659864"/>
            <a:chOff x="5609460" y="179238"/>
            <a:chExt cx="3216425" cy="3659864"/>
          </a:xfrm>
        </p:grpSpPr>
        <p:sp>
          <p:nvSpPr>
            <p:cNvPr id="428" name="Google Shape;428;p44"/>
            <p:cNvSpPr/>
            <p:nvPr/>
          </p:nvSpPr>
          <p:spPr>
            <a:xfrm>
              <a:off x="8164759" y="1207909"/>
              <a:ext cx="448800" cy="4488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4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431" name="Google Shape;431;p4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FA51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4"/>
              <p:cNvSpPr/>
              <p:nvPr/>
            </p:nvSpPr>
            <p:spPr>
              <a:xfrm>
                <a:off x="6954918" y="2930420"/>
                <a:ext cx="749400" cy="749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434" name="Google Shape;434;p4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8097550" y="1140700"/>
              <a:ext cx="583500" cy="5835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0A96C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44"/>
            <p:cNvGrpSpPr/>
            <p:nvPr/>
          </p:nvGrpSpPr>
          <p:grpSpPr>
            <a:xfrm>
              <a:off x="7952720" y="179238"/>
              <a:ext cx="873165" cy="873002"/>
              <a:chOff x="7754428" y="208725"/>
              <a:chExt cx="541800" cy="541800"/>
            </a:xfrm>
          </p:grpSpPr>
          <p:sp>
            <p:nvSpPr>
              <p:cNvPr id="438" name="Google Shape;438;p44"/>
              <p:cNvSpPr/>
              <p:nvPr/>
            </p:nvSpPr>
            <p:spPr>
              <a:xfrm rot="-8648420">
                <a:off x="7867008" y="321315"/>
                <a:ext cx="316489" cy="316489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FA510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5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45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4" name="Google Shape;444;p45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2660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">
  <p:cSld name="2_layou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/>
          <p:nvPr>
            <p:ph idx="2" type="pic"/>
          </p:nvPr>
        </p:nvSpPr>
        <p:spPr>
          <a:xfrm>
            <a:off x="0" y="2571750"/>
            <a:ext cx="4572000" cy="2571900"/>
          </a:xfrm>
          <a:prstGeom prst="rect">
            <a:avLst/>
          </a:prstGeom>
          <a:noFill/>
          <a:ln>
            <a:noFill/>
          </a:ln>
          <a:effectLst>
            <a:outerShdw blurRad="152400" rotWithShape="0" algn="tr" dir="8100000" dist="38100">
              <a:schemeClr val="accent1">
                <a:alpha val="9800"/>
              </a:schemeClr>
            </a:outerShdw>
          </a:effectLst>
        </p:spPr>
      </p:sp>
      <p:sp>
        <p:nvSpPr>
          <p:cNvPr id="451" name="Google Shape;451;p48"/>
          <p:cNvSpPr/>
          <p:nvPr>
            <p:ph idx="3" type="pic"/>
          </p:nvPr>
        </p:nvSpPr>
        <p:spPr>
          <a:xfrm>
            <a:off x="4572000" y="0"/>
            <a:ext cx="4572000" cy="2571900"/>
          </a:xfrm>
          <a:prstGeom prst="rect">
            <a:avLst/>
          </a:prstGeom>
          <a:noFill/>
          <a:ln>
            <a:noFill/>
          </a:ln>
          <a:effectLst>
            <a:outerShdw blurRad="152400" rotWithShape="0" algn="tr" dir="8100000" dist="38100">
              <a:schemeClr val="accent1">
                <a:alpha val="9800"/>
              </a:schemeClr>
            </a:outerShdw>
          </a:effectLst>
        </p:spPr>
      </p:sp>
      <p:sp>
        <p:nvSpPr>
          <p:cNvPr id="452" name="Google Shape;452;p48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6" name="Google Shape;456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">
  <p:cSld name="1_layou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/>
          <p:nvPr>
            <p:ph idx="2" type="pic"/>
          </p:nvPr>
        </p:nvSpPr>
        <p:spPr>
          <a:xfrm>
            <a:off x="548878" y="357187"/>
            <a:ext cx="4023000" cy="4429200"/>
          </a:xfrm>
          <a:prstGeom prst="rect">
            <a:avLst/>
          </a:prstGeom>
          <a:noFill/>
          <a:ln>
            <a:noFill/>
          </a:ln>
          <a:effectLst>
            <a:outerShdw blurRad="127000" rotWithShape="0" algn="tr" dir="8100000" dist="38100">
              <a:schemeClr val="accent1">
                <a:alpha val="8630"/>
              </a:schemeClr>
            </a:outerShdw>
          </a:effectLst>
        </p:spPr>
      </p:sp>
      <p:sp>
        <p:nvSpPr>
          <p:cNvPr id="460" name="Google Shape;460;p50"/>
          <p:cNvSpPr/>
          <p:nvPr/>
        </p:nvSpPr>
        <p:spPr>
          <a:xfrm>
            <a:off x="8362404" y="4704190"/>
            <a:ext cx="218100" cy="218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0"/>
          <p:cNvSpPr txBox="1"/>
          <p:nvPr/>
        </p:nvSpPr>
        <p:spPr>
          <a:xfrm>
            <a:off x="8334459" y="4743964"/>
            <a:ext cx="27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Font typeface="Nunito"/>
              <a:buChar char="●"/>
              <a:defRPr sz="13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ctrTitle"/>
          </p:nvPr>
        </p:nvSpPr>
        <p:spPr>
          <a:xfrm>
            <a:off x="136800" y="1050600"/>
            <a:ext cx="72108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440"/>
              <a:t>Platform Feedback Analysis</a:t>
            </a:r>
            <a:endParaRPr sz="3440"/>
          </a:p>
        </p:txBody>
      </p:sp>
      <p:sp>
        <p:nvSpPr>
          <p:cNvPr id="468" name="Google Shape;468;p5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9" y="1447675"/>
            <a:ext cx="3981327" cy="91366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/>
          <p:nvPr>
            <p:ph type="ctrTitle"/>
          </p:nvPr>
        </p:nvSpPr>
        <p:spPr>
          <a:xfrm>
            <a:off x="210925" y="2701950"/>
            <a:ext cx="52701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90"/>
              <a:t>Moringa School Feedback Data Analysis and Recommendations</a:t>
            </a:r>
            <a:endParaRPr sz="31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239" y="107600"/>
            <a:ext cx="1016138" cy="60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54"/>
          <p:cNvCxnSpPr/>
          <p:nvPr/>
        </p:nvCxnSpPr>
        <p:spPr>
          <a:xfrm flipH="1">
            <a:off x="268600" y="864775"/>
            <a:ext cx="4968300" cy="23700"/>
          </a:xfrm>
          <a:prstGeom prst="straightConnector1">
            <a:avLst/>
          </a:prstGeom>
          <a:noFill/>
          <a:ln cap="flat" cmpd="sng" w="28575">
            <a:solidFill>
              <a:srgbClr val="FA510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54"/>
          <p:cNvSpPr txBox="1"/>
          <p:nvPr/>
        </p:nvSpPr>
        <p:spPr>
          <a:xfrm>
            <a:off x="268525" y="411875"/>
            <a:ext cx="796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Feedback Categorization</a:t>
            </a:r>
            <a:endParaRPr b="1" sz="34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155875" y="1298250"/>
            <a:ext cx="89175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Feedback grouped into categories: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●"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Highly Useful (6-7): 199 responses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●"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Useful (4-5): 42 responses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●"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Maybe Useful (1-3): 17 responses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Visualized with bar and pie charts for clarity.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Key Insight: Over 74% rated the platform as Highly Useful.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239" y="107600"/>
            <a:ext cx="1016138" cy="60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55"/>
          <p:cNvCxnSpPr/>
          <p:nvPr/>
        </p:nvCxnSpPr>
        <p:spPr>
          <a:xfrm flipH="1">
            <a:off x="495525" y="882850"/>
            <a:ext cx="5383200" cy="5700"/>
          </a:xfrm>
          <a:prstGeom prst="straightConnector1">
            <a:avLst/>
          </a:prstGeom>
          <a:noFill/>
          <a:ln cap="flat" cmpd="sng" w="28575">
            <a:solidFill>
              <a:srgbClr val="FA510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55"/>
          <p:cNvSpPr txBox="1"/>
          <p:nvPr/>
        </p:nvSpPr>
        <p:spPr>
          <a:xfrm>
            <a:off x="483450" y="386075"/>
            <a:ext cx="7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Feedback Category Charts</a:t>
            </a:r>
            <a:endParaRPr b="1" sz="34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ie_chart.png" id="490" name="Google Shape;49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25" y="1371600"/>
            <a:ext cx="3107400" cy="318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chart.png" id="491" name="Google Shape;49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0300" y="1371600"/>
            <a:ext cx="4256824" cy="35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239" y="107600"/>
            <a:ext cx="1016138" cy="60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6"/>
          <p:cNvCxnSpPr/>
          <p:nvPr/>
        </p:nvCxnSpPr>
        <p:spPr>
          <a:xfrm flipH="1">
            <a:off x="475075" y="864775"/>
            <a:ext cx="6904200" cy="23700"/>
          </a:xfrm>
          <a:prstGeom prst="straightConnector1">
            <a:avLst/>
          </a:prstGeom>
          <a:noFill/>
          <a:ln cap="flat" cmpd="sng" w="28575">
            <a:solidFill>
              <a:srgbClr val="FA510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56"/>
          <p:cNvSpPr txBox="1"/>
          <p:nvPr/>
        </p:nvSpPr>
        <p:spPr>
          <a:xfrm>
            <a:off x="483450" y="386075"/>
            <a:ext cx="7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Feedback Form Recommendations</a:t>
            </a: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34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439025" y="1157575"/>
            <a:ext cx="80844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AutoNum type="arabicPeriod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Add open-ended questions to capture specific insights.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AutoNum type="arabicPeriod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Introduce Likert scales for detailed feature analysis.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AutoNum type="arabicPeriod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Gauge emotional responses to understand engagement.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AutoNum type="arabicPeriod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Include Net Promoter Score (NPS) questions.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AutoNum type="arabicPeriod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Ask for specific improvement suggestions.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239" y="107600"/>
            <a:ext cx="1016138" cy="60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57"/>
          <p:cNvCxnSpPr/>
          <p:nvPr/>
        </p:nvCxnSpPr>
        <p:spPr>
          <a:xfrm flipH="1">
            <a:off x="475150" y="855750"/>
            <a:ext cx="7536900" cy="32700"/>
          </a:xfrm>
          <a:prstGeom prst="straightConnector1">
            <a:avLst/>
          </a:prstGeom>
          <a:noFill/>
          <a:ln cap="flat" cmpd="sng" w="28575">
            <a:solidFill>
              <a:srgbClr val="FA510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7"/>
          <p:cNvSpPr txBox="1"/>
          <p:nvPr/>
        </p:nvSpPr>
        <p:spPr>
          <a:xfrm>
            <a:off x="483450" y="386075"/>
            <a:ext cx="75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Recommendation Likelihood Analysis</a:t>
            </a:r>
            <a:r>
              <a:rPr b="1" lang="en" sz="34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34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439025" y="1157575"/>
            <a:ext cx="808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Estimated likelihood to recommend: 77.1%.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Based on ratings of 6-7 indicating strong advocacy.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Recommendations for better insights: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Add direct recommendation questions.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Include NPS for precise segmentation.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37415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Ask about referral feature improvements.</a:t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239" y="107600"/>
            <a:ext cx="1016138" cy="609773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8"/>
          <p:cNvSpPr txBox="1"/>
          <p:nvPr/>
        </p:nvSpPr>
        <p:spPr>
          <a:xfrm>
            <a:off x="958200" y="1390200"/>
            <a:ext cx="72276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A510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A510F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  <a:endParaRPr b="1" sz="3600">
              <a:solidFill>
                <a:srgbClr val="FA510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A510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