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1038" y="5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4D14F4-E114-4248-AEA0-BCEE3E29F522}" type="datetimeFigureOut">
              <a:rPr lang="en-US" smtClean="0"/>
              <a:pPr/>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8251F-30C4-41AB-B424-E8FCA40A54FA}" type="slidenum">
              <a:rPr lang="en-US" smtClean="0"/>
              <a:pPr/>
              <a:t>‹#›</a:t>
            </a:fld>
            <a:endParaRPr lang="en-US"/>
          </a:p>
        </p:txBody>
      </p:sp>
    </p:spTree>
    <p:extLst>
      <p:ext uri="{BB962C8B-B14F-4D97-AF65-F5344CB8AC3E}">
        <p14:creationId xmlns:p14="http://schemas.microsoft.com/office/powerpoint/2010/main" val="327205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4D14F4-E114-4248-AEA0-BCEE3E29F522}" type="datetimeFigureOut">
              <a:rPr lang="en-US" smtClean="0"/>
              <a:pPr/>
              <a:t>5/29/2015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8251F-30C4-41AB-B424-E8FCA40A54FA}" type="slidenum">
              <a:rPr lang="en-US" smtClean="0"/>
              <a:pPr/>
              <a:t>‹#›</a:t>
            </a:fld>
            <a:endParaRPr lang="en-US"/>
          </a:p>
        </p:txBody>
      </p:sp>
    </p:spTree>
    <p:extLst>
      <p:ext uri="{BB962C8B-B14F-4D97-AF65-F5344CB8AC3E}">
        <p14:creationId xmlns:p14="http://schemas.microsoft.com/office/powerpoint/2010/main" val="45804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4D14F4-E114-4248-AEA0-BCEE3E29F522}" type="datetimeFigureOut">
              <a:rPr lang="en-US" smtClean="0"/>
              <a:pPr/>
              <a:t>5/29/2015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8251F-30C4-41AB-B424-E8FCA40A54FA}" type="slidenum">
              <a:rPr lang="en-US" smtClean="0"/>
              <a:pPr/>
              <a:t>‹#›</a:t>
            </a:fld>
            <a:endParaRPr lang="en-US"/>
          </a:p>
        </p:txBody>
      </p:sp>
    </p:spTree>
    <p:extLst>
      <p:ext uri="{BB962C8B-B14F-4D97-AF65-F5344CB8AC3E}">
        <p14:creationId xmlns:p14="http://schemas.microsoft.com/office/powerpoint/2010/main" val="252608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4D14F4-E114-4248-AEA0-BCEE3E29F522}" type="datetimeFigureOut">
              <a:rPr lang="en-US" smtClean="0"/>
              <a:pPr/>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8251F-30C4-41AB-B424-E8FCA40A54FA}" type="slidenum">
              <a:rPr lang="en-US" smtClean="0"/>
              <a:pPr/>
              <a:t>‹#›</a:t>
            </a:fld>
            <a:endParaRPr lang="en-US"/>
          </a:p>
        </p:txBody>
      </p:sp>
    </p:spTree>
    <p:extLst>
      <p:ext uri="{BB962C8B-B14F-4D97-AF65-F5344CB8AC3E}">
        <p14:creationId xmlns:p14="http://schemas.microsoft.com/office/powerpoint/2010/main" val="65586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D14F4-E114-4248-AEA0-BCEE3E29F522}" type="datetimeFigureOut">
              <a:rPr lang="en-US" smtClean="0"/>
              <a:pPr/>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8251F-30C4-41AB-B424-E8FCA40A54FA}" type="slidenum">
              <a:rPr lang="en-US" smtClean="0"/>
              <a:pPr/>
              <a:t>‹#›</a:t>
            </a:fld>
            <a:endParaRPr lang="en-US"/>
          </a:p>
        </p:txBody>
      </p:sp>
    </p:spTree>
    <p:extLst>
      <p:ext uri="{BB962C8B-B14F-4D97-AF65-F5344CB8AC3E}">
        <p14:creationId xmlns:p14="http://schemas.microsoft.com/office/powerpoint/2010/main" val="1646206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44D14F4-E114-4248-AEA0-BCEE3E29F522}" type="datetimeFigureOut">
              <a:rPr lang="en-US" smtClean="0"/>
              <a:pPr/>
              <a:t>5/29/2015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48251F-30C4-41AB-B424-E8FCA40A54FA}" type="slidenum">
              <a:rPr lang="en-US" smtClean="0"/>
              <a:pPr/>
              <a:t>‹#›</a:t>
            </a:fld>
            <a:endParaRPr lang="en-US"/>
          </a:p>
        </p:txBody>
      </p:sp>
    </p:spTree>
    <p:extLst>
      <p:ext uri="{BB962C8B-B14F-4D97-AF65-F5344CB8AC3E}">
        <p14:creationId xmlns:p14="http://schemas.microsoft.com/office/powerpoint/2010/main" val="23022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B44D14F4-E114-4248-AEA0-BCEE3E29F522}" type="datetimeFigureOut">
              <a:rPr lang="en-US" smtClean="0"/>
              <a:pPr/>
              <a:t>5/29/2015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648251F-30C4-41AB-B424-E8FCA40A54FA}" type="slidenum">
              <a:rPr lang="en-US" smtClean="0"/>
              <a:pPr/>
              <a:t>‹#›</a:t>
            </a:fld>
            <a:endParaRPr lang="en-US"/>
          </a:p>
        </p:txBody>
      </p:sp>
    </p:spTree>
    <p:extLst>
      <p:ext uri="{BB962C8B-B14F-4D97-AF65-F5344CB8AC3E}">
        <p14:creationId xmlns:p14="http://schemas.microsoft.com/office/powerpoint/2010/main" val="424027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B44D14F4-E114-4248-AEA0-BCEE3E29F522}" type="datetimeFigureOut">
              <a:rPr lang="en-US" smtClean="0"/>
              <a:pPr/>
              <a:t>5/29/2015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B648251F-30C4-41AB-B424-E8FCA40A54FA}" type="slidenum">
              <a:rPr lang="en-US" smtClean="0"/>
              <a:pPr/>
              <a:t>‹#›</a:t>
            </a:fld>
            <a:endParaRPr lang="en-US"/>
          </a:p>
        </p:txBody>
      </p:sp>
    </p:spTree>
    <p:extLst>
      <p:ext uri="{BB962C8B-B14F-4D97-AF65-F5344CB8AC3E}">
        <p14:creationId xmlns:p14="http://schemas.microsoft.com/office/powerpoint/2010/main" val="357008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4D14F4-E114-4248-AEA0-BCEE3E29F522}" type="datetimeFigureOut">
              <a:rPr lang="en-US" smtClean="0"/>
              <a:pPr/>
              <a:t>5/29/2015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8251F-30C4-41AB-B424-E8FCA40A54FA}" type="slidenum">
              <a:rPr lang="en-US" smtClean="0"/>
              <a:pPr/>
              <a:t>‹#›</a:t>
            </a:fld>
            <a:endParaRPr lang="en-US"/>
          </a:p>
        </p:txBody>
      </p:sp>
    </p:spTree>
    <p:extLst>
      <p:ext uri="{BB962C8B-B14F-4D97-AF65-F5344CB8AC3E}">
        <p14:creationId xmlns:p14="http://schemas.microsoft.com/office/powerpoint/2010/main" val="227285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44D14F4-E114-4248-AEA0-BCEE3E29F522}" type="datetimeFigureOut">
              <a:rPr lang="en-US" smtClean="0"/>
              <a:pPr/>
              <a:t>5/29/2015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48251F-30C4-41AB-B424-E8FCA40A54FA}" type="slidenum">
              <a:rPr lang="en-US" smtClean="0"/>
              <a:pPr/>
              <a:t>‹#›</a:t>
            </a:fld>
            <a:endParaRPr lang="en-US"/>
          </a:p>
        </p:txBody>
      </p:sp>
    </p:spTree>
    <p:extLst>
      <p:ext uri="{BB962C8B-B14F-4D97-AF65-F5344CB8AC3E}">
        <p14:creationId xmlns:p14="http://schemas.microsoft.com/office/powerpoint/2010/main" val="26817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44D14F4-E114-4248-AEA0-BCEE3E29F522}" type="datetimeFigureOut">
              <a:rPr lang="en-US" smtClean="0"/>
              <a:pPr/>
              <a:t>5/29/2015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B648251F-30C4-41AB-B424-E8FCA40A54FA}" type="slidenum">
              <a:rPr lang="en-US" smtClean="0"/>
              <a:pPr/>
              <a:t>‹#›</a:t>
            </a:fld>
            <a:endParaRPr lang="en-US"/>
          </a:p>
        </p:txBody>
      </p:sp>
    </p:spTree>
    <p:extLst>
      <p:ext uri="{BB962C8B-B14F-4D97-AF65-F5344CB8AC3E}">
        <p14:creationId xmlns:p14="http://schemas.microsoft.com/office/powerpoint/2010/main" val="420025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44D14F4-E114-4248-AEA0-BCEE3E29F522}" type="datetimeFigureOut">
              <a:rPr lang="en-US" smtClean="0"/>
              <a:pPr/>
              <a:t>5/29/2015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648251F-30C4-41AB-B424-E8FCA40A54FA}" type="slidenum">
              <a:rPr lang="en-US" smtClean="0"/>
              <a:pPr/>
              <a:t>‹#›</a:t>
            </a:fld>
            <a:endParaRPr lang="en-US"/>
          </a:p>
        </p:txBody>
      </p:sp>
    </p:spTree>
    <p:extLst>
      <p:ext uri="{BB962C8B-B14F-4D97-AF65-F5344CB8AC3E}">
        <p14:creationId xmlns:p14="http://schemas.microsoft.com/office/powerpoint/2010/main" val="171160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ka-GE" dirty="0" smtClean="0"/>
              <a:t>აკადემიური პრეზენტაცია</a:t>
            </a:r>
            <a:endParaRPr lang="en-US" dirty="0"/>
          </a:p>
        </p:txBody>
      </p:sp>
      <p:sp>
        <p:nvSpPr>
          <p:cNvPr id="3" name="Subtitle 2"/>
          <p:cNvSpPr>
            <a:spLocks noGrp="1"/>
          </p:cNvSpPr>
          <p:nvPr>
            <p:ph type="subTitle" idx="1"/>
          </p:nvPr>
        </p:nvSpPr>
        <p:spPr/>
        <p:txBody>
          <a:bodyPr/>
          <a:lstStyle/>
          <a:p>
            <a:r>
              <a:rPr lang="ka-GE" dirty="0" smtClean="0"/>
              <a:t>ქეთევან ინწკირველი</a:t>
            </a:r>
          </a:p>
          <a:p>
            <a:r>
              <a:rPr lang="en-US" dirty="0" smtClean="0"/>
              <a:t>kintskirveli@cu.edu.ge</a:t>
            </a:r>
            <a:endParaRPr lang="en-US" dirty="0"/>
          </a:p>
        </p:txBody>
      </p:sp>
      <p:pic>
        <p:nvPicPr>
          <p:cNvPr id="4" name="Picture 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79138" y="1902498"/>
            <a:ext cx="2558955" cy="204716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18" y="6114196"/>
            <a:ext cx="623004" cy="637333"/>
          </a:xfrm>
          <a:prstGeom prst="rect">
            <a:avLst/>
          </a:prstGeom>
        </p:spPr>
      </p:pic>
      <p:sp>
        <p:nvSpPr>
          <p:cNvPr id="6" name="TextBox 5"/>
          <p:cNvSpPr txBox="1"/>
          <p:nvPr/>
        </p:nvSpPr>
        <p:spPr>
          <a:xfrm>
            <a:off x="655622" y="6382197"/>
            <a:ext cx="1255594" cy="369332"/>
          </a:xfrm>
          <a:prstGeom prst="rect">
            <a:avLst/>
          </a:prstGeom>
          <a:noFill/>
        </p:spPr>
        <p:txBody>
          <a:bodyPr wrap="square" rtlCol="0">
            <a:spAutoFit/>
          </a:bodyPr>
          <a:lstStyle/>
          <a:p>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03/04/2014</a:t>
            </a:r>
            <a:endPar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244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200401" cy="4601183"/>
          </a:xfrm>
        </p:spPr>
        <p:txBody>
          <a:bodyPr/>
          <a:lstStyle/>
          <a:p>
            <a:r>
              <a:rPr lang="ka-GE" dirty="0" smtClean="0"/>
              <a:t>აკადემიური პრეზენტაციის ფორმატი</a:t>
            </a:r>
            <a:br>
              <a:rPr lang="ka-GE" dirty="0" smtClean="0"/>
            </a:br>
            <a:r>
              <a:rPr lang="ka-GE" dirty="0" smtClean="0"/>
              <a:t/>
            </a:r>
            <a:br>
              <a:rPr lang="ka-GE" dirty="0" smtClean="0"/>
            </a:br>
            <a:r>
              <a:rPr lang="ka-GE" sz="2400" dirty="0" smtClean="0"/>
              <a:t>ტექსტი</a:t>
            </a:r>
            <a:endParaRPr lang="en-US" sz="4000" dirty="0"/>
          </a:p>
        </p:txBody>
      </p:sp>
      <p:sp>
        <p:nvSpPr>
          <p:cNvPr id="3" name="Content Placeholder 2"/>
          <p:cNvSpPr>
            <a:spLocks noGrp="1"/>
          </p:cNvSpPr>
          <p:nvPr>
            <p:ph idx="1"/>
          </p:nvPr>
        </p:nvSpPr>
        <p:spPr>
          <a:xfrm>
            <a:off x="3500778" y="1123837"/>
            <a:ext cx="8045227" cy="4844957"/>
          </a:xfrm>
        </p:spPr>
        <p:txBody>
          <a:bodyPr>
            <a:noAutofit/>
          </a:bodyPr>
          <a:lstStyle/>
          <a:p>
            <a:pPr lvl="0"/>
            <a:r>
              <a:rPr lang="ka-GE" dirty="0"/>
              <a:t>სათაურები და სხვა ტექსტი განირჩეოდეს ერთმანეთისგან (შრიფტის ზომა, ფერი, კურსივი და სხვ.).</a:t>
            </a:r>
            <a:endParaRPr lang="en-US" dirty="0"/>
          </a:p>
          <a:p>
            <a:pPr lvl="0"/>
            <a:r>
              <a:rPr lang="ka-GE" dirty="0"/>
              <a:t>პრეზენტაციის განმავლობაში არ გამოიყენებოდეს ერთი ენის ფარგლებში 3 შრიფტზე მეტი. </a:t>
            </a:r>
            <a:endParaRPr lang="en-US" dirty="0"/>
          </a:p>
          <a:p>
            <a:pPr lvl="0"/>
            <a:r>
              <a:rPr lang="ka-GE" dirty="0"/>
              <a:t>მთავრული შრიფტი გამოიყენებოდეს მხოლოდ სათაურების შემთხვევაში.</a:t>
            </a:r>
            <a:endParaRPr lang="en-US" dirty="0"/>
          </a:p>
          <a:p>
            <a:pPr lvl="0"/>
            <a:r>
              <a:rPr lang="ka-GE" dirty="0"/>
              <a:t>სათაურის შრიფტის ზომა არ იყოს 24-ზე ნაკლები.</a:t>
            </a:r>
            <a:endParaRPr lang="en-US" dirty="0"/>
          </a:p>
          <a:p>
            <a:pPr lvl="0"/>
            <a:r>
              <a:rPr lang="ka-GE" dirty="0"/>
              <a:t>ტექსტის შრიფტის ზომა არ იყოს 20-ზე ნაკლები.</a:t>
            </a:r>
            <a:endParaRPr lang="en-US" dirty="0"/>
          </a:p>
          <a:p>
            <a:pPr lvl="0"/>
            <a:r>
              <a:rPr lang="ka-GE" dirty="0"/>
              <a:t>ქართულ ენაზე წერისას გამოყენებულ უნდა იქნას მხოლოდ ქართული შრიფტი.</a:t>
            </a:r>
            <a:endParaRPr lang="en-US" dirty="0"/>
          </a:p>
          <a:p>
            <a:pPr lvl="0"/>
            <a:r>
              <a:rPr lang="ka-GE" dirty="0"/>
              <a:t>ტექსტის შრიფტი ქართული ენის შემთხვევაში უნდა იყოს Unicod-ის კოდირებაში (Sylfaen ან მსგავსი).</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18" y="6114196"/>
            <a:ext cx="623004" cy="637333"/>
          </a:xfrm>
          <a:prstGeom prst="rect">
            <a:avLst/>
          </a:prstGeom>
        </p:spPr>
      </p:pic>
      <p:sp>
        <p:nvSpPr>
          <p:cNvPr id="5" name="TextBox 4"/>
          <p:cNvSpPr txBox="1"/>
          <p:nvPr/>
        </p:nvSpPr>
        <p:spPr>
          <a:xfrm>
            <a:off x="655622" y="6382197"/>
            <a:ext cx="1255594" cy="369332"/>
          </a:xfrm>
          <a:prstGeom prst="rect">
            <a:avLst/>
          </a:prstGeom>
          <a:noFill/>
        </p:spPr>
        <p:txBody>
          <a:bodyPr wrap="square" rtlCol="0">
            <a:spAutoFit/>
          </a:bodyPr>
          <a:lstStyle/>
          <a:p>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03/04/2014</a:t>
            </a:r>
            <a:endPar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5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121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a-GE" dirty="0" smtClean="0"/>
              <a:t>აკადემიური პრეზენტაცია</a:t>
            </a:r>
            <a:endParaRPr lang="en-US" dirty="0"/>
          </a:p>
        </p:txBody>
      </p:sp>
      <p:sp>
        <p:nvSpPr>
          <p:cNvPr id="3" name="Content Placeholder 2"/>
          <p:cNvSpPr>
            <a:spLocks noGrp="1"/>
          </p:cNvSpPr>
          <p:nvPr>
            <p:ph idx="1"/>
          </p:nvPr>
        </p:nvSpPr>
        <p:spPr/>
        <p:txBody>
          <a:bodyPr/>
          <a:lstStyle/>
          <a:p>
            <a:r>
              <a:rPr lang="ka-GE" dirty="0"/>
              <a:t>წარმოადგენს ინფორმაციის კომპიუტერული სლაიდების ფორმატით აღწერასა და ვიზუალურ </a:t>
            </a:r>
            <a:r>
              <a:rPr lang="ka-GE" dirty="0" smtClean="0"/>
              <a:t>გაფორმებას</a:t>
            </a:r>
          </a:p>
          <a:p>
            <a:pPr marL="0" indent="0">
              <a:buNone/>
            </a:pPr>
            <a:endParaRPr lang="ka-GE" dirty="0" smtClean="0"/>
          </a:p>
          <a:p>
            <a:r>
              <a:rPr lang="ka-GE" dirty="0"/>
              <a:t>შესაძლებელია იყოს შექმნილი როგორც დამოუკიდებელი დოკუმენტი, ან დოკუმენტი, რომელიც გამოიყენება ნარატორის ტექსტის პარალელურად.</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18" y="6114196"/>
            <a:ext cx="623004" cy="637333"/>
          </a:xfrm>
          <a:prstGeom prst="rect">
            <a:avLst/>
          </a:prstGeom>
        </p:spPr>
      </p:pic>
      <p:sp>
        <p:nvSpPr>
          <p:cNvPr id="5" name="TextBox 4"/>
          <p:cNvSpPr txBox="1"/>
          <p:nvPr/>
        </p:nvSpPr>
        <p:spPr>
          <a:xfrm>
            <a:off x="655622" y="6382197"/>
            <a:ext cx="1255594" cy="369332"/>
          </a:xfrm>
          <a:prstGeom prst="rect">
            <a:avLst/>
          </a:prstGeom>
          <a:noFill/>
        </p:spPr>
        <p:txBody>
          <a:bodyPr wrap="square" rtlCol="0">
            <a:spAutoFit/>
          </a:bodyPr>
          <a:lstStyle/>
          <a:p>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03/04/2014</a:t>
            </a:r>
            <a:endPar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515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a-GE" dirty="0" smtClean="0"/>
              <a:t>აკადემიური პრეზენტაცია</a:t>
            </a:r>
            <a:endParaRPr lang="en-US" dirty="0"/>
          </a:p>
        </p:txBody>
      </p:sp>
      <p:sp>
        <p:nvSpPr>
          <p:cNvPr id="3" name="Content Placeholder 2"/>
          <p:cNvSpPr>
            <a:spLocks noGrp="1"/>
          </p:cNvSpPr>
          <p:nvPr>
            <p:ph idx="1"/>
          </p:nvPr>
        </p:nvSpPr>
        <p:spPr/>
        <p:txBody>
          <a:bodyPr/>
          <a:lstStyle/>
          <a:p>
            <a:r>
              <a:rPr lang="ka-GE" dirty="0"/>
              <a:t>წარმოადგენს ინფორმაციის კომპიუტერული სლაიდების ფორმატით აღწერასა და ვიზუალურ </a:t>
            </a:r>
            <a:r>
              <a:rPr lang="ka-GE" dirty="0" smtClean="0"/>
              <a:t>გაფორმებას</a:t>
            </a:r>
          </a:p>
          <a:p>
            <a:pPr marL="0" indent="0">
              <a:buNone/>
            </a:pPr>
            <a:endParaRPr lang="ka-GE" dirty="0" smtClean="0"/>
          </a:p>
          <a:p>
            <a:r>
              <a:rPr lang="ka-GE" dirty="0"/>
              <a:t>შესაძლებელია იყოს შექმნილი როგორც დამოუკიდებელი დოკუმენტი, ან დოკუმენტი, რომელიც გამოიყენება ნარატორის ტექსტის პარალელურად</a:t>
            </a:r>
            <a:r>
              <a:rPr lang="ka-GE" dirty="0" smtClean="0"/>
              <a:t>.</a:t>
            </a:r>
          </a:p>
          <a:p>
            <a:endParaRPr lang="ka-GE" dirty="0"/>
          </a:p>
          <a:p>
            <a:r>
              <a:rPr lang="ka-GE" dirty="0" smtClean="0"/>
              <a:t>უნდა </a:t>
            </a:r>
            <a:r>
              <a:rPr lang="ka-GE" dirty="0"/>
              <a:t>იყოს წარმოდგენილი სათანადო სტრუქტურისა და ფორმატის დაცვით</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18" y="6114196"/>
            <a:ext cx="623004" cy="637333"/>
          </a:xfrm>
          <a:prstGeom prst="rect">
            <a:avLst/>
          </a:prstGeom>
        </p:spPr>
      </p:pic>
      <p:sp>
        <p:nvSpPr>
          <p:cNvPr id="5" name="TextBox 4"/>
          <p:cNvSpPr txBox="1"/>
          <p:nvPr/>
        </p:nvSpPr>
        <p:spPr>
          <a:xfrm>
            <a:off x="655622" y="6382197"/>
            <a:ext cx="1255594" cy="369332"/>
          </a:xfrm>
          <a:prstGeom prst="rect">
            <a:avLst/>
          </a:prstGeom>
          <a:noFill/>
        </p:spPr>
        <p:txBody>
          <a:bodyPr wrap="square" rtlCol="0">
            <a:spAutoFit/>
          </a:bodyPr>
          <a:lstStyle/>
          <a:p>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03/04/2014</a:t>
            </a:r>
            <a:endPar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3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1123837"/>
            <a:ext cx="3193576" cy="4601183"/>
          </a:xfrm>
        </p:spPr>
        <p:txBody>
          <a:bodyPr/>
          <a:lstStyle/>
          <a:p>
            <a:r>
              <a:rPr lang="ka-GE" dirty="0" smtClean="0"/>
              <a:t>აკადემიური პრეზენტაციის სტრუქტურა</a:t>
            </a:r>
            <a:endParaRPr lang="en-US" dirty="0"/>
          </a:p>
        </p:txBody>
      </p:sp>
      <p:sp>
        <p:nvSpPr>
          <p:cNvPr id="3" name="Content Placeholder 2"/>
          <p:cNvSpPr>
            <a:spLocks noGrp="1"/>
          </p:cNvSpPr>
          <p:nvPr>
            <p:ph idx="1"/>
          </p:nvPr>
        </p:nvSpPr>
        <p:spPr/>
        <p:txBody>
          <a:bodyPr/>
          <a:lstStyle/>
          <a:p>
            <a:r>
              <a:rPr lang="ka-GE" dirty="0"/>
              <a:t>პრეზენტაციას აუცილებლად აქვს სატიტულო სლაიდი და ძირითადი ნაწილი. ხანდახან პრეზენტაციას აქვს ხოლმე ასევე დასკვნითი სლაიდი.</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18" y="6114196"/>
            <a:ext cx="623004" cy="637333"/>
          </a:xfrm>
          <a:prstGeom prst="rect">
            <a:avLst/>
          </a:prstGeom>
        </p:spPr>
      </p:pic>
      <p:sp>
        <p:nvSpPr>
          <p:cNvPr id="5" name="TextBox 4"/>
          <p:cNvSpPr txBox="1"/>
          <p:nvPr/>
        </p:nvSpPr>
        <p:spPr>
          <a:xfrm>
            <a:off x="655622" y="6382197"/>
            <a:ext cx="1255594" cy="369332"/>
          </a:xfrm>
          <a:prstGeom prst="rect">
            <a:avLst/>
          </a:prstGeom>
          <a:noFill/>
        </p:spPr>
        <p:txBody>
          <a:bodyPr wrap="square" rtlCol="0">
            <a:spAutoFit/>
          </a:bodyPr>
          <a:lstStyle/>
          <a:p>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03/04/2014</a:t>
            </a:r>
            <a:endPar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65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200401" cy="4601183"/>
          </a:xfrm>
        </p:spPr>
        <p:txBody>
          <a:bodyPr/>
          <a:lstStyle/>
          <a:p>
            <a:r>
              <a:rPr lang="ka-GE" dirty="0" smtClean="0"/>
              <a:t>აკადემიური პრეზენტაციის სატიტულო (პირველი) სლაიდი</a:t>
            </a:r>
            <a:br>
              <a:rPr lang="ka-GE" dirty="0" smtClean="0"/>
            </a:br>
            <a:r>
              <a:rPr lang="ka-GE" dirty="0" smtClean="0"/>
              <a:t>უნდა მოიცავდეს</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15903" y="4810470"/>
            <a:ext cx="3384646" cy="190293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TextBox 6"/>
          <p:cNvSpPr txBox="1"/>
          <p:nvPr/>
        </p:nvSpPr>
        <p:spPr>
          <a:xfrm>
            <a:off x="3466531" y="763482"/>
            <a:ext cx="8488907" cy="4370427"/>
          </a:xfrm>
          <a:prstGeom prst="rect">
            <a:avLst/>
          </a:prstGeom>
          <a:noFill/>
        </p:spPr>
        <p:txBody>
          <a:bodyPr wrap="square" rtlCol="0">
            <a:spAutoFit/>
          </a:bodyPr>
          <a:lstStyle/>
          <a:p>
            <a:pPr marL="285750" lvl="0" indent="-285750">
              <a:buFont typeface="Arial" panose="020B0604020202020204" pitchFamily="34" charset="0"/>
              <a:buChar char="•"/>
            </a:pPr>
            <a:r>
              <a:rPr lang="ka-GE" sz="2000" dirty="0">
                <a:solidFill>
                  <a:schemeClr val="tx1">
                    <a:lumMod val="65000"/>
                    <a:lumOff val="35000"/>
                  </a:schemeClr>
                </a:solidFill>
              </a:rPr>
              <a:t>პრეზენტაციის სახელწოდებას</a:t>
            </a:r>
            <a:r>
              <a:rPr lang="ka-GE" sz="2000" dirty="0" smtClean="0">
                <a:solidFill>
                  <a:schemeClr val="tx1">
                    <a:lumMod val="65000"/>
                    <a:lumOff val="35000"/>
                  </a:schemeClr>
                </a:solidFill>
              </a:rPr>
              <a:t>;</a:t>
            </a:r>
          </a:p>
          <a:p>
            <a:pPr lvl="0"/>
            <a:endParaRPr lang="en-US" sz="2000" dirty="0">
              <a:solidFill>
                <a:schemeClr val="tx1">
                  <a:lumMod val="65000"/>
                  <a:lumOff val="35000"/>
                </a:schemeClr>
              </a:solidFill>
            </a:endParaRPr>
          </a:p>
          <a:p>
            <a:pPr marL="285750" lvl="0" indent="-285750">
              <a:buFont typeface="Arial" panose="020B0604020202020204" pitchFamily="34" charset="0"/>
              <a:buChar char="•"/>
            </a:pPr>
            <a:r>
              <a:rPr lang="ka-GE" sz="2000" dirty="0">
                <a:solidFill>
                  <a:schemeClr val="tx1">
                    <a:lumMod val="65000"/>
                    <a:lumOff val="35000"/>
                  </a:schemeClr>
                </a:solidFill>
              </a:rPr>
              <a:t>პრეზენტაციის ავტორის (ავტორების) სახელს (სახელებს) მათი საკონტაქტო ინფორმაციის (სასურველია ელექტრონული ფოსტის) მითითებით</a:t>
            </a:r>
            <a:r>
              <a:rPr lang="ka-GE" sz="2000" dirty="0" smtClean="0">
                <a:solidFill>
                  <a:schemeClr val="tx1">
                    <a:lumMod val="65000"/>
                    <a:lumOff val="35000"/>
                  </a:schemeClr>
                </a:solidFill>
              </a:rPr>
              <a:t>;</a:t>
            </a:r>
          </a:p>
          <a:p>
            <a:pPr marL="285750" lvl="0" indent="-285750">
              <a:buFont typeface="Arial" panose="020B0604020202020204" pitchFamily="34" charset="0"/>
              <a:buChar char="•"/>
            </a:pPr>
            <a:endParaRPr lang="en-US" sz="2000" dirty="0">
              <a:solidFill>
                <a:schemeClr val="tx1">
                  <a:lumMod val="65000"/>
                  <a:lumOff val="35000"/>
                </a:schemeClr>
              </a:solidFill>
            </a:endParaRPr>
          </a:p>
          <a:p>
            <a:pPr marL="285750" lvl="0" indent="-285750">
              <a:buFont typeface="Arial" panose="020B0604020202020204" pitchFamily="34" charset="0"/>
              <a:buChar char="•"/>
            </a:pPr>
            <a:r>
              <a:rPr lang="ka-GE" sz="2000" dirty="0">
                <a:solidFill>
                  <a:schemeClr val="tx1">
                    <a:lumMod val="65000"/>
                    <a:lumOff val="35000"/>
                  </a:schemeClr>
                </a:solidFill>
              </a:rPr>
              <a:t>პრეზენტაციის წარდგენის თარიღს</a:t>
            </a:r>
            <a:r>
              <a:rPr lang="ka-GE" sz="2000" dirty="0" smtClean="0">
                <a:solidFill>
                  <a:schemeClr val="tx1">
                    <a:lumMod val="65000"/>
                    <a:lumOff val="35000"/>
                  </a:schemeClr>
                </a:solidFill>
              </a:rPr>
              <a:t>;</a:t>
            </a:r>
          </a:p>
          <a:p>
            <a:pPr lvl="0"/>
            <a:endParaRPr lang="en-US" sz="2000" dirty="0">
              <a:solidFill>
                <a:schemeClr val="tx1">
                  <a:lumMod val="65000"/>
                  <a:lumOff val="35000"/>
                </a:schemeClr>
              </a:solidFill>
            </a:endParaRPr>
          </a:p>
          <a:p>
            <a:pPr marL="285750" lvl="0" indent="-285750">
              <a:buFont typeface="Arial" panose="020B0604020202020204" pitchFamily="34" charset="0"/>
              <a:buChar char="•"/>
            </a:pPr>
            <a:r>
              <a:rPr lang="ka-GE" sz="2000" dirty="0">
                <a:solidFill>
                  <a:schemeClr val="tx1">
                    <a:lumMod val="65000"/>
                    <a:lumOff val="35000"/>
                  </a:schemeClr>
                </a:solidFill>
              </a:rPr>
              <a:t>უნივერსიტეტის ლოგოს</a:t>
            </a:r>
            <a:r>
              <a:rPr lang="ka-GE" sz="2000" dirty="0" smtClean="0">
                <a:solidFill>
                  <a:schemeClr val="tx1">
                    <a:lumMod val="65000"/>
                    <a:lumOff val="35000"/>
                  </a:schemeClr>
                </a:solidFill>
              </a:rPr>
              <a:t>;</a:t>
            </a:r>
          </a:p>
          <a:p>
            <a:pPr lvl="0"/>
            <a:endParaRPr lang="en-US" sz="2000" dirty="0">
              <a:solidFill>
                <a:schemeClr val="tx1">
                  <a:lumMod val="65000"/>
                  <a:lumOff val="35000"/>
                </a:schemeClr>
              </a:solidFill>
            </a:endParaRPr>
          </a:p>
          <a:p>
            <a:pPr marL="285750" lvl="0" indent="-285750">
              <a:buFont typeface="Arial" panose="020B0604020202020204" pitchFamily="34" charset="0"/>
              <a:buChar char="•"/>
            </a:pPr>
            <a:r>
              <a:rPr lang="ka-GE" sz="2000" dirty="0">
                <a:solidFill>
                  <a:schemeClr val="tx1">
                    <a:lumMod val="65000"/>
                    <a:lumOff val="35000"/>
                  </a:schemeClr>
                </a:solidFill>
              </a:rPr>
              <a:t>რაიმე კურსის/პროგრამის/კონფერენციის ფარგლებში შემუშავებული პრეზენტაციის შემთხვევაში მითითებული უნდა იყოს კურსის/პროგრამის/კონფერენციის დასახელება.</a:t>
            </a:r>
            <a:endParaRPr lang="en-US" sz="2000" dirty="0">
              <a:solidFill>
                <a:schemeClr val="tx1">
                  <a:lumMod val="65000"/>
                  <a:lumOff val="35000"/>
                </a:schemeClr>
              </a:solidFill>
            </a:endParaRPr>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18" y="6147473"/>
            <a:ext cx="623004" cy="637333"/>
          </a:xfrm>
          <a:prstGeom prst="rect">
            <a:avLst/>
          </a:prstGeom>
        </p:spPr>
      </p:pic>
      <p:sp>
        <p:nvSpPr>
          <p:cNvPr id="9" name="TextBox 8"/>
          <p:cNvSpPr txBox="1"/>
          <p:nvPr/>
        </p:nvSpPr>
        <p:spPr>
          <a:xfrm>
            <a:off x="655622" y="6382197"/>
            <a:ext cx="1255594" cy="369332"/>
          </a:xfrm>
          <a:prstGeom prst="rect">
            <a:avLst/>
          </a:prstGeom>
          <a:noFill/>
        </p:spPr>
        <p:txBody>
          <a:bodyPr wrap="square" rtlCol="0">
            <a:spAutoFit/>
          </a:bodyPr>
          <a:lstStyle/>
          <a:p>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03/04/2014</a:t>
            </a:r>
            <a:endPar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Rectangle 9"/>
          <p:cNvSpPr/>
          <p:nvPr/>
        </p:nvSpPr>
        <p:spPr>
          <a:xfrm>
            <a:off x="32618" y="182924"/>
            <a:ext cx="4485523" cy="369332"/>
          </a:xfrm>
          <a:prstGeom prst="rect">
            <a:avLst/>
          </a:prstGeom>
        </p:spPr>
        <p:txBody>
          <a:bodyPr wrap="none">
            <a:spAutoFit/>
          </a:bodyPr>
          <a:lstStyle/>
          <a:p>
            <a:r>
              <a:rPr lang="ka-GE" dirty="0" smtClean="0">
                <a:ln w="0"/>
                <a:solidFill>
                  <a:schemeClr val="accent1"/>
                </a:solidFill>
                <a:effectLst>
                  <a:outerShdw blurRad="38100" dist="25400" dir="5400000" algn="ctr" rotWithShape="0">
                    <a:srgbClr val="6E747A">
                      <a:alpha val="43000"/>
                    </a:srgbClr>
                  </a:outerShdw>
                </a:effectLst>
              </a:rPr>
              <a:t>აკადემიური პრეზენტაციის სტრუქტურა</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4970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200401" cy="4601183"/>
          </a:xfrm>
        </p:spPr>
        <p:txBody>
          <a:bodyPr/>
          <a:lstStyle/>
          <a:p>
            <a:r>
              <a:rPr lang="ka-GE" dirty="0"/>
              <a:t>აკადემიური პრეზენტაციის </a:t>
            </a:r>
            <a:r>
              <a:rPr lang="ka-GE" dirty="0" smtClean="0"/>
              <a:t>ძირითადი სლაიდები</a:t>
            </a:r>
            <a:br>
              <a:rPr lang="ka-GE" dirty="0" smtClean="0"/>
            </a:br>
            <a:r>
              <a:rPr lang="ka-GE" dirty="0" smtClean="0"/>
              <a:t>უნდა მოიცავდეს</a:t>
            </a:r>
            <a:endParaRPr lang="en-US" dirty="0"/>
          </a:p>
        </p:txBody>
      </p:sp>
      <p:sp>
        <p:nvSpPr>
          <p:cNvPr id="3" name="Content Placeholder 2"/>
          <p:cNvSpPr>
            <a:spLocks noGrp="1"/>
          </p:cNvSpPr>
          <p:nvPr>
            <p:ph idx="1"/>
          </p:nvPr>
        </p:nvSpPr>
        <p:spPr/>
        <p:txBody>
          <a:bodyPr/>
          <a:lstStyle/>
          <a:p>
            <a:pPr lvl="0"/>
            <a:r>
              <a:rPr lang="ka-GE" dirty="0"/>
              <a:t>უნივერსიტეტის ლოგოს;</a:t>
            </a:r>
            <a:endParaRPr lang="en-US" dirty="0"/>
          </a:p>
          <a:p>
            <a:pPr lvl="0"/>
            <a:r>
              <a:rPr lang="ka-GE" dirty="0"/>
              <a:t>პრეზენტაციის თარიღს;</a:t>
            </a:r>
            <a:endParaRPr lang="en-US" dirty="0"/>
          </a:p>
          <a:p>
            <a:pPr lvl="0"/>
            <a:r>
              <a:rPr lang="ka-GE" dirty="0"/>
              <a:t>პრეზენტაციის ავტორს; მრავალი ავტორის შემთხვევაში ჩამონათვალი შეიძლება შემოკლდეს შემდეგი წესის მიხედვით: იწერება პირველი ავტორის სახელი, ხოლო სხვა ავტორებთან დაკავშირებით იწერება „და სხვა“, მაგალითად: „გიორგი ჭიაბერაშვილი და სხვა“;</a:t>
            </a:r>
            <a:endParaRPr lang="en-US" dirty="0"/>
          </a:p>
          <a:p>
            <a:pPr lvl="0"/>
            <a:r>
              <a:rPr lang="ka-GE" dirty="0"/>
              <a:t>სლაიდის ან თემატური ერთეულის სახელწოდებას</a:t>
            </a:r>
            <a:r>
              <a:rPr lang="ka-GE"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18" y="6114196"/>
            <a:ext cx="623004" cy="637333"/>
          </a:xfrm>
          <a:prstGeom prst="rect">
            <a:avLst/>
          </a:prstGeom>
        </p:spPr>
      </p:pic>
      <p:sp>
        <p:nvSpPr>
          <p:cNvPr id="5" name="TextBox 4"/>
          <p:cNvSpPr txBox="1"/>
          <p:nvPr/>
        </p:nvSpPr>
        <p:spPr>
          <a:xfrm>
            <a:off x="655622" y="6382197"/>
            <a:ext cx="1255594" cy="369332"/>
          </a:xfrm>
          <a:prstGeom prst="rect">
            <a:avLst/>
          </a:prstGeom>
          <a:noFill/>
        </p:spPr>
        <p:txBody>
          <a:bodyPr wrap="square" rtlCol="0">
            <a:spAutoFit/>
          </a:bodyPr>
          <a:lstStyle/>
          <a:p>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03/04/2014</a:t>
            </a:r>
            <a:endPar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32618" y="166188"/>
            <a:ext cx="4485523" cy="369332"/>
          </a:xfrm>
          <a:prstGeom prst="rect">
            <a:avLst/>
          </a:prstGeom>
        </p:spPr>
        <p:txBody>
          <a:bodyPr wrap="none">
            <a:spAutoFit/>
          </a:bodyPr>
          <a:lstStyle/>
          <a:p>
            <a:r>
              <a:rPr lang="ka-GE" dirty="0" smtClean="0">
                <a:ln w="0"/>
                <a:solidFill>
                  <a:schemeClr val="accent1"/>
                </a:solidFill>
                <a:effectLst>
                  <a:outerShdw blurRad="38100" dist="25400" dir="5400000" algn="ctr" rotWithShape="0">
                    <a:srgbClr val="6E747A">
                      <a:alpha val="43000"/>
                    </a:srgbClr>
                  </a:outerShdw>
                </a:effectLst>
              </a:rPr>
              <a:t>აკადემიური პრეზენტაციის სტრუქტურა</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44907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200401" cy="4601183"/>
          </a:xfrm>
        </p:spPr>
        <p:txBody>
          <a:bodyPr/>
          <a:lstStyle/>
          <a:p>
            <a:r>
              <a:rPr lang="ka-GE" dirty="0" smtClean="0"/>
              <a:t>აკადემიური პრეზენტაციის ფორმატი</a:t>
            </a:r>
            <a:br>
              <a:rPr lang="ka-GE" dirty="0" smtClean="0"/>
            </a:br>
            <a:r>
              <a:rPr lang="ka-GE" dirty="0" smtClean="0"/>
              <a:t/>
            </a:r>
            <a:br>
              <a:rPr lang="ka-GE" dirty="0" smtClean="0"/>
            </a:br>
            <a:r>
              <a:rPr lang="ka-GE" sz="2400" dirty="0" smtClean="0"/>
              <a:t>ვიზუალური გაფორმება</a:t>
            </a:r>
            <a:endParaRPr lang="en-US" sz="4000" dirty="0"/>
          </a:p>
        </p:txBody>
      </p:sp>
      <p:sp>
        <p:nvSpPr>
          <p:cNvPr id="3" name="Content Placeholder 2"/>
          <p:cNvSpPr>
            <a:spLocks noGrp="1"/>
          </p:cNvSpPr>
          <p:nvPr>
            <p:ph idx="1"/>
          </p:nvPr>
        </p:nvSpPr>
        <p:spPr>
          <a:xfrm>
            <a:off x="3691847" y="300249"/>
            <a:ext cx="7990636" cy="2968593"/>
          </a:xfrm>
        </p:spPr>
        <p:txBody>
          <a:bodyPr/>
          <a:lstStyle/>
          <a:p>
            <a:r>
              <a:rPr lang="ka-GE" dirty="0"/>
              <a:t>სლაიდებზე ვიზუალური გაფორმება უნდა გამოიყენებოდეს იდეის ან ტექსტში მოცემული ინფორმაციის გასამყარებლად ან რაიმე იდეის გადმოსაცემად.  ვიზუალურ გაფორმებას, რომელიც სხვა წყაროდან არის ნასესხები აუცილებლად ჭირდება მითითება. წყაროს მითითება უნდა მოხდეს </a:t>
            </a:r>
            <a:r>
              <a:rPr lang="en-US" dirty="0" err="1"/>
              <a:t>ჩიკაგოს</a:t>
            </a:r>
            <a:r>
              <a:rPr lang="en-US" dirty="0"/>
              <a:t> </a:t>
            </a:r>
            <a:r>
              <a:rPr lang="ka-GE" dirty="0"/>
              <a:t>სტილის წყაროების მითითების წესების დაცვით.</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18" y="6114196"/>
            <a:ext cx="623004" cy="637333"/>
          </a:xfrm>
          <a:prstGeom prst="rect">
            <a:avLst/>
          </a:prstGeom>
        </p:spPr>
      </p:pic>
      <p:sp>
        <p:nvSpPr>
          <p:cNvPr id="5" name="TextBox 4"/>
          <p:cNvSpPr txBox="1"/>
          <p:nvPr/>
        </p:nvSpPr>
        <p:spPr>
          <a:xfrm>
            <a:off x="655622" y="6382197"/>
            <a:ext cx="1255594" cy="369332"/>
          </a:xfrm>
          <a:prstGeom prst="rect">
            <a:avLst/>
          </a:prstGeom>
          <a:noFill/>
        </p:spPr>
        <p:txBody>
          <a:bodyPr wrap="square" rtlCol="0">
            <a:spAutoFit/>
          </a:bodyPr>
          <a:lstStyle/>
          <a:p>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03/04/2014</a:t>
            </a:r>
            <a:endPar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877">
            <a:off x="6239853" y="2988858"/>
            <a:ext cx="4327683" cy="2882237"/>
          </a:xfrm>
          <a:prstGeom prst="rect">
            <a:avLst/>
          </a:prstGeom>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96516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200401" cy="4601183"/>
          </a:xfrm>
        </p:spPr>
        <p:txBody>
          <a:bodyPr/>
          <a:lstStyle/>
          <a:p>
            <a:r>
              <a:rPr lang="ka-GE" dirty="0" smtClean="0"/>
              <a:t>აკადემიური პრეზენტაციის ფორმატი</a:t>
            </a:r>
            <a:br>
              <a:rPr lang="ka-GE" dirty="0" smtClean="0"/>
            </a:br>
            <a:r>
              <a:rPr lang="ka-GE" dirty="0" smtClean="0"/>
              <a:t/>
            </a:r>
            <a:br>
              <a:rPr lang="ka-GE" dirty="0" smtClean="0"/>
            </a:br>
            <a:r>
              <a:rPr lang="ka-GE" sz="2400" dirty="0" smtClean="0"/>
              <a:t>ვიზუალური გაფორმება</a:t>
            </a:r>
            <a:endParaRPr lang="en-US" sz="4000" dirty="0"/>
          </a:p>
        </p:txBody>
      </p:sp>
      <p:sp>
        <p:nvSpPr>
          <p:cNvPr id="3" name="Content Placeholder 2"/>
          <p:cNvSpPr>
            <a:spLocks noGrp="1"/>
          </p:cNvSpPr>
          <p:nvPr>
            <p:ph idx="1"/>
          </p:nvPr>
        </p:nvSpPr>
        <p:spPr>
          <a:xfrm>
            <a:off x="3691847" y="300249"/>
            <a:ext cx="7990636" cy="2968593"/>
          </a:xfrm>
        </p:spPr>
        <p:txBody>
          <a:bodyPr/>
          <a:lstStyle/>
          <a:p>
            <a:r>
              <a:rPr lang="ka-GE" dirty="0"/>
              <a:t>თუ სლაიდის ვიზუალურ გაფორმების რაიმე ელემენტი გამოიყენება, როგორც ფონი, ტექსტისთვის მნიშვნელოვანია, რომ გამოყენებული იყოს კონტრასტული ფერები. თუ გაფორმების ელემენტი მუქი ფერისაა, ტექსტი აუცილებლად უნდა იყოს ღია ფერში. იგივე პრინციპი ეხება ნებისმიერ ფონურ გაფორმებას.</a:t>
            </a:r>
            <a:endParaRPr lang="en-US" dirty="0"/>
          </a:p>
          <a:p>
            <a:pPr marL="0" indent="0">
              <a:buNone/>
            </a:pPr>
            <a:r>
              <a:rPr lang="ka-GE"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18" y="6114196"/>
            <a:ext cx="623004" cy="637333"/>
          </a:xfrm>
          <a:prstGeom prst="rect">
            <a:avLst/>
          </a:prstGeom>
        </p:spPr>
      </p:pic>
      <p:sp>
        <p:nvSpPr>
          <p:cNvPr id="5" name="TextBox 4"/>
          <p:cNvSpPr txBox="1"/>
          <p:nvPr/>
        </p:nvSpPr>
        <p:spPr>
          <a:xfrm>
            <a:off x="655622" y="6382197"/>
            <a:ext cx="1255594" cy="369332"/>
          </a:xfrm>
          <a:prstGeom prst="rect">
            <a:avLst/>
          </a:prstGeom>
          <a:noFill/>
        </p:spPr>
        <p:txBody>
          <a:bodyPr wrap="square" rtlCol="0">
            <a:spAutoFit/>
          </a:bodyPr>
          <a:lstStyle/>
          <a:p>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03/04/2014</a:t>
            </a:r>
            <a:endPar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4765">
            <a:off x="6657614" y="2902039"/>
            <a:ext cx="3707599" cy="2780699"/>
          </a:xfrm>
          <a:prstGeom prst="rect">
            <a:avLst/>
          </a:prstGeom>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6254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200401" cy="4601183"/>
          </a:xfrm>
        </p:spPr>
        <p:txBody>
          <a:bodyPr/>
          <a:lstStyle/>
          <a:p>
            <a:r>
              <a:rPr lang="ka-GE" dirty="0" smtClean="0"/>
              <a:t>აკადემიური პრეზენტაციის ფორმატი</a:t>
            </a:r>
            <a:br>
              <a:rPr lang="ka-GE" dirty="0" smtClean="0"/>
            </a:br>
            <a:r>
              <a:rPr lang="ka-GE" dirty="0" smtClean="0"/>
              <a:t/>
            </a:r>
            <a:br>
              <a:rPr lang="ka-GE" dirty="0" smtClean="0"/>
            </a:br>
            <a:r>
              <a:rPr lang="ka-GE" sz="2400" dirty="0" smtClean="0"/>
              <a:t>ტექსტი</a:t>
            </a:r>
            <a:endParaRPr lang="en-US" sz="4000" dirty="0"/>
          </a:p>
        </p:txBody>
      </p:sp>
      <p:sp>
        <p:nvSpPr>
          <p:cNvPr id="3" name="Content Placeholder 2"/>
          <p:cNvSpPr>
            <a:spLocks noGrp="1"/>
          </p:cNvSpPr>
          <p:nvPr>
            <p:ph idx="1"/>
          </p:nvPr>
        </p:nvSpPr>
        <p:spPr>
          <a:xfrm>
            <a:off x="3528074" y="1787855"/>
            <a:ext cx="7990636" cy="2968593"/>
          </a:xfrm>
        </p:spPr>
        <p:txBody>
          <a:bodyPr/>
          <a:lstStyle/>
          <a:p>
            <a:r>
              <a:rPr lang="ka-GE" dirty="0"/>
              <a:t>პრეზენტაციაში ტექსტი მოცემულია ლაკონურად, ძირითადი იდეის, იდეის რეზიუმეს ან ჩამონათვალის სახით. სასურველია, თუ ერთ სლაიდზე არ იქნება განთავსებული 40 სიტყვაზე მეტი. განგრძობადი ნარატივი სასურველია გამოიყენებოდეს მხოლოდ რაიმე მნიშვნელოვანი წყაროს ციტირებისას.</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18" y="6114196"/>
            <a:ext cx="623004" cy="637333"/>
          </a:xfrm>
          <a:prstGeom prst="rect">
            <a:avLst/>
          </a:prstGeom>
        </p:spPr>
      </p:pic>
      <p:sp>
        <p:nvSpPr>
          <p:cNvPr id="5" name="TextBox 4"/>
          <p:cNvSpPr txBox="1"/>
          <p:nvPr/>
        </p:nvSpPr>
        <p:spPr>
          <a:xfrm>
            <a:off x="655622" y="6382197"/>
            <a:ext cx="1255594" cy="369332"/>
          </a:xfrm>
          <a:prstGeom prst="rect">
            <a:avLst/>
          </a:prstGeom>
          <a:noFill/>
        </p:spPr>
        <p:txBody>
          <a:bodyPr wrap="square" rtlCol="0">
            <a:spAutoFit/>
          </a:bodyPr>
          <a:lstStyle/>
          <a:p>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03/04/2014</a:t>
            </a:r>
            <a:endPar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2291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TC103457475[[fn=Frame]]</Template>
  <TotalTime>48</TotalTime>
  <Words>404</Words>
  <Application>Microsoft Office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Frame</vt:lpstr>
      <vt:lpstr>აკადემიური პრეზენტაცია</vt:lpstr>
      <vt:lpstr>აკადემიური პრეზენტაცია</vt:lpstr>
      <vt:lpstr>აკადემიური პრეზენტაცია</vt:lpstr>
      <vt:lpstr>აკადემიური პრეზენტაციის სტრუქტურა</vt:lpstr>
      <vt:lpstr>აკადემიური პრეზენტაციის სატიტულო (პირველი) სლაიდი უნდა მოიცავდეს</vt:lpstr>
      <vt:lpstr>აკადემიური პრეზენტაციის ძირითადი სლაიდები უნდა მოიცავდეს</vt:lpstr>
      <vt:lpstr>აკადემიური პრეზენტაციის ფორმატი  ვიზუალური გაფორმება</vt:lpstr>
      <vt:lpstr>აკადემიური პრეზენტაციის ფორმატი  ვიზუალური გაფორმება</vt:lpstr>
      <vt:lpstr>აკადემიური პრეზენტაციის ფორმატი  ტექსტი</vt:lpstr>
      <vt:lpstr>აკადემიური პრეზენტაციის ფორმატი  ტექსტი</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აკადემიური პრეზენტაცია</dc:title>
  <dc:creator>user</dc:creator>
  <cp:lastModifiedBy>a clasi</cp:lastModifiedBy>
  <cp:revision>8</cp:revision>
  <dcterms:created xsi:type="dcterms:W3CDTF">2014-04-02T21:17:39Z</dcterms:created>
  <dcterms:modified xsi:type="dcterms:W3CDTF">2015-05-29T15:56:28Z</dcterms:modified>
</cp:coreProperties>
</file>