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notesSlides/notesSlide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2" r:id="rId5"/>
    <p:sldId id="259" r:id="rId6"/>
    <p:sldId id="261" r:id="rId7"/>
    <p:sldId id="260" r:id="rId8"/>
    <p:sldId id="262" r:id="rId9"/>
    <p:sldId id="263" r:id="rId10"/>
    <p:sldId id="265" r:id="rId11"/>
    <p:sldId id="267" r:id="rId12"/>
    <p:sldId id="268" r:id="rId13"/>
    <p:sldId id="266" r:id="rId14"/>
    <p:sldId id="273" r:id="rId15"/>
    <p:sldId id="284" r:id="rId16"/>
    <p:sldId id="269" r:id="rId17"/>
    <p:sldId id="271" r:id="rId18"/>
    <p:sldId id="270" r:id="rId19"/>
    <p:sldId id="274" r:id="rId20"/>
    <p:sldId id="275" r:id="rId21"/>
    <p:sldId id="276" r:id="rId22"/>
    <p:sldId id="277" r:id="rId23"/>
    <p:sldId id="278" r:id="rId24"/>
    <p:sldId id="280" r:id="rId25"/>
    <p:sldId id="281" r:id="rId26"/>
    <p:sldId id="279" r:id="rId27"/>
    <p:sldId id="282" r:id="rId28"/>
    <p:sldId id="283" r:id="rId29"/>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2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9T12:18:40.4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33,'132'2,"145"-5,-171-12,-69 9,55-3,406 8,-237 2,-207 2,0 2,81 19,-83-13,2-2,89 4,-111-12,53 10,6 0,453-6,-305-7,868 2,-1081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6:53:58.597"/>
    </inkml:context>
    <inkml:brush xml:id="br0">
      <inkml:brushProperty name="width" value="0.05" units="cm"/>
      <inkml:brushProperty name="height" value="0.05" units="cm"/>
      <inkml:brushProperty name="color" value="#E71224"/>
    </inkml:brush>
  </inkml:definitions>
  <inkml:trace contextRef="#ctx0" brushRef="#br0">0 0 24575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6:54:04.397"/>
    </inkml:context>
    <inkml:brush xml:id="br0">
      <inkml:brushProperty name="width" value="0.05" units="cm"/>
      <inkml:brushProperty name="height" value="0.05" units="cm"/>
      <inkml:brushProperty name="color" value="#E71224"/>
    </inkml:brush>
  </inkml:definitions>
  <inkml:trace contextRef="#ctx0" brushRef="#br0">5874 5720 24575,'-32'-2'0,"0"-1"0,-53-12 0,62 10 0,-5-2 0,-39-15 0,39 12 0,-36-9 0,32 11 0,0-3 0,1 0 0,1-2 0,-40-22 0,-44-21 0,-37-20 0,130 66 0,0 1 0,-23-7 0,26 10 0,1 0 0,0-1 0,1-1 0,-26-15 0,-121-87 0,92 65 0,54 37 0,1-2 0,0 0 0,0-1 0,1-1 0,-14-14 0,4-2 0,17 19 0,1 0 0,-1 0 0,-1 0 0,0 1 0,0 0 0,0 1 0,-1 0 0,0 1 0,-18-9 0,12 8 0,0-1 0,1-1 0,0 0 0,0-1 0,1-1 0,-14-14 0,-34-24 0,46 37 0,0-1 0,1-1 0,-15-18 0,15 14 0,-1 2 0,-24-19 0,-4 6 0,-65-34 0,-33-22 0,109 64 0,-60-29 0,56 32 0,-46-32 0,-84-62 0,-54-48 0,212 153 0,0 0 0,0 2 0,-1-1 0,0 1 0,0 0 0,0 1 0,0 0 0,-1 1 0,0 0 0,-15-2 0,16 3 0,0-1 0,-1-1 0,1 1 0,0-1 0,1-1 0,-1 0 0,-11-8 0,-4-5 0,-26-26 0,-16-10 0,-62-34 0,114 75 0,-2 1 0,1 1 0,-1 0 0,-1 1 0,0 1 0,-27-11 0,30 15 0,1-1 0,0 0 0,0-1 0,1-1 0,0 0 0,-23-20 0,-63-69 0,66 61 0,-40-45 0,39 41 0,-2 2 0,-65-54 0,-6-6 0,35 29 0,-84-94 0,85 83 0,30 34 0,-27-28 0,44 51 0,1-2 0,1 0 0,2-1 0,0-1 0,-25-48 0,29 47 0,0 0 0,-2 1 0,-24-29 0,5 4 0,30 41 0,0 1 0,-1-1 0,0 1 0,0 0 0,-1 1 0,0 0 0,-11-7 0,-1 1 0,0-1 0,2-1 0,0-1 0,-31-37 0,33 35 0,0 0 0,-1 2 0,-1 0 0,0 1 0,-1 0 0,-1 2 0,-34-19 0,30 21 0,1-1 0,1-2 0,0 0 0,1-2 0,0 0 0,-36-42 0,-166-242 0,208 278 0,-1 1 0,-1 1 0,-40-37 0,35 37 0,-24-31 0,-10-11 0,43 49 0,1 0 0,0-1 0,2-1 0,0 0 0,0 0 0,-13-33 0,14 24 0,0 0 0,2-1 0,1 0 0,-5-36 0,10 42 0,0 0 0,1-1 0,0 1 0,2 0 0,1-1 0,1 1 0,0 0 0,2 0 0,12-36 0,-7 31 0,-2 0 0,-1 0 0,6-47 0,-10 60 0,0 0 0,1 0 0,1 1 0,0-1 0,0 1 0,2 0 0,8-14 0,60-77 0,-59 83 0,31-35 0,105-98 0,-141 145 0,0 0 0,0 1 0,0 0 0,1 1 0,0 0 0,21-6 0,-17 6 0,-1 0 0,1-1 0,18-13 0,-25 15 0,1 0 0,-1 0 0,1 1 0,-1 0 0,1 1 0,0 0 0,1 0 0,-1 1 0,13-1 0,14 1 0,48 3 0,-34 0 0,916 1-664,-936-1 695,1 2 0,0 1 0,-1 1-1,0 2 1,0 1 0,-1 1 0,58 26 0,-4 8 151,104 72 0,-76-45-129,70 32-53,-97-57 0,-53-29 0,0-2 0,44 12 0,-46-17 0,0 2 0,-1 1 0,45 25 0,111 99 0,22 13 0,-175-128 0,-1 1 0,-1 2 0,34 33 0,74 90 0,1 2 0,-42-62 0,-50-46 0,-1 2 0,62 75 0,-63-53 0,-32-42 0,2-2 0,29 33 0,62 48 0,47 51 0,-85-72 0,52 59 0,-95-114 0,1-1 0,1-2 0,33 23 0,89 61 0,-122-85 0,0 2 0,-2 1 0,24 30 0,48 49 0,-70-77 0,-1 0 0,-2 2 0,27 40 0,167 234 0,-176-254 0,-29-35 0,0 0 0,-1 1 0,-1 0 0,-1 1 0,16 30 0,197 416 0,-204-424 0,-1 0 0,-2 1 0,15 54 0,-24-73 0,1-1 0,0 0 0,17 26 0,0 1 0,30 46 0,-20-36 0,-27-39 0,0 0 0,-1 1 0,-1-1 0,5 23 0,1 3 0,2 10 0,10 86 0,-9-45 0,-9-56 0,-2 0 0,-1 0 0,-2 0 0,-5 49 0,1-70 0,-2 1 0,0-1 0,-1-1 0,0 1 0,-1-1 0,-10 15 0,15-26 0,-12 19 0,-30 39 0,-2 4 0,38-54 0,1-1 0,0-1 0,-16 19 0,20-26 0,0-1 0,0 0 0,0 0 0,-1-1 0,0 1 0,1-1 0,-1 1 0,0-1 0,0 0 0,0-1 0,0 1 0,-7 1 0,-16 1 24,-1-1-1,1-2 1,0 0-1,-35-5 1,-9 1-1507,51 2-5343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9T12:18:57.70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1 184,'3'-1,"0"1,-1-1,1 0,0 0,-1 0,1 0,-1 0,3-2,16-6,30-2,71-20,-79 20,-1 2,51-3,-12 1,114-26,-49 22,-34 6,48-5,221 9,-211 7,-76-2,352 12,-153 3,-125-9,-24 7,37 2,-163-14,-1 2,0-1,0 2,-1 0,29 12,-25-9,0 0,0-2,27 5,46 4,-51-7,65 4,-101-11,145-2,-127 0,1-1,-1-1,0-1,26-9,-15 4,1 1,43-5,-54 8,-6-1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19T12:19:02.2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1512 126,'-395'-12,"-77"-8,432 21,-62 11,15-1,37-7,0 2,0 3,-67 19,114-27,-16 7,18-8,1 0,0 1,0-1,0 0,-1 0,1 0,0 0,0 0,0 0,-1 1,1-1,0 0,0 0,0 0,0 1,-1-1,1 0,0 0,0 0,0 1,0-1,0 0,0 0,0 1,0-1,0 0,0 0,0 0,0 1,0-1,0 0,0 0,0 1,0-1,0 0,0 0,0 1,0-1,0 0,0 0,0 0,1 1,-1-1,0 0,0 0,0 0,0 1,1-1,-1 0,0 0,0 0,0 0,1 0,-1 1,0-1,0 0,0 0,1 0,-1 0,0 0,0 0,1 0,-1 0,0 0,0 0,1 0,-1 0,0 0,1 0,45 15,0-2,1-2,1-3,71 5,199-10,-205-5,-87 2,418-19,-218-11,56-7,127 30,-246 9,-44 0,139-5,-138-14,-68 8,11-3,60-7,-9 3,12-1,-12 3,4-1,-8 15,29-1,-109-7,-29 7,-1 1,1 0,-1 0,0 0,1 0,-1-1,0 1,1 0,-1 0,0-1,1 1,-1 0,0 0,1-1,-1 1,0-1,0 1,1 0,-1-1,0 1,0 0,1-2,-2 2,1-1,-1 1,1-1,0 1,-1-1,1 1,-1-1,1 1,-1 0,1-1,-1 1,0 0,1-1,-1 1,1 0,-1 0,0-1,1 1,-1 0,0 0,0 0,-20-4,-1 1,0 1,1 0,-38 4,13-1,-51-1,-182 25,191-11,-1-3,0-4,-123-6,-108-27,-213-7,59 35,430 0,-63 11,-19 2,88-13,6-1,-61 9,45-2,-95 4,-52-13,70-1,-281 2,384 1,0 2,-42 9,26-4,16-4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0T06:41:18.3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1 122,'109'0,"462"-12,-5-8,3 21,-212 0,885-1,-1205-1,53-11,-5 1,298 4,-306 7,-47-1,-1-2,36-7,25-3,38-2,-62 6,72-1,100 12,-212-2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0T06:41:20.4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93,'2202'0,"-2020"-15,-23 0,-103 13,16 1,98-16,-115 7,12-2,2 2,79-1,27 13,-147-2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0T06:41:22.6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0,'900'0,"-643"15,-39-1,628-11,-429-6,-215 2,229 3,-295 9,208 45,-243-38,13 5,-44-7,1-4,108 6,193-20,-345 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0T06:41:25.4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1,'1635'0,"-1609"1,-1 2,1 1,-1 1,29 10,-21-6,54 8,25-9,124-8,-96-2,661 2,-752 2,62 11,21 2,288-13,-219-3,-175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5-20T06:50:53.0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63,'0'1,"0"0,1 0,-1 0,0 0,1 0,-1 0,1 0,0 0,-1 0,1 0,0 0,-1 0,1 0,0-1,0 1,0 0,0 0,0-1,0 1,0-1,0 1,0-1,0 1,0-1,0 0,0 0,2 1,35 5,-33-6,324 6,-188-8,-89 2,39 0,103-13,30-25,-143 29,0 3,120 7,-81 2,1785-3,-1725-15,-32 1,353 12,-259 4,-86-4,169 4,-308 1,-1 0,0 0,0 2,0 0,0 0,25 15,-22-11,0-1,1 0,32 7,-9-10,-1-1,1-2,58-6,-44 2,58 4,-54 10,-12-2,-25-5,-1 0,43 17,-45-14,2-1,-1 0,28 3,-25-7,9 0,-1 2,0 1,43 14,-56-11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20T06:56:51.320"/>
    </inkml:context>
    <inkml:brush xml:id="br0">
      <inkml:brushProperty name="width" value="0.05" units="cm"/>
      <inkml:brushProperty name="height" value="0.05" units="cm"/>
      <inkml:brushProperty name="color" value="#E71224"/>
    </inkml:brush>
  </inkml:definitions>
  <inkml:trace contextRef="#ctx0" brushRef="#br0">5874 5720 24575,'-32'-2'0,"0"-1"0,-53-12 0,62 10 0,-5-2 0,-39-15 0,39 12 0,-36-9 0,32 11 0,0-3 0,1 0 0,1-2 0,-40-22 0,-44-21 0,-37-20 0,130 66 0,0 1 0,-23-7 0,26 10 0,1 0 0,0-1 0,1-1 0,-26-15 0,-121-87 0,92 65 0,54 37 0,1-2 0,0 0 0,0-1 0,1-1 0,-14-14 0,4-2 0,17 19 0,1 0 0,-1 0 0,-1 0 0,0 1 0,0 0 0,0 1 0,-1 0 0,0 1 0,-18-9 0,12 8 0,0-1 0,1-1 0,0 0 0,0-1 0,1-1 0,-14-14 0,-34-24 0,46 37 0,0-1 0,1-1 0,-15-18 0,15 14 0,-1 2 0,-24-19 0,-4 6 0,-65-34 0,-33-22 0,109 64 0,-60-29 0,56 32 0,-46-32 0,-84-62 0,-54-48 0,212 153 0,0 0 0,0 2 0,-1-1 0,0 1 0,0 0 0,0 1 0,0 0 0,-1 1 0,0 0 0,-15-2 0,16 3 0,0-1 0,-1-1 0,1 1 0,0-1 0,1-1 0,-1 0 0,-11-8 0,-4-5 0,-26-26 0,-16-10 0,-62-34 0,114 75 0,-2 1 0,1 1 0,-1 0 0,-1 1 0,0 1 0,-27-11 0,30 15 0,1-1 0,0 0 0,0-1 0,1-1 0,0 0 0,-23-20 0,-63-69 0,66 61 0,-40-45 0,39 41 0,-2 2 0,-65-54 0,-6-6 0,35 29 0,-84-94 0,85 83 0,30 34 0,-27-28 0,44 51 0,1-2 0,1 0 0,2-1 0,0-1 0,-25-48 0,29 47 0,0 0 0,-2 1 0,-24-29 0,5 4 0,30 41 0,0 1 0,-1-1 0,0 1 0,0 0 0,-1 1 0,0 0 0,-11-7 0,-1 1 0,0-1 0,2-1 0,0-1 0,-31-37 0,33 35 0,0 0 0,-1 2 0,-1 0 0,0 1 0,-1 0 0,-1 2 0,-34-19 0,30 21 0,1-1 0,1-2 0,0 0 0,1-2 0,0 0 0,-36-42 0,-166-242 0,208 278 0,-1 1 0,-1 1 0,-40-37 0,35 37 0,-24-31 0,-10-11 0,43 49 0,1 0 0,0-1 0,2-1 0,0 0 0,0 0 0,-13-33 0,14 24 0,0 0 0,2-1 0,1 0 0,-5-36 0,10 42 0,0 0 0,1-1 0,0 1 0,2 0 0,1-1 0,1 1 0,0 0 0,2 0 0,12-36 0,-7 31 0,-2 0 0,-1 0 0,6-47 0,-10 60 0,0 0 0,1 0 0,1 1 0,0-1 0,0 1 0,2 0 0,8-14 0,60-77 0,-59 83 0,31-35 0,105-98 0,-141 145 0,0 0 0,0 1 0,0 0 0,1 1 0,0 0 0,21-6 0,-17 6 0,-1 0 0,1-1 0,18-13 0,-25 15 0,1 0 0,-1 0 0,1 1 0,-1 0 0,1 1 0,0 0 0,1 0 0,-1 1 0,13-1 0,14 1 0,48 3 0,-34 0 0,916 1-664,-936-1 695,1 2 0,0 1 0,-1 1-1,0 2 1,0 1 0,-1 1 0,58 26 0,-4 8 151,104 72 0,-76-45-129,70 32-53,-97-57 0,-53-29 0,0-2 0,44 12 0,-46-17 0,0 2 0,-1 1 0,45 25 0,111 99 0,22 13 0,-175-128 0,-1 1 0,-1 2 0,34 33 0,74 90 0,1 2 0,-42-62 0,-50-46 0,-1 2 0,62 75 0,-63-53 0,-32-42 0,2-2 0,29 33 0,62 48 0,47 51 0,-85-72 0,52 59 0,-95-114 0,1-1 0,1-2 0,33 23 0,89 61 0,-122-85 0,0 2 0,-2 1 0,24 30 0,48 49 0,-70-77 0,-1 0 0,-2 2 0,27 40 0,167 234 0,-176-254 0,-29-35 0,0 0 0,-1 1 0,-1 0 0,-1 1 0,16 30 0,197 416 0,-204-424 0,-1 0 0,-2 1 0,15 54 0,-24-73 0,1-1 0,0 0 0,17 26 0,0 1 0,30 46 0,-20-36 0,-27-39 0,0 0 0,-1 1 0,-1-1 0,5 23 0,1 3 0,2 10 0,10 86 0,-9-45 0,-9-56 0,-2 0 0,-1 0 0,-2 0 0,-5 49 0,1-70 0,-2 1 0,0-1 0,-1-1 0,0 1 0,-1-1 0,-10 15 0,15-26 0,-12 19 0,-30 39 0,-2 4 0,38-54 0,1-1 0,0-1 0,-16 19 0,20-26 0,0-1 0,0 0 0,0 0 0,-1-1 0,0 1 0,1-1 0,-1 1 0,0-1 0,0 0 0,0-1 0,0 1 0,-7 1 0,-16 1 24,-1-1-1,1-2 1,0 0-1,-35-5 1,-9 1-1507,51 2-5343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AFDF649-C721-4198-9F46-85A03974745B}" type="datetimeFigureOut">
              <a:rPr lang="he-IL" smtClean="0"/>
              <a:t>י"ט/אייר/תשפ"ב</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81BED60-2722-4E96-94FA-1CF7A6C99AD4}" type="slidenum">
              <a:rPr lang="he-IL" smtClean="0"/>
              <a:t>‹#›</a:t>
            </a:fld>
            <a:endParaRPr lang="he-IL"/>
          </a:p>
        </p:txBody>
      </p:sp>
    </p:spTree>
    <p:extLst>
      <p:ext uri="{BB962C8B-B14F-4D97-AF65-F5344CB8AC3E}">
        <p14:creationId xmlns:p14="http://schemas.microsoft.com/office/powerpoint/2010/main" val="3144937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D81BED60-2722-4E96-94FA-1CF7A6C99AD4}" type="slidenum">
              <a:rPr lang="he-IL" smtClean="0"/>
              <a:t>6</a:t>
            </a:fld>
            <a:endParaRPr lang="he-IL"/>
          </a:p>
        </p:txBody>
      </p:sp>
    </p:spTree>
    <p:extLst>
      <p:ext uri="{BB962C8B-B14F-4D97-AF65-F5344CB8AC3E}">
        <p14:creationId xmlns:p14="http://schemas.microsoft.com/office/powerpoint/2010/main" val="17839817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873F-FDA3-6C86-6A66-4019535493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BB46127F-F67D-B201-2A2D-EEEB9397A5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6AEDCA64-1AF7-9B0B-8060-28295DF076B8}"/>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3ADE28DB-3262-79A7-1474-731A8854E29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33F7517F-69BF-3BAD-DC9D-746E84BCD16F}"/>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1965116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DFC67-4B8B-6A9D-9138-8E1C504DCE59}"/>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DD45C91C-7807-27F5-7F6A-C1DB0D028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46D9EF38-EAF9-E928-622D-EB5BAF0B609F}"/>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AD169666-64F6-F6C9-3249-742041217AFF}"/>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9D3D14E7-49B4-772C-E391-9D6677D15F80}"/>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317352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81645B-D8B5-DAEA-07D3-0A51932489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75AFFD94-198D-7C55-6032-211360831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886315A-5F1D-8A38-1756-F10408188E61}"/>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DCE8D1DA-E69B-F9F7-D6C6-39FB59438FA3}"/>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CD4DC635-D0BB-9B4A-D9CD-3031ACE283AB}"/>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293324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EEF92-3D2E-A4A3-F292-214751C111B8}"/>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06696AE8-4410-C974-9C84-D40D32C644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361BB6AB-DF02-AECF-D645-FF0DAC41B36A}"/>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0F74230B-C136-D585-940D-DEA6A143AE7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C40150C-9812-BE7C-4455-396C1799AC1B}"/>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374752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7AB45-F9E7-4857-D5B5-143E74B2B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27533458-7CD6-227A-1BF1-A854D716EC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D253F-0200-8ED1-2AFC-316B982B1AF9}"/>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D460BA15-FE62-CB49-C0E4-E1FA97EB4A6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1E7BAB99-FDAB-AB90-ECC4-5351157819C2}"/>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1193472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49EBC-4D59-637E-C7E9-4CD762D237D8}"/>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9F5E5C45-0A44-4B5B-EBD4-35666D1EC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01531EF-C7D8-4D74-EA6C-9C1C80260F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67E82FE7-8D4A-2CD9-F9CA-CBB786F6A702}"/>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6" name="Footer Placeholder 5">
            <a:extLst>
              <a:ext uri="{FF2B5EF4-FFF2-40B4-BE49-F238E27FC236}">
                <a16:creationId xmlns:a16="http://schemas.microsoft.com/office/drawing/2014/main" id="{C37308B2-E6B0-AAD0-551F-2A0245318446}"/>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983DABA8-8C44-2ECF-C673-384AC5FDBEC3}"/>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120085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B03E6-4E11-0C3F-9CA2-E9F726AA2161}"/>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87587DC6-BFAD-582D-49A7-7C3EEEBE6A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4ACB5-1A87-4D67-652A-E8FD7007CF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33C54059-4041-9892-37DD-B7F6BBC2A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E88BEF-84F6-24F2-A6CB-A27112D39B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6CA7B604-D0D6-6352-AE87-7C315E3EEBCE}"/>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8" name="Footer Placeholder 7">
            <a:extLst>
              <a:ext uri="{FF2B5EF4-FFF2-40B4-BE49-F238E27FC236}">
                <a16:creationId xmlns:a16="http://schemas.microsoft.com/office/drawing/2014/main" id="{E44DAC41-3FE0-F9E8-13C1-B8EBE92EB953}"/>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CB9081C0-C512-8C2C-29BB-37F87AE4A07B}"/>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590885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60359-19DB-80AA-BB5E-4DC431DDD39F}"/>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380F5187-4642-A22E-A1E9-31408BC5C621}"/>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4" name="Footer Placeholder 3">
            <a:extLst>
              <a:ext uri="{FF2B5EF4-FFF2-40B4-BE49-F238E27FC236}">
                <a16:creationId xmlns:a16="http://schemas.microsoft.com/office/drawing/2014/main" id="{FA162704-533C-DCAA-DB32-54B1518E9596}"/>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6D9EEC7E-FC89-B30E-4F53-05F96BA8D3AC}"/>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8689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95592-0948-4D41-D2AB-CA2E74FC2F96}"/>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3" name="Footer Placeholder 2">
            <a:extLst>
              <a:ext uri="{FF2B5EF4-FFF2-40B4-BE49-F238E27FC236}">
                <a16:creationId xmlns:a16="http://schemas.microsoft.com/office/drawing/2014/main" id="{E76B4566-85E5-F92C-7EF6-299D85DF1B69}"/>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90533975-E9E3-D002-412F-C342D7C255EF}"/>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1865909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A4A5D-B6C8-2AA5-72AB-0B199EC84D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94E3143C-63F7-A223-25C3-50E24A606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C5056A17-7CCD-9E6E-C9C5-3118CA5BAD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A7D9E2-75FA-51F1-7453-A324F57732AE}"/>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6" name="Footer Placeholder 5">
            <a:extLst>
              <a:ext uri="{FF2B5EF4-FFF2-40B4-BE49-F238E27FC236}">
                <a16:creationId xmlns:a16="http://schemas.microsoft.com/office/drawing/2014/main" id="{46E28705-37D1-9CE8-BF40-C23C7648669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C8444B9-C8D2-29E7-0203-C620199D63C6}"/>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417041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44F4-73F8-B310-EE4B-E82E61423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5868F8BD-42D4-D8C3-F539-1F73927B4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712ED303-22D8-35EC-57B1-6847B7F1C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A7192-1613-C774-AC14-CBC48C2E1478}"/>
              </a:ext>
            </a:extLst>
          </p:cNvPr>
          <p:cNvSpPr>
            <a:spLocks noGrp="1"/>
          </p:cNvSpPr>
          <p:nvPr>
            <p:ph type="dt" sz="half" idx="10"/>
          </p:nvPr>
        </p:nvSpPr>
        <p:spPr/>
        <p:txBody>
          <a:bodyPr/>
          <a:lstStyle/>
          <a:p>
            <a:fld id="{08763498-959B-4E9C-AC60-89DB3716A08B}" type="datetimeFigureOut">
              <a:rPr lang="he-IL" smtClean="0"/>
              <a:t>י"ט/אייר/תשפ"ב</a:t>
            </a:fld>
            <a:endParaRPr lang="he-IL"/>
          </a:p>
        </p:txBody>
      </p:sp>
      <p:sp>
        <p:nvSpPr>
          <p:cNvPr id="6" name="Footer Placeholder 5">
            <a:extLst>
              <a:ext uri="{FF2B5EF4-FFF2-40B4-BE49-F238E27FC236}">
                <a16:creationId xmlns:a16="http://schemas.microsoft.com/office/drawing/2014/main" id="{599D60D9-A9B3-1D7D-BF83-921F5C63C747}"/>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F6DA672C-F9A5-DE4D-5317-BA6E77186856}"/>
              </a:ext>
            </a:extLst>
          </p:cNvPr>
          <p:cNvSpPr>
            <a:spLocks noGrp="1"/>
          </p:cNvSpPr>
          <p:nvPr>
            <p:ph type="sldNum" sz="quarter" idx="12"/>
          </p:nvPr>
        </p:nvSpPr>
        <p:spPr/>
        <p:txBody>
          <a:bodyPr/>
          <a:lstStyle/>
          <a:p>
            <a:fld id="{35C4D18F-DA13-4370-99B7-B4A4A2CCC923}" type="slidenum">
              <a:rPr lang="he-IL" smtClean="0"/>
              <a:t>‹#›</a:t>
            </a:fld>
            <a:endParaRPr lang="he-IL"/>
          </a:p>
        </p:txBody>
      </p:sp>
    </p:spTree>
    <p:extLst>
      <p:ext uri="{BB962C8B-B14F-4D97-AF65-F5344CB8AC3E}">
        <p14:creationId xmlns:p14="http://schemas.microsoft.com/office/powerpoint/2010/main" val="3745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F2CE52-0411-985E-AC81-BA906D5BA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6BAD89E-124D-44E5-EB25-3111AFA1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179CDA8-4776-6A9F-188D-175384ABC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63498-959B-4E9C-AC60-89DB3716A08B}" type="datetimeFigureOut">
              <a:rPr lang="he-IL" smtClean="0"/>
              <a:t>י"ט/אייר/תשפ"ב</a:t>
            </a:fld>
            <a:endParaRPr lang="he-IL"/>
          </a:p>
        </p:txBody>
      </p:sp>
      <p:sp>
        <p:nvSpPr>
          <p:cNvPr id="5" name="Footer Placeholder 4">
            <a:extLst>
              <a:ext uri="{FF2B5EF4-FFF2-40B4-BE49-F238E27FC236}">
                <a16:creationId xmlns:a16="http://schemas.microsoft.com/office/drawing/2014/main" id="{F8671E9D-C574-1C1C-1552-1190E7190A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6A4603-7839-471A-1DB9-07FB4C64DC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C4D18F-DA13-4370-99B7-B4A4A2CCC923}" type="slidenum">
              <a:rPr lang="he-IL" smtClean="0"/>
              <a:t>‹#›</a:t>
            </a:fld>
            <a:endParaRPr lang="he-IL"/>
          </a:p>
        </p:txBody>
      </p:sp>
    </p:spTree>
    <p:extLst>
      <p:ext uri="{BB962C8B-B14F-4D97-AF65-F5344CB8AC3E}">
        <p14:creationId xmlns:p14="http://schemas.microsoft.com/office/powerpoint/2010/main" val="330977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kaloamashvili/Oscars-Data-Science-Project/blob/main/the%20oscars.ipynb" TargetMode="External"/><Relationship Id="rId2" Type="http://schemas.openxmlformats.org/officeDocument/2006/relationships/hyperlink" Target="https://www.imdb.com/search/title/?title_type=movie&amp;genres=" TargetMode="External"/><Relationship Id="rId1" Type="http://schemas.openxmlformats.org/officeDocument/2006/relationships/slideLayout" Target="../slideLayouts/slideLayout2.xml"/><Relationship Id="rId5" Type="http://schemas.openxmlformats.org/officeDocument/2006/relationships/hyperlink" Target="&#1514;&#1493;&#1499;&#1504;&#1493;&#1514;https:/github.com/nikaloamashvili/Oscars-Data-Science-Project/blob/main/the%20oscars.ipynb" TargetMode="External"/><Relationship Id="rId4" Type="http://schemas.openxmlformats.org/officeDocument/2006/relationships/hyperlink" Target="https://www.imdb.com/list/ls009487211/?sort=list_order,asc&amp;st_dt=&amp;mode=detail&amp;pag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4.png"/><Relationship Id="rId7"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38.png"/><Relationship Id="rId5" Type="http://schemas.openxmlformats.org/officeDocument/2006/relationships/image" Target="../media/image35.png"/><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37.png"/></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11.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D2B9-2797-CCE1-D4F5-6F7123A7DFFF}"/>
              </a:ext>
            </a:extLst>
          </p:cNvPr>
          <p:cNvSpPr>
            <a:spLocks noGrp="1"/>
          </p:cNvSpPr>
          <p:nvPr>
            <p:ph type="ctrTitle"/>
          </p:nvPr>
        </p:nvSpPr>
        <p:spPr/>
        <p:txBody>
          <a:bodyPr/>
          <a:lstStyle/>
          <a:p>
            <a:r>
              <a:rPr lang="en-US" dirty="0"/>
              <a:t>The </a:t>
            </a:r>
            <a:r>
              <a:rPr lang="en-US" dirty="0" err="1"/>
              <a:t>oscars</a:t>
            </a:r>
            <a:endParaRPr lang="he-IL" dirty="0"/>
          </a:p>
        </p:txBody>
      </p:sp>
      <p:sp>
        <p:nvSpPr>
          <p:cNvPr id="3" name="Subtitle 2">
            <a:extLst>
              <a:ext uri="{FF2B5EF4-FFF2-40B4-BE49-F238E27FC236}">
                <a16:creationId xmlns:a16="http://schemas.microsoft.com/office/drawing/2014/main" id="{9F2766B9-2FA1-DDAB-BF48-8F080189BC3F}"/>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241184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F9C57-BB21-6696-8438-82E2688CD4E4}"/>
              </a:ext>
            </a:extLst>
          </p:cNvPr>
          <p:cNvSpPr>
            <a:spLocks noGrp="1"/>
          </p:cNvSpPr>
          <p:nvPr>
            <p:ph type="title"/>
          </p:nvPr>
        </p:nvSpPr>
        <p:spPr/>
        <p:txBody>
          <a:bodyPr>
            <a:normAutofit/>
          </a:bodyPr>
          <a:lstStyle/>
          <a:p>
            <a:r>
              <a:rPr lang="he-IL" altLang="he-IL" dirty="0" err="1"/>
              <a:t>Data</a:t>
            </a:r>
            <a:r>
              <a:rPr kumimoji="0" lang="he-IL" altLang="he-IL" sz="4400" b="0" i="0" u="none" strike="noStrike" cap="none" normalizeH="0" baseline="0" dirty="0">
                <a:ln>
                  <a:noFill/>
                </a:ln>
                <a:solidFill>
                  <a:srgbClr val="E8EAED"/>
                </a:solidFill>
                <a:effectLst/>
                <a:latin typeface="inherit"/>
              </a:rPr>
              <a:t> </a:t>
            </a:r>
            <a:r>
              <a:rPr lang="he-IL" altLang="he-IL" dirty="0" err="1"/>
              <a:t>handlin</a:t>
            </a:r>
            <a:r>
              <a:rPr lang="en-US" altLang="he-IL" dirty="0"/>
              <a:t>g</a:t>
            </a:r>
            <a:endParaRPr lang="he-IL" sz="4900" dirty="0"/>
          </a:p>
        </p:txBody>
      </p:sp>
      <p:sp>
        <p:nvSpPr>
          <p:cNvPr id="3" name="Content Placeholder 2">
            <a:extLst>
              <a:ext uri="{FF2B5EF4-FFF2-40B4-BE49-F238E27FC236}">
                <a16:creationId xmlns:a16="http://schemas.microsoft.com/office/drawing/2014/main" id="{05878E2A-CA60-9635-AF48-71497655CC63}"/>
              </a:ext>
            </a:extLst>
          </p:cNvPr>
          <p:cNvSpPr>
            <a:spLocks noGrp="1"/>
          </p:cNvSpPr>
          <p:nvPr>
            <p:ph idx="1"/>
          </p:nvPr>
        </p:nvSpPr>
        <p:spPr/>
        <p:txBody>
          <a:bodyPr/>
          <a:lstStyle/>
          <a:p>
            <a:r>
              <a:rPr lang="en-US" dirty="0"/>
              <a:t>Film ratings column: string to numeric-</a:t>
            </a:r>
          </a:p>
          <a:p>
            <a:pPr lvl="1"/>
            <a:r>
              <a:rPr lang="en-US" dirty="0"/>
              <a:t>we can see that the data type of this column is string, but we can Easily transfer it  into numeric data type (because the data on this column is scale type string).</a:t>
            </a:r>
          </a:p>
          <a:p>
            <a:pPr lvl="1"/>
            <a:endParaRPr lang="en-US" dirty="0"/>
          </a:p>
          <a:p>
            <a:pPr lvl="1"/>
            <a:endParaRPr lang="he-IL" dirty="0"/>
          </a:p>
        </p:txBody>
      </p:sp>
      <p:pic>
        <p:nvPicPr>
          <p:cNvPr id="12" name="Picture 11">
            <a:extLst>
              <a:ext uri="{FF2B5EF4-FFF2-40B4-BE49-F238E27FC236}">
                <a16:creationId xmlns:a16="http://schemas.microsoft.com/office/drawing/2014/main" id="{B5BA6940-8E42-1658-B666-09019AC5A3F2}"/>
              </a:ext>
            </a:extLst>
          </p:cNvPr>
          <p:cNvPicPr>
            <a:picLocks noChangeAspect="1"/>
          </p:cNvPicPr>
          <p:nvPr/>
        </p:nvPicPr>
        <p:blipFill>
          <a:blip r:embed="rId2"/>
          <a:stretch>
            <a:fillRect/>
          </a:stretch>
        </p:blipFill>
        <p:spPr>
          <a:xfrm>
            <a:off x="685799" y="3408613"/>
            <a:ext cx="3783905" cy="3084262"/>
          </a:xfrm>
          <a:prstGeom prst="rect">
            <a:avLst/>
          </a:prstGeom>
        </p:spPr>
      </p:pic>
      <p:pic>
        <p:nvPicPr>
          <p:cNvPr id="14" name="Picture 13">
            <a:extLst>
              <a:ext uri="{FF2B5EF4-FFF2-40B4-BE49-F238E27FC236}">
                <a16:creationId xmlns:a16="http://schemas.microsoft.com/office/drawing/2014/main" id="{60F05DF5-E8ED-C083-257C-1F9BD01C7762}"/>
              </a:ext>
            </a:extLst>
          </p:cNvPr>
          <p:cNvPicPr>
            <a:picLocks noChangeAspect="1"/>
          </p:cNvPicPr>
          <p:nvPr/>
        </p:nvPicPr>
        <p:blipFill>
          <a:blip r:embed="rId3"/>
          <a:stretch>
            <a:fillRect/>
          </a:stretch>
        </p:blipFill>
        <p:spPr>
          <a:xfrm>
            <a:off x="4886235" y="3429000"/>
            <a:ext cx="3486329" cy="2425825"/>
          </a:xfrm>
          <a:prstGeom prst="rect">
            <a:avLst/>
          </a:prstGeom>
        </p:spPr>
      </p:pic>
    </p:spTree>
    <p:extLst>
      <p:ext uri="{BB962C8B-B14F-4D97-AF65-F5344CB8AC3E}">
        <p14:creationId xmlns:p14="http://schemas.microsoft.com/office/powerpoint/2010/main" val="3028856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E0DA-8D9D-F050-6941-6D77CE6ED158}"/>
              </a:ext>
            </a:extLst>
          </p:cNvPr>
          <p:cNvSpPr>
            <a:spLocks noGrp="1"/>
          </p:cNvSpPr>
          <p:nvPr>
            <p:ph type="title"/>
          </p:nvPr>
        </p:nvSpPr>
        <p:spPr/>
        <p:txBody>
          <a:bodyPr/>
          <a:lstStyle/>
          <a:p>
            <a:r>
              <a:rPr lang="he-IL" altLang="he-IL" dirty="0" err="1"/>
              <a:t>Data</a:t>
            </a:r>
            <a:r>
              <a:rPr kumimoji="0" lang="he-IL" altLang="he-IL" sz="4400" b="0" i="0" u="none" strike="noStrike" cap="none" normalizeH="0" baseline="0" dirty="0">
                <a:ln>
                  <a:noFill/>
                </a:ln>
                <a:solidFill>
                  <a:srgbClr val="E8EAED"/>
                </a:solidFill>
                <a:effectLst/>
                <a:latin typeface="inherit"/>
              </a:rPr>
              <a:t> </a:t>
            </a:r>
            <a:r>
              <a:rPr lang="he-IL" altLang="he-IL" dirty="0" err="1"/>
              <a:t>handlin</a:t>
            </a:r>
            <a:r>
              <a:rPr lang="en-US" altLang="he-IL" dirty="0"/>
              <a:t>g</a:t>
            </a:r>
            <a:endParaRPr lang="he-IL" dirty="0"/>
          </a:p>
        </p:txBody>
      </p:sp>
      <p:sp>
        <p:nvSpPr>
          <p:cNvPr id="3" name="Content Placeholder 2">
            <a:extLst>
              <a:ext uri="{FF2B5EF4-FFF2-40B4-BE49-F238E27FC236}">
                <a16:creationId xmlns:a16="http://schemas.microsoft.com/office/drawing/2014/main" id="{10B8FD38-46D7-EA85-4967-96DE8196FF02}"/>
              </a:ext>
            </a:extLst>
          </p:cNvPr>
          <p:cNvSpPr>
            <a:spLocks noGrp="1"/>
          </p:cNvSpPr>
          <p:nvPr>
            <p:ph idx="1"/>
          </p:nvPr>
        </p:nvSpPr>
        <p:spPr/>
        <p:txBody>
          <a:bodyPr/>
          <a:lstStyle/>
          <a:p>
            <a:r>
              <a:rPr lang="en-US" dirty="0"/>
              <a:t>Film ratings column: string to numeric-</a:t>
            </a:r>
          </a:p>
          <a:p>
            <a:endParaRPr lang="he-IL" dirty="0"/>
          </a:p>
        </p:txBody>
      </p:sp>
      <p:pic>
        <p:nvPicPr>
          <p:cNvPr id="5" name="Picture 4">
            <a:extLst>
              <a:ext uri="{FF2B5EF4-FFF2-40B4-BE49-F238E27FC236}">
                <a16:creationId xmlns:a16="http://schemas.microsoft.com/office/drawing/2014/main" id="{87BE925C-6D55-4C3F-2AAD-B07ACC5DB3C0}"/>
              </a:ext>
            </a:extLst>
          </p:cNvPr>
          <p:cNvPicPr>
            <a:picLocks noChangeAspect="1"/>
          </p:cNvPicPr>
          <p:nvPr/>
        </p:nvPicPr>
        <p:blipFill>
          <a:blip r:embed="rId2"/>
          <a:stretch>
            <a:fillRect/>
          </a:stretch>
        </p:blipFill>
        <p:spPr>
          <a:xfrm>
            <a:off x="1049885" y="2387981"/>
            <a:ext cx="5150115" cy="2800494"/>
          </a:xfrm>
          <a:prstGeom prst="rect">
            <a:avLst/>
          </a:prstGeom>
        </p:spPr>
      </p:pic>
      <p:pic>
        <p:nvPicPr>
          <p:cNvPr id="7" name="Picture 6">
            <a:extLst>
              <a:ext uri="{FF2B5EF4-FFF2-40B4-BE49-F238E27FC236}">
                <a16:creationId xmlns:a16="http://schemas.microsoft.com/office/drawing/2014/main" id="{D8D7A20F-4303-60D2-39DB-1A33BA5593AE}"/>
              </a:ext>
            </a:extLst>
          </p:cNvPr>
          <p:cNvPicPr>
            <a:picLocks noChangeAspect="1"/>
          </p:cNvPicPr>
          <p:nvPr/>
        </p:nvPicPr>
        <p:blipFill>
          <a:blip r:embed="rId3"/>
          <a:stretch>
            <a:fillRect/>
          </a:stretch>
        </p:blipFill>
        <p:spPr>
          <a:xfrm>
            <a:off x="8734388" y="3200823"/>
            <a:ext cx="1428823" cy="1987652"/>
          </a:xfrm>
          <a:prstGeom prst="rect">
            <a:avLst/>
          </a:prstGeom>
        </p:spPr>
      </p:pic>
      <p:sp>
        <p:nvSpPr>
          <p:cNvPr id="8" name="TextBox 7">
            <a:extLst>
              <a:ext uri="{FF2B5EF4-FFF2-40B4-BE49-F238E27FC236}">
                <a16:creationId xmlns:a16="http://schemas.microsoft.com/office/drawing/2014/main" id="{BA5E8E81-09D4-093E-116A-45AC0BD12D7F}"/>
              </a:ext>
            </a:extLst>
          </p:cNvPr>
          <p:cNvSpPr txBox="1"/>
          <p:nvPr/>
        </p:nvSpPr>
        <p:spPr>
          <a:xfrm>
            <a:off x="8621486" y="2478209"/>
            <a:ext cx="2155372" cy="369332"/>
          </a:xfrm>
          <a:prstGeom prst="rect">
            <a:avLst/>
          </a:prstGeom>
          <a:noFill/>
        </p:spPr>
        <p:txBody>
          <a:bodyPr wrap="square" rtlCol="1">
            <a:spAutoFit/>
          </a:bodyPr>
          <a:lstStyle/>
          <a:p>
            <a:r>
              <a:rPr lang="en-US" dirty="0"/>
              <a:t>The result:</a:t>
            </a:r>
            <a:endParaRPr lang="he-IL" dirty="0"/>
          </a:p>
        </p:txBody>
      </p:sp>
    </p:spTree>
    <p:extLst>
      <p:ext uri="{BB962C8B-B14F-4D97-AF65-F5344CB8AC3E}">
        <p14:creationId xmlns:p14="http://schemas.microsoft.com/office/powerpoint/2010/main" val="2520213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1434-D22A-6D14-5C6D-489EEF6D654F}"/>
              </a:ext>
            </a:extLst>
          </p:cNvPr>
          <p:cNvSpPr>
            <a:spLocks noGrp="1"/>
          </p:cNvSpPr>
          <p:nvPr>
            <p:ph type="title"/>
          </p:nvPr>
        </p:nvSpPr>
        <p:spPr/>
        <p:txBody>
          <a:bodyPr/>
          <a:lstStyle/>
          <a:p>
            <a:r>
              <a:rPr lang="he-IL" altLang="he-IL" dirty="0" err="1"/>
              <a:t>Data</a:t>
            </a:r>
            <a:r>
              <a:rPr kumimoji="0" lang="he-IL" altLang="he-IL" sz="4400" b="0" i="0" u="none" strike="noStrike" cap="none" normalizeH="0" baseline="0" dirty="0">
                <a:ln>
                  <a:noFill/>
                </a:ln>
                <a:solidFill>
                  <a:srgbClr val="E8EAED"/>
                </a:solidFill>
                <a:effectLst/>
                <a:latin typeface="inherit"/>
              </a:rPr>
              <a:t> </a:t>
            </a:r>
            <a:r>
              <a:rPr lang="he-IL" altLang="he-IL" dirty="0" err="1"/>
              <a:t>handlin</a:t>
            </a:r>
            <a:r>
              <a:rPr lang="en-US" altLang="he-IL" dirty="0"/>
              <a:t>g</a:t>
            </a:r>
            <a:endParaRPr lang="he-IL" dirty="0"/>
          </a:p>
        </p:txBody>
      </p:sp>
      <p:sp>
        <p:nvSpPr>
          <p:cNvPr id="3" name="Content Placeholder 2">
            <a:extLst>
              <a:ext uri="{FF2B5EF4-FFF2-40B4-BE49-F238E27FC236}">
                <a16:creationId xmlns:a16="http://schemas.microsoft.com/office/drawing/2014/main" id="{9A005E92-B808-D1F4-FC15-D567D71F239E}"/>
              </a:ext>
            </a:extLst>
          </p:cNvPr>
          <p:cNvSpPr>
            <a:spLocks noGrp="1"/>
          </p:cNvSpPr>
          <p:nvPr>
            <p:ph idx="1"/>
          </p:nvPr>
        </p:nvSpPr>
        <p:spPr/>
        <p:txBody>
          <a:bodyPr/>
          <a:lstStyle/>
          <a:p>
            <a:r>
              <a:rPr lang="en-US" dirty="0"/>
              <a:t>Film genre column: string to numeric-</a:t>
            </a:r>
          </a:p>
          <a:p>
            <a:pPr lvl="1"/>
            <a:r>
              <a:rPr lang="en-US" dirty="0"/>
              <a:t>In this column we see the genres of the movie (can be more that one):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We used text analysis techniques to transfer this string to Bolen vector of genres.</a:t>
            </a:r>
          </a:p>
          <a:p>
            <a:pPr lvl="1"/>
            <a:endParaRPr lang="en-US" dirty="0"/>
          </a:p>
          <a:p>
            <a:endParaRPr lang="en-US" dirty="0"/>
          </a:p>
          <a:p>
            <a:endParaRPr lang="he-IL" dirty="0"/>
          </a:p>
        </p:txBody>
      </p:sp>
      <p:pic>
        <p:nvPicPr>
          <p:cNvPr id="6" name="Picture 5">
            <a:extLst>
              <a:ext uri="{FF2B5EF4-FFF2-40B4-BE49-F238E27FC236}">
                <a16:creationId xmlns:a16="http://schemas.microsoft.com/office/drawing/2014/main" id="{3E8FEE64-E070-CD50-ADEA-5E50E170059A}"/>
              </a:ext>
            </a:extLst>
          </p:cNvPr>
          <p:cNvPicPr>
            <a:picLocks noChangeAspect="1"/>
          </p:cNvPicPr>
          <p:nvPr/>
        </p:nvPicPr>
        <p:blipFill>
          <a:blip r:embed="rId2"/>
          <a:stretch>
            <a:fillRect/>
          </a:stretch>
        </p:blipFill>
        <p:spPr>
          <a:xfrm>
            <a:off x="1399623" y="2696306"/>
            <a:ext cx="3797495" cy="2457576"/>
          </a:xfrm>
          <a:prstGeom prst="rect">
            <a:avLst/>
          </a:prstGeom>
        </p:spPr>
      </p:pic>
    </p:spTree>
    <p:extLst>
      <p:ext uri="{BB962C8B-B14F-4D97-AF65-F5344CB8AC3E}">
        <p14:creationId xmlns:p14="http://schemas.microsoft.com/office/powerpoint/2010/main" val="2997502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8F619-6918-9FE7-E6AF-14E676937F1F}"/>
              </a:ext>
            </a:extLst>
          </p:cNvPr>
          <p:cNvSpPr>
            <a:spLocks noGrp="1"/>
          </p:cNvSpPr>
          <p:nvPr>
            <p:ph type="title"/>
          </p:nvPr>
        </p:nvSpPr>
        <p:spPr/>
        <p:txBody>
          <a:bodyPr/>
          <a:lstStyle/>
          <a:p>
            <a:r>
              <a:rPr lang="he-IL" altLang="he-IL" dirty="0" err="1"/>
              <a:t>Data</a:t>
            </a:r>
            <a:r>
              <a:rPr kumimoji="0" lang="he-IL" altLang="he-IL" sz="4400" b="0" i="0" u="none" strike="noStrike" cap="none" normalizeH="0" baseline="0" dirty="0">
                <a:ln>
                  <a:noFill/>
                </a:ln>
                <a:solidFill>
                  <a:srgbClr val="E8EAED"/>
                </a:solidFill>
                <a:effectLst/>
                <a:latin typeface="inherit"/>
              </a:rPr>
              <a:t> </a:t>
            </a:r>
            <a:r>
              <a:rPr lang="he-IL" altLang="he-IL" dirty="0" err="1"/>
              <a:t>handlin</a:t>
            </a:r>
            <a:r>
              <a:rPr lang="en-US" altLang="he-IL" dirty="0"/>
              <a:t>g</a:t>
            </a:r>
            <a:endParaRPr lang="he-IL" dirty="0"/>
          </a:p>
        </p:txBody>
      </p:sp>
      <p:sp>
        <p:nvSpPr>
          <p:cNvPr id="3" name="Content Placeholder 2">
            <a:extLst>
              <a:ext uri="{FF2B5EF4-FFF2-40B4-BE49-F238E27FC236}">
                <a16:creationId xmlns:a16="http://schemas.microsoft.com/office/drawing/2014/main" id="{E481540F-39BF-A077-E28A-90EF11C3E0CB}"/>
              </a:ext>
            </a:extLst>
          </p:cNvPr>
          <p:cNvSpPr>
            <a:spLocks noGrp="1"/>
          </p:cNvSpPr>
          <p:nvPr>
            <p:ph idx="1"/>
          </p:nvPr>
        </p:nvSpPr>
        <p:spPr/>
        <p:txBody>
          <a:bodyPr/>
          <a:lstStyle/>
          <a:p>
            <a:r>
              <a:rPr lang="en-US" dirty="0"/>
              <a:t>Film genre column: string to numeric-</a:t>
            </a:r>
          </a:p>
          <a:p>
            <a:endParaRPr lang="he-IL" b="1" dirty="0"/>
          </a:p>
        </p:txBody>
      </p:sp>
      <p:pic>
        <p:nvPicPr>
          <p:cNvPr id="7" name="Picture 6">
            <a:extLst>
              <a:ext uri="{FF2B5EF4-FFF2-40B4-BE49-F238E27FC236}">
                <a16:creationId xmlns:a16="http://schemas.microsoft.com/office/drawing/2014/main" id="{3E8AA715-BCB7-73CE-A04F-B891A6A8CB23}"/>
              </a:ext>
            </a:extLst>
          </p:cNvPr>
          <p:cNvPicPr>
            <a:picLocks noChangeAspect="1"/>
          </p:cNvPicPr>
          <p:nvPr/>
        </p:nvPicPr>
        <p:blipFill>
          <a:blip r:embed="rId2"/>
          <a:stretch>
            <a:fillRect/>
          </a:stretch>
        </p:blipFill>
        <p:spPr>
          <a:xfrm>
            <a:off x="1135543" y="2436553"/>
            <a:ext cx="7721997" cy="1244664"/>
          </a:xfrm>
          <a:prstGeom prst="rect">
            <a:avLst/>
          </a:prstGeom>
        </p:spPr>
      </p:pic>
      <p:sp>
        <p:nvSpPr>
          <p:cNvPr id="9" name="TextBox 8">
            <a:extLst>
              <a:ext uri="{FF2B5EF4-FFF2-40B4-BE49-F238E27FC236}">
                <a16:creationId xmlns:a16="http://schemas.microsoft.com/office/drawing/2014/main" id="{7446F579-2334-D21F-FD70-4E40E755AC49}"/>
              </a:ext>
            </a:extLst>
          </p:cNvPr>
          <p:cNvSpPr txBox="1"/>
          <p:nvPr/>
        </p:nvSpPr>
        <p:spPr>
          <a:xfrm>
            <a:off x="4582885" y="3922813"/>
            <a:ext cx="6096000" cy="369332"/>
          </a:xfrm>
          <a:prstGeom prst="rect">
            <a:avLst/>
          </a:prstGeom>
          <a:noFill/>
        </p:spPr>
        <p:txBody>
          <a:bodyPr wrap="square">
            <a:spAutoFit/>
          </a:bodyPr>
          <a:lstStyle/>
          <a:p>
            <a:r>
              <a:rPr lang="en-US" dirty="0"/>
              <a:t>The result:</a:t>
            </a:r>
            <a:endParaRPr lang="he-IL" dirty="0"/>
          </a:p>
        </p:txBody>
      </p:sp>
      <p:pic>
        <p:nvPicPr>
          <p:cNvPr id="11" name="Picture 10">
            <a:extLst>
              <a:ext uri="{FF2B5EF4-FFF2-40B4-BE49-F238E27FC236}">
                <a16:creationId xmlns:a16="http://schemas.microsoft.com/office/drawing/2014/main" id="{270381DD-1C2E-9B92-3D3B-6BA564EF6488}"/>
              </a:ext>
            </a:extLst>
          </p:cNvPr>
          <p:cNvPicPr>
            <a:picLocks noChangeAspect="1"/>
          </p:cNvPicPr>
          <p:nvPr/>
        </p:nvPicPr>
        <p:blipFill>
          <a:blip r:embed="rId3"/>
          <a:stretch>
            <a:fillRect/>
          </a:stretch>
        </p:blipFill>
        <p:spPr>
          <a:xfrm>
            <a:off x="2669607" y="4292145"/>
            <a:ext cx="4457929" cy="2006703"/>
          </a:xfrm>
          <a:prstGeom prst="rect">
            <a:avLst/>
          </a:prstGeom>
        </p:spPr>
      </p:pic>
    </p:spTree>
    <p:extLst>
      <p:ext uri="{BB962C8B-B14F-4D97-AF65-F5344CB8AC3E}">
        <p14:creationId xmlns:p14="http://schemas.microsoft.com/office/powerpoint/2010/main" val="2174755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1CAB-CAC0-C413-B70F-82D351230325}"/>
              </a:ext>
            </a:extLst>
          </p:cNvPr>
          <p:cNvSpPr>
            <a:spLocks noGrp="1"/>
          </p:cNvSpPr>
          <p:nvPr>
            <p:ph type="title"/>
          </p:nvPr>
        </p:nvSpPr>
        <p:spPr/>
        <p:txBody>
          <a:bodyPr/>
          <a:lstStyle/>
          <a:p>
            <a:r>
              <a:rPr lang="en-US" dirty="0"/>
              <a:t>Exploratory Data Analysis and Visualization</a:t>
            </a:r>
            <a:endParaRPr lang="he-IL" dirty="0"/>
          </a:p>
        </p:txBody>
      </p:sp>
      <p:sp>
        <p:nvSpPr>
          <p:cNvPr id="3" name="Content Placeholder 2">
            <a:extLst>
              <a:ext uri="{FF2B5EF4-FFF2-40B4-BE49-F238E27FC236}">
                <a16:creationId xmlns:a16="http://schemas.microsoft.com/office/drawing/2014/main" id="{53EAF8B0-2321-6F23-4377-BAA8FA2801D4}"/>
              </a:ext>
            </a:extLst>
          </p:cNvPr>
          <p:cNvSpPr>
            <a:spLocks noGrp="1"/>
          </p:cNvSpPr>
          <p:nvPr>
            <p:ph idx="1"/>
          </p:nvPr>
        </p:nvSpPr>
        <p:spPr>
          <a:xfrm>
            <a:off x="1186543" y="1549174"/>
            <a:ext cx="10515600" cy="4351338"/>
          </a:xfrm>
        </p:spPr>
        <p:txBody>
          <a:bodyPr/>
          <a:lstStyle/>
          <a:p>
            <a:r>
              <a:rPr lang="en-US" dirty="0"/>
              <a:t>We can see that after the cleaning of the data we have around 500 nominee movies and around 2500 not nominee movies.</a:t>
            </a:r>
          </a:p>
          <a:p>
            <a:endParaRPr lang="he-IL" dirty="0"/>
          </a:p>
        </p:txBody>
      </p:sp>
      <p:pic>
        <p:nvPicPr>
          <p:cNvPr id="3074" name="Picture 2">
            <a:extLst>
              <a:ext uri="{FF2B5EF4-FFF2-40B4-BE49-F238E27FC236}">
                <a16:creationId xmlns:a16="http://schemas.microsoft.com/office/drawing/2014/main" id="{A281487B-8F2A-F4E4-F7DF-7D698A88D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55" y="2334205"/>
            <a:ext cx="5908901" cy="41586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B2283AA-75BA-E27E-D48A-FF676EB7B5D3}"/>
              </a:ext>
            </a:extLst>
          </p:cNvPr>
          <p:cNvPicPr>
            <a:picLocks noChangeAspect="1"/>
          </p:cNvPicPr>
          <p:nvPr/>
        </p:nvPicPr>
        <p:blipFill>
          <a:blip r:embed="rId3"/>
          <a:stretch>
            <a:fillRect/>
          </a:stretch>
        </p:blipFill>
        <p:spPr>
          <a:xfrm>
            <a:off x="6776355" y="2874737"/>
            <a:ext cx="4735288" cy="1363851"/>
          </a:xfrm>
          <a:prstGeom prst="rect">
            <a:avLst/>
          </a:prstGeom>
        </p:spPr>
      </p:pic>
    </p:spTree>
    <p:extLst>
      <p:ext uri="{BB962C8B-B14F-4D97-AF65-F5344CB8AC3E}">
        <p14:creationId xmlns:p14="http://schemas.microsoft.com/office/powerpoint/2010/main" val="238130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F5D7F-E6FC-C395-BF64-DC73CEBB969E}"/>
              </a:ext>
            </a:extLst>
          </p:cNvPr>
          <p:cNvSpPr>
            <a:spLocks noGrp="1"/>
          </p:cNvSpPr>
          <p:nvPr>
            <p:ph type="title"/>
          </p:nvPr>
        </p:nvSpPr>
        <p:spPr/>
        <p:txBody>
          <a:bodyPr/>
          <a:lstStyle/>
          <a:p>
            <a:r>
              <a:rPr lang="en-US" dirty="0"/>
              <a:t>Exploratory Data Analysis and Visualization</a:t>
            </a:r>
            <a:endParaRPr lang="he-IL" dirty="0"/>
          </a:p>
        </p:txBody>
      </p:sp>
      <p:sp>
        <p:nvSpPr>
          <p:cNvPr id="3" name="Content Placeholder 2">
            <a:extLst>
              <a:ext uri="{FF2B5EF4-FFF2-40B4-BE49-F238E27FC236}">
                <a16:creationId xmlns:a16="http://schemas.microsoft.com/office/drawing/2014/main" id="{5B9F075A-7EB5-9933-17D8-DDCC225EE7A4}"/>
              </a:ext>
            </a:extLst>
          </p:cNvPr>
          <p:cNvSpPr>
            <a:spLocks noGrp="1"/>
          </p:cNvSpPr>
          <p:nvPr>
            <p:ph idx="1"/>
          </p:nvPr>
        </p:nvSpPr>
        <p:spPr/>
        <p:txBody>
          <a:bodyPr/>
          <a:lstStyle/>
          <a:p>
            <a:r>
              <a:rPr lang="en-US" dirty="0"/>
              <a:t>Correlations:</a:t>
            </a:r>
          </a:p>
          <a:p>
            <a:endParaRPr lang="en-US" dirty="0"/>
          </a:p>
          <a:p>
            <a:endParaRPr lang="en-US" dirty="0"/>
          </a:p>
          <a:p>
            <a:endParaRPr lang="en-US" dirty="0"/>
          </a:p>
          <a:p>
            <a:pPr marL="0" indent="0">
              <a:buNone/>
            </a:pPr>
            <a:endParaRPr lang="en-US" dirty="0"/>
          </a:p>
          <a:p>
            <a:endParaRPr lang="he-IL" dirty="0"/>
          </a:p>
        </p:txBody>
      </p:sp>
      <p:pic>
        <p:nvPicPr>
          <p:cNvPr id="5" name="Picture 4">
            <a:extLst>
              <a:ext uri="{FF2B5EF4-FFF2-40B4-BE49-F238E27FC236}">
                <a16:creationId xmlns:a16="http://schemas.microsoft.com/office/drawing/2014/main" id="{27CDF501-4D0A-2B8A-8ADD-3D40A74DA1D4}"/>
              </a:ext>
            </a:extLst>
          </p:cNvPr>
          <p:cNvPicPr>
            <a:picLocks noChangeAspect="1"/>
          </p:cNvPicPr>
          <p:nvPr/>
        </p:nvPicPr>
        <p:blipFill>
          <a:blip r:embed="rId2"/>
          <a:stretch>
            <a:fillRect/>
          </a:stretch>
        </p:blipFill>
        <p:spPr>
          <a:xfrm>
            <a:off x="3568546" y="1825625"/>
            <a:ext cx="5969307" cy="1790792"/>
          </a:xfrm>
          <a:prstGeom prst="rect">
            <a:avLst/>
          </a:prstGeom>
        </p:spPr>
      </p:pic>
      <p:pic>
        <p:nvPicPr>
          <p:cNvPr id="7" name="Picture 6">
            <a:extLst>
              <a:ext uri="{FF2B5EF4-FFF2-40B4-BE49-F238E27FC236}">
                <a16:creationId xmlns:a16="http://schemas.microsoft.com/office/drawing/2014/main" id="{DC675102-6C5B-ABD4-784D-8681C3B30B36}"/>
              </a:ext>
            </a:extLst>
          </p:cNvPr>
          <p:cNvPicPr>
            <a:picLocks noChangeAspect="1"/>
          </p:cNvPicPr>
          <p:nvPr/>
        </p:nvPicPr>
        <p:blipFill>
          <a:blip r:embed="rId3"/>
          <a:stretch>
            <a:fillRect/>
          </a:stretch>
        </p:blipFill>
        <p:spPr>
          <a:xfrm>
            <a:off x="561401" y="3548335"/>
            <a:ext cx="3948185" cy="3309665"/>
          </a:xfrm>
          <a:prstGeom prst="rect">
            <a:avLst/>
          </a:prstGeom>
        </p:spPr>
      </p:pic>
      <p:sp>
        <p:nvSpPr>
          <p:cNvPr id="8" name="TextBox 7">
            <a:extLst>
              <a:ext uri="{FF2B5EF4-FFF2-40B4-BE49-F238E27FC236}">
                <a16:creationId xmlns:a16="http://schemas.microsoft.com/office/drawing/2014/main" id="{14D92260-80F6-AB61-A859-E997292831AF}"/>
              </a:ext>
            </a:extLst>
          </p:cNvPr>
          <p:cNvSpPr txBox="1"/>
          <p:nvPr/>
        </p:nvSpPr>
        <p:spPr>
          <a:xfrm>
            <a:off x="5673687" y="4406747"/>
            <a:ext cx="3503364" cy="923330"/>
          </a:xfrm>
          <a:prstGeom prst="rect">
            <a:avLst/>
          </a:prstGeom>
          <a:noFill/>
        </p:spPr>
        <p:txBody>
          <a:bodyPr wrap="square" rtlCol="1">
            <a:spAutoFit/>
          </a:bodyPr>
          <a:lstStyle/>
          <a:p>
            <a:r>
              <a:rPr lang="en-US" dirty="0"/>
              <a:t>We can see that  columns with a good correlation is </a:t>
            </a:r>
            <a:r>
              <a:rPr lang="en-US" dirty="0" err="1"/>
              <a:t>imdb</a:t>
            </a:r>
            <a:r>
              <a:rPr lang="en-US" dirty="0"/>
              <a:t> score and </a:t>
            </a:r>
            <a:r>
              <a:rPr lang="en-US" dirty="0" err="1"/>
              <a:t>metescore</a:t>
            </a:r>
            <a:r>
              <a:rPr lang="en-US" dirty="0"/>
              <a:t> 0.523167.</a:t>
            </a:r>
            <a:endParaRPr lang="he-IL" dirty="0"/>
          </a:p>
        </p:txBody>
      </p:sp>
    </p:spTree>
    <p:extLst>
      <p:ext uri="{BB962C8B-B14F-4D97-AF65-F5344CB8AC3E}">
        <p14:creationId xmlns:p14="http://schemas.microsoft.com/office/powerpoint/2010/main" val="28787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A7B4-7A9A-F9F2-CBA2-23363C31967B}"/>
              </a:ext>
            </a:extLst>
          </p:cNvPr>
          <p:cNvSpPr>
            <a:spLocks noGrp="1"/>
          </p:cNvSpPr>
          <p:nvPr>
            <p:ph type="title"/>
          </p:nvPr>
        </p:nvSpPr>
        <p:spPr/>
        <p:txBody>
          <a:bodyPr/>
          <a:lstStyle/>
          <a:p>
            <a:r>
              <a:rPr lang="en-US" dirty="0"/>
              <a:t>Exploratory Data Analysis and Visualization</a:t>
            </a:r>
            <a:endParaRPr lang="he-IL" dirty="0"/>
          </a:p>
        </p:txBody>
      </p:sp>
      <p:sp>
        <p:nvSpPr>
          <p:cNvPr id="3" name="Content Placeholder 2">
            <a:extLst>
              <a:ext uri="{FF2B5EF4-FFF2-40B4-BE49-F238E27FC236}">
                <a16:creationId xmlns:a16="http://schemas.microsoft.com/office/drawing/2014/main" id="{574F8AFB-8168-5AA5-7DA5-64D78571FA1D}"/>
              </a:ext>
            </a:extLst>
          </p:cNvPr>
          <p:cNvSpPr>
            <a:spLocks noGrp="1"/>
          </p:cNvSpPr>
          <p:nvPr>
            <p:ph idx="1"/>
          </p:nvPr>
        </p:nvSpPr>
        <p:spPr>
          <a:xfrm>
            <a:off x="936171" y="1825624"/>
            <a:ext cx="10515600" cy="4351338"/>
          </a:xfrm>
        </p:spPr>
        <p:txBody>
          <a:bodyPr/>
          <a:lstStyle/>
          <a:p>
            <a:r>
              <a:rPr lang="en-US" dirty="0"/>
              <a:t>We wanted to see the connections between columns:</a:t>
            </a:r>
          </a:p>
          <a:p>
            <a:endParaRPr lang="he-IL" dirty="0"/>
          </a:p>
        </p:txBody>
      </p:sp>
      <p:pic>
        <p:nvPicPr>
          <p:cNvPr id="3074" name="Picture 2" descr="0CCLbHlGQAAAABJRU5ErkJggg== (720×497)">
            <a:extLst>
              <a:ext uri="{FF2B5EF4-FFF2-40B4-BE49-F238E27FC236}">
                <a16:creationId xmlns:a16="http://schemas.microsoft.com/office/drawing/2014/main" id="{380FE972-8557-4B03-A90F-2ECB3BF4D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229" y="2196300"/>
            <a:ext cx="6585856" cy="45460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74A423-1E84-C103-6A39-43356625CBC8}"/>
              </a:ext>
            </a:extLst>
          </p:cNvPr>
          <p:cNvSpPr txBox="1"/>
          <p:nvPr/>
        </p:nvSpPr>
        <p:spPr>
          <a:xfrm>
            <a:off x="8109857" y="2634343"/>
            <a:ext cx="2721429" cy="1200329"/>
          </a:xfrm>
          <a:prstGeom prst="rect">
            <a:avLst/>
          </a:prstGeom>
          <a:noFill/>
        </p:spPr>
        <p:txBody>
          <a:bodyPr wrap="square" rtlCol="1">
            <a:spAutoFit/>
          </a:bodyPr>
          <a:lstStyle/>
          <a:p>
            <a:r>
              <a:rPr lang="en-US" dirty="0"/>
              <a:t>We can see that the columns of </a:t>
            </a:r>
            <a:r>
              <a:rPr lang="en-US" dirty="0" err="1"/>
              <a:t>imdb</a:t>
            </a:r>
            <a:r>
              <a:rPr lang="en-US" dirty="0"/>
              <a:t> score and votes are very correlated.</a:t>
            </a:r>
          </a:p>
          <a:p>
            <a:endParaRPr lang="he-IL" dirty="0"/>
          </a:p>
        </p:txBody>
      </p:sp>
    </p:spTree>
    <p:extLst>
      <p:ext uri="{BB962C8B-B14F-4D97-AF65-F5344CB8AC3E}">
        <p14:creationId xmlns:p14="http://schemas.microsoft.com/office/powerpoint/2010/main" val="2687290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E83A-AF7C-3922-6B6A-FAB1E3F342CD}"/>
              </a:ext>
            </a:extLst>
          </p:cNvPr>
          <p:cNvSpPr>
            <a:spLocks noGrp="1"/>
          </p:cNvSpPr>
          <p:nvPr>
            <p:ph type="title"/>
          </p:nvPr>
        </p:nvSpPr>
        <p:spPr/>
        <p:txBody>
          <a:bodyPr/>
          <a:lstStyle/>
          <a:p>
            <a:r>
              <a:rPr lang="en-US" dirty="0"/>
              <a:t>Exploratory Data Analysis and Visualization</a:t>
            </a:r>
            <a:endParaRPr lang="he-IL" dirty="0"/>
          </a:p>
        </p:txBody>
      </p:sp>
      <p:sp>
        <p:nvSpPr>
          <p:cNvPr id="3" name="Content Placeholder 2">
            <a:extLst>
              <a:ext uri="{FF2B5EF4-FFF2-40B4-BE49-F238E27FC236}">
                <a16:creationId xmlns:a16="http://schemas.microsoft.com/office/drawing/2014/main" id="{8FAB254F-9B02-730A-1EBE-E272C575D12E}"/>
              </a:ext>
            </a:extLst>
          </p:cNvPr>
          <p:cNvSpPr>
            <a:spLocks noGrp="1"/>
          </p:cNvSpPr>
          <p:nvPr>
            <p:ph idx="1"/>
          </p:nvPr>
        </p:nvSpPr>
        <p:spPr/>
        <p:txBody>
          <a:bodyPr/>
          <a:lstStyle/>
          <a:p>
            <a:r>
              <a:rPr lang="en-US" dirty="0"/>
              <a:t>The connection between </a:t>
            </a:r>
            <a:r>
              <a:rPr lang="en-US" dirty="0" err="1"/>
              <a:t>Imdb</a:t>
            </a:r>
            <a:r>
              <a:rPr lang="en-US" dirty="0"/>
              <a:t> score to target column:</a:t>
            </a:r>
          </a:p>
          <a:p>
            <a:endParaRPr lang="en-US" dirty="0"/>
          </a:p>
          <a:p>
            <a:r>
              <a:rPr lang="en-US" dirty="0"/>
              <a:t>                                                         we can see that all the nominees get </a:t>
            </a:r>
          </a:p>
          <a:p>
            <a:r>
              <a:rPr lang="en-US" dirty="0"/>
              <a:t>                                                         </a:t>
            </a:r>
            <a:r>
              <a:rPr lang="en-US" dirty="0" err="1"/>
              <a:t>imdb</a:t>
            </a:r>
            <a:r>
              <a:rPr lang="en-US" dirty="0"/>
              <a:t> score between 6 to 9.</a:t>
            </a:r>
            <a:endParaRPr lang="he-IL" dirty="0"/>
          </a:p>
        </p:txBody>
      </p:sp>
      <p:pic>
        <p:nvPicPr>
          <p:cNvPr id="4098" name="Picture 2">
            <a:extLst>
              <a:ext uri="{FF2B5EF4-FFF2-40B4-BE49-F238E27FC236}">
                <a16:creationId xmlns:a16="http://schemas.microsoft.com/office/drawing/2014/main" id="{74116752-A3F5-CC83-6388-E7E7D8063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2" y="2319999"/>
            <a:ext cx="4871357" cy="3362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52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46ED8-527C-90F8-ED60-D02987C39712}"/>
              </a:ext>
            </a:extLst>
          </p:cNvPr>
          <p:cNvSpPr>
            <a:spLocks noGrp="1"/>
          </p:cNvSpPr>
          <p:nvPr>
            <p:ph type="title"/>
          </p:nvPr>
        </p:nvSpPr>
        <p:spPr/>
        <p:txBody>
          <a:bodyPr/>
          <a:lstStyle/>
          <a:p>
            <a:r>
              <a:rPr lang="en-US" dirty="0"/>
              <a:t>Exploratory Data Analysis and Visualization</a:t>
            </a:r>
            <a:endParaRPr lang="he-IL" dirty="0"/>
          </a:p>
        </p:txBody>
      </p:sp>
      <p:sp>
        <p:nvSpPr>
          <p:cNvPr id="3" name="Content Placeholder 2">
            <a:extLst>
              <a:ext uri="{FF2B5EF4-FFF2-40B4-BE49-F238E27FC236}">
                <a16:creationId xmlns:a16="http://schemas.microsoft.com/office/drawing/2014/main" id="{3A580EBC-598F-4D55-CA15-95756133DA21}"/>
              </a:ext>
            </a:extLst>
          </p:cNvPr>
          <p:cNvSpPr>
            <a:spLocks noGrp="1"/>
          </p:cNvSpPr>
          <p:nvPr>
            <p:ph idx="1"/>
          </p:nvPr>
        </p:nvSpPr>
        <p:spPr>
          <a:xfrm>
            <a:off x="631371" y="1447800"/>
            <a:ext cx="10600510" cy="4903335"/>
          </a:xfrm>
        </p:spPr>
        <p:txBody>
          <a:bodyPr/>
          <a:lstStyle/>
          <a:p>
            <a:r>
              <a:rPr lang="en-US" dirty="0"/>
              <a:t>The connection between </a:t>
            </a:r>
            <a:r>
              <a:rPr lang="en-US" dirty="0" err="1"/>
              <a:t>metascore</a:t>
            </a:r>
            <a:r>
              <a:rPr lang="en-US" dirty="0"/>
              <a:t> to target column:</a:t>
            </a:r>
          </a:p>
          <a:p>
            <a:r>
              <a:rPr lang="en-US" dirty="0"/>
              <a:t>                                                                 in the this graph we can see that</a:t>
            </a:r>
          </a:p>
          <a:p>
            <a:r>
              <a:rPr lang="en-US" dirty="0"/>
              <a:t>                                                                  most of nominees get between                      </a:t>
            </a:r>
          </a:p>
          <a:p>
            <a:r>
              <a:rPr lang="en-US" dirty="0"/>
              <a:t>                                                                   40 to 100 score. </a:t>
            </a:r>
          </a:p>
          <a:p>
            <a:endParaRPr lang="he-IL" dirty="0"/>
          </a:p>
        </p:txBody>
      </p:sp>
      <p:pic>
        <p:nvPicPr>
          <p:cNvPr id="5122" name="Picture 2">
            <a:extLst>
              <a:ext uri="{FF2B5EF4-FFF2-40B4-BE49-F238E27FC236}">
                <a16:creationId xmlns:a16="http://schemas.microsoft.com/office/drawing/2014/main" id="{FBAE0827-C437-4814-7A7D-59A9565A9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452" y="1887945"/>
            <a:ext cx="5492195" cy="378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61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49018-79AD-7150-9ACD-4A9475E641B6}"/>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60792930-855C-04B5-B6A9-9D0DC8A2C1F6}"/>
              </a:ext>
            </a:extLst>
          </p:cNvPr>
          <p:cNvSpPr>
            <a:spLocks noGrp="1"/>
          </p:cNvSpPr>
          <p:nvPr>
            <p:ph idx="1"/>
          </p:nvPr>
        </p:nvSpPr>
        <p:spPr>
          <a:xfrm>
            <a:off x="696686" y="1501566"/>
            <a:ext cx="10515600" cy="4351338"/>
          </a:xfrm>
        </p:spPr>
        <p:txBody>
          <a:bodyPr/>
          <a:lstStyle/>
          <a:p>
            <a:r>
              <a:rPr lang="en-US" dirty="0" err="1"/>
              <a:t>Df</a:t>
            </a:r>
            <a:r>
              <a:rPr lang="en-US" dirty="0"/>
              <a:t> train test split :</a:t>
            </a:r>
          </a:p>
          <a:p>
            <a:endParaRPr lang="he-IL" dirty="0"/>
          </a:p>
        </p:txBody>
      </p:sp>
      <p:pic>
        <p:nvPicPr>
          <p:cNvPr id="5" name="Picture 4">
            <a:extLst>
              <a:ext uri="{FF2B5EF4-FFF2-40B4-BE49-F238E27FC236}">
                <a16:creationId xmlns:a16="http://schemas.microsoft.com/office/drawing/2014/main" id="{F2F2B19F-DF8C-3D0E-F340-7CCF65748AAD}"/>
              </a:ext>
            </a:extLst>
          </p:cNvPr>
          <p:cNvPicPr>
            <a:picLocks noChangeAspect="1"/>
          </p:cNvPicPr>
          <p:nvPr/>
        </p:nvPicPr>
        <p:blipFill>
          <a:blip r:embed="rId2"/>
          <a:stretch>
            <a:fillRect/>
          </a:stretch>
        </p:blipFill>
        <p:spPr>
          <a:xfrm>
            <a:off x="670618" y="1994013"/>
            <a:ext cx="5425382" cy="1683222"/>
          </a:xfrm>
          <a:prstGeom prst="rect">
            <a:avLst/>
          </a:prstGeom>
        </p:spPr>
      </p:pic>
      <p:pic>
        <p:nvPicPr>
          <p:cNvPr id="7" name="Picture 6">
            <a:extLst>
              <a:ext uri="{FF2B5EF4-FFF2-40B4-BE49-F238E27FC236}">
                <a16:creationId xmlns:a16="http://schemas.microsoft.com/office/drawing/2014/main" id="{95DDCE95-142D-FC3F-3370-E4FC6F560F65}"/>
              </a:ext>
            </a:extLst>
          </p:cNvPr>
          <p:cNvPicPr>
            <a:picLocks noChangeAspect="1"/>
          </p:cNvPicPr>
          <p:nvPr/>
        </p:nvPicPr>
        <p:blipFill>
          <a:blip r:embed="rId3"/>
          <a:stretch>
            <a:fillRect/>
          </a:stretch>
        </p:blipFill>
        <p:spPr>
          <a:xfrm>
            <a:off x="670618" y="4169682"/>
            <a:ext cx="10373815" cy="1033689"/>
          </a:xfrm>
          <a:prstGeom prst="rect">
            <a:avLst/>
          </a:prstGeom>
        </p:spPr>
      </p:pic>
    </p:spTree>
    <p:extLst>
      <p:ext uri="{BB962C8B-B14F-4D97-AF65-F5344CB8AC3E}">
        <p14:creationId xmlns:p14="http://schemas.microsoft.com/office/powerpoint/2010/main" val="4289988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9B0B-CCE9-C269-DF80-BEDCD694750A}"/>
              </a:ext>
            </a:extLst>
          </p:cNvPr>
          <p:cNvSpPr>
            <a:spLocks noGrp="1"/>
          </p:cNvSpPr>
          <p:nvPr>
            <p:ph type="title"/>
          </p:nvPr>
        </p:nvSpPr>
        <p:spPr/>
        <p:txBody>
          <a:bodyPr/>
          <a:lstStyle/>
          <a:p>
            <a:r>
              <a:rPr lang="en-US" dirty="0"/>
              <a:t>Data acquisition</a:t>
            </a:r>
            <a:endParaRPr lang="he-IL" dirty="0"/>
          </a:p>
        </p:txBody>
      </p:sp>
      <p:sp>
        <p:nvSpPr>
          <p:cNvPr id="3" name="Content Placeholder 2">
            <a:extLst>
              <a:ext uri="{FF2B5EF4-FFF2-40B4-BE49-F238E27FC236}">
                <a16:creationId xmlns:a16="http://schemas.microsoft.com/office/drawing/2014/main" id="{A6026E36-4B80-F648-60FE-2F9535B41943}"/>
              </a:ext>
            </a:extLst>
          </p:cNvPr>
          <p:cNvSpPr>
            <a:spLocks noGrp="1"/>
          </p:cNvSpPr>
          <p:nvPr>
            <p:ph idx="1"/>
          </p:nvPr>
        </p:nvSpPr>
        <p:spPr/>
        <p:txBody>
          <a:bodyPr/>
          <a:lstStyle/>
          <a:p>
            <a:r>
              <a:rPr lang="en-US" dirty="0"/>
              <a:t>We crawled movies data from IMDB site.</a:t>
            </a:r>
          </a:p>
          <a:p>
            <a:r>
              <a:rPr lang="en-US" dirty="0"/>
              <a:t>Data about all movies from IMDB genre by genre from this </a:t>
            </a:r>
            <a:r>
              <a:rPr lang="en-US" dirty="0">
                <a:hlinkClick r:id="rId2"/>
              </a:rPr>
              <a:t>link</a:t>
            </a:r>
            <a:r>
              <a:rPr lang="en-US" dirty="0"/>
              <a:t>.</a:t>
            </a:r>
          </a:p>
          <a:p>
            <a:pPr lvl="1"/>
            <a:r>
              <a:rPr lang="en-US" dirty="0"/>
              <a:t>Code </a:t>
            </a:r>
            <a:r>
              <a:rPr lang="en-US" dirty="0">
                <a:hlinkClick r:id="rId3"/>
              </a:rPr>
              <a:t>In 2</a:t>
            </a:r>
            <a:r>
              <a:rPr lang="en-US" dirty="0"/>
              <a:t>.</a:t>
            </a:r>
          </a:p>
          <a:p>
            <a:r>
              <a:rPr lang="en-US" dirty="0"/>
              <a:t>Data about nominee movies from IMDB from this </a:t>
            </a:r>
            <a:r>
              <a:rPr lang="en-US" dirty="0">
                <a:hlinkClick r:id="rId4"/>
              </a:rPr>
              <a:t>link</a:t>
            </a:r>
            <a:r>
              <a:rPr lang="en-US" dirty="0"/>
              <a:t>.</a:t>
            </a:r>
          </a:p>
          <a:p>
            <a:pPr lvl="1"/>
            <a:r>
              <a:rPr lang="en-US" dirty="0"/>
              <a:t>Code </a:t>
            </a:r>
            <a:r>
              <a:rPr lang="en-US" dirty="0">
                <a:hlinkClick r:id="rId3"/>
              </a:rPr>
              <a:t>In 4</a:t>
            </a:r>
            <a:r>
              <a:rPr lang="en-US" dirty="0"/>
              <a:t>.</a:t>
            </a:r>
          </a:p>
          <a:p>
            <a:r>
              <a:rPr lang="en-US" dirty="0"/>
              <a:t>We created Row Data frame from this two data sources.</a:t>
            </a:r>
          </a:p>
          <a:p>
            <a:pPr lvl="1"/>
            <a:r>
              <a:rPr lang="en-US" dirty="0"/>
              <a:t>Code </a:t>
            </a:r>
            <a:r>
              <a:rPr lang="en-US" dirty="0">
                <a:hlinkClick r:id="rId5"/>
              </a:rPr>
              <a:t>In 59</a:t>
            </a:r>
            <a:r>
              <a:rPr lang="en-US" dirty="0"/>
              <a:t>.</a:t>
            </a:r>
          </a:p>
          <a:p>
            <a:endParaRPr lang="en-US" dirty="0"/>
          </a:p>
          <a:p>
            <a:endParaRPr lang="en-US" dirty="0"/>
          </a:p>
          <a:p>
            <a:endParaRPr lang="he-IL" dirty="0"/>
          </a:p>
        </p:txBody>
      </p:sp>
    </p:spTree>
    <p:extLst>
      <p:ext uri="{BB962C8B-B14F-4D97-AF65-F5344CB8AC3E}">
        <p14:creationId xmlns:p14="http://schemas.microsoft.com/office/powerpoint/2010/main" val="2899459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2EA7-A435-68DD-E821-976060309BAA}"/>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BE2D55DF-8FC7-DEEB-44C4-78C1FA1C606C}"/>
              </a:ext>
            </a:extLst>
          </p:cNvPr>
          <p:cNvSpPr>
            <a:spLocks noGrp="1"/>
          </p:cNvSpPr>
          <p:nvPr>
            <p:ph idx="1"/>
          </p:nvPr>
        </p:nvSpPr>
        <p:spPr/>
        <p:txBody>
          <a:bodyPr/>
          <a:lstStyle/>
          <a:p>
            <a:r>
              <a:rPr lang="en-US" dirty="0"/>
              <a:t>We scaled </a:t>
            </a:r>
            <a:r>
              <a:rPr lang="en-US" dirty="0" err="1"/>
              <a:t>df</a:t>
            </a:r>
            <a:r>
              <a:rPr lang="en-US" dirty="0"/>
              <a:t> with the standard scaler:</a:t>
            </a:r>
          </a:p>
          <a:p>
            <a:endParaRPr lang="en-US" dirty="0"/>
          </a:p>
          <a:p>
            <a:endParaRPr lang="he-IL" dirty="0"/>
          </a:p>
        </p:txBody>
      </p:sp>
      <p:pic>
        <p:nvPicPr>
          <p:cNvPr id="5" name="Picture 4">
            <a:extLst>
              <a:ext uri="{FF2B5EF4-FFF2-40B4-BE49-F238E27FC236}">
                <a16:creationId xmlns:a16="http://schemas.microsoft.com/office/drawing/2014/main" id="{2B266E8A-9942-C12F-4F22-6B79746C04A2}"/>
              </a:ext>
            </a:extLst>
          </p:cNvPr>
          <p:cNvPicPr>
            <a:picLocks noChangeAspect="1"/>
          </p:cNvPicPr>
          <p:nvPr/>
        </p:nvPicPr>
        <p:blipFill>
          <a:blip r:embed="rId2"/>
          <a:stretch>
            <a:fillRect/>
          </a:stretch>
        </p:blipFill>
        <p:spPr>
          <a:xfrm>
            <a:off x="838200" y="2315482"/>
            <a:ext cx="11901509" cy="2794034"/>
          </a:xfrm>
          <a:prstGeom prst="rect">
            <a:avLst/>
          </a:prstGeom>
        </p:spPr>
      </p:pic>
    </p:spTree>
    <p:extLst>
      <p:ext uri="{BB962C8B-B14F-4D97-AF65-F5344CB8AC3E}">
        <p14:creationId xmlns:p14="http://schemas.microsoft.com/office/powerpoint/2010/main" val="523799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127A-025D-CE25-6C57-0E0E4975E824}"/>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76FC6637-BAB4-8A20-87AB-88164BC7B324}"/>
              </a:ext>
            </a:extLst>
          </p:cNvPr>
          <p:cNvSpPr>
            <a:spLocks noGrp="1"/>
          </p:cNvSpPr>
          <p:nvPr>
            <p:ph idx="1"/>
          </p:nvPr>
        </p:nvSpPr>
        <p:spPr/>
        <p:txBody>
          <a:bodyPr/>
          <a:lstStyle/>
          <a:p>
            <a:r>
              <a:rPr lang="en-US" dirty="0"/>
              <a:t>We chose </a:t>
            </a:r>
            <a:r>
              <a:rPr lang="en-US" dirty="0" err="1"/>
              <a:t>RandomForest</a:t>
            </a:r>
            <a:r>
              <a:rPr lang="en-US" dirty="0"/>
              <a:t> for the classification (we get with it best f1 score):</a:t>
            </a:r>
          </a:p>
          <a:p>
            <a:pPr lvl="1"/>
            <a:r>
              <a:rPr lang="en-US" dirty="0"/>
              <a:t>To chose hyper params with use of </a:t>
            </a:r>
            <a:r>
              <a:rPr lang="en-US" dirty="0" err="1"/>
              <a:t>GridSherchCV</a:t>
            </a:r>
            <a:r>
              <a:rPr lang="en-US" dirty="0"/>
              <a:t>:</a:t>
            </a:r>
          </a:p>
          <a:p>
            <a:pPr lvl="1"/>
            <a:endParaRPr lang="en-US" dirty="0"/>
          </a:p>
          <a:p>
            <a:pPr lvl="1"/>
            <a:endParaRPr lang="en-US" dirty="0"/>
          </a:p>
          <a:p>
            <a:endParaRPr lang="he-IL" dirty="0"/>
          </a:p>
        </p:txBody>
      </p:sp>
      <p:pic>
        <p:nvPicPr>
          <p:cNvPr id="6" name="Picture 5">
            <a:extLst>
              <a:ext uri="{FF2B5EF4-FFF2-40B4-BE49-F238E27FC236}">
                <a16:creationId xmlns:a16="http://schemas.microsoft.com/office/drawing/2014/main" id="{5412B88F-C959-5EC1-94B8-31F1063AFF32}"/>
              </a:ext>
            </a:extLst>
          </p:cNvPr>
          <p:cNvPicPr>
            <a:picLocks noChangeAspect="1"/>
          </p:cNvPicPr>
          <p:nvPr/>
        </p:nvPicPr>
        <p:blipFill>
          <a:blip r:embed="rId2"/>
          <a:stretch>
            <a:fillRect/>
          </a:stretch>
        </p:blipFill>
        <p:spPr>
          <a:xfrm>
            <a:off x="1621971" y="3016707"/>
            <a:ext cx="6142890" cy="3295193"/>
          </a:xfrm>
          <a:prstGeom prst="rect">
            <a:avLst/>
          </a:prstGeom>
        </p:spPr>
      </p:pic>
    </p:spTree>
    <p:extLst>
      <p:ext uri="{BB962C8B-B14F-4D97-AF65-F5344CB8AC3E}">
        <p14:creationId xmlns:p14="http://schemas.microsoft.com/office/powerpoint/2010/main" val="141082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D18AF-0BC3-34DD-09DA-149C717FA030}"/>
              </a:ext>
            </a:extLst>
          </p:cNvPr>
          <p:cNvSpPr>
            <a:spLocks noGrp="1"/>
          </p:cNvSpPr>
          <p:nvPr>
            <p:ph type="title"/>
          </p:nvPr>
        </p:nvSpPr>
        <p:spPr/>
        <p:txBody>
          <a:bodyPr/>
          <a:lstStyle/>
          <a:p>
            <a:r>
              <a:rPr lang="en-US" dirty="0"/>
              <a:t>machine learning</a:t>
            </a:r>
            <a:endParaRPr lang="he-IL" dirty="0"/>
          </a:p>
        </p:txBody>
      </p:sp>
      <p:sp>
        <p:nvSpPr>
          <p:cNvPr id="3" name="Content Placeholder 2">
            <a:extLst>
              <a:ext uri="{FF2B5EF4-FFF2-40B4-BE49-F238E27FC236}">
                <a16:creationId xmlns:a16="http://schemas.microsoft.com/office/drawing/2014/main" id="{BD89F53C-1121-0E60-0A88-84233A027E09}"/>
              </a:ext>
            </a:extLst>
          </p:cNvPr>
          <p:cNvSpPr>
            <a:spLocks noGrp="1"/>
          </p:cNvSpPr>
          <p:nvPr>
            <p:ph idx="1"/>
          </p:nvPr>
        </p:nvSpPr>
        <p:spPr/>
        <p:txBody>
          <a:bodyPr/>
          <a:lstStyle/>
          <a:p>
            <a:r>
              <a:rPr lang="en-US" dirty="0"/>
              <a:t>And we get that best params is:</a:t>
            </a:r>
          </a:p>
          <a:p>
            <a:endParaRPr lang="en-US" dirty="0"/>
          </a:p>
          <a:p>
            <a:endParaRPr lang="en-US" dirty="0"/>
          </a:p>
          <a:p>
            <a:endParaRPr lang="en-US" dirty="0"/>
          </a:p>
          <a:p>
            <a:endParaRPr lang="en-US" dirty="0"/>
          </a:p>
          <a:p>
            <a:r>
              <a:rPr lang="en-US" dirty="0"/>
              <a:t>We trained the random forest algorithm with tis params:</a:t>
            </a:r>
          </a:p>
          <a:p>
            <a:pPr lvl="1"/>
            <a:endParaRPr lang="he-IL" dirty="0"/>
          </a:p>
        </p:txBody>
      </p:sp>
      <p:pic>
        <p:nvPicPr>
          <p:cNvPr id="5" name="Picture 4">
            <a:extLst>
              <a:ext uri="{FF2B5EF4-FFF2-40B4-BE49-F238E27FC236}">
                <a16:creationId xmlns:a16="http://schemas.microsoft.com/office/drawing/2014/main" id="{EAB9C3D5-DDB9-EEF1-1DAD-29E815B04868}"/>
              </a:ext>
            </a:extLst>
          </p:cNvPr>
          <p:cNvPicPr>
            <a:picLocks noChangeAspect="1"/>
          </p:cNvPicPr>
          <p:nvPr/>
        </p:nvPicPr>
        <p:blipFill>
          <a:blip r:embed="rId2"/>
          <a:stretch>
            <a:fillRect/>
          </a:stretch>
        </p:blipFill>
        <p:spPr>
          <a:xfrm>
            <a:off x="1645945" y="2445170"/>
            <a:ext cx="2521080" cy="1314518"/>
          </a:xfrm>
          <a:prstGeom prst="rect">
            <a:avLst/>
          </a:prstGeom>
        </p:spPr>
      </p:pic>
      <p:pic>
        <p:nvPicPr>
          <p:cNvPr id="7" name="Picture 6">
            <a:extLst>
              <a:ext uri="{FF2B5EF4-FFF2-40B4-BE49-F238E27FC236}">
                <a16:creationId xmlns:a16="http://schemas.microsoft.com/office/drawing/2014/main" id="{A3CB4821-4334-B62D-5B9F-9FF342905053}"/>
              </a:ext>
            </a:extLst>
          </p:cNvPr>
          <p:cNvPicPr>
            <a:picLocks noChangeAspect="1"/>
          </p:cNvPicPr>
          <p:nvPr/>
        </p:nvPicPr>
        <p:blipFill>
          <a:blip r:embed="rId3"/>
          <a:stretch>
            <a:fillRect/>
          </a:stretch>
        </p:blipFill>
        <p:spPr>
          <a:xfrm>
            <a:off x="1613286" y="5080888"/>
            <a:ext cx="5797848" cy="723937"/>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FD272575-84F3-5090-5C22-6C92E6C8FA7F}"/>
                  </a:ext>
                </a:extLst>
              </p14:cNvPr>
              <p14:cNvContentPartPr/>
              <p14:nvPr/>
            </p14:nvContentPartPr>
            <p14:xfrm>
              <a:off x="2144040" y="2993280"/>
              <a:ext cx="1763280" cy="43920"/>
            </p14:xfrm>
          </p:contentPart>
        </mc:Choice>
        <mc:Fallback>
          <p:pic>
            <p:nvPicPr>
              <p:cNvPr id="8" name="Ink 7">
                <a:extLst>
                  <a:ext uri="{FF2B5EF4-FFF2-40B4-BE49-F238E27FC236}">
                    <a16:creationId xmlns:a16="http://schemas.microsoft.com/office/drawing/2014/main" id="{FD272575-84F3-5090-5C22-6C92E6C8FA7F}"/>
                  </a:ext>
                </a:extLst>
              </p:cNvPr>
              <p:cNvPicPr/>
              <p:nvPr/>
            </p:nvPicPr>
            <p:blipFill>
              <a:blip r:embed="rId5"/>
              <a:stretch>
                <a:fillRect/>
              </a:stretch>
            </p:blipFill>
            <p:spPr>
              <a:xfrm>
                <a:off x="2090400" y="2885280"/>
                <a:ext cx="187092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3C36773-B342-D545-ADEC-655848BE44C4}"/>
                  </a:ext>
                </a:extLst>
              </p14:cNvPr>
              <p14:cNvContentPartPr/>
              <p14:nvPr/>
            </p14:nvContentPartPr>
            <p14:xfrm>
              <a:off x="2166360" y="3156000"/>
              <a:ext cx="1218240" cy="33840"/>
            </p14:xfrm>
          </p:contentPart>
        </mc:Choice>
        <mc:Fallback>
          <p:pic>
            <p:nvPicPr>
              <p:cNvPr id="9" name="Ink 8">
                <a:extLst>
                  <a:ext uri="{FF2B5EF4-FFF2-40B4-BE49-F238E27FC236}">
                    <a16:creationId xmlns:a16="http://schemas.microsoft.com/office/drawing/2014/main" id="{53C36773-B342-D545-ADEC-655848BE44C4}"/>
                  </a:ext>
                </a:extLst>
              </p:cNvPr>
              <p:cNvPicPr/>
              <p:nvPr/>
            </p:nvPicPr>
            <p:blipFill>
              <a:blip r:embed="rId7"/>
              <a:stretch>
                <a:fillRect/>
              </a:stretch>
            </p:blipFill>
            <p:spPr>
              <a:xfrm>
                <a:off x="2112360" y="3048000"/>
                <a:ext cx="132588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3B343EF5-7923-B7B5-968A-7061C34E6185}"/>
                  </a:ext>
                </a:extLst>
              </p14:cNvPr>
              <p14:cNvContentPartPr/>
              <p14:nvPr/>
            </p14:nvContentPartPr>
            <p14:xfrm>
              <a:off x="2144040" y="3320160"/>
              <a:ext cx="1687320" cy="66240"/>
            </p14:xfrm>
          </p:contentPart>
        </mc:Choice>
        <mc:Fallback>
          <p:pic>
            <p:nvPicPr>
              <p:cNvPr id="10" name="Ink 9">
                <a:extLst>
                  <a:ext uri="{FF2B5EF4-FFF2-40B4-BE49-F238E27FC236}">
                    <a16:creationId xmlns:a16="http://schemas.microsoft.com/office/drawing/2014/main" id="{3B343EF5-7923-B7B5-968A-7061C34E6185}"/>
                  </a:ext>
                </a:extLst>
              </p:cNvPr>
              <p:cNvPicPr/>
              <p:nvPr/>
            </p:nvPicPr>
            <p:blipFill>
              <a:blip r:embed="rId9"/>
              <a:stretch>
                <a:fillRect/>
              </a:stretch>
            </p:blipFill>
            <p:spPr>
              <a:xfrm>
                <a:off x="2090400" y="3212160"/>
                <a:ext cx="179496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F4EDC69-6EAE-2720-F88E-29FF93776DE5}"/>
                  </a:ext>
                </a:extLst>
              </p14:cNvPr>
              <p14:cNvContentPartPr/>
              <p14:nvPr/>
            </p14:nvContentPartPr>
            <p14:xfrm>
              <a:off x="2155200" y="3526800"/>
              <a:ext cx="1490400" cy="33840"/>
            </p14:xfrm>
          </p:contentPart>
        </mc:Choice>
        <mc:Fallback>
          <p:pic>
            <p:nvPicPr>
              <p:cNvPr id="11" name="Ink 10">
                <a:extLst>
                  <a:ext uri="{FF2B5EF4-FFF2-40B4-BE49-F238E27FC236}">
                    <a16:creationId xmlns:a16="http://schemas.microsoft.com/office/drawing/2014/main" id="{5F4EDC69-6EAE-2720-F88E-29FF93776DE5}"/>
                  </a:ext>
                </a:extLst>
              </p:cNvPr>
              <p:cNvPicPr/>
              <p:nvPr/>
            </p:nvPicPr>
            <p:blipFill>
              <a:blip r:embed="rId11"/>
              <a:stretch>
                <a:fillRect/>
              </a:stretch>
            </p:blipFill>
            <p:spPr>
              <a:xfrm>
                <a:off x="2101560" y="3419160"/>
                <a:ext cx="1598040" cy="249480"/>
              </a:xfrm>
              <a:prstGeom prst="rect">
                <a:avLst/>
              </a:prstGeom>
            </p:spPr>
          </p:pic>
        </mc:Fallback>
      </mc:AlternateContent>
    </p:spTree>
    <p:extLst>
      <p:ext uri="{BB962C8B-B14F-4D97-AF65-F5344CB8AC3E}">
        <p14:creationId xmlns:p14="http://schemas.microsoft.com/office/powerpoint/2010/main" val="1615139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BA78-D7DB-2DA4-E2AD-322C7A3F3701}"/>
              </a:ext>
            </a:extLst>
          </p:cNvPr>
          <p:cNvSpPr>
            <a:spLocks noGrp="1"/>
          </p:cNvSpPr>
          <p:nvPr>
            <p:ph type="title"/>
          </p:nvPr>
        </p:nvSpPr>
        <p:spPr/>
        <p:txBody>
          <a:bodyPr/>
          <a:lstStyle/>
          <a:p>
            <a:r>
              <a:rPr lang="en-US" dirty="0"/>
              <a:t>model evaluation</a:t>
            </a:r>
            <a:endParaRPr lang="he-IL" dirty="0"/>
          </a:p>
        </p:txBody>
      </p:sp>
      <p:sp>
        <p:nvSpPr>
          <p:cNvPr id="3" name="Content Placeholder 2">
            <a:extLst>
              <a:ext uri="{FF2B5EF4-FFF2-40B4-BE49-F238E27FC236}">
                <a16:creationId xmlns:a16="http://schemas.microsoft.com/office/drawing/2014/main" id="{48D74C18-4A13-6F2F-19A1-432636DCAF6C}"/>
              </a:ext>
            </a:extLst>
          </p:cNvPr>
          <p:cNvSpPr>
            <a:spLocks noGrp="1"/>
          </p:cNvSpPr>
          <p:nvPr>
            <p:ph idx="1"/>
          </p:nvPr>
        </p:nvSpPr>
        <p:spPr>
          <a:xfrm>
            <a:off x="751114" y="1690688"/>
            <a:ext cx="10515600" cy="4351338"/>
          </a:xfrm>
        </p:spPr>
        <p:txBody>
          <a:bodyPr/>
          <a:lstStyle/>
          <a:p>
            <a:pPr marL="0" indent="0">
              <a:buNone/>
            </a:pPr>
            <a:r>
              <a:rPr lang="en-US" dirty="0"/>
              <a:t>In the project proposal we chose that we want to get best f1 macro score</a:t>
            </a:r>
          </a:p>
          <a:p>
            <a:pPr marL="0" indent="0">
              <a:buNone/>
            </a:pPr>
            <a:r>
              <a:rPr lang="en-US" dirty="0"/>
              <a:t>(because he is a combination of precision and recall )</a:t>
            </a:r>
          </a:p>
          <a:p>
            <a:pPr marL="0" indent="0">
              <a:buNone/>
            </a:pPr>
            <a:endParaRPr lang="en-US" dirty="0"/>
          </a:p>
        </p:txBody>
      </p:sp>
      <p:pic>
        <p:nvPicPr>
          <p:cNvPr id="1026" name="Picture 2">
            <a:extLst>
              <a:ext uri="{FF2B5EF4-FFF2-40B4-BE49-F238E27FC236}">
                <a16:creationId xmlns:a16="http://schemas.microsoft.com/office/drawing/2014/main" id="{04D3624A-DFFC-7353-F092-B0891EE770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681" y="3161507"/>
            <a:ext cx="953452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784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0432-2A02-4F2D-30B9-4E4A28B4D3D3}"/>
              </a:ext>
            </a:extLst>
          </p:cNvPr>
          <p:cNvSpPr>
            <a:spLocks noGrp="1"/>
          </p:cNvSpPr>
          <p:nvPr>
            <p:ph type="title"/>
          </p:nvPr>
        </p:nvSpPr>
        <p:spPr/>
        <p:txBody>
          <a:bodyPr/>
          <a:lstStyle/>
          <a:p>
            <a:r>
              <a:rPr lang="en-US" dirty="0"/>
              <a:t>model evaluation</a:t>
            </a:r>
            <a:endParaRPr lang="he-IL" dirty="0"/>
          </a:p>
        </p:txBody>
      </p:sp>
      <p:sp>
        <p:nvSpPr>
          <p:cNvPr id="3" name="Content Placeholder 2">
            <a:extLst>
              <a:ext uri="{FF2B5EF4-FFF2-40B4-BE49-F238E27FC236}">
                <a16:creationId xmlns:a16="http://schemas.microsoft.com/office/drawing/2014/main" id="{C38BCF65-EF88-07ED-8C69-6084CA5E7395}"/>
              </a:ext>
            </a:extLst>
          </p:cNvPr>
          <p:cNvSpPr>
            <a:spLocks noGrp="1"/>
          </p:cNvSpPr>
          <p:nvPr>
            <p:ph idx="1"/>
          </p:nvPr>
        </p:nvSpPr>
        <p:spPr/>
        <p:txBody>
          <a:bodyPr/>
          <a:lstStyle/>
          <a:p>
            <a:r>
              <a:rPr lang="en-US" dirty="0"/>
              <a:t>We predicted </a:t>
            </a:r>
            <a:r>
              <a:rPr lang="en-US" dirty="0" err="1"/>
              <a:t>y_test</a:t>
            </a:r>
            <a:r>
              <a:rPr lang="en-US" dirty="0"/>
              <a:t>:</a:t>
            </a:r>
          </a:p>
          <a:p>
            <a:endParaRPr lang="he-IL" dirty="0"/>
          </a:p>
        </p:txBody>
      </p:sp>
      <p:pic>
        <p:nvPicPr>
          <p:cNvPr id="5" name="Picture 4">
            <a:extLst>
              <a:ext uri="{FF2B5EF4-FFF2-40B4-BE49-F238E27FC236}">
                <a16:creationId xmlns:a16="http://schemas.microsoft.com/office/drawing/2014/main" id="{5A8B4349-4835-A7C8-9321-3237535DDC6A}"/>
              </a:ext>
            </a:extLst>
          </p:cNvPr>
          <p:cNvPicPr>
            <a:picLocks noChangeAspect="1"/>
          </p:cNvPicPr>
          <p:nvPr/>
        </p:nvPicPr>
        <p:blipFill>
          <a:blip r:embed="rId2"/>
          <a:stretch>
            <a:fillRect/>
          </a:stretch>
        </p:blipFill>
        <p:spPr>
          <a:xfrm>
            <a:off x="1815033" y="2419150"/>
            <a:ext cx="6210619" cy="38927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C7C8EBA6-D1AC-5329-47D3-F8A993FB0E93}"/>
                  </a:ext>
                </a:extLst>
              </p14:cNvPr>
              <p14:cNvContentPartPr/>
              <p14:nvPr/>
            </p14:nvContentPartPr>
            <p14:xfrm>
              <a:off x="2144040" y="5975520"/>
              <a:ext cx="2248920" cy="81360"/>
            </p14:xfrm>
          </p:contentPart>
        </mc:Choice>
        <mc:Fallback>
          <p:pic>
            <p:nvPicPr>
              <p:cNvPr id="6" name="Ink 5">
                <a:extLst>
                  <a:ext uri="{FF2B5EF4-FFF2-40B4-BE49-F238E27FC236}">
                    <a16:creationId xmlns:a16="http://schemas.microsoft.com/office/drawing/2014/main" id="{C7C8EBA6-D1AC-5329-47D3-F8A993FB0E93}"/>
                  </a:ext>
                </a:extLst>
              </p:cNvPr>
              <p:cNvPicPr/>
              <p:nvPr/>
            </p:nvPicPr>
            <p:blipFill>
              <a:blip r:embed="rId4"/>
              <a:stretch>
                <a:fillRect/>
              </a:stretch>
            </p:blipFill>
            <p:spPr>
              <a:xfrm>
                <a:off x="2090400" y="5867880"/>
                <a:ext cx="2356560" cy="297000"/>
              </a:xfrm>
              <a:prstGeom prst="rect">
                <a:avLst/>
              </a:prstGeom>
            </p:spPr>
          </p:pic>
        </mc:Fallback>
      </mc:AlternateContent>
      <p:sp>
        <p:nvSpPr>
          <p:cNvPr id="7" name="TextBox 6">
            <a:extLst>
              <a:ext uri="{FF2B5EF4-FFF2-40B4-BE49-F238E27FC236}">
                <a16:creationId xmlns:a16="http://schemas.microsoft.com/office/drawing/2014/main" id="{BA8CE933-59FF-EB94-6E5D-B74BCFD3ADE4}"/>
              </a:ext>
            </a:extLst>
          </p:cNvPr>
          <p:cNvSpPr txBox="1"/>
          <p:nvPr/>
        </p:nvSpPr>
        <p:spPr>
          <a:xfrm>
            <a:off x="5240477" y="5595215"/>
            <a:ext cx="1937657" cy="923330"/>
          </a:xfrm>
          <a:prstGeom prst="rect">
            <a:avLst/>
          </a:prstGeom>
          <a:noFill/>
        </p:spPr>
        <p:txBody>
          <a:bodyPr wrap="square" rtlCol="1">
            <a:spAutoFit/>
          </a:bodyPr>
          <a:lstStyle/>
          <a:p>
            <a:r>
              <a:rPr lang="en-US" dirty="0"/>
              <a:t>We get accuracy of 0.92 very good score.</a:t>
            </a:r>
            <a:endParaRPr lang="he-IL" dirty="0"/>
          </a:p>
        </p:txBody>
      </p:sp>
    </p:spTree>
    <p:extLst>
      <p:ext uri="{BB962C8B-B14F-4D97-AF65-F5344CB8AC3E}">
        <p14:creationId xmlns:p14="http://schemas.microsoft.com/office/powerpoint/2010/main" val="232444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FAF8-18B8-5A9D-B389-F3FE1D3EC3FB}"/>
              </a:ext>
            </a:extLst>
          </p:cNvPr>
          <p:cNvSpPr>
            <a:spLocks noGrp="1"/>
          </p:cNvSpPr>
          <p:nvPr>
            <p:ph type="title"/>
          </p:nvPr>
        </p:nvSpPr>
        <p:spPr/>
        <p:txBody>
          <a:bodyPr/>
          <a:lstStyle/>
          <a:p>
            <a:r>
              <a:rPr lang="en-US" dirty="0"/>
              <a:t>model evaluation</a:t>
            </a:r>
            <a:endParaRPr lang="he-IL" dirty="0"/>
          </a:p>
        </p:txBody>
      </p:sp>
      <p:sp>
        <p:nvSpPr>
          <p:cNvPr id="3" name="Content Placeholder 2">
            <a:extLst>
              <a:ext uri="{FF2B5EF4-FFF2-40B4-BE49-F238E27FC236}">
                <a16:creationId xmlns:a16="http://schemas.microsoft.com/office/drawing/2014/main" id="{7F996576-7FD5-B116-ADC9-D89D4D0AE604}"/>
              </a:ext>
            </a:extLst>
          </p:cNvPr>
          <p:cNvSpPr>
            <a:spLocks noGrp="1"/>
          </p:cNvSpPr>
          <p:nvPr>
            <p:ph idx="1"/>
          </p:nvPr>
        </p:nvSpPr>
        <p:spPr/>
        <p:txBody>
          <a:bodyPr/>
          <a:lstStyle/>
          <a:p>
            <a:r>
              <a:rPr lang="en-US" dirty="0"/>
              <a:t>Confusion matrix of test set:</a:t>
            </a:r>
          </a:p>
          <a:p>
            <a:endParaRPr lang="he-IL" dirty="0"/>
          </a:p>
        </p:txBody>
      </p:sp>
      <p:pic>
        <p:nvPicPr>
          <p:cNvPr id="5" name="Picture 4">
            <a:extLst>
              <a:ext uri="{FF2B5EF4-FFF2-40B4-BE49-F238E27FC236}">
                <a16:creationId xmlns:a16="http://schemas.microsoft.com/office/drawing/2014/main" id="{3E8F3F66-4517-F3D5-0B80-88CABFA81893}"/>
              </a:ext>
            </a:extLst>
          </p:cNvPr>
          <p:cNvPicPr>
            <a:picLocks noChangeAspect="1"/>
          </p:cNvPicPr>
          <p:nvPr/>
        </p:nvPicPr>
        <p:blipFill>
          <a:blip r:embed="rId2"/>
          <a:stretch>
            <a:fillRect/>
          </a:stretch>
        </p:blipFill>
        <p:spPr>
          <a:xfrm>
            <a:off x="1400937" y="2408374"/>
            <a:ext cx="5645440" cy="3543482"/>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69D49B96-DA82-1C2F-877B-CA144B352BF6}"/>
                  </a:ext>
                </a:extLst>
              </p14:cNvPr>
              <p14:cNvContentPartPr/>
              <p14:nvPr/>
            </p14:nvContentPartPr>
            <p14:xfrm>
              <a:off x="2054709" y="3612480"/>
              <a:ext cx="2290320" cy="2059560"/>
            </p14:xfrm>
          </p:contentPart>
        </mc:Choice>
        <mc:Fallback>
          <p:pic>
            <p:nvPicPr>
              <p:cNvPr id="6" name="Ink 5">
                <a:extLst>
                  <a:ext uri="{FF2B5EF4-FFF2-40B4-BE49-F238E27FC236}">
                    <a16:creationId xmlns:a16="http://schemas.microsoft.com/office/drawing/2014/main" id="{69D49B96-DA82-1C2F-877B-CA144B352BF6}"/>
                  </a:ext>
                </a:extLst>
              </p:cNvPr>
              <p:cNvPicPr/>
              <p:nvPr/>
            </p:nvPicPr>
            <p:blipFill>
              <a:blip r:embed="rId4"/>
              <a:stretch>
                <a:fillRect/>
              </a:stretch>
            </p:blipFill>
            <p:spPr>
              <a:xfrm>
                <a:off x="2045709" y="3603480"/>
                <a:ext cx="2307960" cy="2077200"/>
              </a:xfrm>
              <a:prstGeom prst="rect">
                <a:avLst/>
              </a:prstGeom>
            </p:spPr>
          </p:pic>
        </mc:Fallback>
      </mc:AlternateContent>
      <p:sp>
        <p:nvSpPr>
          <p:cNvPr id="7" name="TextBox 6">
            <a:extLst>
              <a:ext uri="{FF2B5EF4-FFF2-40B4-BE49-F238E27FC236}">
                <a16:creationId xmlns:a16="http://schemas.microsoft.com/office/drawing/2014/main" id="{F15A7365-EAF0-8EBC-C112-ADBF403924E9}"/>
              </a:ext>
            </a:extLst>
          </p:cNvPr>
          <p:cNvSpPr txBox="1"/>
          <p:nvPr/>
        </p:nvSpPr>
        <p:spPr>
          <a:xfrm>
            <a:off x="7217229" y="3265714"/>
            <a:ext cx="2340428" cy="923330"/>
          </a:xfrm>
          <a:prstGeom prst="rect">
            <a:avLst/>
          </a:prstGeom>
          <a:noFill/>
        </p:spPr>
        <p:txBody>
          <a:bodyPr wrap="square" rtlCol="1">
            <a:spAutoFit/>
          </a:bodyPr>
          <a:lstStyle/>
          <a:p>
            <a:r>
              <a:rPr lang="en-US" dirty="0"/>
              <a:t>We can see that most of the elements are </a:t>
            </a:r>
            <a:r>
              <a:rPr lang="en-US" dirty="0" err="1"/>
              <a:t>tp</a:t>
            </a:r>
            <a:r>
              <a:rPr lang="en-US" dirty="0"/>
              <a:t> and tn.</a:t>
            </a:r>
            <a:endParaRPr lang="he-IL" dirty="0"/>
          </a:p>
        </p:txBody>
      </p:sp>
    </p:spTree>
    <p:extLst>
      <p:ext uri="{BB962C8B-B14F-4D97-AF65-F5344CB8AC3E}">
        <p14:creationId xmlns:p14="http://schemas.microsoft.com/office/powerpoint/2010/main" val="3653002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DC70-8697-312C-92C2-3CA43CF8E4B4}"/>
              </a:ext>
            </a:extLst>
          </p:cNvPr>
          <p:cNvSpPr>
            <a:spLocks noGrp="1"/>
          </p:cNvSpPr>
          <p:nvPr>
            <p:ph type="title"/>
          </p:nvPr>
        </p:nvSpPr>
        <p:spPr/>
        <p:txBody>
          <a:bodyPr/>
          <a:lstStyle/>
          <a:p>
            <a:r>
              <a:rPr lang="en-US" dirty="0"/>
              <a:t>model evaluation</a:t>
            </a:r>
            <a:endParaRPr lang="he-IL" dirty="0"/>
          </a:p>
        </p:txBody>
      </p:sp>
      <p:sp>
        <p:nvSpPr>
          <p:cNvPr id="3" name="Content Placeholder 2">
            <a:extLst>
              <a:ext uri="{FF2B5EF4-FFF2-40B4-BE49-F238E27FC236}">
                <a16:creationId xmlns:a16="http://schemas.microsoft.com/office/drawing/2014/main" id="{2F418FE7-65A7-F2CE-EE25-367F3D23990E}"/>
              </a:ext>
            </a:extLst>
          </p:cNvPr>
          <p:cNvSpPr>
            <a:spLocks noGrp="1"/>
          </p:cNvSpPr>
          <p:nvPr>
            <p:ph idx="1"/>
          </p:nvPr>
        </p:nvSpPr>
        <p:spPr/>
        <p:txBody>
          <a:bodyPr/>
          <a:lstStyle/>
          <a:p>
            <a:r>
              <a:rPr lang="en-US" dirty="0"/>
              <a:t>Confusion matrix of test set:</a:t>
            </a:r>
          </a:p>
          <a:p>
            <a:endParaRPr lang="he-IL" dirty="0"/>
          </a:p>
        </p:txBody>
      </p:sp>
      <p:pic>
        <p:nvPicPr>
          <p:cNvPr id="6" name="Picture 5">
            <a:extLst>
              <a:ext uri="{FF2B5EF4-FFF2-40B4-BE49-F238E27FC236}">
                <a16:creationId xmlns:a16="http://schemas.microsoft.com/office/drawing/2014/main" id="{C774B307-2963-A40B-D8F0-A6112017ABA6}"/>
              </a:ext>
            </a:extLst>
          </p:cNvPr>
          <p:cNvPicPr>
            <a:picLocks noChangeAspect="1"/>
          </p:cNvPicPr>
          <p:nvPr/>
        </p:nvPicPr>
        <p:blipFill>
          <a:blip r:embed="rId2"/>
          <a:stretch>
            <a:fillRect/>
          </a:stretch>
        </p:blipFill>
        <p:spPr>
          <a:xfrm>
            <a:off x="1379625" y="2415178"/>
            <a:ext cx="5448580" cy="3486329"/>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EEE993A-25A3-B56A-3CE6-EE6C78B9E4C5}"/>
                  </a:ext>
                </a:extLst>
              </p14:cNvPr>
              <p14:cNvContentPartPr/>
              <p14:nvPr/>
            </p14:nvContentPartPr>
            <p14:xfrm>
              <a:off x="4473960" y="6879840"/>
              <a:ext cx="360" cy="360"/>
            </p14:xfrm>
          </p:contentPart>
        </mc:Choice>
        <mc:Fallback>
          <p:pic>
            <p:nvPicPr>
              <p:cNvPr id="7" name="Ink 6">
                <a:extLst>
                  <a:ext uri="{FF2B5EF4-FFF2-40B4-BE49-F238E27FC236}">
                    <a16:creationId xmlns:a16="http://schemas.microsoft.com/office/drawing/2014/main" id="{EEEE993A-25A3-B56A-3CE6-EE6C78B9E4C5}"/>
                  </a:ext>
                </a:extLst>
              </p:cNvPr>
              <p:cNvPicPr/>
              <p:nvPr/>
            </p:nvPicPr>
            <p:blipFill>
              <a:blip r:embed="rId4"/>
              <a:stretch>
                <a:fillRect/>
              </a:stretch>
            </p:blipFill>
            <p:spPr>
              <a:xfrm>
                <a:off x="4464960" y="687084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99C22DB3-25EF-1D60-E58A-94801A030A43}"/>
                  </a:ext>
                </a:extLst>
              </p14:cNvPr>
              <p14:cNvContentPartPr/>
              <p14:nvPr/>
            </p14:nvContentPartPr>
            <p14:xfrm>
              <a:off x="2152680" y="3612480"/>
              <a:ext cx="2290320" cy="2059560"/>
            </p14:xfrm>
          </p:contentPart>
        </mc:Choice>
        <mc:Fallback>
          <p:pic>
            <p:nvPicPr>
              <p:cNvPr id="8" name="Ink 7">
                <a:extLst>
                  <a:ext uri="{FF2B5EF4-FFF2-40B4-BE49-F238E27FC236}">
                    <a16:creationId xmlns:a16="http://schemas.microsoft.com/office/drawing/2014/main" id="{99C22DB3-25EF-1D60-E58A-94801A030A43}"/>
                  </a:ext>
                </a:extLst>
              </p:cNvPr>
              <p:cNvPicPr/>
              <p:nvPr/>
            </p:nvPicPr>
            <p:blipFill>
              <a:blip r:embed="rId6"/>
              <a:stretch>
                <a:fillRect/>
              </a:stretch>
            </p:blipFill>
            <p:spPr>
              <a:xfrm>
                <a:off x="2143680" y="3603480"/>
                <a:ext cx="2307960" cy="2077200"/>
              </a:xfrm>
              <a:prstGeom prst="rect">
                <a:avLst/>
              </a:prstGeom>
            </p:spPr>
          </p:pic>
        </mc:Fallback>
      </mc:AlternateContent>
      <p:sp>
        <p:nvSpPr>
          <p:cNvPr id="9" name="TextBox 8">
            <a:extLst>
              <a:ext uri="{FF2B5EF4-FFF2-40B4-BE49-F238E27FC236}">
                <a16:creationId xmlns:a16="http://schemas.microsoft.com/office/drawing/2014/main" id="{337EE202-659B-6B62-39B4-8885F7C3D098}"/>
              </a:ext>
            </a:extLst>
          </p:cNvPr>
          <p:cNvSpPr txBox="1"/>
          <p:nvPr/>
        </p:nvSpPr>
        <p:spPr>
          <a:xfrm>
            <a:off x="7217229" y="3265714"/>
            <a:ext cx="2340428" cy="923330"/>
          </a:xfrm>
          <a:prstGeom prst="rect">
            <a:avLst/>
          </a:prstGeom>
          <a:noFill/>
        </p:spPr>
        <p:txBody>
          <a:bodyPr wrap="square" rtlCol="1">
            <a:spAutoFit/>
          </a:bodyPr>
          <a:lstStyle/>
          <a:p>
            <a:r>
              <a:rPr lang="en-US" dirty="0"/>
              <a:t>We can see that most of the elements are </a:t>
            </a:r>
            <a:r>
              <a:rPr lang="en-US" dirty="0" err="1"/>
              <a:t>tp</a:t>
            </a:r>
            <a:r>
              <a:rPr lang="en-US" dirty="0"/>
              <a:t> and tn.</a:t>
            </a:r>
            <a:endParaRPr lang="he-IL" dirty="0"/>
          </a:p>
        </p:txBody>
      </p:sp>
    </p:spTree>
    <p:extLst>
      <p:ext uri="{BB962C8B-B14F-4D97-AF65-F5344CB8AC3E}">
        <p14:creationId xmlns:p14="http://schemas.microsoft.com/office/powerpoint/2010/main" val="2559658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B9B66-2332-1B4A-A6BC-C73EE931A2A1}"/>
              </a:ext>
            </a:extLst>
          </p:cNvPr>
          <p:cNvSpPr>
            <a:spLocks noGrp="1"/>
          </p:cNvSpPr>
          <p:nvPr>
            <p:ph type="title"/>
          </p:nvPr>
        </p:nvSpPr>
        <p:spPr/>
        <p:txBody>
          <a:bodyPr/>
          <a:lstStyle/>
          <a:p>
            <a:r>
              <a:rPr lang="en-US" dirty="0"/>
              <a:t>model evaluation</a:t>
            </a:r>
            <a:endParaRPr lang="he-IL" dirty="0"/>
          </a:p>
        </p:txBody>
      </p:sp>
      <p:sp>
        <p:nvSpPr>
          <p:cNvPr id="7" name="Content Placeholder 6">
            <a:extLst>
              <a:ext uri="{FF2B5EF4-FFF2-40B4-BE49-F238E27FC236}">
                <a16:creationId xmlns:a16="http://schemas.microsoft.com/office/drawing/2014/main" id="{3AEE1332-D5E1-C169-F9A7-4D368FF3CCF4}"/>
              </a:ext>
            </a:extLst>
          </p:cNvPr>
          <p:cNvSpPr>
            <a:spLocks noGrp="1"/>
          </p:cNvSpPr>
          <p:nvPr>
            <p:ph idx="1"/>
          </p:nvPr>
        </p:nvSpPr>
        <p:spPr/>
        <p:txBody>
          <a:bodyPr/>
          <a:lstStyle/>
          <a:p>
            <a:r>
              <a:rPr lang="en-US" dirty="0"/>
              <a:t>F1 score:</a:t>
            </a:r>
          </a:p>
          <a:p>
            <a:pPr marL="457200" lvl="1" indent="0">
              <a:buNone/>
            </a:pPr>
            <a:r>
              <a:rPr lang="en-US" dirty="0"/>
              <a:t>we get good f1 score on </a:t>
            </a:r>
          </a:p>
          <a:p>
            <a:pPr marL="457200" lvl="1" indent="0">
              <a:buNone/>
            </a:pPr>
            <a:r>
              <a:rPr lang="en-US" dirty="0"/>
              <a:t>The two types of the </a:t>
            </a:r>
          </a:p>
          <a:p>
            <a:pPr marL="457200" lvl="1" indent="0">
              <a:buNone/>
            </a:pPr>
            <a:r>
              <a:rPr lang="en-US" dirty="0"/>
              <a:t>Classification on ones and</a:t>
            </a:r>
          </a:p>
          <a:p>
            <a:pPr marL="457200" lvl="1" indent="0">
              <a:buNone/>
            </a:pPr>
            <a:r>
              <a:rPr lang="en-US" dirty="0"/>
              <a:t>On zeros.</a:t>
            </a:r>
          </a:p>
          <a:p>
            <a:pPr marL="457200" lvl="1" indent="0">
              <a:buNone/>
            </a:pPr>
            <a:r>
              <a:rPr lang="en-US" dirty="0"/>
              <a:t>And a very macro score of </a:t>
            </a:r>
          </a:p>
          <a:p>
            <a:pPr marL="457200" lvl="1" indent="0">
              <a:buNone/>
            </a:pPr>
            <a:r>
              <a:rPr lang="en-US" dirty="0"/>
              <a:t>0.828.</a:t>
            </a:r>
          </a:p>
          <a:p>
            <a:endParaRPr lang="he-IL" dirty="0"/>
          </a:p>
        </p:txBody>
      </p:sp>
      <p:pic>
        <p:nvPicPr>
          <p:cNvPr id="8" name="Content Placeholder 4">
            <a:extLst>
              <a:ext uri="{FF2B5EF4-FFF2-40B4-BE49-F238E27FC236}">
                <a16:creationId xmlns:a16="http://schemas.microsoft.com/office/drawing/2014/main" id="{4AA56E86-82C6-F1C6-707D-7AA93D3E67CC}"/>
              </a:ext>
            </a:extLst>
          </p:cNvPr>
          <p:cNvPicPr>
            <a:picLocks noChangeAspect="1"/>
          </p:cNvPicPr>
          <p:nvPr/>
        </p:nvPicPr>
        <p:blipFill>
          <a:blip r:embed="rId2"/>
          <a:stretch>
            <a:fillRect/>
          </a:stretch>
        </p:blipFill>
        <p:spPr>
          <a:xfrm>
            <a:off x="4729252" y="1825625"/>
            <a:ext cx="6526576" cy="2738829"/>
          </a:xfrm>
          <a:prstGeom prst="rect">
            <a:avLst/>
          </a:prstGeom>
        </p:spPr>
      </p:pic>
    </p:spTree>
    <p:extLst>
      <p:ext uri="{BB962C8B-B14F-4D97-AF65-F5344CB8AC3E}">
        <p14:creationId xmlns:p14="http://schemas.microsoft.com/office/powerpoint/2010/main" val="1186700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BACCA-FAAB-230A-BFBA-B869A03A05FB}"/>
              </a:ext>
            </a:extLst>
          </p:cNvPr>
          <p:cNvSpPr>
            <a:spLocks noGrp="1"/>
          </p:cNvSpPr>
          <p:nvPr>
            <p:ph type="title"/>
          </p:nvPr>
        </p:nvSpPr>
        <p:spPr/>
        <p:txBody>
          <a:bodyPr/>
          <a:lstStyle/>
          <a:p>
            <a:r>
              <a:rPr lang="en-US" dirty="0"/>
              <a:t>summery</a:t>
            </a:r>
            <a:endParaRPr lang="he-IL" dirty="0"/>
          </a:p>
        </p:txBody>
      </p:sp>
      <p:sp>
        <p:nvSpPr>
          <p:cNvPr id="3" name="Content Placeholder 2">
            <a:extLst>
              <a:ext uri="{FF2B5EF4-FFF2-40B4-BE49-F238E27FC236}">
                <a16:creationId xmlns:a16="http://schemas.microsoft.com/office/drawing/2014/main" id="{84343EF0-B1C6-D83B-BA59-5E9CDE78A3CC}"/>
              </a:ext>
            </a:extLst>
          </p:cNvPr>
          <p:cNvSpPr>
            <a:spLocks noGrp="1"/>
          </p:cNvSpPr>
          <p:nvPr>
            <p:ph idx="1"/>
          </p:nvPr>
        </p:nvSpPr>
        <p:spPr/>
        <p:txBody>
          <a:bodyPr>
            <a:noAutofit/>
          </a:bodyPr>
          <a:lstStyle/>
          <a:p>
            <a:r>
              <a:rPr lang="en-US" sz="3200" dirty="0"/>
              <a:t>We wanted to see if we can detect which of the movies on </a:t>
            </a:r>
            <a:r>
              <a:rPr lang="en-US" sz="3200" dirty="0" err="1"/>
              <a:t>imdb</a:t>
            </a:r>
            <a:r>
              <a:rPr lang="en-US" sz="3200" dirty="0"/>
              <a:t> site</a:t>
            </a:r>
            <a:br>
              <a:rPr lang="en-US" sz="3200" dirty="0"/>
            </a:br>
            <a:r>
              <a:rPr lang="en-US" sz="3200" dirty="0"/>
              <a:t>will be a nominee of best picture film Oscar award.  </a:t>
            </a:r>
          </a:p>
          <a:p>
            <a:r>
              <a:rPr lang="en-US" sz="3200" dirty="0"/>
              <a:t>We should here that with a good info crewing and a good data cleaning and handling and use of random forest algorithm we can </a:t>
            </a:r>
            <a:br>
              <a:rPr lang="en-US" sz="3200" dirty="0"/>
            </a:br>
            <a:r>
              <a:rPr lang="en-US" sz="3200" dirty="0"/>
              <a:t>predict with a good assurance which movie will be a nominee of best picture film Oscar award with 0.828 f1 macro score.</a:t>
            </a:r>
          </a:p>
        </p:txBody>
      </p:sp>
    </p:spTree>
    <p:extLst>
      <p:ext uri="{BB962C8B-B14F-4D97-AF65-F5344CB8AC3E}">
        <p14:creationId xmlns:p14="http://schemas.microsoft.com/office/powerpoint/2010/main" val="271791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276B7-0920-9415-4974-BAD1EA2C59A7}"/>
              </a:ext>
            </a:extLst>
          </p:cNvPr>
          <p:cNvSpPr>
            <a:spLocks noGrp="1"/>
          </p:cNvSpPr>
          <p:nvPr>
            <p:ph type="title"/>
          </p:nvPr>
        </p:nvSpPr>
        <p:spPr/>
        <p:txBody>
          <a:bodyPr/>
          <a:lstStyle/>
          <a:p>
            <a:r>
              <a:rPr lang="en-US" dirty="0"/>
              <a:t>The Row Data frame</a:t>
            </a:r>
            <a:endParaRPr lang="he-IL" dirty="0"/>
          </a:p>
        </p:txBody>
      </p:sp>
      <p:pic>
        <p:nvPicPr>
          <p:cNvPr id="5" name="Content Placeholder 4">
            <a:extLst>
              <a:ext uri="{FF2B5EF4-FFF2-40B4-BE49-F238E27FC236}">
                <a16:creationId xmlns:a16="http://schemas.microsoft.com/office/drawing/2014/main" id="{35B6C922-16FC-FD71-F564-83DC29C24348}"/>
              </a:ext>
            </a:extLst>
          </p:cNvPr>
          <p:cNvPicPr>
            <a:picLocks noGrp="1" noChangeAspect="1"/>
          </p:cNvPicPr>
          <p:nvPr>
            <p:ph idx="1"/>
          </p:nvPr>
        </p:nvPicPr>
        <p:blipFill>
          <a:blip r:embed="rId2"/>
          <a:stretch>
            <a:fillRect/>
          </a:stretch>
        </p:blipFill>
        <p:spPr>
          <a:xfrm>
            <a:off x="1657122" y="2448639"/>
            <a:ext cx="8877756" cy="3105310"/>
          </a:xfrm>
        </p:spPr>
      </p:pic>
      <p:pic>
        <p:nvPicPr>
          <p:cNvPr id="7" name="Picture 6">
            <a:extLst>
              <a:ext uri="{FF2B5EF4-FFF2-40B4-BE49-F238E27FC236}">
                <a16:creationId xmlns:a16="http://schemas.microsoft.com/office/drawing/2014/main" id="{81FA017D-96A9-FD3D-A558-671F410C998D}"/>
              </a:ext>
            </a:extLst>
          </p:cNvPr>
          <p:cNvPicPr>
            <a:picLocks noChangeAspect="1"/>
          </p:cNvPicPr>
          <p:nvPr/>
        </p:nvPicPr>
        <p:blipFill>
          <a:blip r:embed="rId3"/>
          <a:stretch>
            <a:fillRect/>
          </a:stretch>
        </p:blipFill>
        <p:spPr>
          <a:xfrm>
            <a:off x="1485663" y="1482625"/>
            <a:ext cx="9220674" cy="3892750"/>
          </a:xfrm>
          <a:prstGeom prst="rect">
            <a:avLst/>
          </a:prstGeom>
        </p:spPr>
      </p:pic>
      <p:sp>
        <p:nvSpPr>
          <p:cNvPr id="8" name="TextBox 7">
            <a:extLst>
              <a:ext uri="{FF2B5EF4-FFF2-40B4-BE49-F238E27FC236}">
                <a16:creationId xmlns:a16="http://schemas.microsoft.com/office/drawing/2014/main" id="{F7CF53AE-585A-2454-F89A-0D31AF5D0E75}"/>
              </a:ext>
            </a:extLst>
          </p:cNvPr>
          <p:cNvSpPr txBox="1"/>
          <p:nvPr/>
        </p:nvSpPr>
        <p:spPr>
          <a:xfrm>
            <a:off x="1657122" y="5812971"/>
            <a:ext cx="2729821" cy="369332"/>
          </a:xfrm>
          <a:prstGeom prst="rect">
            <a:avLst/>
          </a:prstGeom>
          <a:noFill/>
        </p:spPr>
        <p:txBody>
          <a:bodyPr wrap="square" rtlCol="1">
            <a:spAutoFit/>
          </a:bodyPr>
          <a:lstStyle/>
          <a:p>
            <a:r>
              <a:rPr lang="en-US" dirty="0"/>
              <a:t>Data size:61,430</a:t>
            </a:r>
            <a:endParaRPr lang="he-IL" dirty="0"/>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C64C7C05-A332-AAEB-5D6C-9A1B470B21EB}"/>
                  </a:ext>
                </a:extLst>
              </p14:cNvPr>
              <p14:cNvContentPartPr/>
              <p14:nvPr/>
            </p14:nvContentPartPr>
            <p14:xfrm>
              <a:off x="1523537" y="5322120"/>
              <a:ext cx="1447200" cy="34200"/>
            </p14:xfrm>
          </p:contentPart>
        </mc:Choice>
        <mc:Fallback xmlns="">
          <p:pic>
            <p:nvPicPr>
              <p:cNvPr id="10" name="Ink 9">
                <a:extLst>
                  <a:ext uri="{FF2B5EF4-FFF2-40B4-BE49-F238E27FC236}">
                    <a16:creationId xmlns:a16="http://schemas.microsoft.com/office/drawing/2014/main" id="{C64C7C05-A332-AAEB-5D6C-9A1B470B21EB}"/>
                  </a:ext>
                </a:extLst>
              </p:cNvPr>
              <p:cNvPicPr/>
              <p:nvPr/>
            </p:nvPicPr>
            <p:blipFill>
              <a:blip r:embed="rId5"/>
              <a:stretch>
                <a:fillRect/>
              </a:stretch>
            </p:blipFill>
            <p:spPr>
              <a:xfrm>
                <a:off x="1469897" y="5214480"/>
                <a:ext cx="1554840" cy="249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322EE496-467E-DEB4-EFAF-1DE93BD39F89}"/>
                  </a:ext>
                </a:extLst>
              </p14:cNvPr>
              <p14:cNvContentPartPr/>
              <p14:nvPr/>
            </p14:nvContentPartPr>
            <p14:xfrm>
              <a:off x="1795697" y="5964720"/>
              <a:ext cx="1420920" cy="66240"/>
            </p14:xfrm>
          </p:contentPart>
        </mc:Choice>
        <mc:Fallback xmlns="">
          <p:pic>
            <p:nvPicPr>
              <p:cNvPr id="14" name="Ink 13">
                <a:extLst>
                  <a:ext uri="{FF2B5EF4-FFF2-40B4-BE49-F238E27FC236}">
                    <a16:creationId xmlns:a16="http://schemas.microsoft.com/office/drawing/2014/main" id="{322EE496-467E-DEB4-EFAF-1DE93BD39F89}"/>
                  </a:ext>
                </a:extLst>
              </p:cNvPr>
              <p:cNvPicPr/>
              <p:nvPr/>
            </p:nvPicPr>
            <p:blipFill>
              <a:blip r:embed="rId7"/>
              <a:stretch>
                <a:fillRect/>
              </a:stretch>
            </p:blipFill>
            <p:spPr>
              <a:xfrm>
                <a:off x="1742057" y="5856720"/>
                <a:ext cx="15285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02F031FE-8CE1-0588-CDF2-033706B468A1}"/>
                  </a:ext>
                </a:extLst>
              </p14:cNvPr>
              <p14:cNvContentPartPr/>
              <p14:nvPr/>
            </p14:nvContentPartPr>
            <p14:xfrm>
              <a:off x="1784897" y="5931240"/>
              <a:ext cx="1407960" cy="89640"/>
            </p14:xfrm>
          </p:contentPart>
        </mc:Choice>
        <mc:Fallback xmlns="">
          <p:pic>
            <p:nvPicPr>
              <p:cNvPr id="15" name="Ink 14">
                <a:extLst>
                  <a:ext uri="{FF2B5EF4-FFF2-40B4-BE49-F238E27FC236}">
                    <a16:creationId xmlns:a16="http://schemas.microsoft.com/office/drawing/2014/main" id="{02F031FE-8CE1-0588-CDF2-033706B468A1}"/>
                  </a:ext>
                </a:extLst>
              </p:cNvPr>
              <p:cNvPicPr/>
              <p:nvPr/>
            </p:nvPicPr>
            <p:blipFill>
              <a:blip r:embed="rId9"/>
              <a:stretch>
                <a:fillRect/>
              </a:stretch>
            </p:blipFill>
            <p:spPr>
              <a:xfrm>
                <a:off x="1731257" y="5823240"/>
                <a:ext cx="1515600" cy="305280"/>
              </a:xfrm>
              <a:prstGeom prst="rect">
                <a:avLst/>
              </a:prstGeom>
            </p:spPr>
          </p:pic>
        </mc:Fallback>
      </mc:AlternateContent>
    </p:spTree>
    <p:extLst>
      <p:ext uri="{BB962C8B-B14F-4D97-AF65-F5344CB8AC3E}">
        <p14:creationId xmlns:p14="http://schemas.microsoft.com/office/powerpoint/2010/main" val="22439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7096A-82FA-8AE1-AFB6-34D619B1BC1D}"/>
              </a:ext>
            </a:extLst>
          </p:cNvPr>
          <p:cNvSpPr>
            <a:spLocks noGrp="1"/>
          </p:cNvSpPr>
          <p:nvPr>
            <p:ph type="title"/>
          </p:nvPr>
        </p:nvSpPr>
        <p:spPr/>
        <p:txBody>
          <a:bodyPr/>
          <a:lstStyle/>
          <a:p>
            <a:r>
              <a:rPr lang="en-US" dirty="0"/>
              <a:t>The Row Data frame</a:t>
            </a:r>
            <a:endParaRPr lang="he-IL" dirty="0"/>
          </a:p>
        </p:txBody>
      </p:sp>
      <p:pic>
        <p:nvPicPr>
          <p:cNvPr id="5" name="Content Placeholder 4">
            <a:extLst>
              <a:ext uri="{FF2B5EF4-FFF2-40B4-BE49-F238E27FC236}">
                <a16:creationId xmlns:a16="http://schemas.microsoft.com/office/drawing/2014/main" id="{DD39620D-A6E3-C735-9EC7-992002B0180C}"/>
              </a:ext>
            </a:extLst>
          </p:cNvPr>
          <p:cNvPicPr>
            <a:picLocks noGrp="1" noChangeAspect="1"/>
          </p:cNvPicPr>
          <p:nvPr>
            <p:ph idx="1"/>
          </p:nvPr>
        </p:nvPicPr>
        <p:blipFill>
          <a:blip r:embed="rId2"/>
          <a:stretch>
            <a:fillRect/>
          </a:stretch>
        </p:blipFill>
        <p:spPr>
          <a:xfrm>
            <a:off x="999619" y="2432900"/>
            <a:ext cx="2006703" cy="2209914"/>
          </a:xfrm>
        </p:spPr>
      </p:pic>
      <p:sp>
        <p:nvSpPr>
          <p:cNvPr id="6" name="TextBox 5">
            <a:extLst>
              <a:ext uri="{FF2B5EF4-FFF2-40B4-BE49-F238E27FC236}">
                <a16:creationId xmlns:a16="http://schemas.microsoft.com/office/drawing/2014/main" id="{4F8EE56A-DF8F-490F-5D29-CEF625F5B783}"/>
              </a:ext>
            </a:extLst>
          </p:cNvPr>
          <p:cNvSpPr txBox="1"/>
          <p:nvPr/>
        </p:nvSpPr>
        <p:spPr>
          <a:xfrm>
            <a:off x="999619" y="1877128"/>
            <a:ext cx="2002343" cy="369332"/>
          </a:xfrm>
          <a:prstGeom prst="rect">
            <a:avLst/>
          </a:prstGeom>
          <a:noFill/>
        </p:spPr>
        <p:txBody>
          <a:bodyPr wrap="none" rtlCol="1">
            <a:spAutoFit/>
          </a:bodyPr>
          <a:lstStyle/>
          <a:p>
            <a:r>
              <a:rPr lang="en-US" dirty="0"/>
              <a:t>Column data types:</a:t>
            </a:r>
            <a:endParaRPr lang="he-IL" dirty="0"/>
          </a:p>
        </p:txBody>
      </p:sp>
      <p:sp>
        <p:nvSpPr>
          <p:cNvPr id="9" name="TextBox 8">
            <a:extLst>
              <a:ext uri="{FF2B5EF4-FFF2-40B4-BE49-F238E27FC236}">
                <a16:creationId xmlns:a16="http://schemas.microsoft.com/office/drawing/2014/main" id="{DC718272-94E6-E23A-70D8-BB01CE3D466B}"/>
              </a:ext>
            </a:extLst>
          </p:cNvPr>
          <p:cNvSpPr txBox="1"/>
          <p:nvPr/>
        </p:nvSpPr>
        <p:spPr>
          <a:xfrm>
            <a:off x="3712029" y="1877128"/>
            <a:ext cx="6117771" cy="2862322"/>
          </a:xfrm>
          <a:prstGeom prst="rect">
            <a:avLst/>
          </a:prstGeom>
          <a:noFill/>
        </p:spPr>
        <p:txBody>
          <a:bodyPr wrap="square" rtlCol="1">
            <a:spAutoFit/>
          </a:bodyPr>
          <a:lstStyle/>
          <a:p>
            <a:r>
              <a:rPr lang="en-US" dirty="0" err="1"/>
              <a:t>Df</a:t>
            </a:r>
            <a:r>
              <a:rPr lang="en-US" dirty="0"/>
              <a:t> columns:</a:t>
            </a:r>
          </a:p>
          <a:p>
            <a:r>
              <a:rPr lang="en-US" dirty="0"/>
              <a:t>Name- the name of the movie (to detect duplicated rows).</a:t>
            </a:r>
          </a:p>
          <a:p>
            <a:r>
              <a:rPr lang="en-US" dirty="0" err="1"/>
              <a:t>Imdb</a:t>
            </a:r>
            <a:r>
              <a:rPr lang="en-US" dirty="0"/>
              <a:t> score-</a:t>
            </a:r>
            <a:r>
              <a:rPr lang="en-US" dirty="0" err="1"/>
              <a:t>imdb</a:t>
            </a:r>
            <a:r>
              <a:rPr lang="en-US" dirty="0"/>
              <a:t> ranking of the movie.</a:t>
            </a:r>
          </a:p>
          <a:p>
            <a:r>
              <a:rPr lang="en-US" dirty="0" err="1"/>
              <a:t>Metascore</a:t>
            </a:r>
            <a:r>
              <a:rPr lang="en-US" dirty="0"/>
              <a:t> –the </a:t>
            </a:r>
            <a:r>
              <a:rPr lang="en-US" b="0" i="0" dirty="0" err="1">
                <a:solidFill>
                  <a:srgbClr val="202122"/>
                </a:solidFill>
                <a:effectLst/>
                <a:latin typeface="Arial" panose="020B0604020202020204" pitchFamily="34" charset="0"/>
              </a:rPr>
              <a:t>Metascore</a:t>
            </a:r>
            <a:r>
              <a:rPr lang="en-US" b="0" i="0" dirty="0">
                <a:solidFill>
                  <a:srgbClr val="202122"/>
                </a:solidFill>
                <a:effectLst/>
                <a:latin typeface="Arial" panose="020B0604020202020204" pitchFamily="34" charset="0"/>
              </a:rPr>
              <a:t> of the movie.</a:t>
            </a:r>
          </a:p>
          <a:p>
            <a:r>
              <a:rPr lang="en-US" dirty="0">
                <a:solidFill>
                  <a:srgbClr val="202122"/>
                </a:solidFill>
                <a:latin typeface="Arial" panose="020B0604020202020204" pitchFamily="34" charset="0"/>
              </a:rPr>
              <a:t>Runtime- the length of the movie</a:t>
            </a:r>
          </a:p>
          <a:p>
            <a:r>
              <a:rPr lang="en-US" dirty="0">
                <a:solidFill>
                  <a:srgbClr val="202122"/>
                </a:solidFill>
                <a:latin typeface="Arial" panose="020B0604020202020204" pitchFamily="34" charset="0"/>
              </a:rPr>
              <a:t>Film rating- the legal age you can see the movie.</a:t>
            </a:r>
          </a:p>
          <a:p>
            <a:r>
              <a:rPr lang="en-US" dirty="0">
                <a:solidFill>
                  <a:srgbClr val="202122"/>
                </a:solidFill>
                <a:latin typeface="Arial" panose="020B0604020202020204" pitchFamily="34" charset="0"/>
              </a:rPr>
              <a:t>Year – the publish year of the movie.</a:t>
            </a:r>
          </a:p>
          <a:p>
            <a:r>
              <a:rPr lang="en-US" dirty="0">
                <a:solidFill>
                  <a:srgbClr val="202122"/>
                </a:solidFill>
                <a:latin typeface="Arial" panose="020B0604020202020204" pitchFamily="34" charset="0"/>
              </a:rPr>
              <a:t>Gross- the gross of the movie.</a:t>
            </a:r>
          </a:p>
          <a:p>
            <a:r>
              <a:rPr lang="en-US" dirty="0">
                <a:solidFill>
                  <a:srgbClr val="202122"/>
                </a:solidFill>
                <a:latin typeface="Arial" panose="020B0604020202020204" pitchFamily="34" charset="0"/>
              </a:rPr>
              <a:t>Nominee- the target </a:t>
            </a:r>
            <a:r>
              <a:rPr lang="en-US" dirty="0"/>
              <a:t>column of the </a:t>
            </a:r>
            <a:r>
              <a:rPr lang="en-US" dirty="0" err="1"/>
              <a:t>df</a:t>
            </a:r>
            <a:r>
              <a:rPr lang="en-US" dirty="0"/>
              <a:t> , 1 for movies that are </a:t>
            </a:r>
            <a:r>
              <a:rPr lang="en-US" dirty="0">
                <a:solidFill>
                  <a:srgbClr val="202122"/>
                </a:solidFill>
                <a:latin typeface="Arial" panose="020B0604020202020204" pitchFamily="34" charset="0"/>
              </a:rPr>
              <a:t>Nominees of the best picture Oscar award.</a:t>
            </a:r>
            <a:endParaRPr lang="he-IL" dirty="0"/>
          </a:p>
        </p:txBody>
      </p:sp>
    </p:spTree>
    <p:extLst>
      <p:ext uri="{BB962C8B-B14F-4D97-AF65-F5344CB8AC3E}">
        <p14:creationId xmlns:p14="http://schemas.microsoft.com/office/powerpoint/2010/main" val="91283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EB80-53E9-FD5E-0802-E3E5AB026779}"/>
              </a:ext>
            </a:extLst>
          </p:cNvPr>
          <p:cNvSpPr>
            <a:spLocks noGrp="1"/>
          </p:cNvSpPr>
          <p:nvPr>
            <p:ph type="title"/>
          </p:nvPr>
        </p:nvSpPr>
        <p:spPr/>
        <p:txBody>
          <a:bodyPr/>
          <a:lstStyle/>
          <a:p>
            <a:pPr rtl="1"/>
            <a:r>
              <a:rPr lang="en-US" dirty="0"/>
              <a:t>Data analysis and optimization</a:t>
            </a:r>
            <a:endParaRPr lang="he-IL" dirty="0"/>
          </a:p>
        </p:txBody>
      </p:sp>
      <p:sp>
        <p:nvSpPr>
          <p:cNvPr id="3" name="Content Placeholder 2">
            <a:extLst>
              <a:ext uri="{FF2B5EF4-FFF2-40B4-BE49-F238E27FC236}">
                <a16:creationId xmlns:a16="http://schemas.microsoft.com/office/drawing/2014/main" id="{6D2D5558-8BBD-EF11-F029-E3BB1523C1A2}"/>
              </a:ext>
            </a:extLst>
          </p:cNvPr>
          <p:cNvSpPr>
            <a:spLocks noGrp="1"/>
          </p:cNvSpPr>
          <p:nvPr>
            <p:ph idx="1"/>
          </p:nvPr>
        </p:nvSpPr>
        <p:spPr/>
        <p:txBody>
          <a:bodyPr>
            <a:normAutofit/>
          </a:bodyPr>
          <a:lstStyle/>
          <a:p>
            <a:r>
              <a:rPr lang="en-US" dirty="0"/>
              <a:t>We do the steps below:</a:t>
            </a:r>
          </a:p>
          <a:p>
            <a:pPr lvl="1"/>
            <a:r>
              <a:rPr lang="en-US" dirty="0"/>
              <a:t>count duplicates- we have 2497 duplicated rows, because  of movies that are multi genre movies.</a:t>
            </a:r>
          </a:p>
          <a:p>
            <a:pPr lvl="1"/>
            <a:endParaRPr lang="en-US" dirty="0"/>
          </a:p>
          <a:p>
            <a:pPr lvl="1"/>
            <a:endParaRPr lang="en-US" dirty="0"/>
          </a:p>
          <a:p>
            <a:pPr lvl="1"/>
            <a:endParaRPr lang="en-US" dirty="0"/>
          </a:p>
          <a:p>
            <a:pPr lvl="1"/>
            <a:endParaRPr lang="en-US" dirty="0"/>
          </a:p>
          <a:p>
            <a:pPr lvl="1"/>
            <a:endParaRPr lang="en-US" dirty="0"/>
          </a:p>
          <a:p>
            <a:pPr lvl="1"/>
            <a:endParaRPr lang="en-US" dirty="0"/>
          </a:p>
        </p:txBody>
      </p:sp>
      <p:pic>
        <p:nvPicPr>
          <p:cNvPr id="9" name="Picture 8">
            <a:extLst>
              <a:ext uri="{FF2B5EF4-FFF2-40B4-BE49-F238E27FC236}">
                <a16:creationId xmlns:a16="http://schemas.microsoft.com/office/drawing/2014/main" id="{9A4706D4-15BA-C855-F8CD-28A691E715C3}"/>
              </a:ext>
            </a:extLst>
          </p:cNvPr>
          <p:cNvPicPr>
            <a:picLocks noChangeAspect="1"/>
          </p:cNvPicPr>
          <p:nvPr/>
        </p:nvPicPr>
        <p:blipFill>
          <a:blip r:embed="rId2"/>
          <a:stretch>
            <a:fillRect/>
          </a:stretch>
        </p:blipFill>
        <p:spPr>
          <a:xfrm>
            <a:off x="2502685" y="3429000"/>
            <a:ext cx="7186630" cy="1152205"/>
          </a:xfrm>
          <a:prstGeom prst="rect">
            <a:avLst/>
          </a:prstGeom>
        </p:spPr>
      </p:pic>
    </p:spTree>
    <p:extLst>
      <p:ext uri="{BB962C8B-B14F-4D97-AF65-F5344CB8AC3E}">
        <p14:creationId xmlns:p14="http://schemas.microsoft.com/office/powerpoint/2010/main" val="340061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0C15-EE2A-DA5F-EEAE-A04AD762161D}"/>
              </a:ext>
            </a:extLst>
          </p:cNvPr>
          <p:cNvSpPr>
            <a:spLocks noGrp="1"/>
          </p:cNvSpPr>
          <p:nvPr>
            <p:ph type="title"/>
          </p:nvPr>
        </p:nvSpPr>
        <p:spPr/>
        <p:txBody>
          <a:bodyPr/>
          <a:lstStyle/>
          <a:p>
            <a:r>
              <a:rPr lang="en-US" dirty="0"/>
              <a:t>Data analysis and optimization</a:t>
            </a:r>
            <a:endParaRPr lang="he-IL" dirty="0"/>
          </a:p>
        </p:txBody>
      </p:sp>
      <p:sp>
        <p:nvSpPr>
          <p:cNvPr id="3" name="Content Placeholder 2">
            <a:extLst>
              <a:ext uri="{FF2B5EF4-FFF2-40B4-BE49-F238E27FC236}">
                <a16:creationId xmlns:a16="http://schemas.microsoft.com/office/drawing/2014/main" id="{B86D1ECC-944B-04F8-63A5-BDF60D418CB3}"/>
              </a:ext>
            </a:extLst>
          </p:cNvPr>
          <p:cNvSpPr>
            <a:spLocks noGrp="1"/>
          </p:cNvSpPr>
          <p:nvPr>
            <p:ph idx="1"/>
          </p:nvPr>
        </p:nvSpPr>
        <p:spPr/>
        <p:txBody>
          <a:bodyPr/>
          <a:lstStyle/>
          <a:p>
            <a:pPr marL="457200" lvl="1" indent="0">
              <a:buNone/>
            </a:pPr>
            <a:r>
              <a:rPr lang="en-US" dirty="0"/>
              <a:t>Removed duplicates-</a:t>
            </a:r>
          </a:p>
          <a:p>
            <a:endParaRPr lang="he-IL" dirty="0"/>
          </a:p>
        </p:txBody>
      </p:sp>
      <p:pic>
        <p:nvPicPr>
          <p:cNvPr id="7" name="Picture 6">
            <a:extLst>
              <a:ext uri="{FF2B5EF4-FFF2-40B4-BE49-F238E27FC236}">
                <a16:creationId xmlns:a16="http://schemas.microsoft.com/office/drawing/2014/main" id="{B5CDEA06-B921-DBEC-9203-8B1AA9CF094A}"/>
              </a:ext>
            </a:extLst>
          </p:cNvPr>
          <p:cNvPicPr>
            <a:picLocks noChangeAspect="1"/>
          </p:cNvPicPr>
          <p:nvPr/>
        </p:nvPicPr>
        <p:blipFill>
          <a:blip r:embed="rId3"/>
          <a:stretch>
            <a:fillRect/>
          </a:stretch>
        </p:blipFill>
        <p:spPr>
          <a:xfrm>
            <a:off x="2002788" y="2266742"/>
            <a:ext cx="7163168" cy="4045158"/>
          </a:xfrm>
          <a:prstGeom prst="rect">
            <a:avLst/>
          </a:prstGeom>
        </p:spPr>
      </p:pic>
    </p:spTree>
    <p:extLst>
      <p:ext uri="{BB962C8B-B14F-4D97-AF65-F5344CB8AC3E}">
        <p14:creationId xmlns:p14="http://schemas.microsoft.com/office/powerpoint/2010/main" val="1437185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8179E-117E-4130-9AAC-FED2D7FE1D3D}"/>
              </a:ext>
            </a:extLst>
          </p:cNvPr>
          <p:cNvSpPr>
            <a:spLocks noGrp="1"/>
          </p:cNvSpPr>
          <p:nvPr>
            <p:ph type="title"/>
          </p:nvPr>
        </p:nvSpPr>
        <p:spPr/>
        <p:txBody>
          <a:bodyPr/>
          <a:lstStyle/>
          <a:p>
            <a:r>
              <a:rPr lang="en-US" dirty="0"/>
              <a:t>Data analysis and optimization</a:t>
            </a:r>
            <a:endParaRPr lang="he-IL" dirty="0"/>
          </a:p>
        </p:txBody>
      </p:sp>
      <p:sp>
        <p:nvSpPr>
          <p:cNvPr id="3" name="Content Placeholder 2">
            <a:extLst>
              <a:ext uri="{FF2B5EF4-FFF2-40B4-BE49-F238E27FC236}">
                <a16:creationId xmlns:a16="http://schemas.microsoft.com/office/drawing/2014/main" id="{23BC508D-E238-3F36-825D-5A12BB396501}"/>
              </a:ext>
            </a:extLst>
          </p:cNvPr>
          <p:cNvSpPr>
            <a:spLocks noGrp="1"/>
          </p:cNvSpPr>
          <p:nvPr>
            <p:ph idx="1"/>
          </p:nvPr>
        </p:nvSpPr>
        <p:spPr/>
        <p:txBody>
          <a:bodyPr/>
          <a:lstStyle/>
          <a:p>
            <a:r>
              <a:rPr lang="en-US" dirty="0"/>
              <a:t>Remove movies from year 2022 and above from data frame, because that nominees of 2022 and above not yet published.</a:t>
            </a:r>
          </a:p>
          <a:p>
            <a:endParaRPr lang="en-US" dirty="0"/>
          </a:p>
          <a:p>
            <a:pPr marL="0" indent="0">
              <a:buNone/>
            </a:pPr>
            <a:endParaRPr lang="en-US" dirty="0"/>
          </a:p>
          <a:p>
            <a:pPr marL="0" indent="0">
              <a:buNone/>
            </a:pPr>
            <a:endParaRPr lang="en-US" dirty="0"/>
          </a:p>
          <a:p>
            <a:pPr marL="0" indent="0">
              <a:buNone/>
            </a:pPr>
            <a:r>
              <a:rPr lang="en-US" dirty="0"/>
              <a:t>                                     the result:</a:t>
            </a:r>
            <a:endParaRPr lang="he-IL" dirty="0"/>
          </a:p>
        </p:txBody>
      </p:sp>
      <p:pic>
        <p:nvPicPr>
          <p:cNvPr id="11" name="Picture 10">
            <a:extLst>
              <a:ext uri="{FF2B5EF4-FFF2-40B4-BE49-F238E27FC236}">
                <a16:creationId xmlns:a16="http://schemas.microsoft.com/office/drawing/2014/main" id="{9594FE2B-3C1D-A5EA-57D6-7E2D37F801F3}"/>
              </a:ext>
            </a:extLst>
          </p:cNvPr>
          <p:cNvPicPr>
            <a:picLocks noChangeAspect="1"/>
          </p:cNvPicPr>
          <p:nvPr/>
        </p:nvPicPr>
        <p:blipFill>
          <a:blip r:embed="rId2"/>
          <a:stretch>
            <a:fillRect/>
          </a:stretch>
        </p:blipFill>
        <p:spPr>
          <a:xfrm>
            <a:off x="1263615" y="3906113"/>
            <a:ext cx="2078299" cy="2757346"/>
          </a:xfrm>
          <a:prstGeom prst="rect">
            <a:avLst/>
          </a:prstGeom>
        </p:spPr>
      </p:pic>
      <p:sp>
        <p:nvSpPr>
          <p:cNvPr id="12" name="Arrow: Right 11">
            <a:extLst>
              <a:ext uri="{FF2B5EF4-FFF2-40B4-BE49-F238E27FC236}">
                <a16:creationId xmlns:a16="http://schemas.microsoft.com/office/drawing/2014/main" id="{7DA99724-A262-740F-A429-DEB727D02C1B}"/>
              </a:ext>
            </a:extLst>
          </p:cNvPr>
          <p:cNvSpPr/>
          <p:nvPr/>
        </p:nvSpPr>
        <p:spPr>
          <a:xfrm>
            <a:off x="3919727" y="4674797"/>
            <a:ext cx="1654629" cy="1147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to</a:t>
            </a:r>
            <a:endParaRPr lang="he-IL" dirty="0"/>
          </a:p>
        </p:txBody>
      </p:sp>
      <p:pic>
        <p:nvPicPr>
          <p:cNvPr id="14" name="Picture 13">
            <a:extLst>
              <a:ext uri="{FF2B5EF4-FFF2-40B4-BE49-F238E27FC236}">
                <a16:creationId xmlns:a16="http://schemas.microsoft.com/office/drawing/2014/main" id="{708C1654-8175-3556-D9C8-CADF5C8E1469}"/>
              </a:ext>
            </a:extLst>
          </p:cNvPr>
          <p:cNvPicPr>
            <a:picLocks noChangeAspect="1"/>
          </p:cNvPicPr>
          <p:nvPr/>
        </p:nvPicPr>
        <p:blipFill>
          <a:blip r:embed="rId3"/>
          <a:stretch>
            <a:fillRect/>
          </a:stretch>
        </p:blipFill>
        <p:spPr>
          <a:xfrm>
            <a:off x="3076024" y="2665494"/>
            <a:ext cx="5774062" cy="1168330"/>
          </a:xfrm>
          <a:prstGeom prst="rect">
            <a:avLst/>
          </a:prstGeom>
        </p:spPr>
      </p:pic>
      <p:pic>
        <p:nvPicPr>
          <p:cNvPr id="16" name="Picture 15">
            <a:extLst>
              <a:ext uri="{FF2B5EF4-FFF2-40B4-BE49-F238E27FC236}">
                <a16:creationId xmlns:a16="http://schemas.microsoft.com/office/drawing/2014/main" id="{4780D0B2-52E3-2E9F-80A2-EC1F90451811}"/>
              </a:ext>
            </a:extLst>
          </p:cNvPr>
          <p:cNvPicPr>
            <a:picLocks noChangeAspect="1"/>
          </p:cNvPicPr>
          <p:nvPr/>
        </p:nvPicPr>
        <p:blipFill>
          <a:blip r:embed="rId4"/>
          <a:stretch>
            <a:fillRect/>
          </a:stretch>
        </p:blipFill>
        <p:spPr>
          <a:xfrm>
            <a:off x="5892030" y="3906113"/>
            <a:ext cx="2572048" cy="2864801"/>
          </a:xfrm>
          <a:prstGeom prst="rect">
            <a:avLst/>
          </a:prstGeom>
        </p:spPr>
      </p:pic>
    </p:spTree>
    <p:extLst>
      <p:ext uri="{BB962C8B-B14F-4D97-AF65-F5344CB8AC3E}">
        <p14:creationId xmlns:p14="http://schemas.microsoft.com/office/powerpoint/2010/main" val="2753679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0604-2F90-7EEC-98EA-DB6EEA52C76E}"/>
              </a:ext>
            </a:extLst>
          </p:cNvPr>
          <p:cNvSpPr>
            <a:spLocks noGrp="1"/>
          </p:cNvSpPr>
          <p:nvPr>
            <p:ph type="title"/>
          </p:nvPr>
        </p:nvSpPr>
        <p:spPr/>
        <p:txBody>
          <a:bodyPr/>
          <a:lstStyle/>
          <a:p>
            <a:r>
              <a:rPr lang="en-US" dirty="0"/>
              <a:t>Data analysis and optimization</a:t>
            </a:r>
            <a:endParaRPr lang="he-IL" dirty="0"/>
          </a:p>
        </p:txBody>
      </p:sp>
      <p:sp>
        <p:nvSpPr>
          <p:cNvPr id="4" name="Content Placeholder 2">
            <a:extLst>
              <a:ext uri="{FF2B5EF4-FFF2-40B4-BE49-F238E27FC236}">
                <a16:creationId xmlns:a16="http://schemas.microsoft.com/office/drawing/2014/main" id="{423C3E7D-6C33-3EEE-E9D5-4BDB1731F64F}"/>
              </a:ext>
            </a:extLst>
          </p:cNvPr>
          <p:cNvSpPr>
            <a:spLocks noGrp="1"/>
          </p:cNvSpPr>
          <p:nvPr>
            <p:ph idx="1"/>
          </p:nvPr>
        </p:nvSpPr>
        <p:spPr>
          <a:xfrm>
            <a:off x="838200" y="1825625"/>
            <a:ext cx="10515600" cy="4351338"/>
          </a:xfrm>
        </p:spPr>
        <p:txBody>
          <a:bodyPr/>
          <a:lstStyle/>
          <a:p>
            <a:pPr marL="0" indent="0">
              <a:buNone/>
            </a:pPr>
            <a:endParaRPr lang="en-US" dirty="0"/>
          </a:p>
          <a:p>
            <a:r>
              <a:rPr lang="en-US" dirty="0"/>
              <a:t>Fillan missing data-</a:t>
            </a:r>
          </a:p>
          <a:p>
            <a:endParaRPr lang="he-IL" dirty="0"/>
          </a:p>
        </p:txBody>
      </p:sp>
      <p:pic>
        <p:nvPicPr>
          <p:cNvPr id="10" name="Picture 9">
            <a:extLst>
              <a:ext uri="{FF2B5EF4-FFF2-40B4-BE49-F238E27FC236}">
                <a16:creationId xmlns:a16="http://schemas.microsoft.com/office/drawing/2014/main" id="{E5FB64E3-B90D-5D82-3370-6B6C09F6022B}"/>
              </a:ext>
            </a:extLst>
          </p:cNvPr>
          <p:cNvPicPr>
            <a:picLocks noChangeAspect="1"/>
          </p:cNvPicPr>
          <p:nvPr/>
        </p:nvPicPr>
        <p:blipFill>
          <a:blip r:embed="rId2"/>
          <a:stretch>
            <a:fillRect/>
          </a:stretch>
        </p:blipFill>
        <p:spPr>
          <a:xfrm>
            <a:off x="878721" y="2969942"/>
            <a:ext cx="2572048" cy="2864801"/>
          </a:xfrm>
          <a:prstGeom prst="rect">
            <a:avLst/>
          </a:prstGeom>
        </p:spPr>
      </p:pic>
      <p:pic>
        <p:nvPicPr>
          <p:cNvPr id="12" name="Picture 11">
            <a:extLst>
              <a:ext uri="{FF2B5EF4-FFF2-40B4-BE49-F238E27FC236}">
                <a16:creationId xmlns:a16="http://schemas.microsoft.com/office/drawing/2014/main" id="{8BD65218-372B-8530-23F2-803906B31362}"/>
              </a:ext>
            </a:extLst>
          </p:cNvPr>
          <p:cNvPicPr>
            <a:picLocks noChangeAspect="1"/>
          </p:cNvPicPr>
          <p:nvPr/>
        </p:nvPicPr>
        <p:blipFill>
          <a:blip r:embed="rId3"/>
          <a:stretch>
            <a:fillRect/>
          </a:stretch>
        </p:blipFill>
        <p:spPr>
          <a:xfrm>
            <a:off x="4025789" y="1644127"/>
            <a:ext cx="5708607" cy="1325815"/>
          </a:xfrm>
          <a:prstGeom prst="rect">
            <a:avLst/>
          </a:prstGeom>
        </p:spPr>
      </p:pic>
      <p:sp>
        <p:nvSpPr>
          <p:cNvPr id="13" name="Arrow: Right 12">
            <a:extLst>
              <a:ext uri="{FF2B5EF4-FFF2-40B4-BE49-F238E27FC236}">
                <a16:creationId xmlns:a16="http://schemas.microsoft.com/office/drawing/2014/main" id="{371890B2-F822-4617-3A2A-C50D1A46B5AA}"/>
              </a:ext>
            </a:extLst>
          </p:cNvPr>
          <p:cNvSpPr/>
          <p:nvPr/>
        </p:nvSpPr>
        <p:spPr>
          <a:xfrm>
            <a:off x="3843527" y="3999571"/>
            <a:ext cx="1654629" cy="1147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a:t>to</a:t>
            </a:r>
            <a:endParaRPr lang="he-IL" dirty="0"/>
          </a:p>
        </p:txBody>
      </p:sp>
      <p:pic>
        <p:nvPicPr>
          <p:cNvPr id="15" name="Picture 14">
            <a:extLst>
              <a:ext uri="{FF2B5EF4-FFF2-40B4-BE49-F238E27FC236}">
                <a16:creationId xmlns:a16="http://schemas.microsoft.com/office/drawing/2014/main" id="{02685B93-6094-6DF2-CF8B-3E0D96CDA7EF}"/>
              </a:ext>
            </a:extLst>
          </p:cNvPr>
          <p:cNvPicPr>
            <a:picLocks noChangeAspect="1"/>
          </p:cNvPicPr>
          <p:nvPr/>
        </p:nvPicPr>
        <p:blipFill>
          <a:blip r:embed="rId4"/>
          <a:stretch>
            <a:fillRect/>
          </a:stretch>
        </p:blipFill>
        <p:spPr>
          <a:xfrm>
            <a:off x="5708631" y="2969689"/>
            <a:ext cx="2238789" cy="2864801"/>
          </a:xfrm>
          <a:prstGeom prst="rect">
            <a:avLst/>
          </a:prstGeom>
        </p:spPr>
      </p:pic>
    </p:spTree>
    <p:extLst>
      <p:ext uri="{BB962C8B-B14F-4D97-AF65-F5344CB8AC3E}">
        <p14:creationId xmlns:p14="http://schemas.microsoft.com/office/powerpoint/2010/main" val="130654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1E8F-9281-631B-A239-59137703E4CC}"/>
              </a:ext>
            </a:extLst>
          </p:cNvPr>
          <p:cNvSpPr>
            <a:spLocks noGrp="1"/>
          </p:cNvSpPr>
          <p:nvPr>
            <p:ph type="title"/>
          </p:nvPr>
        </p:nvSpPr>
        <p:spPr/>
        <p:txBody>
          <a:bodyPr/>
          <a:lstStyle/>
          <a:p>
            <a:r>
              <a:rPr lang="en-US" dirty="0"/>
              <a:t>Data analysis and optimization</a:t>
            </a:r>
            <a:endParaRPr lang="he-IL" dirty="0"/>
          </a:p>
        </p:txBody>
      </p:sp>
      <p:sp>
        <p:nvSpPr>
          <p:cNvPr id="3" name="Content Placeholder 2">
            <a:extLst>
              <a:ext uri="{FF2B5EF4-FFF2-40B4-BE49-F238E27FC236}">
                <a16:creationId xmlns:a16="http://schemas.microsoft.com/office/drawing/2014/main" id="{94A14013-B22C-9332-9494-8E5F3E067BF4}"/>
              </a:ext>
            </a:extLst>
          </p:cNvPr>
          <p:cNvSpPr>
            <a:spLocks noGrp="1"/>
          </p:cNvSpPr>
          <p:nvPr>
            <p:ph idx="1"/>
          </p:nvPr>
        </p:nvSpPr>
        <p:spPr/>
        <p:txBody>
          <a:bodyPr/>
          <a:lstStyle/>
          <a:p>
            <a:r>
              <a:rPr lang="en-US" dirty="0"/>
              <a:t>Remove corrupt rows- </a:t>
            </a:r>
          </a:p>
          <a:p>
            <a:endParaRPr lang="en-US" dirty="0"/>
          </a:p>
          <a:p>
            <a:endParaRPr lang="en-US" dirty="0"/>
          </a:p>
          <a:p>
            <a:pPr lvl="1"/>
            <a:r>
              <a:rPr lang="en-US" dirty="0"/>
              <a:t>we didn’t use this function because we don’t have null’s in </a:t>
            </a:r>
            <a:r>
              <a:rPr lang="en-US" dirty="0" err="1"/>
              <a:t>df</a:t>
            </a:r>
            <a:r>
              <a:rPr lang="en-US" dirty="0"/>
              <a:t> after the previous steps.</a:t>
            </a:r>
          </a:p>
          <a:p>
            <a:r>
              <a:rPr lang="en-US" dirty="0"/>
              <a:t>Outliers-  we didn’t use this function because , he detects some of the nominees as Outliers because high params, and we didn’t want to drop ani nominee row. We have only 480 nominees.</a:t>
            </a:r>
          </a:p>
          <a:p>
            <a:pPr lvl="1"/>
            <a:endParaRPr lang="en-US" dirty="0"/>
          </a:p>
          <a:p>
            <a:endParaRPr lang="he-IL" dirty="0"/>
          </a:p>
          <a:p>
            <a:endParaRPr lang="he-IL" dirty="0"/>
          </a:p>
        </p:txBody>
      </p:sp>
      <p:pic>
        <p:nvPicPr>
          <p:cNvPr id="9" name="Picture 8">
            <a:extLst>
              <a:ext uri="{FF2B5EF4-FFF2-40B4-BE49-F238E27FC236}">
                <a16:creationId xmlns:a16="http://schemas.microsoft.com/office/drawing/2014/main" id="{C4FD9195-3D5F-69B3-FED6-235CDF6BC7A5}"/>
              </a:ext>
            </a:extLst>
          </p:cNvPr>
          <p:cNvPicPr>
            <a:picLocks noChangeAspect="1"/>
          </p:cNvPicPr>
          <p:nvPr/>
        </p:nvPicPr>
        <p:blipFill>
          <a:blip r:embed="rId2"/>
          <a:stretch>
            <a:fillRect/>
          </a:stretch>
        </p:blipFill>
        <p:spPr>
          <a:xfrm>
            <a:off x="1089359" y="2375343"/>
            <a:ext cx="9222267" cy="770628"/>
          </a:xfrm>
          <a:prstGeom prst="rect">
            <a:avLst/>
          </a:prstGeom>
        </p:spPr>
      </p:pic>
    </p:spTree>
    <p:extLst>
      <p:ext uri="{BB962C8B-B14F-4D97-AF65-F5344CB8AC3E}">
        <p14:creationId xmlns:p14="http://schemas.microsoft.com/office/powerpoint/2010/main" val="2984288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2760</TotalTime>
  <Words>806</Words>
  <Application>Microsoft Office PowerPoint</Application>
  <PresentationFormat>Widescreen</PresentationFormat>
  <Paragraphs>131</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inherit</vt:lpstr>
      <vt:lpstr>Office Theme</vt:lpstr>
      <vt:lpstr>The oscars</vt:lpstr>
      <vt:lpstr>Data acquisition</vt:lpstr>
      <vt:lpstr>The Row Data frame</vt:lpstr>
      <vt:lpstr>The Row Data frame</vt:lpstr>
      <vt:lpstr>Data analysis and optimization</vt:lpstr>
      <vt:lpstr>Data analysis and optimization</vt:lpstr>
      <vt:lpstr>Data analysis and optimization</vt:lpstr>
      <vt:lpstr>Data analysis and optimization</vt:lpstr>
      <vt:lpstr>Data analysis and optimization</vt:lpstr>
      <vt:lpstr>Data handling</vt:lpstr>
      <vt:lpstr>Data handling</vt:lpstr>
      <vt:lpstr>Data handling</vt:lpstr>
      <vt:lpstr>Data handling</vt:lpstr>
      <vt:lpstr>Exploratory Data Analysis and Visualization</vt:lpstr>
      <vt:lpstr>Exploratory Data Analysis and Visualization</vt:lpstr>
      <vt:lpstr>Exploratory Data Analysis and Visualization</vt:lpstr>
      <vt:lpstr>Exploratory Data Analysis and Visualization</vt:lpstr>
      <vt:lpstr>Exploratory Data Analysis and Visualization</vt:lpstr>
      <vt:lpstr>machine learning</vt:lpstr>
      <vt:lpstr>machine learning</vt:lpstr>
      <vt:lpstr>machine learning</vt:lpstr>
      <vt:lpstr>machine learning</vt:lpstr>
      <vt:lpstr>model evaluation</vt:lpstr>
      <vt:lpstr>model evaluation</vt:lpstr>
      <vt:lpstr>model evaluation</vt:lpstr>
      <vt:lpstr>model evaluation</vt:lpstr>
      <vt:lpstr>model evaluation</vt:lpstr>
      <vt:lpstr>summery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Nika Lomashvili</dc:creator>
  <cp:lastModifiedBy>Nika Lomashvili</cp:lastModifiedBy>
  <cp:revision>4</cp:revision>
  <dcterms:created xsi:type="dcterms:W3CDTF">2022-05-17T17:29:28Z</dcterms:created>
  <dcterms:modified xsi:type="dcterms:W3CDTF">2022-05-20T07:33:21Z</dcterms:modified>
</cp:coreProperties>
</file>