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85E1-ADF3-4CC0-B20A-9D9263A08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20380-864D-EA6E-FDCC-556D2D698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A0CC2-7837-7B35-7AB9-C45097AA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EA33-9E5B-4D2F-BA1B-C86FFCC321A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F999-16C1-AF09-31AF-897160D0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CA41B-39D5-0C74-AD02-BB74B32D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F160-30C8-4929-B7D4-19983178D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6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2630-85DB-6C81-4954-B1CB03221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F8FBB-C46E-3A29-A079-763D0D305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2EDC2-0E26-9079-867A-98612DAC8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EA33-9E5B-4D2F-BA1B-C86FFCC321A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B9AD9-A5A7-F44A-3C60-D4123938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7D57-40CD-767C-3583-507D4D01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F160-30C8-4929-B7D4-19983178D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7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33483-AA3D-7038-0B5E-799DA76DA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961AA-DC5C-A5F5-1481-4625DC02D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96242-2687-2740-9C4E-9F341790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EA33-9E5B-4D2F-BA1B-C86FFCC321A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20B91-107E-F75E-99AC-882397C8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D9FCD-DAE8-30F8-A7FF-ACC1AA72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F160-30C8-4929-B7D4-19983178D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2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C77-B03C-B819-B851-1B66059B6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BB842-8F53-62F8-78B2-5FAA647AB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B19DD-176F-A97C-1018-DA1730A5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EA33-9E5B-4D2F-BA1B-C86FFCC321A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27BC9-9A90-1582-B732-561C08E6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2A75F-8C49-7197-FCC4-314436A8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F160-30C8-4929-B7D4-19983178D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E692-CF77-2F0A-86AF-5516EE0C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2F559-6EC5-0E4B-7B20-3F440D64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22F47-D4A3-166E-D08C-FE93F152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EA33-9E5B-4D2F-BA1B-C86FFCC321A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E3A95-D693-2209-3466-A76B10D4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85A9C-AA5B-9011-644E-6544FEA1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F160-30C8-4929-B7D4-19983178D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1986-50EE-89A7-798E-31878C01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FB1CD-2F91-2334-4889-8AB79C6E9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1A6CB-1144-8BC8-D256-ECCC6CDB5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58F93-E532-397E-F471-70EBA027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EA33-9E5B-4D2F-BA1B-C86FFCC321A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692B6-1E5A-56B0-34F9-F6C22661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B6D9-2E49-174F-6549-F48F172B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F160-30C8-4929-B7D4-19983178D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1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FF99-6665-2637-6484-FF9D52F4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0AE76-E0BD-1B5F-255F-D16FD03A0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03A1E-D1F0-B35E-145C-704F226EC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18B84-A578-4925-812D-2E9831253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74450-1F7E-986E-46C1-B9FA6D84E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CEB74-FFBD-1D5A-42AE-0BCFAE2F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EA33-9E5B-4D2F-BA1B-C86FFCC321A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48C2F-339D-EF81-5940-B478E623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63A27-3667-87A2-6FA9-D8BFA5A8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F160-30C8-4929-B7D4-19983178D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ACFE-409C-46EA-4C43-3B780BF1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1B70B-CBAD-3892-F85A-3CE82B00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EA33-9E5B-4D2F-BA1B-C86FFCC321A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C3688-D231-FA8A-BC47-01133C58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FD2D4-85C0-5B89-DB8F-00BDD7D7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F160-30C8-4929-B7D4-19983178D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7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D8FDC-4E29-3882-E5AE-3D990B21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EA33-9E5B-4D2F-BA1B-C86FFCC321A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19497-440A-651F-8F36-4CF447A8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DC525-0103-502E-3CF7-F585312E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F160-30C8-4929-B7D4-19983178D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9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4D89-080C-142D-0547-ECF3E60F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64DC8-D27C-ADF7-87AF-2855777D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42DC8-FB2C-1EAE-671F-10A1C3C32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750F1-082F-746B-2BAA-37C421F1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EA33-9E5B-4D2F-BA1B-C86FFCC321A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4D4AB-24D3-1C43-F792-A132C9C9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E671C-21A0-7FBB-85E0-74E4E56B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F160-30C8-4929-B7D4-19983178D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2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794E-A05F-C44E-E6C8-F64866AA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2DFD8-E849-39D2-D354-CB46DD048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7B8B4-EECC-D1C6-E54A-ADE87124E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9F428-31A8-CE26-CACF-9B84B5FD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CEA33-9E5B-4D2F-BA1B-C86FFCC321A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72BD3-8BBB-8CFE-9496-0CE85E30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BD8F6-DC5F-6D2E-40CF-8B446EAA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9F160-30C8-4929-B7D4-19983178D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7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4850CE-7C5A-79C1-128C-7C848402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898BE-EB24-34E8-E046-D63536E93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21E8D-E698-59D5-DCB9-CCEFB3D20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CEA33-9E5B-4D2F-BA1B-C86FFCC321A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0EE1D-BFB0-8B89-01A1-FC19BCA68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269B4-7E19-3D5F-FD44-C458EFB89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F9F160-30C8-4929-B7D4-19983178D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7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0AD44384-7B5C-FFD1-E5F6-AB68D9E5829C}"/>
              </a:ext>
            </a:extLst>
          </p:cNvPr>
          <p:cNvSpPr/>
          <p:nvPr/>
        </p:nvSpPr>
        <p:spPr>
          <a:xfrm>
            <a:off x="116425" y="1314398"/>
            <a:ext cx="1487269" cy="4520588"/>
          </a:xfrm>
          <a:prstGeom prst="rect">
            <a:avLst/>
          </a:prstGeom>
          <a:solidFill>
            <a:srgbClr val="8353D2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6EECF6-9EF2-CF89-A00B-F85838F11C84}"/>
              </a:ext>
            </a:extLst>
          </p:cNvPr>
          <p:cNvSpPr/>
          <p:nvPr/>
        </p:nvSpPr>
        <p:spPr bwMode="auto">
          <a:xfrm>
            <a:off x="7565780" y="4011"/>
            <a:ext cx="4577347" cy="6849978"/>
          </a:xfrm>
          <a:prstGeom prst="rect">
            <a:avLst/>
          </a:prstGeom>
          <a:solidFill>
            <a:srgbClr val="060606"/>
          </a:solidFill>
          <a:ln>
            <a:noFill/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9pPr>
          </a:lstStyle>
          <a:p>
            <a:pPr algn="ctr"/>
            <a:endParaRPr lang="en-US" sz="2400">
              <a:solidFill>
                <a:srgbClr val="FFFFFF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2381220A-699B-4147-B150-47B668085328}"/>
              </a:ext>
            </a:extLst>
          </p:cNvPr>
          <p:cNvSpPr>
            <a:spLocks noGrp="1"/>
          </p:cNvSpPr>
          <p:nvPr/>
        </p:nvSpPr>
        <p:spPr>
          <a:xfrm>
            <a:off x="48873" y="381156"/>
            <a:ext cx="7465371" cy="33855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200" b="1" i="0" kern="1200" dirty="0">
                <a:solidFill>
                  <a:srgbClr val="000000"/>
                </a:solidFill>
                <a:latin typeface="Calibri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>
                <a:ea typeface="Calibri"/>
                <a:cs typeface="Calibri"/>
              </a:rPr>
              <a:t>Proposed solution for Shift Left Performance implementation. 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D2C35B7-8F66-3ADA-51C8-1D91A1360853}"/>
              </a:ext>
            </a:extLst>
          </p:cNvPr>
          <p:cNvGrpSpPr/>
          <p:nvPr/>
        </p:nvGrpSpPr>
        <p:grpSpPr>
          <a:xfrm>
            <a:off x="115750" y="1311402"/>
            <a:ext cx="7346959" cy="4517600"/>
            <a:chOff x="87087" y="1030665"/>
            <a:chExt cx="11626545" cy="5373176"/>
          </a:xfrm>
        </p:grpSpPr>
        <p:sp>
          <p:nvSpPr>
            <p:cNvPr id="91" name="Rounded Rectangle 6">
              <a:extLst>
                <a:ext uri="{FF2B5EF4-FFF2-40B4-BE49-F238E27FC236}">
                  <a16:creationId xmlns:a16="http://schemas.microsoft.com/office/drawing/2014/main" id="{CA11A554-3CC4-AD6D-8A7D-01209839DE79}"/>
                </a:ext>
              </a:extLst>
            </p:cNvPr>
            <p:cNvSpPr/>
            <p:nvPr/>
          </p:nvSpPr>
          <p:spPr>
            <a:xfrm>
              <a:off x="88366" y="5097148"/>
              <a:ext cx="2175171" cy="600216"/>
            </a:xfrm>
            <a:prstGeom prst="roundRect">
              <a:avLst>
                <a:gd name="adj" fmla="val 6707"/>
              </a:avLst>
            </a:prstGeom>
            <a:solidFill>
              <a:srgbClr val="FFFFFF"/>
            </a:solidFill>
            <a:ln w="12700" cap="flat" cmpd="sng" algn="ctr">
              <a:solidFill>
                <a:srgbClr val="8353D2"/>
              </a:solidFill>
              <a:prstDash val="solid"/>
              <a:miter lim="800000"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9pPr>
            </a:lstStyle>
            <a:p>
              <a:endParaRPr lang="en-US" sz="1350"/>
            </a:p>
          </p:txBody>
        </p:sp>
        <p:sp>
          <p:nvSpPr>
            <p:cNvPr id="92" name="Rounded Rectangle 8">
              <a:extLst>
                <a:ext uri="{FF2B5EF4-FFF2-40B4-BE49-F238E27FC236}">
                  <a16:creationId xmlns:a16="http://schemas.microsoft.com/office/drawing/2014/main" id="{ADB86F6C-14F1-3C45-BD1C-165D3E086919}"/>
                </a:ext>
              </a:extLst>
            </p:cNvPr>
            <p:cNvSpPr/>
            <p:nvPr/>
          </p:nvSpPr>
          <p:spPr>
            <a:xfrm>
              <a:off x="87087" y="2502447"/>
              <a:ext cx="1509826" cy="1056664"/>
            </a:xfrm>
            <a:prstGeom prst="roundRect">
              <a:avLst>
                <a:gd name="adj" fmla="val 4959"/>
              </a:avLst>
            </a:prstGeom>
            <a:solidFill>
              <a:srgbClr val="FFFFFF"/>
            </a:solidFill>
            <a:ln w="12700" cap="flat" cmpd="sng" algn="ctr">
              <a:solidFill>
                <a:srgbClr val="3055DA"/>
              </a:solidFill>
              <a:prstDash val="solid"/>
              <a:miter lim="800000"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93" name="Rounded Rectangle 15">
              <a:extLst>
                <a:ext uri="{FF2B5EF4-FFF2-40B4-BE49-F238E27FC236}">
                  <a16:creationId xmlns:a16="http://schemas.microsoft.com/office/drawing/2014/main" id="{7B297517-C97C-97D5-E701-CFFFE8EEC77D}"/>
                </a:ext>
              </a:extLst>
            </p:cNvPr>
            <p:cNvSpPr/>
            <p:nvPr/>
          </p:nvSpPr>
          <p:spPr>
            <a:xfrm>
              <a:off x="5234256" y="3195190"/>
              <a:ext cx="2008678" cy="972888"/>
            </a:xfrm>
            <a:prstGeom prst="roundRect">
              <a:avLst>
                <a:gd name="adj" fmla="val 4959"/>
              </a:avLst>
            </a:prstGeom>
            <a:solidFill>
              <a:srgbClr val="FFFFFF"/>
            </a:solidFill>
            <a:ln w="12700" cap="flat" cmpd="sng" algn="ctr">
              <a:solidFill>
                <a:srgbClr val="418DFF"/>
              </a:solidFill>
              <a:prstDash val="solid"/>
              <a:miter lim="800000"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81A0FBB-D6E7-FF45-90BF-FA61CA1AE9F3}"/>
                </a:ext>
              </a:extLst>
            </p:cNvPr>
            <p:cNvSpPr/>
            <p:nvPr/>
          </p:nvSpPr>
          <p:spPr>
            <a:xfrm>
              <a:off x="2427411" y="1030665"/>
              <a:ext cx="9286221" cy="5373176"/>
            </a:xfrm>
            <a:prstGeom prst="rect">
              <a:avLst/>
            </a:prstGeom>
            <a:solidFill>
              <a:srgbClr val="418DFF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Calibri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95" name="Rounded Rectangle 4">
              <a:extLst>
                <a:ext uri="{FF2B5EF4-FFF2-40B4-BE49-F238E27FC236}">
                  <a16:creationId xmlns:a16="http://schemas.microsoft.com/office/drawing/2014/main" id="{67B1FE33-46EC-FA45-8350-F0D1BF4ADD33}"/>
                </a:ext>
              </a:extLst>
            </p:cNvPr>
            <p:cNvSpPr/>
            <p:nvPr/>
          </p:nvSpPr>
          <p:spPr>
            <a:xfrm>
              <a:off x="2444991" y="1095449"/>
              <a:ext cx="6190224" cy="3817070"/>
            </a:xfrm>
            <a:prstGeom prst="roundRect">
              <a:avLst>
                <a:gd name="adj" fmla="val 2343"/>
              </a:avLst>
            </a:prstGeom>
            <a:solidFill>
              <a:srgbClr val="FFFFFF">
                <a:alpha val="60000"/>
              </a:srgbClr>
            </a:solidFill>
            <a:ln w="12700" cap="flat" cmpd="sng" algn="ctr">
              <a:solidFill>
                <a:srgbClr val="107E8D"/>
              </a:solidFill>
              <a:prstDash val="sysDash"/>
              <a:miter lim="800000"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9pPr>
            </a:lstStyle>
            <a:p>
              <a:pPr algn="ctr"/>
              <a:endParaRPr lang="en-US" sz="135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7D8CFB2-D9C9-20E6-0EEC-3F46315847D9}"/>
                </a:ext>
              </a:extLst>
            </p:cNvPr>
            <p:cNvGrpSpPr/>
            <p:nvPr/>
          </p:nvGrpSpPr>
          <p:grpSpPr>
            <a:xfrm>
              <a:off x="2463402" y="5097148"/>
              <a:ext cx="2175171" cy="600216"/>
              <a:chOff x="3640801" y="5380738"/>
              <a:chExt cx="2175171" cy="600216"/>
            </a:xfrm>
          </p:grpSpPr>
          <p:sp>
            <p:nvSpPr>
              <p:cNvPr id="134" name="Rounded Rectangle 6">
                <a:extLst>
                  <a:ext uri="{FF2B5EF4-FFF2-40B4-BE49-F238E27FC236}">
                    <a16:creationId xmlns:a16="http://schemas.microsoft.com/office/drawing/2014/main" id="{3BDBF2C3-BE9E-AA40-BCB2-13B3C3634949}"/>
                  </a:ext>
                </a:extLst>
              </p:cNvPr>
              <p:cNvSpPr/>
              <p:nvPr/>
            </p:nvSpPr>
            <p:spPr>
              <a:xfrm>
                <a:off x="3640801" y="5380738"/>
                <a:ext cx="2175171" cy="600216"/>
              </a:xfrm>
              <a:prstGeom prst="roundRect">
                <a:avLst>
                  <a:gd name="adj" fmla="val 6707"/>
                </a:avLst>
              </a:prstGeom>
              <a:solidFill>
                <a:srgbClr val="FFFFFF"/>
              </a:solidFill>
              <a:ln w="12700" cap="flat" cmpd="sng" algn="ctr">
                <a:solidFill>
                  <a:srgbClr val="8353D2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135" name="TextBox 10">
                <a:extLst>
                  <a:ext uri="{FF2B5EF4-FFF2-40B4-BE49-F238E27FC236}">
                    <a16:creationId xmlns:a16="http://schemas.microsoft.com/office/drawing/2014/main" id="{3A58F0D7-C7A5-D149-A72F-A220FD7AA1B1}"/>
                  </a:ext>
                </a:extLst>
              </p:cNvPr>
              <p:cNvSpPr txBox="1"/>
              <p:nvPr/>
            </p:nvSpPr>
            <p:spPr>
              <a:xfrm>
                <a:off x="4307577" y="5442671"/>
                <a:ext cx="1479940" cy="49418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9pPr>
              </a:lstStyle>
              <a:p>
                <a:r>
                  <a:rPr lang="en-US" sz="1050"/>
                  <a:t>Repositories </a:t>
                </a:r>
                <a:endParaRPr lang="en-US" sz="1050">
                  <a:ea typeface="Calibri"/>
                  <a:cs typeface="Calibri"/>
                </a:endParaRPr>
              </a:p>
              <a:p>
                <a:r>
                  <a:rPr lang="en-US" sz="1050"/>
                  <a:t>with tests</a:t>
                </a:r>
                <a:endParaRPr lang="en-US" sz="1050">
                  <a:ea typeface="Calibri"/>
                  <a:cs typeface="Calibri"/>
                </a:endParaRPr>
              </a:p>
            </p:txBody>
          </p:sp>
        </p:grpSp>
        <p:sp>
          <p:nvSpPr>
            <p:cNvPr id="97" name="Rounded Rectangle 15">
              <a:extLst>
                <a:ext uri="{FF2B5EF4-FFF2-40B4-BE49-F238E27FC236}">
                  <a16:creationId xmlns:a16="http://schemas.microsoft.com/office/drawing/2014/main" id="{0CF29AE7-DF5C-8545-B726-6C0AE78FCD59}"/>
                </a:ext>
              </a:extLst>
            </p:cNvPr>
            <p:cNvSpPr/>
            <p:nvPr/>
          </p:nvSpPr>
          <p:spPr>
            <a:xfrm>
              <a:off x="4610118" y="1451014"/>
              <a:ext cx="3593295" cy="3171645"/>
            </a:xfrm>
            <a:prstGeom prst="roundRect">
              <a:avLst>
                <a:gd name="adj" fmla="val 4959"/>
              </a:avLst>
            </a:prstGeom>
            <a:solidFill>
              <a:srgbClr val="FFFFFF"/>
            </a:solidFill>
            <a:ln w="12700" cap="flat" cmpd="sng" algn="ctr">
              <a:solidFill>
                <a:srgbClr val="3055DA"/>
              </a:solidFill>
              <a:prstDash val="solid"/>
              <a:miter lim="800000"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98" name="TextBox 17">
              <a:extLst>
                <a:ext uri="{FF2B5EF4-FFF2-40B4-BE49-F238E27FC236}">
                  <a16:creationId xmlns:a16="http://schemas.microsoft.com/office/drawing/2014/main" id="{07BDFC18-0AE6-234C-9D20-F4B31B391E24}"/>
                </a:ext>
              </a:extLst>
            </p:cNvPr>
            <p:cNvSpPr txBox="1"/>
            <p:nvPr/>
          </p:nvSpPr>
          <p:spPr>
            <a:xfrm>
              <a:off x="5253077" y="1470502"/>
              <a:ext cx="222298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9pPr>
            </a:lstStyle>
            <a:p>
              <a:pPr algn="ctr"/>
              <a:r>
                <a:rPr lang="en-US" sz="1350"/>
                <a:t>Load Generation Farm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59C4792-860C-B147-B251-375C2C092E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0311" y="3195190"/>
              <a:ext cx="919807" cy="16824"/>
            </a:xfrm>
            <a:prstGeom prst="straightConnector1">
              <a:avLst/>
            </a:prstGeom>
            <a:noFill/>
            <a:ln w="6350" cap="flat" cmpd="sng" algn="ctr">
              <a:solidFill>
                <a:srgbClr val="A0A0A0"/>
              </a:solidFill>
              <a:prstDash val="solid"/>
              <a:miter lim="800000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54">
              <a:extLst>
                <a:ext uri="{FF2B5EF4-FFF2-40B4-BE49-F238E27FC236}">
                  <a16:creationId xmlns:a16="http://schemas.microsoft.com/office/drawing/2014/main" id="{D405170C-6287-EE42-8E0C-EC356A2C5DAA}"/>
                </a:ext>
              </a:extLst>
            </p:cNvPr>
            <p:cNvSpPr txBox="1"/>
            <p:nvPr/>
          </p:nvSpPr>
          <p:spPr>
            <a:xfrm>
              <a:off x="4277603" y="1123742"/>
              <a:ext cx="2385589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9pPr>
            </a:lstStyle>
            <a:p>
              <a:r>
                <a:rPr lang="en-US" sz="1350"/>
                <a:t>Performance testing ecosystem</a:t>
              </a:r>
            </a:p>
          </p:txBody>
        </p:sp>
        <p:sp>
          <p:nvSpPr>
            <p:cNvPr id="101" name="Rounded Rectangle 66">
              <a:extLst>
                <a:ext uri="{FF2B5EF4-FFF2-40B4-BE49-F238E27FC236}">
                  <a16:creationId xmlns:a16="http://schemas.microsoft.com/office/drawing/2014/main" id="{8CF0564A-0338-3E49-B7EA-CDCEC82ADA2B}"/>
                </a:ext>
              </a:extLst>
            </p:cNvPr>
            <p:cNvSpPr/>
            <p:nvPr/>
          </p:nvSpPr>
          <p:spPr>
            <a:xfrm>
              <a:off x="10029612" y="1123742"/>
              <a:ext cx="1311960" cy="3290597"/>
            </a:xfrm>
            <a:prstGeom prst="roundRect">
              <a:avLst>
                <a:gd name="adj" fmla="val 4959"/>
              </a:avLst>
            </a:prstGeom>
            <a:solidFill>
              <a:srgbClr val="FFFFFF"/>
            </a:solidFill>
            <a:ln w="12700" cap="flat" cmpd="sng" algn="ctr">
              <a:solidFill>
                <a:srgbClr val="3055DA"/>
              </a:solidFill>
              <a:prstDash val="solid"/>
              <a:miter lim="800000"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9pPr>
            </a:lstStyle>
            <a:p>
              <a:pPr algn="ctr"/>
              <a:r>
                <a:rPr lang="en-US" sz="1350"/>
                <a:t>System under test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8CB8FF55-5086-464D-AB28-D4BF31E6FEA7}"/>
                </a:ext>
              </a:extLst>
            </p:cNvPr>
            <p:cNvCxnSpPr>
              <a:cxnSpLocks/>
            </p:cNvCxnSpPr>
            <p:nvPr/>
          </p:nvCxnSpPr>
          <p:spPr>
            <a:xfrm>
              <a:off x="8635214" y="2651423"/>
              <a:ext cx="139439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A0A0A0"/>
              </a:solidFill>
              <a:prstDash val="solid"/>
              <a:miter lim="800000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95C9263-A918-984E-AA27-DD56B7015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7982" y="4414339"/>
              <a:ext cx="1811" cy="712657"/>
            </a:xfrm>
            <a:prstGeom prst="straightConnector1">
              <a:avLst/>
            </a:prstGeom>
            <a:noFill/>
            <a:ln w="6350" cap="flat" cmpd="sng" algn="ctr">
              <a:solidFill>
                <a:srgbClr val="A0A0A0"/>
              </a:solidFill>
              <a:prstDash val="solid"/>
              <a:miter lim="800000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ounded Rectangle 8">
              <a:extLst>
                <a:ext uri="{FF2B5EF4-FFF2-40B4-BE49-F238E27FC236}">
                  <a16:creationId xmlns:a16="http://schemas.microsoft.com/office/drawing/2014/main" id="{97F4E7CF-16DE-8441-B158-7DBB18488297}"/>
                </a:ext>
              </a:extLst>
            </p:cNvPr>
            <p:cNvSpPr/>
            <p:nvPr/>
          </p:nvSpPr>
          <p:spPr>
            <a:xfrm>
              <a:off x="2557391" y="2523463"/>
              <a:ext cx="1147011" cy="1122386"/>
            </a:xfrm>
            <a:prstGeom prst="roundRect">
              <a:avLst>
                <a:gd name="adj" fmla="val 4959"/>
              </a:avLst>
            </a:prstGeom>
            <a:solidFill>
              <a:srgbClr val="FFFFFF"/>
            </a:solidFill>
            <a:ln w="12700" cap="flat" cmpd="sng" algn="ctr">
              <a:solidFill>
                <a:srgbClr val="3055DA"/>
              </a:solidFill>
              <a:prstDash val="solid"/>
              <a:miter lim="800000"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9pPr>
            </a:lstStyle>
            <a:p>
              <a:pPr algn="ctr"/>
              <a:endParaRPr lang="en-US" sz="240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1F39BD-9BA7-B118-C35B-282DF243235D}"/>
                </a:ext>
              </a:extLst>
            </p:cNvPr>
            <p:cNvCxnSpPr>
              <a:cxnSpLocks/>
            </p:cNvCxnSpPr>
            <p:nvPr/>
          </p:nvCxnSpPr>
          <p:spPr>
            <a:xfrm>
              <a:off x="1596913" y="2876014"/>
              <a:ext cx="96047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A0A0A0"/>
              </a:solidFill>
              <a:prstDash val="solid"/>
              <a:miter lim="800000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6EDB5B6-7F86-68DE-CE17-4A417AB76DBC}"/>
                </a:ext>
              </a:extLst>
            </p:cNvPr>
            <p:cNvGrpSpPr/>
            <p:nvPr/>
          </p:nvGrpSpPr>
          <p:grpSpPr>
            <a:xfrm>
              <a:off x="5441689" y="1925190"/>
              <a:ext cx="2485450" cy="972888"/>
              <a:chOff x="9020571" y="2082158"/>
              <a:chExt cx="2163473" cy="1031869"/>
            </a:xfrm>
          </p:grpSpPr>
          <p:sp>
            <p:nvSpPr>
              <p:cNvPr id="132" name="Rounded Rectangle 15">
                <a:extLst>
                  <a:ext uri="{FF2B5EF4-FFF2-40B4-BE49-F238E27FC236}">
                    <a16:creationId xmlns:a16="http://schemas.microsoft.com/office/drawing/2014/main" id="{229D33F6-54AF-F55E-CB93-402EB80703FC}"/>
                  </a:ext>
                </a:extLst>
              </p:cNvPr>
              <p:cNvSpPr/>
              <p:nvPr/>
            </p:nvSpPr>
            <p:spPr>
              <a:xfrm>
                <a:off x="9020571" y="2082158"/>
                <a:ext cx="1748464" cy="1031869"/>
              </a:xfrm>
              <a:prstGeom prst="roundRect">
                <a:avLst>
                  <a:gd name="adj" fmla="val 4959"/>
                </a:avLst>
              </a:prstGeom>
              <a:solidFill>
                <a:srgbClr val="FFFFFF"/>
              </a:solidFill>
              <a:ln w="12700" cap="flat" cmpd="sng" algn="ctr">
                <a:solidFill>
                  <a:srgbClr val="418DFF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9pPr>
              </a:lstStyle>
              <a:p>
                <a:pPr algn="ctr"/>
                <a:endParaRPr lang="en-US" sz="1350"/>
              </a:p>
            </p:txBody>
          </p:sp>
          <p:sp>
            <p:nvSpPr>
              <p:cNvPr id="133" name="TextBox 4128">
                <a:extLst>
                  <a:ext uri="{FF2B5EF4-FFF2-40B4-BE49-F238E27FC236}">
                    <a16:creationId xmlns:a16="http://schemas.microsoft.com/office/drawing/2014/main" id="{2A1043F0-42D4-E15C-84B0-306B9EE0CF82}"/>
                  </a:ext>
                </a:extLst>
              </p:cNvPr>
              <p:cNvSpPr txBox="1"/>
              <p:nvPr/>
            </p:nvSpPr>
            <p:spPr>
              <a:xfrm flipH="1">
                <a:off x="9622137" y="2852419"/>
                <a:ext cx="1561907" cy="21843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000000"/>
                    </a:solidFill>
                    <a:latin typeface="Calibri"/>
                  </a:defRPr>
                </a:lvl9pPr>
              </a:lstStyle>
              <a:p>
                <a:pPr algn="l"/>
                <a:r>
                  <a:rPr lang="en-US" sz="1100"/>
                  <a:t>Server side</a:t>
                </a:r>
                <a:r>
                  <a:rPr lang="en-US" sz="1400">
                    <a:latin typeface="Comic Sans MS" panose="030F0702030302020204" pitchFamily="66" charset="0"/>
                  </a:rPr>
                  <a:t> </a:t>
                </a:r>
                <a:endParaRPr lang="en-IN" sz="140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07" name="TextBox 4114">
              <a:extLst>
                <a:ext uri="{FF2B5EF4-FFF2-40B4-BE49-F238E27FC236}">
                  <a16:creationId xmlns:a16="http://schemas.microsoft.com/office/drawing/2014/main" id="{ABDD1660-8EFB-577E-4872-217850B14948}"/>
                </a:ext>
              </a:extLst>
            </p:cNvPr>
            <p:cNvSpPr txBox="1"/>
            <p:nvPr/>
          </p:nvSpPr>
          <p:spPr>
            <a:xfrm flipH="1">
              <a:off x="8572310" y="6153865"/>
              <a:ext cx="3110721" cy="24709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9pPr>
            </a:lstStyle>
            <a:p>
              <a:pPr algn="l"/>
              <a:r>
                <a:rPr lang="en-US" sz="1350">
                  <a:latin typeface="Calibri "/>
                </a:rPr>
                <a:t>Open test results dashboard</a:t>
              </a:r>
              <a:endParaRPr lang="en-IN" sz="1350">
                <a:latin typeface="Calibri "/>
              </a:endParaRPr>
            </a:p>
          </p:txBody>
        </p:sp>
        <p:sp>
          <p:nvSpPr>
            <p:cNvPr id="108" name="TextBox 4119">
              <a:extLst>
                <a:ext uri="{FF2B5EF4-FFF2-40B4-BE49-F238E27FC236}">
                  <a16:creationId xmlns:a16="http://schemas.microsoft.com/office/drawing/2014/main" id="{D420A6DB-98B3-48FE-4D5A-C907735E30D1}"/>
                </a:ext>
              </a:extLst>
            </p:cNvPr>
            <p:cNvSpPr txBox="1"/>
            <p:nvPr/>
          </p:nvSpPr>
          <p:spPr>
            <a:xfrm flipH="1">
              <a:off x="9440513" y="5306995"/>
              <a:ext cx="1101912" cy="1921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9pPr>
            </a:lstStyle>
            <a:p>
              <a:pPr algn="l"/>
              <a:r>
                <a:rPr lang="en-US" sz="1050"/>
                <a:t>Visualization</a:t>
              </a:r>
              <a:endParaRPr lang="en-US" sz="1050">
                <a:ea typeface="Calibri"/>
                <a:cs typeface="Calibri"/>
              </a:endParaRPr>
            </a:p>
          </p:txBody>
        </p:sp>
        <p:sp>
          <p:nvSpPr>
            <p:cNvPr id="109" name="TextBox 4120">
              <a:extLst>
                <a:ext uri="{FF2B5EF4-FFF2-40B4-BE49-F238E27FC236}">
                  <a16:creationId xmlns:a16="http://schemas.microsoft.com/office/drawing/2014/main" id="{321C153C-D332-D5EC-DA0D-7CDF0B5A7A4A}"/>
                </a:ext>
              </a:extLst>
            </p:cNvPr>
            <p:cNvSpPr txBox="1"/>
            <p:nvPr/>
          </p:nvSpPr>
          <p:spPr>
            <a:xfrm flipH="1">
              <a:off x="6550717" y="5282955"/>
              <a:ext cx="2900978" cy="18303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9pPr>
            </a:lstStyle>
            <a:p>
              <a:pPr algn="l"/>
              <a:r>
                <a:rPr lang="en-US" sz="1000"/>
                <a:t>Write performance metrics to</a:t>
              </a:r>
              <a:endParaRPr lang="en-IN" sz="1000"/>
            </a:p>
          </p:txBody>
        </p:sp>
        <p:pic>
          <p:nvPicPr>
            <p:cNvPr id="110" name="Picture 109" descr="A picture containing pen, writing implement, font, text&#10;&#10;Description automatically generated">
              <a:extLst>
                <a:ext uri="{FF2B5EF4-FFF2-40B4-BE49-F238E27FC236}">
                  <a16:creationId xmlns:a16="http://schemas.microsoft.com/office/drawing/2014/main" id="{2DD9CC4A-229A-32C6-866E-B179073A4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9735" y="2108199"/>
              <a:ext cx="1319004" cy="415263"/>
            </a:xfrm>
            <a:prstGeom prst="rect">
              <a:avLst/>
            </a:prstGeom>
          </p:spPr>
        </p:pic>
        <p:sp>
          <p:nvSpPr>
            <p:cNvPr id="111" name="Rounded Rectangle 15">
              <a:extLst>
                <a:ext uri="{FF2B5EF4-FFF2-40B4-BE49-F238E27FC236}">
                  <a16:creationId xmlns:a16="http://schemas.microsoft.com/office/drawing/2014/main" id="{FB6AA325-7640-E116-354E-1AA57AB97856}"/>
                </a:ext>
              </a:extLst>
            </p:cNvPr>
            <p:cNvSpPr/>
            <p:nvPr/>
          </p:nvSpPr>
          <p:spPr>
            <a:xfrm>
              <a:off x="5441689" y="3229056"/>
              <a:ext cx="2008678" cy="972888"/>
            </a:xfrm>
            <a:prstGeom prst="roundRect">
              <a:avLst>
                <a:gd name="adj" fmla="val 4959"/>
              </a:avLst>
            </a:prstGeom>
            <a:solidFill>
              <a:srgbClr val="FFFFFF"/>
            </a:solidFill>
            <a:ln w="12700" cap="flat" cmpd="sng" algn="ctr">
              <a:solidFill>
                <a:srgbClr val="418DFF"/>
              </a:solidFill>
              <a:prstDash val="solid"/>
              <a:miter lim="800000"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9pPr>
            </a:lstStyle>
            <a:p>
              <a:pPr algn="ctr"/>
              <a:endParaRPr lang="en-US" sz="1350"/>
            </a:p>
          </p:txBody>
        </p:sp>
        <p:sp>
          <p:nvSpPr>
            <p:cNvPr id="112" name="TextBox 4140">
              <a:extLst>
                <a:ext uri="{FF2B5EF4-FFF2-40B4-BE49-F238E27FC236}">
                  <a16:creationId xmlns:a16="http://schemas.microsoft.com/office/drawing/2014/main" id="{46278E47-7153-2314-50C3-0D76A8AFA905}"/>
                </a:ext>
              </a:extLst>
            </p:cNvPr>
            <p:cNvSpPr txBox="1"/>
            <p:nvPr/>
          </p:nvSpPr>
          <p:spPr>
            <a:xfrm flipH="1">
              <a:off x="6257867" y="3989511"/>
              <a:ext cx="1949686" cy="18036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9pPr>
            </a:lstStyle>
            <a:p>
              <a:pPr algn="l"/>
              <a:r>
                <a:rPr lang="en-US" sz="1100"/>
                <a:t>Web UI </a:t>
              </a:r>
              <a:endParaRPr lang="en-IN" sz="1100"/>
            </a:p>
          </p:txBody>
        </p:sp>
        <p:pic>
          <p:nvPicPr>
            <p:cNvPr id="113" name="Picture 112" descr="A cartoon cat holding a magnifying glass&#10;&#10;Description automatically generated">
              <a:extLst>
                <a:ext uri="{FF2B5EF4-FFF2-40B4-BE49-F238E27FC236}">
                  <a16:creationId xmlns:a16="http://schemas.microsoft.com/office/drawing/2014/main" id="{091AEBF7-E694-252A-08BC-7534D40317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11"/>
            <a:stretch/>
          </p:blipFill>
          <p:spPr>
            <a:xfrm>
              <a:off x="6104145" y="3251199"/>
              <a:ext cx="749622" cy="747269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73F112E9-47B1-F0FC-E084-8BFF5490E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236" y="2892327"/>
              <a:ext cx="819192" cy="666784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74448483-00E4-9A81-AEB1-82C04CD78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97423" y="5126996"/>
              <a:ext cx="412771" cy="527077"/>
            </a:xfrm>
            <a:prstGeom prst="rect">
              <a:avLst/>
            </a:prstGeom>
          </p:spPr>
        </p:pic>
        <p:sp>
          <p:nvSpPr>
            <p:cNvPr id="116" name="Rounded Rectangle 6">
              <a:extLst>
                <a:ext uri="{FF2B5EF4-FFF2-40B4-BE49-F238E27FC236}">
                  <a16:creationId xmlns:a16="http://schemas.microsoft.com/office/drawing/2014/main" id="{16D61314-9C7E-7CE0-F893-0B01797F7417}"/>
                </a:ext>
              </a:extLst>
            </p:cNvPr>
            <p:cNvSpPr/>
            <p:nvPr/>
          </p:nvSpPr>
          <p:spPr>
            <a:xfrm>
              <a:off x="9270349" y="5664137"/>
              <a:ext cx="1394398" cy="306176"/>
            </a:xfrm>
            <a:prstGeom prst="roundRect">
              <a:avLst>
                <a:gd name="adj" fmla="val 6707"/>
              </a:avLst>
            </a:prstGeom>
            <a:solidFill>
              <a:srgbClr val="FFFFFF"/>
            </a:solidFill>
            <a:ln w="12700" cap="flat" cmpd="sng" algn="ctr">
              <a:solidFill>
                <a:srgbClr val="8353D2"/>
              </a:solidFill>
              <a:prstDash val="solid"/>
              <a:miter lim="800000"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9pPr>
            </a:lstStyle>
            <a:p>
              <a:pPr algn="ctr"/>
              <a:endParaRPr lang="en-US" sz="1350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9C4C8EDC-8C19-A562-5BD5-932199633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07114" y="5697363"/>
              <a:ext cx="1320868" cy="241312"/>
            </a:xfrm>
            <a:prstGeom prst="rect">
              <a:avLst/>
            </a:prstGeom>
          </p:spPr>
        </p:pic>
        <p:pic>
          <p:nvPicPr>
            <p:cNvPr id="118" name="Picture 117" descr="A logo of a company&#10;&#10;Description automatically generated with low confidence">
              <a:extLst>
                <a:ext uri="{FF2B5EF4-FFF2-40B4-BE49-F238E27FC236}">
                  <a16:creationId xmlns:a16="http://schemas.microsoft.com/office/drawing/2014/main" id="{40D6B67A-F2D5-9BD5-87D9-A2D0192C8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4716" y="5194842"/>
              <a:ext cx="859957" cy="859957"/>
            </a:xfrm>
            <a:prstGeom prst="rect">
              <a:avLst/>
            </a:prstGeom>
            <a:ln>
              <a:solidFill>
                <a:srgbClr val="418DFF"/>
              </a:solidFill>
            </a:ln>
          </p:spPr>
        </p:pic>
        <p:sp>
          <p:nvSpPr>
            <p:cNvPr id="119" name="Rounded Rectangle 4">
              <a:extLst>
                <a:ext uri="{FF2B5EF4-FFF2-40B4-BE49-F238E27FC236}">
                  <a16:creationId xmlns:a16="http://schemas.microsoft.com/office/drawing/2014/main" id="{3BC563F3-2775-2FF4-763B-FB18E2D0D5C9}"/>
                </a:ext>
              </a:extLst>
            </p:cNvPr>
            <p:cNvSpPr/>
            <p:nvPr/>
          </p:nvSpPr>
          <p:spPr>
            <a:xfrm>
              <a:off x="9250366" y="5126996"/>
              <a:ext cx="2372465" cy="975305"/>
            </a:xfrm>
            <a:prstGeom prst="roundRect">
              <a:avLst>
                <a:gd name="adj" fmla="val 2343"/>
              </a:avLst>
            </a:prstGeom>
            <a:noFill/>
            <a:ln w="12700" cap="flat" cmpd="sng" algn="ctr">
              <a:solidFill>
                <a:srgbClr val="107E8D"/>
              </a:solidFill>
              <a:prstDash val="sysDash"/>
              <a:miter lim="800000"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9pPr>
            </a:lstStyle>
            <a:p>
              <a:pPr algn="ctr"/>
              <a:endParaRPr lang="en-US" sz="1350"/>
            </a:p>
          </p:txBody>
        </p: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6C50C6E3-5988-B951-EEEB-4D50609FB832}"/>
                </a:ext>
              </a:extLst>
            </p:cNvPr>
            <p:cNvCxnSpPr>
              <a:cxnSpLocks/>
            </p:cNvCxnSpPr>
            <p:nvPr/>
          </p:nvCxnSpPr>
          <p:spPr>
            <a:xfrm>
              <a:off x="6476725" y="4912519"/>
              <a:ext cx="2769748" cy="621502"/>
            </a:xfrm>
            <a:prstGeom prst="bentConnector3">
              <a:avLst>
                <a:gd name="adj1" fmla="val -700"/>
              </a:avLst>
            </a:prstGeom>
            <a:noFill/>
            <a:ln w="6350" cap="flat" cmpd="sng" algn="ctr">
              <a:solidFill>
                <a:srgbClr val="A0A0A0"/>
              </a:solidFill>
              <a:prstDash val="solid"/>
              <a:miter lim="800000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D8BDDCF8-BE94-A53A-CB04-E392A4015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7290" y="2892327"/>
              <a:ext cx="819192" cy="666784"/>
            </a:xfrm>
            <a:prstGeom prst="rect">
              <a:avLst/>
            </a:prstGeom>
          </p:spPr>
        </p:pic>
        <p:sp>
          <p:nvSpPr>
            <p:cNvPr id="122" name="TextBox 102">
              <a:extLst>
                <a:ext uri="{FF2B5EF4-FFF2-40B4-BE49-F238E27FC236}">
                  <a16:creationId xmlns:a16="http://schemas.microsoft.com/office/drawing/2014/main" id="{32E2E269-8B36-006B-5B2C-92DB2AE9DF68}"/>
                </a:ext>
              </a:extLst>
            </p:cNvPr>
            <p:cNvSpPr txBox="1"/>
            <p:nvPr/>
          </p:nvSpPr>
          <p:spPr>
            <a:xfrm>
              <a:off x="2697918" y="2496861"/>
              <a:ext cx="992889" cy="43927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9pPr>
            </a:lstStyle>
            <a:p>
              <a:pPr algn="l"/>
              <a:r>
                <a:rPr lang="en-US" sz="1350"/>
                <a:t>T</a:t>
              </a:r>
              <a:r>
                <a:rPr lang="en-US" sz="1050"/>
                <a:t>est Pipeline</a:t>
              </a:r>
            </a:p>
          </p:txBody>
        </p:sp>
        <p:sp>
          <p:nvSpPr>
            <p:cNvPr id="123" name="TextBox 105">
              <a:extLst>
                <a:ext uri="{FF2B5EF4-FFF2-40B4-BE49-F238E27FC236}">
                  <a16:creationId xmlns:a16="http://schemas.microsoft.com/office/drawing/2014/main" id="{1F1F6429-8A44-EA09-3520-375D8DBE26A7}"/>
                </a:ext>
              </a:extLst>
            </p:cNvPr>
            <p:cNvSpPr txBox="1"/>
            <p:nvPr/>
          </p:nvSpPr>
          <p:spPr>
            <a:xfrm>
              <a:off x="121191" y="2592263"/>
              <a:ext cx="1530484" cy="3843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9pPr>
            </a:lstStyle>
            <a:p>
              <a:pPr algn="l"/>
              <a:r>
                <a:rPr lang="en-US" sz="1050"/>
                <a:t>Deployment pipeline</a:t>
              </a:r>
            </a:p>
          </p:txBody>
        </p:sp>
        <p:cxnSp>
          <p:nvCxnSpPr>
            <p:cNvPr id="124" name="Connector: Elbow 123">
              <a:extLst>
                <a:ext uri="{FF2B5EF4-FFF2-40B4-BE49-F238E27FC236}">
                  <a16:creationId xmlns:a16="http://schemas.microsoft.com/office/drawing/2014/main" id="{32EB4596-CF43-F83F-B68A-B6C5B062F17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074444" y="-3119893"/>
              <a:ext cx="1378705" cy="9843592"/>
            </a:xfrm>
            <a:prstGeom prst="bentConnector3">
              <a:avLst>
                <a:gd name="adj1" fmla="val 116581"/>
              </a:avLst>
            </a:prstGeom>
            <a:noFill/>
            <a:ln w="6350" cap="flat" cmpd="sng" algn="ctr">
              <a:solidFill>
                <a:srgbClr val="A0A0A0"/>
              </a:solidFill>
              <a:prstDash val="solid"/>
              <a:miter lim="800000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7C8819E3-FE84-FAB4-5DFA-CF52A5B11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253" y="5126996"/>
              <a:ext cx="412771" cy="527077"/>
            </a:xfrm>
            <a:prstGeom prst="rect">
              <a:avLst/>
            </a:prstGeom>
          </p:spPr>
        </p:pic>
        <p:sp>
          <p:nvSpPr>
            <p:cNvPr id="126" name="TextBox 4107">
              <a:extLst>
                <a:ext uri="{FF2B5EF4-FFF2-40B4-BE49-F238E27FC236}">
                  <a16:creationId xmlns:a16="http://schemas.microsoft.com/office/drawing/2014/main" id="{B19F9DE3-4A43-F01D-3504-A5D54CAC8AA8}"/>
                </a:ext>
              </a:extLst>
            </p:cNvPr>
            <p:cNvSpPr txBox="1"/>
            <p:nvPr/>
          </p:nvSpPr>
          <p:spPr>
            <a:xfrm>
              <a:off x="714911" y="5205246"/>
              <a:ext cx="1568123" cy="3843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9pPr>
            </a:lstStyle>
            <a:p>
              <a:pPr algn="l"/>
              <a:r>
                <a:rPr lang="en-US" sz="1000"/>
                <a:t>A</a:t>
              </a:r>
              <a:r>
                <a:rPr lang="en-US" sz="1050"/>
                <a:t>pp Code Repository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56BD25A-1B60-8E20-9812-3633D56C2EBD}"/>
                </a:ext>
              </a:extLst>
            </p:cNvPr>
            <p:cNvCxnSpPr>
              <a:cxnSpLocks/>
            </p:cNvCxnSpPr>
            <p:nvPr/>
          </p:nvCxnSpPr>
          <p:spPr>
            <a:xfrm>
              <a:off x="842000" y="3559111"/>
              <a:ext cx="0" cy="1538037"/>
            </a:xfrm>
            <a:prstGeom prst="straightConnector1">
              <a:avLst/>
            </a:prstGeom>
            <a:noFill/>
            <a:ln w="6350" cap="flat" cmpd="sng" algn="ctr">
              <a:solidFill>
                <a:srgbClr val="A0A0A0"/>
              </a:solidFill>
              <a:prstDash val="solid"/>
              <a:miter lim="800000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4123">
              <a:extLst>
                <a:ext uri="{FF2B5EF4-FFF2-40B4-BE49-F238E27FC236}">
                  <a16:creationId xmlns:a16="http://schemas.microsoft.com/office/drawing/2014/main" id="{5A627D8D-8D15-D506-9007-DDF11AA4545A}"/>
                </a:ext>
              </a:extLst>
            </p:cNvPr>
            <p:cNvSpPr txBox="1"/>
            <p:nvPr/>
          </p:nvSpPr>
          <p:spPr>
            <a:xfrm>
              <a:off x="1664624" y="1992236"/>
              <a:ext cx="851497" cy="76873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9pPr>
            </a:lstStyle>
            <a:p>
              <a:pPr algn="l"/>
              <a:r>
                <a:rPr lang="en-US" sz="1050"/>
                <a:t>Approach 1 based on </a:t>
              </a:r>
              <a:r>
                <a:rPr lang="en-US" sz="1050" err="1"/>
                <a:t>yaml</a:t>
              </a:r>
              <a:r>
                <a:rPr lang="en-US" sz="1050"/>
                <a:t> config</a:t>
              </a:r>
              <a:endParaRPr lang="en-US" sz="1050">
                <a:ea typeface="Calibri"/>
                <a:cs typeface="Calibri"/>
              </a:endParaRPr>
            </a:p>
          </p:txBody>
        </p:sp>
        <p:cxnSp>
          <p:nvCxnSpPr>
            <p:cNvPr id="129" name="Connector: Elbow 128">
              <a:extLst>
                <a:ext uri="{FF2B5EF4-FFF2-40B4-BE49-F238E27FC236}">
                  <a16:creationId xmlns:a16="http://schemas.microsoft.com/office/drawing/2014/main" id="{32A2DB65-8228-E444-45F3-ADA2DAD0CA5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278613" y="3773575"/>
              <a:ext cx="1657902" cy="904355"/>
            </a:xfrm>
            <a:prstGeom prst="bentConnector3">
              <a:avLst>
                <a:gd name="adj1" fmla="val 99901"/>
              </a:avLst>
            </a:prstGeom>
            <a:noFill/>
            <a:ln w="6350" cap="flat" cmpd="sng" algn="ctr">
              <a:solidFill>
                <a:srgbClr val="A0A0A0"/>
              </a:solidFill>
              <a:prstDash val="solid"/>
              <a:miter lim="800000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4132">
              <a:extLst>
                <a:ext uri="{FF2B5EF4-FFF2-40B4-BE49-F238E27FC236}">
                  <a16:creationId xmlns:a16="http://schemas.microsoft.com/office/drawing/2014/main" id="{F4167AA2-641E-6837-6A70-3595682B4C5E}"/>
                </a:ext>
              </a:extLst>
            </p:cNvPr>
            <p:cNvSpPr txBox="1"/>
            <p:nvPr/>
          </p:nvSpPr>
          <p:spPr>
            <a:xfrm>
              <a:off x="1633706" y="3548963"/>
              <a:ext cx="872654" cy="7321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000000"/>
                  </a:solidFill>
                  <a:latin typeface="Calibri"/>
                </a:defRPr>
              </a:lvl9pPr>
            </a:lstStyle>
            <a:p>
              <a:pPr algn="l"/>
              <a:r>
                <a:rPr lang="en-US" sz="1000"/>
                <a:t>Approach 2 using </a:t>
              </a:r>
              <a:r>
                <a:rPr lang="en-US" sz="1000" err="1"/>
                <a:t>Github</a:t>
              </a:r>
              <a:r>
                <a:rPr lang="en-US" sz="1000"/>
                <a:t> Webhooks</a:t>
              </a:r>
              <a:endParaRPr lang="en-US" sz="1000">
                <a:ea typeface="Calibri"/>
                <a:cs typeface="Calibri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3470074-2442-8276-2933-58C1F7195B91}"/>
                </a:ext>
              </a:extLst>
            </p:cNvPr>
            <p:cNvCxnSpPr>
              <a:cxnSpLocks/>
            </p:cNvCxnSpPr>
            <p:nvPr/>
          </p:nvCxnSpPr>
          <p:spPr>
            <a:xfrm>
              <a:off x="3166635" y="3656805"/>
              <a:ext cx="0" cy="1440343"/>
            </a:xfrm>
            <a:prstGeom prst="straightConnector1">
              <a:avLst/>
            </a:prstGeom>
            <a:noFill/>
            <a:ln w="6350" cap="flat" cmpd="sng" algn="ctr">
              <a:solidFill>
                <a:srgbClr val="A0A0A0"/>
              </a:solidFill>
              <a:prstDash val="solid"/>
              <a:miter lim="800000"/>
              <a:headEnd type="triangle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26">
            <a:extLst>
              <a:ext uri="{FF2B5EF4-FFF2-40B4-BE49-F238E27FC236}">
                <a16:creationId xmlns:a16="http://schemas.microsoft.com/office/drawing/2014/main" id="{E6BE8759-893A-1000-02AE-871ABCA89E91}"/>
              </a:ext>
            </a:extLst>
          </p:cNvPr>
          <p:cNvSpPr txBox="1"/>
          <p:nvPr/>
        </p:nvSpPr>
        <p:spPr>
          <a:xfrm>
            <a:off x="7843488" y="240356"/>
            <a:ext cx="1892234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</a:rPr>
              <a:t>Solution Overview</a:t>
            </a:r>
          </a:p>
        </p:txBody>
      </p:sp>
      <p:sp>
        <p:nvSpPr>
          <p:cNvPr id="75" name="TextBox 28">
            <a:extLst>
              <a:ext uri="{FF2B5EF4-FFF2-40B4-BE49-F238E27FC236}">
                <a16:creationId xmlns:a16="http://schemas.microsoft.com/office/drawing/2014/main" id="{77ED648A-CEE8-0760-2B3C-3C5C9CEDD906}"/>
              </a:ext>
            </a:extLst>
          </p:cNvPr>
          <p:cNvSpPr txBox="1"/>
          <p:nvPr/>
        </p:nvSpPr>
        <p:spPr>
          <a:xfrm>
            <a:off x="7775101" y="3347582"/>
            <a:ext cx="529467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</a:rPr>
              <a:t>Tools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6" name="TextBox 32">
            <a:extLst>
              <a:ext uri="{FF2B5EF4-FFF2-40B4-BE49-F238E27FC236}">
                <a16:creationId xmlns:a16="http://schemas.microsoft.com/office/drawing/2014/main" id="{4FE4D25E-3288-7780-4311-46621ACF5A0B}"/>
              </a:ext>
            </a:extLst>
          </p:cNvPr>
          <p:cNvSpPr txBox="1"/>
          <p:nvPr/>
        </p:nvSpPr>
        <p:spPr>
          <a:xfrm>
            <a:off x="7781548" y="621602"/>
            <a:ext cx="4169635" cy="272382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9pPr>
          </a:lstStyle>
          <a:p>
            <a:pPr marL="342900" indent="-342900" fontAlgn="base">
              <a:spcBef>
                <a:spcPts val="300"/>
              </a:spcBef>
              <a:buFontTx/>
              <a:buAutoNum type="arabicPeriod"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CI </a:t>
            </a:r>
            <a:r>
              <a:rPr lang="en-GB" sz="12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and CD </a:t>
            </a: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friendly setup with parametrize tests </a:t>
            </a:r>
          </a:p>
          <a:p>
            <a:pPr marL="342900" indent="-342900" fontAlgn="base">
              <a:spcBef>
                <a:spcPts val="300"/>
              </a:spcBef>
              <a:buFontTx/>
              <a:buAutoNum type="arabicPeriod"/>
              <a:defRPr/>
            </a:pPr>
            <a:r>
              <a:rPr lang="en-GB" sz="12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Performance test  pipeline can be triggered as part of Development Pipeline or based on the commits using </a:t>
            </a:r>
            <a:r>
              <a:rPr lang="en-GB" sz="1200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github</a:t>
            </a:r>
            <a:r>
              <a:rPr lang="en-GB" sz="12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webhooks.</a:t>
            </a:r>
            <a:endParaRPr lang="en-GB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Test scripts stored in Git repository </a:t>
            </a:r>
            <a:endParaRPr lang="en-GB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JMeter used for backend load generation and measure backend responsiveness and capacity</a:t>
            </a: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Web UI framework to measure end-user experience and highlights opportunities to improve</a:t>
            </a:r>
            <a:endParaRPr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Automated performance reports generated and available within build artifacts </a:t>
            </a:r>
          </a:p>
          <a:p>
            <a:pPr marL="342900" indent="-342900">
              <a:spcBef>
                <a:spcPts val="300"/>
              </a:spcBef>
              <a:buFontTx/>
              <a:buAutoNum type="arabicPeriod"/>
              <a:defRPr/>
            </a:pP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Performance results can be visualized in Dynatrace and Splunk during the test run.</a:t>
            </a:r>
          </a:p>
        </p:txBody>
      </p:sp>
      <p:sp>
        <p:nvSpPr>
          <p:cNvPr id="77" name="TextBox 34">
            <a:extLst>
              <a:ext uri="{FF2B5EF4-FFF2-40B4-BE49-F238E27FC236}">
                <a16:creationId xmlns:a16="http://schemas.microsoft.com/office/drawing/2014/main" id="{67B7A859-1032-703C-A48F-F718BC750AC1}"/>
              </a:ext>
            </a:extLst>
          </p:cNvPr>
          <p:cNvSpPr txBox="1"/>
          <p:nvPr/>
        </p:nvSpPr>
        <p:spPr>
          <a:xfrm>
            <a:off x="7783374" y="3695884"/>
            <a:ext cx="4169635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JMeter</a:t>
            </a: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– an open-source, automated tool for backend performance testing​</a:t>
            </a:r>
          </a:p>
          <a:p>
            <a:pPr fontAlgn="base">
              <a:defRPr/>
            </a:pPr>
            <a:r>
              <a:rPr 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 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Lighthouse </a:t>
            </a:r>
            <a:r>
              <a:rPr kumimoji="0" lang="ru-RU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– 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an open-source tool, for web pages profiling</a:t>
            </a:r>
            <a:endParaRPr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  <a:p>
            <a:pPr fontAlgn="base">
              <a:defRPr/>
            </a:pPr>
            <a:r>
              <a:rPr 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Jenkins, </a:t>
            </a:r>
            <a:r>
              <a:rPr lang="en-US" sz="1200" b="1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Github</a:t>
            </a:r>
            <a:r>
              <a:rPr 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– To trigger the performance tests.</a:t>
            </a:r>
            <a:endParaRPr lang="en-US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/>
              <a:cs typeface="Calibri"/>
            </a:endParaRPr>
          </a:p>
          <a:p>
            <a:pPr fontAlgn="base">
              <a:defRPr/>
            </a:pPr>
            <a:r>
              <a:rPr 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Dynatrace </a:t>
            </a:r>
            <a:r>
              <a:rPr lang="en-US" sz="1200" b="1" err="1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Splunks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– 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To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 monitor live applications</a:t>
            </a: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, Perf test results,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 providing insights into the application's operations and diagnostics.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781E6E6-1CEF-EB6B-0D6A-694217ABBDC0}"/>
              </a:ext>
            </a:extLst>
          </p:cNvPr>
          <p:cNvSpPr/>
          <p:nvPr/>
        </p:nvSpPr>
        <p:spPr>
          <a:xfrm>
            <a:off x="356974" y="5922424"/>
            <a:ext cx="180963" cy="180960"/>
          </a:xfrm>
          <a:prstGeom prst="rect">
            <a:avLst/>
          </a:prstGeom>
          <a:solidFill>
            <a:srgbClr val="8353D2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9" name="TextBox 40">
            <a:extLst>
              <a:ext uri="{FF2B5EF4-FFF2-40B4-BE49-F238E27FC236}">
                <a16:creationId xmlns:a16="http://schemas.microsoft.com/office/drawing/2014/main" id="{15A265FE-2777-75D1-B0D6-708BE8834749}"/>
              </a:ext>
            </a:extLst>
          </p:cNvPr>
          <p:cNvSpPr txBox="1"/>
          <p:nvPr/>
        </p:nvSpPr>
        <p:spPr>
          <a:xfrm>
            <a:off x="537937" y="5929555"/>
            <a:ext cx="902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</a:rPr>
              <a:t>Shared resources</a:t>
            </a:r>
          </a:p>
        </p:txBody>
      </p:sp>
      <p:sp>
        <p:nvSpPr>
          <p:cNvPr id="80" name="TextBox 42">
            <a:extLst>
              <a:ext uri="{FF2B5EF4-FFF2-40B4-BE49-F238E27FC236}">
                <a16:creationId xmlns:a16="http://schemas.microsoft.com/office/drawing/2014/main" id="{9D35F11A-2264-56E0-041A-C94ABAA6E223}"/>
              </a:ext>
            </a:extLst>
          </p:cNvPr>
          <p:cNvSpPr txBox="1"/>
          <p:nvPr/>
        </p:nvSpPr>
        <p:spPr>
          <a:xfrm>
            <a:off x="545610" y="6158946"/>
            <a:ext cx="14644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9pPr>
          </a:lstStyle>
          <a:p>
            <a:pPr>
              <a:defRPr/>
            </a:pPr>
            <a:r>
              <a:rPr lang="en-US" sz="800">
                <a:solidFill>
                  <a:srgbClr val="222222"/>
                </a:solidFill>
                <a:latin typeface="Calibri"/>
                <a:ea typeface="Calibri"/>
                <a:cs typeface="Calibri"/>
              </a:rPr>
              <a:t>Performance Test Env</a:t>
            </a:r>
            <a:endParaRPr lang="en-US" sz="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B1BC325-2BEB-76AD-7AC4-A4AC38E909BF}"/>
              </a:ext>
            </a:extLst>
          </p:cNvPr>
          <p:cNvSpPr/>
          <p:nvPr/>
        </p:nvSpPr>
        <p:spPr>
          <a:xfrm>
            <a:off x="356975" y="6185682"/>
            <a:ext cx="180963" cy="180960"/>
          </a:xfrm>
          <a:prstGeom prst="rect">
            <a:avLst/>
          </a:prstGeom>
          <a:solidFill>
            <a:srgbClr val="418D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7F6565D-FC2D-B4B5-0320-9C73CD6472D3}"/>
              </a:ext>
            </a:extLst>
          </p:cNvPr>
          <p:cNvSpPr/>
          <p:nvPr/>
        </p:nvSpPr>
        <p:spPr bwMode="auto">
          <a:xfrm>
            <a:off x="183968" y="2185771"/>
            <a:ext cx="371845" cy="331738"/>
          </a:xfrm>
          <a:prstGeom prst="ellipse">
            <a:avLst/>
          </a:prstGeom>
          <a:solidFill>
            <a:srgbClr val="FFFFFF"/>
          </a:solidFill>
          <a:ln>
            <a:solidFill>
              <a:srgbClr val="107E8D"/>
            </a:solidFill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5246CA8-D85F-7235-0EDC-1A537E0A9EE0}"/>
              </a:ext>
            </a:extLst>
          </p:cNvPr>
          <p:cNvSpPr/>
          <p:nvPr/>
        </p:nvSpPr>
        <p:spPr bwMode="auto">
          <a:xfrm>
            <a:off x="1828283" y="2185770"/>
            <a:ext cx="371845" cy="331738"/>
          </a:xfrm>
          <a:prstGeom prst="ellipse">
            <a:avLst/>
          </a:prstGeom>
          <a:solidFill>
            <a:srgbClr val="FFFFFF"/>
          </a:solidFill>
          <a:ln>
            <a:solidFill>
              <a:srgbClr val="107E8D"/>
            </a:solidFill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222222"/>
                </a:solidFill>
                <a:latin typeface="Calibri Light"/>
                <a:ea typeface="Human Sans ExtraLight" charset="0"/>
                <a:cs typeface="Human Sans ExtraLight" charset="0"/>
              </a:rPr>
              <a:t>2</a:t>
            </a:r>
            <a:endParaRPr lang="en-US" sz="12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C34E9A3-51F5-45F1-8A69-B9B7881E75EC}"/>
              </a:ext>
            </a:extLst>
          </p:cNvPr>
          <p:cNvSpPr/>
          <p:nvPr/>
        </p:nvSpPr>
        <p:spPr bwMode="auto">
          <a:xfrm>
            <a:off x="2189229" y="4418295"/>
            <a:ext cx="371845" cy="331738"/>
          </a:xfrm>
          <a:prstGeom prst="ellipse">
            <a:avLst/>
          </a:prstGeom>
          <a:solidFill>
            <a:srgbClr val="FFFFFF"/>
          </a:solidFill>
          <a:ln>
            <a:solidFill>
              <a:srgbClr val="107E8D"/>
            </a:solidFill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222222"/>
                </a:solidFill>
                <a:latin typeface="Calibri Light" panose="020F0302020204030204" pitchFamily="34" charset="0"/>
                <a:ea typeface="Human Sans ExtraLight" charset="0"/>
                <a:cs typeface="Human Sans ExtraLight" charset="0"/>
              </a:rPr>
              <a:t>3</a:t>
            </a:r>
            <a:endParaRPr lang="en-US" sz="12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490F44A-0540-ED61-A396-793B4DFB43D1}"/>
              </a:ext>
            </a:extLst>
          </p:cNvPr>
          <p:cNvSpPr/>
          <p:nvPr/>
        </p:nvSpPr>
        <p:spPr bwMode="auto">
          <a:xfrm>
            <a:off x="4729230" y="1891664"/>
            <a:ext cx="371845" cy="331738"/>
          </a:xfrm>
          <a:prstGeom prst="ellipse">
            <a:avLst/>
          </a:prstGeom>
          <a:solidFill>
            <a:srgbClr val="FFFFFF"/>
          </a:solidFill>
          <a:ln>
            <a:solidFill>
              <a:srgbClr val="107E8D"/>
            </a:solidFill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222222"/>
                </a:solidFill>
                <a:latin typeface="Calibri Light"/>
                <a:ea typeface="Human Sans ExtraLight" charset="0"/>
                <a:cs typeface="Human Sans ExtraLight" charset="0"/>
              </a:rPr>
              <a:t>4</a:t>
            </a:r>
            <a:endParaRPr lang="en-US" sz="12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/>
              <a:ea typeface="Human Sans ExtraLight" charset="0"/>
              <a:cs typeface="Human Sans ExtraLight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A4915AA-FDED-38AC-A9C6-24F0EE138E96}"/>
              </a:ext>
            </a:extLst>
          </p:cNvPr>
          <p:cNvSpPr/>
          <p:nvPr/>
        </p:nvSpPr>
        <p:spPr bwMode="auto">
          <a:xfrm>
            <a:off x="4729229" y="2934570"/>
            <a:ext cx="371845" cy="331738"/>
          </a:xfrm>
          <a:prstGeom prst="ellipse">
            <a:avLst/>
          </a:prstGeom>
          <a:solidFill>
            <a:srgbClr val="FFFFFF"/>
          </a:solidFill>
          <a:ln>
            <a:solidFill>
              <a:srgbClr val="107E8D"/>
            </a:solidFill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9pPr>
          </a:lstStyle>
          <a:p>
            <a:pPr marL="342900" indent="-342900">
              <a:spcBef>
                <a:spcPts val="300"/>
              </a:spcBef>
              <a:buFontTx/>
              <a:buAutoNum type="arabicPeriod"/>
              <a:defRPr/>
            </a:pPr>
            <a:r>
              <a:rPr lang="en-GB" sz="1200" dirty="0">
                <a:solidFill>
                  <a:srgbClr val="FFFFFF"/>
                </a:solidFill>
                <a:ea typeface="Calibri"/>
                <a:cs typeface="Calibri"/>
              </a:rPr>
              <a:t>55</a:t>
            </a:r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F42222D-1F49-6A26-4409-8F9822F6E0F6}"/>
              </a:ext>
            </a:extLst>
          </p:cNvPr>
          <p:cNvSpPr/>
          <p:nvPr/>
        </p:nvSpPr>
        <p:spPr bwMode="auto">
          <a:xfrm>
            <a:off x="2416493" y="2773980"/>
            <a:ext cx="371845" cy="331738"/>
          </a:xfrm>
          <a:prstGeom prst="ellipse">
            <a:avLst/>
          </a:prstGeom>
          <a:solidFill>
            <a:srgbClr val="FFFFFF"/>
          </a:solidFill>
          <a:ln>
            <a:solidFill>
              <a:srgbClr val="107E8D"/>
            </a:solidFill>
          </a:ln>
          <a:effectLst/>
        </p:spPr>
        <p:txBody>
          <a:bodyPr wrap="squar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rgbClr val="222222"/>
                </a:solidFill>
                <a:latin typeface="Calibri Light"/>
                <a:ea typeface="Human Sans ExtraLight" charset="0"/>
                <a:cs typeface="Human Sans ExtraLight" charset="0"/>
              </a:rPr>
              <a:t>2</a:t>
            </a:r>
            <a:endParaRPr lang="en-US" sz="12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8" name="TextBox 16">
            <a:extLst>
              <a:ext uri="{FF2B5EF4-FFF2-40B4-BE49-F238E27FC236}">
                <a16:creationId xmlns:a16="http://schemas.microsoft.com/office/drawing/2014/main" id="{6B2C1F96-16DF-01EA-0045-C0ED7CB995F9}"/>
              </a:ext>
            </a:extLst>
          </p:cNvPr>
          <p:cNvSpPr txBox="1"/>
          <p:nvPr/>
        </p:nvSpPr>
        <p:spPr>
          <a:xfrm>
            <a:off x="7788469" y="5205792"/>
            <a:ext cx="101073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>
                <a:solidFill>
                  <a:srgbClr val="FFC000"/>
                </a:solidFill>
                <a:latin typeface="Calibri"/>
                <a:ea typeface="Calibri"/>
                <a:cs typeface="Calibri"/>
              </a:rPr>
              <a:t>Limitation</a:t>
            </a:r>
            <a:endParaRPr lang="en-US" sz="1600" b="1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89" name="TextBox 25">
            <a:extLst>
              <a:ext uri="{FF2B5EF4-FFF2-40B4-BE49-F238E27FC236}">
                <a16:creationId xmlns:a16="http://schemas.microsoft.com/office/drawing/2014/main" id="{EA2D3ADF-7580-9F92-33EC-91D878986B39}"/>
              </a:ext>
            </a:extLst>
          </p:cNvPr>
          <p:cNvSpPr txBox="1"/>
          <p:nvPr/>
        </p:nvSpPr>
        <p:spPr>
          <a:xfrm>
            <a:off x="7769983" y="5556583"/>
            <a:ext cx="3600450" cy="1107996"/>
          </a:xfrm>
          <a:prstGeom prst="rect">
            <a:avLst/>
          </a:prstGeom>
          <a:noFill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9pPr>
          </a:lstStyle>
          <a:p>
            <a:pPr marL="228600" indent="-228600">
              <a:buAutoNum type="arabicPeriod"/>
            </a:pPr>
            <a:r>
              <a:rPr lang="en-US" sz="1200" err="1">
                <a:solidFill>
                  <a:srgbClr val="FFFFFF"/>
                </a:solidFill>
                <a:ea typeface="Calibri"/>
                <a:cs typeface="Calibri"/>
              </a:rPr>
              <a:t>Devops</a:t>
            </a:r>
            <a:r>
              <a:rPr lang="en-US" sz="1200">
                <a:solidFill>
                  <a:srgbClr val="FFFFFF"/>
                </a:solidFill>
                <a:ea typeface="Calibri"/>
                <a:cs typeface="Calibri"/>
              </a:rPr>
              <a:t> teams support needed to modify the existing deployment pipeline to trigger the performance Jenkins pipeline.</a:t>
            </a:r>
          </a:p>
          <a:p>
            <a:pPr marL="228600" indent="-228600">
              <a:buAutoNum type="arabicPeriod"/>
            </a:pPr>
            <a:r>
              <a:rPr lang="en-US" sz="1200">
                <a:solidFill>
                  <a:srgbClr val="FFFFFF"/>
                </a:solidFill>
                <a:ea typeface="Calibri"/>
                <a:cs typeface="Calibri"/>
              </a:rPr>
              <a:t>If the </a:t>
            </a:r>
            <a:r>
              <a:rPr lang="en-US" sz="1200" err="1">
                <a:solidFill>
                  <a:srgbClr val="FFFFFF"/>
                </a:solidFill>
                <a:ea typeface="Calibri"/>
                <a:cs typeface="Calibri"/>
              </a:rPr>
              <a:t>Devops</a:t>
            </a:r>
            <a:r>
              <a:rPr lang="en-US" sz="1200">
                <a:solidFill>
                  <a:srgbClr val="FFFFFF"/>
                </a:solidFill>
                <a:ea typeface="Calibri"/>
                <a:cs typeface="Calibri"/>
              </a:rPr>
              <a:t> team doesn’t help then Jenkins- </a:t>
            </a:r>
            <a:r>
              <a:rPr lang="en-US" sz="1200" err="1">
                <a:solidFill>
                  <a:srgbClr val="FFFFFF"/>
                </a:solidFill>
                <a:ea typeface="Calibri"/>
                <a:cs typeface="Calibri"/>
              </a:rPr>
              <a:t>Github</a:t>
            </a:r>
            <a:r>
              <a:rPr lang="en-US" sz="1200">
                <a:solidFill>
                  <a:srgbClr val="FFFFFF"/>
                </a:solidFill>
                <a:ea typeface="Calibri"/>
                <a:cs typeface="Calibri"/>
              </a:rPr>
              <a:t> integration using webhooks will be required.</a:t>
            </a:r>
          </a:p>
          <a:p>
            <a:pPr marL="228600" indent="-228600">
              <a:buAutoNum type="arabicPeriod"/>
            </a:pPr>
            <a:endParaRPr lang="en-US" sz="120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90" name="TextBox 12">
            <a:extLst>
              <a:ext uri="{FF2B5EF4-FFF2-40B4-BE49-F238E27FC236}">
                <a16:creationId xmlns:a16="http://schemas.microsoft.com/office/drawing/2014/main" id="{9BA1F065-7FDC-DB9F-EB49-0134AEAE00E4}"/>
              </a:ext>
            </a:extLst>
          </p:cNvPr>
          <p:cNvSpPr txBox="1"/>
          <p:nvPr/>
        </p:nvSpPr>
        <p:spPr>
          <a:xfrm>
            <a:off x="4855273" y="3008624"/>
            <a:ext cx="104383" cy="184666"/>
          </a:xfrm>
          <a:prstGeom prst="rect">
            <a:avLst/>
          </a:prstGeom>
          <a:noFill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Calibri"/>
              </a:defRPr>
            </a:lvl9pPr>
          </a:lstStyle>
          <a:p>
            <a:pPr algn="l"/>
            <a:r>
              <a:rPr lang="en-US" sz="1200" dirty="0">
                <a:solidFill>
                  <a:srgbClr val="222222"/>
                </a:solidFill>
                <a:latin typeface="Calibri Light"/>
                <a:ea typeface="Calibri Light"/>
                <a:cs typeface="Calibri Ligh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3174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Calibri 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Nikant Upadhyay</dc:creator>
  <cp:lastModifiedBy>Nikant Upadhyay</cp:lastModifiedBy>
  <cp:revision>1</cp:revision>
  <dcterms:created xsi:type="dcterms:W3CDTF">2025-01-29T22:41:31Z</dcterms:created>
  <dcterms:modified xsi:type="dcterms:W3CDTF">2025-01-29T22:42:12Z</dcterms:modified>
</cp:coreProperties>
</file>