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B6799-E641-4439-A002-F69D300CC93C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D1C92-633F-455A-A390-7F01A9ED0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7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EF00-053B-48A4-A749-93F420E10678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6D90-7AC2-4039-947D-487C1C0B3BC0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2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842-AC23-4E1B-AB77-936A32B24098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F7E0-8BCE-4252-BDC3-D0F1696438C1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6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1A3E-D70E-4850-A396-FC41D9D7E661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4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9CA9-23C1-4BAB-BF6E-E7668709A0C9}" type="datetime1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38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D7C9-666F-4D36-94B0-1525A4A82F97}" type="datetime1">
              <a:rPr lang="ru-RU" smtClean="0"/>
              <a:t>18.12.2017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7A29-49E3-401C-AA80-5A4C41267418}" type="datetime1">
              <a:rPr lang="ru-RU" smtClean="0"/>
              <a:t>18.12.2017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37C2-2B48-4964-8AD6-5A78E1AED08A}" type="datetime1">
              <a:rPr lang="ru-RU" smtClean="0"/>
              <a:t>18.12.2017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C4E-0806-44CD-BBEF-40B4EADEA7B6}" type="datetime1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04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2B2-FDEB-4962-B2D9-F88652672D41}" type="datetime1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801A-18D9-4806-AA75-12F9DA20F765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266A-59E1-4BA8-A459-32A7774C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3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17" y="22528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br>
              <a:rPr lang="ru-RU" dirty="0"/>
            </a:br>
            <a:r>
              <a:rPr lang="ru-RU" sz="2200" b="1" i="1" dirty="0"/>
              <a:t>КУРСОВОЙ ПРОЕКТ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i="1" dirty="0"/>
              <a:t> 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i="1" dirty="0"/>
              <a:t>Мобильное приложение «Мобильная ведомость»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i="1" dirty="0"/>
              <a:t>по дисциплине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i="1" dirty="0"/>
              <a:t>«Технологии разработки мобильных приложений»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317" y="4940387"/>
            <a:ext cx="9144000" cy="1655762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 </a:t>
            </a:r>
          </a:p>
          <a:p>
            <a:pPr algn="r"/>
            <a:r>
              <a:rPr lang="ru-RU" i="1" dirty="0"/>
              <a:t>	</a:t>
            </a:r>
            <a:r>
              <a:rPr lang="ru-RU" sz="4000" i="1" dirty="0" smtClean="0"/>
              <a:t>Выполнил: студент </a:t>
            </a:r>
            <a:r>
              <a:rPr lang="ru-RU" sz="4000" i="1" dirty="0"/>
              <a:t>гр. ИСТ-114</a:t>
            </a:r>
            <a:endParaRPr lang="ru-RU" sz="4000" dirty="0"/>
          </a:p>
          <a:p>
            <a:pPr algn="r"/>
            <a:r>
              <a:rPr lang="ru-RU" sz="4000" i="1" dirty="0"/>
              <a:t>	Аксенов Н.А.</a:t>
            </a:r>
            <a:endParaRPr lang="ru-RU" sz="4000" dirty="0"/>
          </a:p>
          <a:p>
            <a:pPr algn="r"/>
            <a:r>
              <a:rPr lang="ru-RU" sz="4000" i="1" dirty="0"/>
              <a:t>	</a:t>
            </a:r>
            <a:r>
              <a:rPr lang="ru-RU" sz="4000" i="1" dirty="0" smtClean="0"/>
              <a:t>Принял: доцент </a:t>
            </a:r>
            <a:endParaRPr lang="ru-RU" sz="4000" dirty="0"/>
          </a:p>
          <a:p>
            <a:pPr algn="r"/>
            <a:r>
              <a:rPr lang="ru-RU" sz="4000" i="1" dirty="0"/>
              <a:t>	</a:t>
            </a:r>
            <a:r>
              <a:rPr lang="ru-RU" sz="4000" i="1" dirty="0" err="1" smtClean="0"/>
              <a:t>Салех</a:t>
            </a:r>
            <a:r>
              <a:rPr lang="ru-RU" sz="4000" i="1" dirty="0" smtClean="0"/>
              <a:t> </a:t>
            </a:r>
            <a:r>
              <a:rPr lang="ru-RU" sz="4000" i="1" dirty="0"/>
              <a:t>Х.М.</a:t>
            </a:r>
            <a:endParaRPr lang="ru-RU" sz="4000" dirty="0"/>
          </a:p>
          <a:p>
            <a:r>
              <a:rPr lang="ru-RU" dirty="0"/>
              <a:t> </a:t>
            </a:r>
            <a:r>
              <a:rPr lang="ru-RU" i="1" dirty="0" smtClean="0"/>
              <a:t>Владимир</a:t>
            </a:r>
            <a:r>
              <a:rPr lang="ru-RU" i="1" dirty="0"/>
              <a:t>, 2017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5317" y="108065"/>
            <a:ext cx="90331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/>
              <a:t>Министерство образования и науки Российской Федерации</a:t>
            </a:r>
            <a:endParaRPr lang="ru-RU" sz="1400" dirty="0"/>
          </a:p>
          <a:p>
            <a:pPr algn="ctr"/>
            <a:r>
              <a:rPr lang="ru-RU" sz="1400" i="1" dirty="0"/>
              <a:t> </a:t>
            </a:r>
            <a:endParaRPr lang="ru-RU" sz="1400" dirty="0"/>
          </a:p>
          <a:p>
            <a:pPr algn="ctr"/>
            <a:r>
              <a:rPr lang="ru-RU" sz="1400" i="1" dirty="0"/>
              <a:t>Федеральное государственное бюджетное образовательное учреждение высшего образования </a:t>
            </a:r>
            <a:endParaRPr lang="ru-RU" sz="1400" dirty="0"/>
          </a:p>
          <a:p>
            <a:pPr algn="ctr"/>
            <a:r>
              <a:rPr lang="ru-RU" sz="1400" i="1" dirty="0"/>
              <a:t>«Владимирский государственный университет </a:t>
            </a:r>
            <a:endParaRPr lang="ru-RU" sz="1400" dirty="0"/>
          </a:p>
          <a:p>
            <a:pPr algn="ctr"/>
            <a:r>
              <a:rPr lang="ru-RU" sz="1400" i="1" dirty="0"/>
              <a:t>имени Александра Григорьевича и Николая Григорьевича Столетовых»</a:t>
            </a:r>
            <a:endParaRPr lang="ru-RU" sz="1400" dirty="0"/>
          </a:p>
          <a:p>
            <a:pPr algn="ctr"/>
            <a:r>
              <a:rPr lang="ru-RU" sz="1400" i="1" dirty="0"/>
              <a:t> </a:t>
            </a:r>
            <a:endParaRPr lang="ru-RU" sz="1400" dirty="0"/>
          </a:p>
          <a:p>
            <a:pPr algn="ctr"/>
            <a:r>
              <a:rPr lang="ru-RU" sz="1400" i="1" dirty="0"/>
              <a:t>Кафедра информационных систем и программной инженерии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3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1 КУРСАЧИ\ANDROID\Скриншоты приложения\6. Дек отдельная ведомост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242039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G:\1 КУРСАЧИ\ANDROID\Скриншоты приложения\8. Дек пользователи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30" y="1825625"/>
            <a:ext cx="248775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G:\1 КУРСАЧИ\ANDROID\Скриншоты приложения\9. Дек отдельный пользователь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248775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G:\1 КУРСАЧИ\ANDROID\Скриншоты приложения\10. Дек профиль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67" y="1825625"/>
            <a:ext cx="252005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1 КУРСАЧИ\ANDROID\Скриншоты приложения\11. Дек создать ведомост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250351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G:\1 КУРСАЧИ\ANDROID\Скриншоты приложения\12. Студ список оценок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01" y="1825625"/>
            <a:ext cx="244203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G:\1 КУРСАЧИ\ANDROID\Скриншоты приложения\16. Преп отдельная ведомость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257365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G:\1 КУРСАЧИ\ANDROID\Скриншоты приложения\18. Преп график отдельная закрытая ведомость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305" y="1825625"/>
            <a:ext cx="246749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5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4975"/>
            <a:ext cx="10515600" cy="48219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курсового проекта была изучена предметная область, спроектировано и разработано </a:t>
            </a:r>
            <a:r>
              <a:rPr lang="ru-RU" dirty="0" err="1"/>
              <a:t>нативное</a:t>
            </a:r>
            <a:r>
              <a:rPr lang="ru-RU" dirty="0"/>
              <a:t> мобильное приложение «Мобильная ведомость» для устройств, работающих на операционной системе </a:t>
            </a:r>
            <a:r>
              <a:rPr lang="en-US" dirty="0"/>
              <a:t>Android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Данное приложение существенно сократит время сотрудников деканата и преподавателей на обработку ведомостей, исключит вероятность ошибочной интерпретации данных, а также предоставит студентам удобный доступ к их оценкам, что является важным моментом в учете успеваемости студентов.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ходе выполнения курсового проекта мною был получен опыт разработки </a:t>
            </a:r>
            <a:r>
              <a:rPr lang="en-US" dirty="0"/>
              <a:t>Android </a:t>
            </a:r>
            <a:r>
              <a:rPr lang="ru-RU" dirty="0"/>
              <a:t>приложений, написания сервера на языке </a:t>
            </a:r>
            <a:r>
              <a:rPr lang="en-US" dirty="0"/>
              <a:t>PHP</a:t>
            </a:r>
            <a:r>
              <a:rPr lang="ru-RU" dirty="0"/>
              <a:t>, работы с </a:t>
            </a:r>
            <a:r>
              <a:rPr lang="en-US" dirty="0"/>
              <a:t>JSON</a:t>
            </a:r>
            <a:r>
              <a:rPr lang="ru-RU" dirty="0"/>
              <a:t>, а также распознавания результатов, полученных в формате </a:t>
            </a:r>
            <a:r>
              <a:rPr lang="en-US" dirty="0"/>
              <a:t>JSON</a:t>
            </a:r>
            <a:r>
              <a:rPr lang="ru-RU" dirty="0"/>
              <a:t>. Данный опыт является очень полезным и значимым.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1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перспективе в приложении «Мобильная ведомость» можно улучшить дизайн, расширить функционал до масштабов целого университета, добавить учет посещения студентами занятий, добавить </a:t>
            </a:r>
            <a:r>
              <a:rPr lang="ru-RU" dirty="0" err="1"/>
              <a:t>нативные</a:t>
            </a:r>
            <a:r>
              <a:rPr lang="ru-RU" dirty="0"/>
              <a:t> версии для других операционных систем, либо сделать кроссплатформенное приложение.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дальнейшем развитии проекта можно будет ввести электронную систему пропусков при помощи </a:t>
            </a:r>
            <a:r>
              <a:rPr lang="en-US" dirty="0"/>
              <a:t>QR</a:t>
            </a:r>
            <a:r>
              <a:rPr lang="ru-RU" dirty="0"/>
              <a:t>-кодов, что позволит сократить расходы на пропуска. Также возможно добавление в систему расписания занятий, и предстоящих событий, таких как: рейтинги, зачеты и экзамены.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7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1) </a:t>
            </a:r>
            <a:r>
              <a:rPr lang="ru-RU" dirty="0" err="1"/>
              <a:t>Android</a:t>
            </a:r>
            <a:r>
              <a:rPr lang="ru-RU" dirty="0"/>
              <a:t> NDK: руководство для начинающих [Электронный ресурс] / </a:t>
            </a:r>
            <a:r>
              <a:rPr lang="ru-RU" dirty="0" err="1"/>
              <a:t>Ретабоуил</a:t>
            </a:r>
            <a:r>
              <a:rPr lang="ru-RU" dirty="0"/>
              <a:t> </a:t>
            </a:r>
            <a:r>
              <a:rPr lang="ru-RU" dirty="0" err="1"/>
              <a:t>Сильвен</a:t>
            </a:r>
            <a:r>
              <a:rPr lang="ru-RU" dirty="0"/>
              <a:t> - М. : ДМК Пресс, 2016. - http://www.studentlibrary.ru/book/ISBN9785970603949.html</a:t>
            </a:r>
          </a:p>
          <a:p>
            <a:r>
              <a:rPr lang="ru-RU" dirty="0"/>
              <a:t>2) </a:t>
            </a:r>
            <a:r>
              <a:rPr lang="ru-RU" dirty="0" err="1"/>
              <a:t>Android</a:t>
            </a:r>
            <a:r>
              <a:rPr lang="ru-RU" dirty="0"/>
              <a:t> архитектура клиент-серверного приложения [Электронный ресурс] - https://habrahabr.ru/company/e-Legion/blog/265405/</a:t>
            </a:r>
          </a:p>
          <a:p>
            <a:r>
              <a:rPr lang="en-US" dirty="0"/>
              <a:t>3) Connect to MYSQL remote server database using PHP and display </a:t>
            </a:r>
            <a:r>
              <a:rPr lang="en-US" dirty="0" err="1"/>
              <a:t>ListView</a:t>
            </a:r>
            <a:r>
              <a:rPr lang="en-US" dirty="0"/>
              <a:t> [</a:t>
            </a:r>
            <a:r>
              <a:rPr lang="ru-RU" dirty="0"/>
              <a:t>Электронный ресурс</a:t>
            </a:r>
            <a:r>
              <a:rPr lang="en-US" dirty="0"/>
              <a:t>] - http://adblogcat.com/connect-mysql-remote-server-php/</a:t>
            </a:r>
            <a:endParaRPr lang="ru-RU" dirty="0"/>
          </a:p>
          <a:p>
            <a:r>
              <a:rPr lang="en-US" dirty="0"/>
              <a:t>4) Sending JSON Data to Server using </a:t>
            </a:r>
            <a:r>
              <a:rPr lang="en-US" dirty="0" err="1"/>
              <a:t>Async</a:t>
            </a:r>
            <a:r>
              <a:rPr lang="en-US" dirty="0"/>
              <a:t> Thread [</a:t>
            </a:r>
            <a:r>
              <a:rPr lang="ru-RU" dirty="0"/>
              <a:t>Электронный ресурс</a:t>
            </a:r>
            <a:r>
              <a:rPr lang="en-US" dirty="0"/>
              <a:t>] - http://blog.appliedinformaticsinc.com/sending-json-data-to-server-using-async-thread/</a:t>
            </a:r>
            <a:endParaRPr lang="ru-RU" dirty="0"/>
          </a:p>
          <a:p>
            <a:r>
              <a:rPr lang="en-US" dirty="0"/>
              <a:t>5) The Busy Coder's Guide to Android Development – </a:t>
            </a:r>
            <a:r>
              <a:rPr lang="en-US" dirty="0" err="1"/>
              <a:t>CommonsWare</a:t>
            </a:r>
            <a:r>
              <a:rPr lang="en-US" dirty="0"/>
              <a:t> : Version 8.8, 2017 - https://commonsware.com/Android/</a:t>
            </a:r>
            <a:endParaRPr lang="ru-RU" dirty="0"/>
          </a:p>
          <a:p>
            <a:r>
              <a:rPr lang="en-US" dirty="0"/>
              <a:t>6) </a:t>
            </a:r>
            <a:r>
              <a:rPr lang="ru-RU" dirty="0" err="1"/>
              <a:t>Голощапов</a:t>
            </a:r>
            <a:r>
              <a:rPr lang="ru-RU" dirty="0"/>
              <a:t> А</a:t>
            </a:r>
            <a:r>
              <a:rPr lang="en-US" dirty="0"/>
              <a:t>.</a:t>
            </a:r>
            <a:r>
              <a:rPr lang="ru-RU" dirty="0"/>
              <a:t>Л</a:t>
            </a:r>
            <a:r>
              <a:rPr lang="en-US" dirty="0"/>
              <a:t>. - Google Android. </a:t>
            </a:r>
            <a:r>
              <a:rPr lang="ru-RU" dirty="0"/>
              <a:t>Программирование для мобильных устройств</a:t>
            </a:r>
          </a:p>
          <a:p>
            <a:r>
              <a:rPr lang="ru-RU" dirty="0"/>
              <a:t>7) </a:t>
            </a:r>
            <a:r>
              <a:rPr lang="ru-RU" dirty="0" err="1"/>
              <a:t>Хашими</a:t>
            </a:r>
            <a:r>
              <a:rPr lang="ru-RU" dirty="0"/>
              <a:t> С., </a:t>
            </a:r>
            <a:r>
              <a:rPr lang="ru-RU" dirty="0" err="1"/>
              <a:t>Коматинени</a:t>
            </a:r>
            <a:r>
              <a:rPr lang="ru-RU" dirty="0"/>
              <a:t> С., </a:t>
            </a:r>
            <a:r>
              <a:rPr lang="ru-RU" dirty="0" err="1"/>
              <a:t>Маклин</a:t>
            </a:r>
            <a:r>
              <a:rPr lang="ru-RU" dirty="0"/>
              <a:t> Д. - Разработка приложений для </a:t>
            </a:r>
            <a:r>
              <a:rPr lang="ru-RU" dirty="0" err="1"/>
              <a:t>Android</a:t>
            </a:r>
            <a:r>
              <a:rPr lang="ru-RU" dirty="0"/>
              <a:t> – 2011</a:t>
            </a:r>
          </a:p>
          <a:p>
            <a:r>
              <a:rPr lang="en-US" dirty="0"/>
              <a:t>8) </a:t>
            </a:r>
            <a:r>
              <a:rPr lang="ru-RU" dirty="0" err="1"/>
              <a:t>Рето</a:t>
            </a:r>
            <a:r>
              <a:rPr lang="ru-RU" dirty="0"/>
              <a:t> Майер</a:t>
            </a:r>
            <a:r>
              <a:rPr lang="en-US" dirty="0"/>
              <a:t> - Android 4. </a:t>
            </a:r>
            <a:r>
              <a:rPr lang="ru-RU" dirty="0"/>
              <a:t>Программирование приложений</a:t>
            </a:r>
          </a:p>
          <a:p>
            <a:r>
              <a:rPr lang="en-US" dirty="0"/>
              <a:t>9) Android Recipes A Problem-Solution Approach By Dave Smith , Jeff Friesen.</a:t>
            </a:r>
            <a:endParaRPr lang="ru-RU" dirty="0"/>
          </a:p>
          <a:p>
            <a:r>
              <a:rPr lang="ru-RU" dirty="0"/>
              <a:t>10) П. </a:t>
            </a:r>
            <a:r>
              <a:rPr lang="ru-RU" dirty="0" err="1"/>
              <a:t>Дейтел</a:t>
            </a:r>
            <a:r>
              <a:rPr lang="ru-RU" dirty="0"/>
              <a:t>, Х. </a:t>
            </a:r>
            <a:r>
              <a:rPr lang="ru-RU" dirty="0" err="1"/>
              <a:t>Дейтел</a:t>
            </a:r>
            <a:r>
              <a:rPr lang="ru-RU" dirty="0"/>
              <a:t>, А. </a:t>
            </a:r>
            <a:r>
              <a:rPr lang="ru-RU" dirty="0" err="1"/>
              <a:t>Уолд</a:t>
            </a:r>
            <a:r>
              <a:rPr lang="ru-RU" dirty="0"/>
              <a:t>. </a:t>
            </a:r>
            <a:r>
              <a:rPr lang="en-US" dirty="0"/>
              <a:t>Android</a:t>
            </a:r>
            <a:r>
              <a:rPr lang="ru-RU" dirty="0"/>
              <a:t> для разработчиков. 3-е издание - 2016 [Электронный ресурс] - https://vk.com/doc147275941_440987495</a:t>
            </a:r>
          </a:p>
          <a:p>
            <a:r>
              <a:rPr lang="ru-RU" dirty="0"/>
              <a:t>11) Брайан Харди, Билл </a:t>
            </a:r>
            <a:r>
              <a:rPr lang="ru-RU" dirty="0" err="1"/>
              <a:t>Филлипс,Крис</a:t>
            </a:r>
            <a:r>
              <a:rPr lang="ru-RU" dirty="0"/>
              <a:t> Стюарт, Кристин </a:t>
            </a:r>
            <a:r>
              <a:rPr lang="ru-RU" dirty="0" err="1"/>
              <a:t>Марсикано.Программирование</a:t>
            </a:r>
            <a:r>
              <a:rPr lang="ru-RU" dirty="0"/>
              <a:t> под </a:t>
            </a:r>
            <a:r>
              <a:rPr lang="en-US" dirty="0"/>
              <a:t>Android</a:t>
            </a:r>
            <a:r>
              <a:rPr lang="ru-RU" dirty="0"/>
              <a:t>. 2-е издание – 2016 [Электронный ресурс] - https://vk.com/doc291466009_441195688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2018" y="2800754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5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3 – </a:t>
            </a:r>
            <a:r>
              <a:rPr lang="ru-RU" dirty="0" smtClean="0"/>
              <a:t>Цели и задачи</a:t>
            </a:r>
          </a:p>
          <a:p>
            <a:pPr marL="0" indent="0">
              <a:buNone/>
            </a:pPr>
            <a:r>
              <a:rPr lang="ru-RU" dirty="0" smtClean="0"/>
              <a:t>4 – Диаграмма прецедентов</a:t>
            </a:r>
          </a:p>
          <a:p>
            <a:pPr marL="0" indent="0">
              <a:buNone/>
            </a:pPr>
            <a:r>
              <a:rPr lang="ru-RU" dirty="0" smtClean="0"/>
              <a:t>5 – Диаграмма последовательности</a:t>
            </a:r>
          </a:p>
          <a:p>
            <a:pPr marL="0" indent="0">
              <a:buNone/>
            </a:pPr>
            <a:r>
              <a:rPr lang="ru-RU" dirty="0" smtClean="0"/>
              <a:t>6 – Нефункциональные требования</a:t>
            </a:r>
          </a:p>
          <a:p>
            <a:pPr marL="0" indent="0">
              <a:buNone/>
            </a:pPr>
            <a:r>
              <a:rPr lang="ru-RU" dirty="0" smtClean="0"/>
              <a:t>7 – Диаграмма развертывания</a:t>
            </a:r>
          </a:p>
          <a:p>
            <a:pPr marL="0" indent="0">
              <a:buNone/>
            </a:pPr>
            <a:r>
              <a:rPr lang="ru-RU" dirty="0" smtClean="0"/>
              <a:t>8 – Схема БД</a:t>
            </a:r>
          </a:p>
          <a:p>
            <a:pPr marL="0" indent="0">
              <a:buNone/>
            </a:pPr>
            <a:r>
              <a:rPr lang="ru-RU" dirty="0" smtClean="0"/>
              <a:t>9 – </a:t>
            </a:r>
            <a:r>
              <a:rPr lang="en-US" dirty="0" smtClean="0"/>
              <a:t>UI</a:t>
            </a:r>
          </a:p>
          <a:p>
            <a:pPr marL="0" indent="0">
              <a:buNone/>
            </a:pPr>
            <a:r>
              <a:rPr lang="en-US" dirty="0" smtClean="0"/>
              <a:t>12 – </a:t>
            </a:r>
            <a:r>
              <a:rPr lang="ru-RU" dirty="0" smtClean="0"/>
              <a:t>Выводы</a:t>
            </a:r>
          </a:p>
          <a:p>
            <a:pPr marL="0" indent="0">
              <a:buNone/>
            </a:pPr>
            <a:r>
              <a:rPr lang="ru-RU" dirty="0" smtClean="0"/>
              <a:t>13 – Перспективы</a:t>
            </a:r>
          </a:p>
          <a:p>
            <a:pPr marL="0" indent="0">
              <a:buNone/>
            </a:pPr>
            <a:r>
              <a:rPr lang="ru-RU" dirty="0" smtClean="0"/>
              <a:t>14 – Список источников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0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данного курсового проекта является разработка мобильного приложения для устройств, работающих на ОС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r>
              <a:rPr lang="ru-RU" dirty="0"/>
              <a:t>Назначение разработки данного мобильного приложения -  создать удобное мобильное приложение, работающее на ОС </a:t>
            </a:r>
            <a:r>
              <a:rPr lang="ru-RU" dirty="0" err="1"/>
              <a:t>Android</a:t>
            </a:r>
            <a:r>
              <a:rPr lang="ru-RU" dirty="0"/>
              <a:t>, позволяющее облегчить работу преподавателей и сотрудников деканата с ведомостями, а также обеспечить учащихся возможностью следить за своей успеваемостью.</a:t>
            </a:r>
          </a:p>
          <a:p>
            <a:r>
              <a:rPr lang="ru-RU" dirty="0"/>
              <a:t>Область применения разрабатываемого приложения: деканат университета.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0703"/>
            <a:ext cx="8355676" cy="48411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7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1913" y="1825625"/>
            <a:ext cx="8631469" cy="465830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Все данные хранятся в базе данных последней версии.</a:t>
            </a:r>
          </a:p>
          <a:p>
            <a:pPr lvl="0"/>
            <a:r>
              <a:rPr lang="ru-RU" dirty="0"/>
              <a:t>Время отклика программы и элементов управления должно быть минимальное.</a:t>
            </a:r>
          </a:p>
          <a:p>
            <a:pPr lvl="0"/>
            <a:r>
              <a:rPr lang="ru-RU" dirty="0"/>
              <a:t>Программа должна иметь понятный и лаконичные дизайн и навигацию.</a:t>
            </a:r>
          </a:p>
          <a:p>
            <a:pPr lvl="0"/>
            <a:r>
              <a:rPr lang="ru-RU" dirty="0"/>
              <a:t>Приложение должно исправно работать на </a:t>
            </a:r>
            <a:r>
              <a:rPr lang="ru-RU" dirty="0" err="1"/>
              <a:t>Android</a:t>
            </a:r>
            <a:r>
              <a:rPr lang="ru-RU" dirty="0"/>
              <a:t> 4.4 и старше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marL="0" indent="0">
              <a:buNone/>
            </a:pPr>
            <a:r>
              <a:rPr lang="ru-RU" b="1" dirty="0" smtClean="0"/>
              <a:t>Исходные </a:t>
            </a:r>
            <a:r>
              <a:rPr lang="ru-RU" b="1" dirty="0"/>
              <a:t>данные:</a:t>
            </a:r>
          </a:p>
          <a:p>
            <a:pPr lvl="0"/>
            <a:r>
              <a:rPr lang="ru-RU" dirty="0"/>
              <a:t>Архитектура: </a:t>
            </a:r>
            <a:r>
              <a:rPr lang="en-US" dirty="0"/>
              <a:t>Android</a:t>
            </a:r>
            <a:endParaRPr lang="ru-RU" dirty="0"/>
          </a:p>
          <a:p>
            <a:pPr lvl="0"/>
            <a:r>
              <a:rPr lang="ru-RU" dirty="0"/>
              <a:t>Язык программирования: </a:t>
            </a:r>
            <a:r>
              <a:rPr lang="en-US" dirty="0"/>
              <a:t>Java</a:t>
            </a:r>
            <a:endParaRPr lang="ru-RU" dirty="0"/>
          </a:p>
          <a:p>
            <a:pPr lvl="0"/>
            <a:r>
              <a:rPr lang="ru-RU" dirty="0"/>
              <a:t>СУБД: </a:t>
            </a:r>
            <a:r>
              <a:rPr lang="en-US" dirty="0"/>
              <a:t>MySQL 5.5</a:t>
            </a:r>
            <a:endParaRPr lang="ru-RU" dirty="0"/>
          </a:p>
          <a:p>
            <a:pPr lvl="0"/>
            <a:r>
              <a:rPr lang="ru-RU" dirty="0"/>
              <a:t>Среда разработки: </a:t>
            </a:r>
            <a:r>
              <a:rPr lang="en-US" dirty="0"/>
              <a:t>Android Studio</a:t>
            </a:r>
            <a:endParaRPr lang="ru-RU" dirty="0"/>
          </a:p>
          <a:p>
            <a:pPr lvl="0"/>
            <a:r>
              <a:rPr lang="ru-RU" dirty="0"/>
              <a:t>Язык моделирования: </a:t>
            </a:r>
            <a:r>
              <a:rPr lang="en-US" dirty="0"/>
              <a:t>UML</a:t>
            </a:r>
            <a:endParaRPr lang="ru-RU" dirty="0"/>
          </a:p>
          <a:p>
            <a:pPr lvl="0"/>
            <a:r>
              <a:rPr lang="ru-RU" dirty="0"/>
              <a:t>Среда моделирования: </a:t>
            </a:r>
            <a:r>
              <a:rPr lang="en-US" dirty="0"/>
              <a:t>Visual Paradigm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9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развертывания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52956" cy="474336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6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схема бд - jav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973291" cy="46186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0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1 КУРСАЧИ\ANDROID\Скриншоты приложения\1. Вход. Неправильные данные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2314575" cy="41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G:\1 КУРСАЧИ\ANDROID\Скриншоты приложения\2. Регистрация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31" y="1828193"/>
            <a:ext cx="2320636" cy="4115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G:\1 КУРСАЧИ\ANDROID\Скриншоты приложения\3. Neizv use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23" y="1825625"/>
            <a:ext cx="2343150" cy="41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G:\1 КУРСАЧИ\ANDROID\Скриншоты приложения\5. Дек все ведомости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46" y="1836736"/>
            <a:ext cx="2395567" cy="41576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266A-59E1-4BA8-A459-32A7774C3B8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66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616</Words>
  <Application>Microsoft Office PowerPoint</Application>
  <PresentationFormat>Широкоэкранный</PresentationFormat>
  <Paragraphs>83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  КУРСОВОЙ ПРОЕКТ   Мобильное приложение «Мобильная ведомость» по дисциплине «Технологии разработки мобильных приложений»  </vt:lpstr>
      <vt:lpstr>Содержание</vt:lpstr>
      <vt:lpstr>Цели и задачи</vt:lpstr>
      <vt:lpstr>Диаграмма прецедентов</vt:lpstr>
      <vt:lpstr>Диаграмма последовательности</vt:lpstr>
      <vt:lpstr>Нефункциональные требования</vt:lpstr>
      <vt:lpstr>Диаграмма развертывания</vt:lpstr>
      <vt:lpstr>Схема БД</vt:lpstr>
      <vt:lpstr>UI</vt:lpstr>
      <vt:lpstr>UI</vt:lpstr>
      <vt:lpstr>UI</vt:lpstr>
      <vt:lpstr>Выводы</vt:lpstr>
      <vt:lpstr>Перспективы</vt:lpstr>
      <vt:lpstr>Список источников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КУРСОВОЙ ПРОЕКТ   Мобильное приложение «Мобильная ведомость» по дисциплине «Технологии разработки мобильных приложений»  </dc:title>
  <dc:creator>Никита</dc:creator>
  <cp:lastModifiedBy>Никита</cp:lastModifiedBy>
  <cp:revision>7</cp:revision>
  <dcterms:created xsi:type="dcterms:W3CDTF">2017-12-17T19:40:36Z</dcterms:created>
  <dcterms:modified xsi:type="dcterms:W3CDTF">2017-12-18T09:50:51Z</dcterms:modified>
</cp:coreProperties>
</file>