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Bodoni Moda"/>
      <p:regular r:id="rId39"/>
      <p:bold r:id="rId40"/>
      <p:italic r:id="rId41"/>
      <p:boldItalic r:id="rId42"/>
    </p:embeddedFont>
    <p:embeddedFont>
      <p:font typeface="Bodoni Moda Black"/>
      <p:bold r:id="rId43"/>
      <p:boldItalic r:id="rId44"/>
    </p:embeddedFont>
    <p:embeddedFont>
      <p:font typeface="Chiv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7AD7C8-2203-4E13-90B6-498EFA67256E}">
  <a:tblStyle styleId="{1F7AD7C8-2203-4E13-90B6-498EFA6725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odoniModa-bold.fntdata"/><Relationship Id="rId20" Type="http://schemas.openxmlformats.org/officeDocument/2006/relationships/slide" Target="slides/slide15.xml"/><Relationship Id="rId42" Type="http://schemas.openxmlformats.org/officeDocument/2006/relationships/font" Target="fonts/BodoniModa-boldItalic.fntdata"/><Relationship Id="rId41" Type="http://schemas.openxmlformats.org/officeDocument/2006/relationships/font" Target="fonts/BodoniModa-italic.fntdata"/><Relationship Id="rId22" Type="http://schemas.openxmlformats.org/officeDocument/2006/relationships/slide" Target="slides/slide17.xml"/><Relationship Id="rId44" Type="http://schemas.openxmlformats.org/officeDocument/2006/relationships/font" Target="fonts/BodoniModaBlack-boldItalic.fntdata"/><Relationship Id="rId21" Type="http://schemas.openxmlformats.org/officeDocument/2006/relationships/slide" Target="slides/slide16.xml"/><Relationship Id="rId43" Type="http://schemas.openxmlformats.org/officeDocument/2006/relationships/font" Target="fonts/BodoniModaBlack-bold.fntdata"/><Relationship Id="rId24" Type="http://schemas.openxmlformats.org/officeDocument/2006/relationships/slide" Target="slides/slide19.xml"/><Relationship Id="rId46" Type="http://schemas.openxmlformats.org/officeDocument/2006/relationships/font" Target="fonts/Chivo-bold.fntdata"/><Relationship Id="rId23" Type="http://schemas.openxmlformats.org/officeDocument/2006/relationships/slide" Target="slides/slide18.xml"/><Relationship Id="rId45" Type="http://schemas.openxmlformats.org/officeDocument/2006/relationships/font" Target="fonts/Chiv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Chivo-boldItalic.fntdata"/><Relationship Id="rId25" Type="http://schemas.openxmlformats.org/officeDocument/2006/relationships/slide" Target="slides/slide20.xml"/><Relationship Id="rId47" Type="http://schemas.openxmlformats.org/officeDocument/2006/relationships/font" Target="fonts/Chiv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BodoniModa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e21dd66e0c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e21dd66e0c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2e21dd66e0c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2e21dd66e0c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e21dd66e0c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e21dd66e0c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e21dd66e0c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e21dd66e0c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e21dd66e0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e21dd66e0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e21dd66e0c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e21dd66e0c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e21dd66e0c_1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2e21dd66e0c_1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how this visualization reflects the correlation results where there seems to be a MODERATE </a:t>
            </a:r>
            <a:r>
              <a:rPr lang="en"/>
              <a:t>positive</a:t>
            </a:r>
            <a:r>
              <a:rPr lang="en"/>
              <a:t> relationship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e24b11e20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e24b11e20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e21dd66e0c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e21dd66e0c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e21dd66e0c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2e21dd66e0c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80b020188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80b020188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e21dd66e0c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e21dd66e0c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e21dd66e0c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2e21dd66e0c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e21dd66e0c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2e21dd66e0c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e21dd66e0c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2e21dd66e0c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e21dd66e0c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e21dd66e0c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e24b11e20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2e24b11e20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e24b11e20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e24b11e2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e24b11e20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2e24b11e20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of color has a negative coefficient, which may explain why -1SD intercept is higher than +1SD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e24b11e20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2e24b11e20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e24b11e20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e24b11e20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e21dd66e0c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e21dd66e0c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2e24b11e20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2e24b11e20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e21dd66e0c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2e21dd66e0c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e24b11e20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2e24b11e20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e24b11e20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2e24b11e20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e21dd66e0c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e21dd66e0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e21dd66e0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e21dd66e0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e21dd66e0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e21dd66e0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e21dd66e0c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e21dd66e0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e21dd66e0c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e21dd66e0c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e21dd66e0c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e21dd66e0c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96950" y="1508475"/>
            <a:ext cx="63501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07675" y="3159225"/>
            <a:ext cx="4528800" cy="47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" name="Google Shape;14;p2"/>
          <p:cNvGrpSpPr/>
          <p:nvPr/>
        </p:nvGrpSpPr>
        <p:grpSpPr>
          <a:xfrm>
            <a:off x="8252481" y="539495"/>
            <a:ext cx="621873" cy="143698"/>
            <a:chOff x="6866421" y="671425"/>
            <a:chExt cx="1012822" cy="234036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6866421" y="671425"/>
              <a:ext cx="256664" cy="234036"/>
              <a:chOff x="2574625" y="1658650"/>
              <a:chExt cx="2081625" cy="18981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7244500" y="671425"/>
              <a:ext cx="256664" cy="234036"/>
              <a:chOff x="2574625" y="1658650"/>
              <a:chExt cx="2081625" cy="189810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>
              <a:off x="7622579" y="671425"/>
              <a:ext cx="256664" cy="234036"/>
              <a:chOff x="2574625" y="1658650"/>
              <a:chExt cx="2081625" cy="189810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" name="Google Shape;36;p2"/>
          <p:cNvGrpSpPr/>
          <p:nvPr/>
        </p:nvGrpSpPr>
        <p:grpSpPr>
          <a:xfrm>
            <a:off x="-57014" y="3126649"/>
            <a:ext cx="2021254" cy="1880498"/>
            <a:chOff x="-1066733" y="121433"/>
            <a:chExt cx="2166403" cy="2015539"/>
          </a:xfrm>
        </p:grpSpPr>
        <p:grpSp>
          <p:nvGrpSpPr>
            <p:cNvPr id="37" name="Google Shape;37;p2"/>
            <p:cNvGrpSpPr/>
            <p:nvPr/>
          </p:nvGrpSpPr>
          <p:grpSpPr>
            <a:xfrm>
              <a:off x="-455530" y="351567"/>
              <a:ext cx="1555200" cy="1555200"/>
              <a:chOff x="-455530" y="351567"/>
              <a:chExt cx="1555200" cy="1555200"/>
            </a:xfrm>
          </p:grpSpPr>
          <p:sp>
            <p:nvSpPr>
              <p:cNvPr id="38" name="Google Shape;38;p2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2"/>
            <p:cNvGrpSpPr/>
            <p:nvPr/>
          </p:nvGrpSpPr>
          <p:grpSpPr>
            <a:xfrm rot="9515536">
              <a:off x="-836558" y="351608"/>
              <a:ext cx="1555189" cy="1555189"/>
              <a:chOff x="-455530" y="351567"/>
              <a:chExt cx="1555200" cy="1555200"/>
            </a:xfrm>
          </p:grpSpPr>
          <p:sp>
            <p:nvSpPr>
              <p:cNvPr id="41" name="Google Shape;41;p2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 txBox="1"/>
          <p:nvPr>
            <p:ph hasCustomPrompt="1" type="title"/>
          </p:nvPr>
        </p:nvSpPr>
        <p:spPr>
          <a:xfrm>
            <a:off x="1834025" y="1862500"/>
            <a:ext cx="5475900" cy="920400"/>
          </a:xfrm>
          <a:prstGeom prst="rect">
            <a:avLst/>
          </a:prstGeom>
          <a:solidFill>
            <a:schemeClr val="accen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2" name="Google Shape;202;p11"/>
          <p:cNvSpPr txBox="1"/>
          <p:nvPr>
            <p:ph idx="1" type="subTitle"/>
          </p:nvPr>
        </p:nvSpPr>
        <p:spPr>
          <a:xfrm>
            <a:off x="1834075" y="2853200"/>
            <a:ext cx="54759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03" name="Google Shape;203;p11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204" name="Google Shape;204;p11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1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6" name="Google Shape;206;p11"/>
          <p:cNvGrpSpPr/>
          <p:nvPr/>
        </p:nvGrpSpPr>
        <p:grpSpPr>
          <a:xfrm>
            <a:off x="6979322" y="366786"/>
            <a:ext cx="2031931" cy="1736536"/>
            <a:chOff x="6979322" y="366786"/>
            <a:chExt cx="2031931" cy="1736536"/>
          </a:xfrm>
        </p:grpSpPr>
        <p:grpSp>
          <p:nvGrpSpPr>
            <p:cNvPr id="207" name="Google Shape;207;p11"/>
            <p:cNvGrpSpPr/>
            <p:nvPr/>
          </p:nvGrpSpPr>
          <p:grpSpPr>
            <a:xfrm rot="-418908">
              <a:off x="7477578" y="509606"/>
              <a:ext cx="1450874" cy="1450874"/>
              <a:chOff x="-455530" y="351567"/>
              <a:chExt cx="1555200" cy="1555200"/>
            </a:xfrm>
          </p:grpSpPr>
          <p:sp>
            <p:nvSpPr>
              <p:cNvPr id="208" name="Google Shape;208;p11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11"/>
            <p:cNvGrpSpPr/>
            <p:nvPr/>
          </p:nvGrpSpPr>
          <p:grpSpPr>
            <a:xfrm rot="-10032087">
              <a:off x="7122025" y="509490"/>
              <a:ext cx="1451130" cy="1451130"/>
              <a:chOff x="-455530" y="351567"/>
              <a:chExt cx="1555200" cy="1555200"/>
            </a:xfrm>
          </p:grpSpPr>
          <p:sp>
            <p:nvSpPr>
              <p:cNvPr id="211" name="Google Shape;211;p11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3" name="Google Shape;213;p11"/>
          <p:cNvGrpSpPr/>
          <p:nvPr/>
        </p:nvGrpSpPr>
        <p:grpSpPr>
          <a:xfrm rot="5400000">
            <a:off x="30106" y="4221220"/>
            <a:ext cx="621873" cy="143698"/>
            <a:chOff x="6866421" y="671425"/>
            <a:chExt cx="1012822" cy="234036"/>
          </a:xfrm>
        </p:grpSpPr>
        <p:grpSp>
          <p:nvGrpSpPr>
            <p:cNvPr id="214" name="Google Shape;214;p11"/>
            <p:cNvGrpSpPr/>
            <p:nvPr/>
          </p:nvGrpSpPr>
          <p:grpSpPr>
            <a:xfrm>
              <a:off x="6866421" y="671425"/>
              <a:ext cx="256664" cy="234036"/>
              <a:chOff x="2574625" y="1658650"/>
              <a:chExt cx="2081625" cy="1898100"/>
            </a:xfrm>
          </p:grpSpPr>
          <p:sp>
            <p:nvSpPr>
              <p:cNvPr id="215" name="Google Shape;215;p11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" name="Google Shape;221;p11"/>
            <p:cNvGrpSpPr/>
            <p:nvPr/>
          </p:nvGrpSpPr>
          <p:grpSpPr>
            <a:xfrm>
              <a:off x="7244500" y="671425"/>
              <a:ext cx="256664" cy="234036"/>
              <a:chOff x="2574625" y="1658650"/>
              <a:chExt cx="2081625" cy="1898100"/>
            </a:xfrm>
          </p:grpSpPr>
          <p:sp>
            <p:nvSpPr>
              <p:cNvPr id="222" name="Google Shape;222;p11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7622579" y="671425"/>
              <a:ext cx="256664" cy="234036"/>
              <a:chOff x="2574625" y="1658650"/>
              <a:chExt cx="2081625" cy="1898100"/>
            </a:xfrm>
          </p:grpSpPr>
          <p:sp>
            <p:nvSpPr>
              <p:cNvPr id="229" name="Google Shape;229;p11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8" name="Google Shape;238;p13"/>
          <p:cNvSpPr txBox="1"/>
          <p:nvPr>
            <p:ph hasCustomPrompt="1" idx="2" type="title"/>
          </p:nvPr>
        </p:nvSpPr>
        <p:spPr>
          <a:xfrm>
            <a:off x="899701" y="1438837"/>
            <a:ext cx="734700" cy="642000"/>
          </a:xfrm>
          <a:prstGeom prst="rect">
            <a:avLst/>
          </a:prstGeom>
          <a:solidFill>
            <a:schemeClr val="accen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9" name="Google Shape;239;p13"/>
          <p:cNvSpPr txBox="1"/>
          <p:nvPr>
            <p:ph hasCustomPrompt="1" idx="3" type="title"/>
          </p:nvPr>
        </p:nvSpPr>
        <p:spPr>
          <a:xfrm>
            <a:off x="4717499" y="1438837"/>
            <a:ext cx="734700" cy="642000"/>
          </a:xfrm>
          <a:prstGeom prst="rect">
            <a:avLst/>
          </a:prstGeom>
          <a:solidFill>
            <a:schemeClr val="accen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0" name="Google Shape;240;p13"/>
          <p:cNvSpPr txBox="1"/>
          <p:nvPr>
            <p:ph hasCustomPrompt="1" idx="4" type="title"/>
          </p:nvPr>
        </p:nvSpPr>
        <p:spPr>
          <a:xfrm>
            <a:off x="899701" y="2454600"/>
            <a:ext cx="734700" cy="640200"/>
          </a:xfrm>
          <a:prstGeom prst="rect">
            <a:avLst/>
          </a:prstGeom>
          <a:solidFill>
            <a:schemeClr val="accen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/>
          <p:nvPr>
            <p:ph hasCustomPrompt="1" idx="5" type="title"/>
          </p:nvPr>
        </p:nvSpPr>
        <p:spPr>
          <a:xfrm>
            <a:off x="4717499" y="2454600"/>
            <a:ext cx="734700" cy="640200"/>
          </a:xfrm>
          <a:prstGeom prst="rect">
            <a:avLst/>
          </a:prstGeom>
          <a:solidFill>
            <a:schemeClr val="accen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2" name="Google Shape;242;p13"/>
          <p:cNvSpPr txBox="1"/>
          <p:nvPr>
            <p:ph hasCustomPrompt="1" idx="6" type="title"/>
          </p:nvPr>
        </p:nvSpPr>
        <p:spPr>
          <a:xfrm>
            <a:off x="899704" y="3468563"/>
            <a:ext cx="734700" cy="640200"/>
          </a:xfrm>
          <a:prstGeom prst="rect">
            <a:avLst/>
          </a:prstGeom>
          <a:solidFill>
            <a:schemeClr val="accen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/>
          <p:nvPr>
            <p:ph hasCustomPrompt="1" idx="7" type="title"/>
          </p:nvPr>
        </p:nvSpPr>
        <p:spPr>
          <a:xfrm>
            <a:off x="4717491" y="3468563"/>
            <a:ext cx="734700" cy="640200"/>
          </a:xfrm>
          <a:prstGeom prst="rect">
            <a:avLst/>
          </a:prstGeom>
          <a:solidFill>
            <a:schemeClr val="accen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/>
          <p:nvPr>
            <p:ph idx="1" type="subTitle"/>
          </p:nvPr>
        </p:nvSpPr>
        <p:spPr>
          <a:xfrm>
            <a:off x="1786797" y="1529587"/>
            <a:ext cx="26397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245" name="Google Shape;245;p13"/>
          <p:cNvSpPr txBox="1"/>
          <p:nvPr>
            <p:ph idx="8" type="subTitle"/>
          </p:nvPr>
        </p:nvSpPr>
        <p:spPr>
          <a:xfrm>
            <a:off x="1786797" y="2544000"/>
            <a:ext cx="26397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246" name="Google Shape;246;p13"/>
          <p:cNvSpPr txBox="1"/>
          <p:nvPr>
            <p:ph idx="9" type="subTitle"/>
          </p:nvPr>
        </p:nvSpPr>
        <p:spPr>
          <a:xfrm>
            <a:off x="1786797" y="3558413"/>
            <a:ext cx="26397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247" name="Google Shape;247;p13"/>
          <p:cNvSpPr txBox="1"/>
          <p:nvPr>
            <p:ph idx="13" type="subTitle"/>
          </p:nvPr>
        </p:nvSpPr>
        <p:spPr>
          <a:xfrm>
            <a:off x="5604599" y="1529587"/>
            <a:ext cx="26397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248" name="Google Shape;248;p13"/>
          <p:cNvSpPr txBox="1"/>
          <p:nvPr>
            <p:ph idx="14" type="subTitle"/>
          </p:nvPr>
        </p:nvSpPr>
        <p:spPr>
          <a:xfrm>
            <a:off x="5604599" y="2544000"/>
            <a:ext cx="26397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249" name="Google Shape;249;p13"/>
          <p:cNvSpPr txBox="1"/>
          <p:nvPr>
            <p:ph idx="15" type="subTitle"/>
          </p:nvPr>
        </p:nvSpPr>
        <p:spPr>
          <a:xfrm>
            <a:off x="5604599" y="3558413"/>
            <a:ext cx="26397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grpSp>
        <p:nvGrpSpPr>
          <p:cNvPr id="250" name="Google Shape;250;p13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251" name="Google Shape;251;p13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13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3" name="Google Shape;253;p13"/>
          <p:cNvGrpSpPr/>
          <p:nvPr/>
        </p:nvGrpSpPr>
        <p:grpSpPr>
          <a:xfrm>
            <a:off x="8484630" y="4460284"/>
            <a:ext cx="389720" cy="143686"/>
            <a:chOff x="8041030" y="4460284"/>
            <a:chExt cx="389720" cy="143686"/>
          </a:xfrm>
        </p:grpSpPr>
        <p:grpSp>
          <p:nvGrpSpPr>
            <p:cNvPr id="254" name="Google Shape;254;p13"/>
            <p:cNvGrpSpPr/>
            <p:nvPr/>
          </p:nvGrpSpPr>
          <p:grpSpPr>
            <a:xfrm>
              <a:off x="8041030" y="4460284"/>
              <a:ext cx="157579" cy="143686"/>
              <a:chOff x="2574625" y="1658650"/>
              <a:chExt cx="2081625" cy="1898100"/>
            </a:xfrm>
          </p:grpSpPr>
          <p:sp>
            <p:nvSpPr>
              <p:cNvPr id="255" name="Google Shape;255;p13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" name="Google Shape;261;p13"/>
            <p:cNvGrpSpPr/>
            <p:nvPr/>
          </p:nvGrpSpPr>
          <p:grpSpPr>
            <a:xfrm>
              <a:off x="8273171" y="4460284"/>
              <a:ext cx="157579" cy="143686"/>
              <a:chOff x="2574625" y="1658650"/>
              <a:chExt cx="2081625" cy="1898100"/>
            </a:xfrm>
          </p:grpSpPr>
          <p:sp>
            <p:nvSpPr>
              <p:cNvPr id="262" name="Google Shape;262;p13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3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3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70" name="Google Shape;270;p14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271" name="Google Shape;271;p14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14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3" name="Google Shape;273;p14"/>
          <p:cNvGrpSpPr/>
          <p:nvPr/>
        </p:nvGrpSpPr>
        <p:grpSpPr>
          <a:xfrm rot="5400000">
            <a:off x="8491556" y="4221295"/>
            <a:ext cx="621873" cy="143698"/>
            <a:chOff x="6866421" y="671425"/>
            <a:chExt cx="1012822" cy="234036"/>
          </a:xfrm>
        </p:grpSpPr>
        <p:grpSp>
          <p:nvGrpSpPr>
            <p:cNvPr id="274" name="Google Shape;274;p14"/>
            <p:cNvGrpSpPr/>
            <p:nvPr/>
          </p:nvGrpSpPr>
          <p:grpSpPr>
            <a:xfrm>
              <a:off x="6866421" y="671425"/>
              <a:ext cx="256664" cy="234036"/>
              <a:chOff x="2574625" y="1658650"/>
              <a:chExt cx="2081625" cy="1898100"/>
            </a:xfrm>
          </p:grpSpPr>
          <p:sp>
            <p:nvSpPr>
              <p:cNvPr id="275" name="Google Shape;275;p14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4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4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4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4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4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14"/>
            <p:cNvGrpSpPr/>
            <p:nvPr/>
          </p:nvGrpSpPr>
          <p:grpSpPr>
            <a:xfrm>
              <a:off x="7244500" y="671425"/>
              <a:ext cx="256664" cy="234036"/>
              <a:chOff x="2574625" y="1658650"/>
              <a:chExt cx="2081625" cy="1898100"/>
            </a:xfrm>
          </p:grpSpPr>
          <p:sp>
            <p:nvSpPr>
              <p:cNvPr id="282" name="Google Shape;282;p14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4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4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4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4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4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14"/>
            <p:cNvGrpSpPr/>
            <p:nvPr/>
          </p:nvGrpSpPr>
          <p:grpSpPr>
            <a:xfrm>
              <a:off x="7622579" y="671425"/>
              <a:ext cx="256664" cy="234036"/>
              <a:chOff x="2574625" y="1658650"/>
              <a:chExt cx="2081625" cy="1898100"/>
            </a:xfrm>
          </p:grpSpPr>
          <p:sp>
            <p:nvSpPr>
              <p:cNvPr id="289" name="Google Shape;289;p14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4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4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4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4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bg>
      <p:bgPr>
        <a:solidFill>
          <a:schemeClr val="accen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97" name="Google Shape;297;p15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298" name="Google Shape;298;p15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15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0" name="Google Shape;300;p15"/>
          <p:cNvGrpSpPr/>
          <p:nvPr/>
        </p:nvGrpSpPr>
        <p:grpSpPr>
          <a:xfrm>
            <a:off x="269205" y="539484"/>
            <a:ext cx="8605120" cy="4064511"/>
            <a:chOff x="269205" y="539484"/>
            <a:chExt cx="8605120" cy="4064511"/>
          </a:xfrm>
        </p:grpSpPr>
        <p:grpSp>
          <p:nvGrpSpPr>
            <p:cNvPr id="301" name="Google Shape;301;p15"/>
            <p:cNvGrpSpPr/>
            <p:nvPr/>
          </p:nvGrpSpPr>
          <p:grpSpPr>
            <a:xfrm>
              <a:off x="8484605" y="539484"/>
              <a:ext cx="389720" cy="143686"/>
              <a:chOff x="8484605" y="539484"/>
              <a:chExt cx="389720" cy="143686"/>
            </a:xfrm>
          </p:grpSpPr>
          <p:grpSp>
            <p:nvGrpSpPr>
              <p:cNvPr id="302" name="Google Shape;302;p15"/>
              <p:cNvGrpSpPr/>
              <p:nvPr/>
            </p:nvGrpSpPr>
            <p:grpSpPr>
              <a:xfrm>
                <a:off x="8484605" y="539484"/>
                <a:ext cx="157579" cy="143686"/>
                <a:chOff x="2574625" y="1658650"/>
                <a:chExt cx="2081625" cy="1898100"/>
              </a:xfrm>
            </p:grpSpPr>
            <p:sp>
              <p:nvSpPr>
                <p:cNvPr id="303" name="Google Shape;303;p15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15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15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15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15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15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9" name="Google Shape;309;p15"/>
              <p:cNvGrpSpPr/>
              <p:nvPr/>
            </p:nvGrpSpPr>
            <p:grpSpPr>
              <a:xfrm>
                <a:off x="8716746" y="539484"/>
                <a:ext cx="157579" cy="143686"/>
                <a:chOff x="2574625" y="1658650"/>
                <a:chExt cx="2081625" cy="1898100"/>
              </a:xfrm>
            </p:grpSpPr>
            <p:sp>
              <p:nvSpPr>
                <p:cNvPr id="310" name="Google Shape;310;p15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15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15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15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15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15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6" name="Google Shape;316;p15"/>
            <p:cNvGrpSpPr/>
            <p:nvPr/>
          </p:nvGrpSpPr>
          <p:grpSpPr>
            <a:xfrm>
              <a:off x="269205" y="4460309"/>
              <a:ext cx="389720" cy="143686"/>
              <a:chOff x="8484605" y="539484"/>
              <a:chExt cx="389720" cy="143686"/>
            </a:xfrm>
          </p:grpSpPr>
          <p:grpSp>
            <p:nvGrpSpPr>
              <p:cNvPr id="317" name="Google Shape;317;p15"/>
              <p:cNvGrpSpPr/>
              <p:nvPr/>
            </p:nvGrpSpPr>
            <p:grpSpPr>
              <a:xfrm>
                <a:off x="8484605" y="539484"/>
                <a:ext cx="157579" cy="143686"/>
                <a:chOff x="2574625" y="1658650"/>
                <a:chExt cx="2081625" cy="1898100"/>
              </a:xfrm>
            </p:grpSpPr>
            <p:sp>
              <p:nvSpPr>
                <p:cNvPr id="318" name="Google Shape;318;p15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15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15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15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15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15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4" name="Google Shape;324;p15"/>
              <p:cNvGrpSpPr/>
              <p:nvPr/>
            </p:nvGrpSpPr>
            <p:grpSpPr>
              <a:xfrm>
                <a:off x="8716746" y="539484"/>
                <a:ext cx="157579" cy="143686"/>
                <a:chOff x="2574625" y="1658650"/>
                <a:chExt cx="2081625" cy="1898100"/>
              </a:xfrm>
            </p:grpSpPr>
            <p:sp>
              <p:nvSpPr>
                <p:cNvPr id="325" name="Google Shape;325;p15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15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15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15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15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15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2_1">
    <p:bg>
      <p:bgPr>
        <a:solidFill>
          <a:schemeClr val="accent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33" name="Google Shape;333;p16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334" name="Google Shape;334;p16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16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6" name="Google Shape;336;p16"/>
          <p:cNvGrpSpPr/>
          <p:nvPr/>
        </p:nvGrpSpPr>
        <p:grpSpPr>
          <a:xfrm>
            <a:off x="269193" y="4214273"/>
            <a:ext cx="143698" cy="389732"/>
            <a:chOff x="269193" y="4214273"/>
            <a:chExt cx="143698" cy="389732"/>
          </a:xfrm>
        </p:grpSpPr>
        <p:grpSp>
          <p:nvGrpSpPr>
            <p:cNvPr id="337" name="Google Shape;337;p16"/>
            <p:cNvGrpSpPr/>
            <p:nvPr/>
          </p:nvGrpSpPr>
          <p:grpSpPr>
            <a:xfrm rot="5400000">
              <a:off x="262246" y="4221220"/>
              <a:ext cx="157592" cy="143698"/>
              <a:chOff x="2574625" y="1658650"/>
              <a:chExt cx="2081625" cy="1898100"/>
            </a:xfrm>
          </p:grpSpPr>
          <p:sp>
            <p:nvSpPr>
              <p:cNvPr id="338" name="Google Shape;338;p16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6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6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6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6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6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4" name="Google Shape;344;p16"/>
            <p:cNvGrpSpPr/>
            <p:nvPr/>
          </p:nvGrpSpPr>
          <p:grpSpPr>
            <a:xfrm rot="5400000">
              <a:off x="262246" y="4453360"/>
              <a:ext cx="157592" cy="143698"/>
              <a:chOff x="2574625" y="1658650"/>
              <a:chExt cx="2081625" cy="1898100"/>
            </a:xfrm>
          </p:grpSpPr>
          <p:sp>
            <p:nvSpPr>
              <p:cNvPr id="345" name="Google Shape;345;p16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6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6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6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6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l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17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353" name="Google Shape;353;p17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17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5" name="Google Shape;35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6" name="Google Shape;356;p17"/>
          <p:cNvSpPr txBox="1"/>
          <p:nvPr>
            <p:ph idx="1" type="subTitle"/>
          </p:nvPr>
        </p:nvSpPr>
        <p:spPr>
          <a:xfrm>
            <a:off x="720000" y="2701676"/>
            <a:ext cx="2392800" cy="16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7" name="Google Shape;357;p17"/>
          <p:cNvSpPr txBox="1"/>
          <p:nvPr>
            <p:ph idx="2" type="subTitle"/>
          </p:nvPr>
        </p:nvSpPr>
        <p:spPr>
          <a:xfrm>
            <a:off x="3372600" y="2286701"/>
            <a:ext cx="2395800" cy="16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8" name="Google Shape;358;p17"/>
          <p:cNvSpPr txBox="1"/>
          <p:nvPr>
            <p:ph idx="3" type="subTitle"/>
          </p:nvPr>
        </p:nvSpPr>
        <p:spPr>
          <a:xfrm>
            <a:off x="6028200" y="2701676"/>
            <a:ext cx="2395800" cy="16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9" name="Google Shape;359;p17"/>
          <p:cNvSpPr txBox="1"/>
          <p:nvPr>
            <p:ph idx="4" type="subTitle"/>
          </p:nvPr>
        </p:nvSpPr>
        <p:spPr>
          <a:xfrm>
            <a:off x="720000" y="2292550"/>
            <a:ext cx="23928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360" name="Google Shape;360;p17"/>
          <p:cNvSpPr txBox="1"/>
          <p:nvPr>
            <p:ph idx="5" type="subTitle"/>
          </p:nvPr>
        </p:nvSpPr>
        <p:spPr>
          <a:xfrm>
            <a:off x="3372600" y="1877575"/>
            <a:ext cx="23958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361" name="Google Shape;361;p17"/>
          <p:cNvSpPr txBox="1"/>
          <p:nvPr>
            <p:ph idx="6" type="subTitle"/>
          </p:nvPr>
        </p:nvSpPr>
        <p:spPr>
          <a:xfrm>
            <a:off x="6028200" y="2292550"/>
            <a:ext cx="23958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grpSp>
        <p:nvGrpSpPr>
          <p:cNvPr id="362" name="Google Shape;362;p17"/>
          <p:cNvGrpSpPr/>
          <p:nvPr/>
        </p:nvGrpSpPr>
        <p:grpSpPr>
          <a:xfrm rot="5400000">
            <a:off x="8491556" y="4221220"/>
            <a:ext cx="621873" cy="143698"/>
            <a:chOff x="6866421" y="671425"/>
            <a:chExt cx="1012822" cy="234036"/>
          </a:xfrm>
        </p:grpSpPr>
        <p:grpSp>
          <p:nvGrpSpPr>
            <p:cNvPr id="363" name="Google Shape;363;p17"/>
            <p:cNvGrpSpPr/>
            <p:nvPr/>
          </p:nvGrpSpPr>
          <p:grpSpPr>
            <a:xfrm>
              <a:off x="6866421" y="671425"/>
              <a:ext cx="256664" cy="234036"/>
              <a:chOff x="2574625" y="1658650"/>
              <a:chExt cx="2081625" cy="1898100"/>
            </a:xfrm>
          </p:grpSpPr>
          <p:sp>
            <p:nvSpPr>
              <p:cNvPr id="364" name="Google Shape;364;p17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7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7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7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7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7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0" name="Google Shape;370;p17"/>
            <p:cNvGrpSpPr/>
            <p:nvPr/>
          </p:nvGrpSpPr>
          <p:grpSpPr>
            <a:xfrm>
              <a:off x="7244500" y="671425"/>
              <a:ext cx="256664" cy="234036"/>
              <a:chOff x="2574625" y="1658650"/>
              <a:chExt cx="2081625" cy="1898100"/>
            </a:xfrm>
          </p:grpSpPr>
          <p:sp>
            <p:nvSpPr>
              <p:cNvPr id="371" name="Google Shape;371;p17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7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7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7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7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7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7" name="Google Shape;377;p17"/>
            <p:cNvGrpSpPr/>
            <p:nvPr/>
          </p:nvGrpSpPr>
          <p:grpSpPr>
            <a:xfrm>
              <a:off x="7622579" y="671425"/>
              <a:ext cx="256664" cy="234036"/>
              <a:chOff x="2574625" y="1658650"/>
              <a:chExt cx="2081625" cy="1898100"/>
            </a:xfrm>
          </p:grpSpPr>
          <p:sp>
            <p:nvSpPr>
              <p:cNvPr id="378" name="Google Shape;378;p17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7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7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7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7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7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accen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6" name="Google Shape;386;p18"/>
          <p:cNvSpPr txBox="1"/>
          <p:nvPr>
            <p:ph idx="1" type="subTitle"/>
          </p:nvPr>
        </p:nvSpPr>
        <p:spPr>
          <a:xfrm>
            <a:off x="1373168" y="1831442"/>
            <a:ext cx="30555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7" name="Google Shape;387;p18"/>
          <p:cNvSpPr txBox="1"/>
          <p:nvPr>
            <p:ph idx="2" type="subTitle"/>
          </p:nvPr>
        </p:nvSpPr>
        <p:spPr>
          <a:xfrm>
            <a:off x="5157893" y="1831429"/>
            <a:ext cx="30540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8" name="Google Shape;388;p18"/>
          <p:cNvSpPr txBox="1"/>
          <p:nvPr>
            <p:ph idx="3" type="subTitle"/>
          </p:nvPr>
        </p:nvSpPr>
        <p:spPr>
          <a:xfrm>
            <a:off x="1373168" y="3381783"/>
            <a:ext cx="3055500" cy="10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9" name="Google Shape;389;p18"/>
          <p:cNvSpPr txBox="1"/>
          <p:nvPr>
            <p:ph idx="4" type="subTitle"/>
          </p:nvPr>
        </p:nvSpPr>
        <p:spPr>
          <a:xfrm>
            <a:off x="5157893" y="3381775"/>
            <a:ext cx="3054000" cy="10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0" name="Google Shape;390;p18"/>
          <p:cNvSpPr txBox="1"/>
          <p:nvPr>
            <p:ph idx="5" type="subTitle"/>
          </p:nvPr>
        </p:nvSpPr>
        <p:spPr>
          <a:xfrm>
            <a:off x="1373169" y="1429504"/>
            <a:ext cx="30555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391" name="Google Shape;391;p18"/>
          <p:cNvSpPr txBox="1"/>
          <p:nvPr>
            <p:ph idx="6" type="subTitle"/>
          </p:nvPr>
        </p:nvSpPr>
        <p:spPr>
          <a:xfrm>
            <a:off x="1373169" y="2979933"/>
            <a:ext cx="30555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392" name="Google Shape;392;p18"/>
          <p:cNvSpPr txBox="1"/>
          <p:nvPr>
            <p:ph idx="7" type="subTitle"/>
          </p:nvPr>
        </p:nvSpPr>
        <p:spPr>
          <a:xfrm>
            <a:off x="5157868" y="1429492"/>
            <a:ext cx="30540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393" name="Google Shape;393;p18"/>
          <p:cNvSpPr txBox="1"/>
          <p:nvPr>
            <p:ph idx="8" type="subTitle"/>
          </p:nvPr>
        </p:nvSpPr>
        <p:spPr>
          <a:xfrm>
            <a:off x="5157868" y="2979925"/>
            <a:ext cx="30540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grpSp>
        <p:nvGrpSpPr>
          <p:cNvPr id="394" name="Google Shape;394;p18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395" name="Google Shape;395;p18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18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7" name="Google Shape;397;p18"/>
          <p:cNvGrpSpPr/>
          <p:nvPr/>
        </p:nvGrpSpPr>
        <p:grpSpPr>
          <a:xfrm>
            <a:off x="269215" y="539507"/>
            <a:ext cx="8605136" cy="4064470"/>
            <a:chOff x="269215" y="539507"/>
            <a:chExt cx="8605136" cy="4064470"/>
          </a:xfrm>
        </p:grpSpPr>
        <p:grpSp>
          <p:nvGrpSpPr>
            <p:cNvPr id="398" name="Google Shape;398;p18"/>
            <p:cNvGrpSpPr/>
            <p:nvPr/>
          </p:nvGrpSpPr>
          <p:grpSpPr>
            <a:xfrm>
              <a:off x="269215" y="4214257"/>
              <a:ext cx="143686" cy="389720"/>
              <a:chOff x="269215" y="4214257"/>
              <a:chExt cx="143686" cy="389720"/>
            </a:xfrm>
          </p:grpSpPr>
          <p:grpSp>
            <p:nvGrpSpPr>
              <p:cNvPr id="399" name="Google Shape;399;p18"/>
              <p:cNvGrpSpPr/>
              <p:nvPr/>
            </p:nvGrpSpPr>
            <p:grpSpPr>
              <a:xfrm rot="5400000">
                <a:off x="262269" y="4221203"/>
                <a:ext cx="157579" cy="143686"/>
                <a:chOff x="2574625" y="1658650"/>
                <a:chExt cx="2081625" cy="1898100"/>
              </a:xfrm>
            </p:grpSpPr>
            <p:sp>
              <p:nvSpPr>
                <p:cNvPr id="400" name="Google Shape;400;p18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18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18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18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18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18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06" name="Google Shape;406;p18"/>
              <p:cNvGrpSpPr/>
              <p:nvPr/>
            </p:nvGrpSpPr>
            <p:grpSpPr>
              <a:xfrm rot="5400000">
                <a:off x="262269" y="4453344"/>
                <a:ext cx="157579" cy="143686"/>
                <a:chOff x="2574625" y="1658650"/>
                <a:chExt cx="2081625" cy="1898100"/>
              </a:xfrm>
            </p:grpSpPr>
            <p:sp>
              <p:nvSpPr>
                <p:cNvPr id="407" name="Google Shape;407;p18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18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18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18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18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18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3" name="Google Shape;413;p18"/>
            <p:cNvGrpSpPr/>
            <p:nvPr/>
          </p:nvGrpSpPr>
          <p:grpSpPr>
            <a:xfrm>
              <a:off x="8730665" y="539507"/>
              <a:ext cx="143686" cy="389720"/>
              <a:chOff x="269215" y="4214257"/>
              <a:chExt cx="143686" cy="389720"/>
            </a:xfrm>
          </p:grpSpPr>
          <p:grpSp>
            <p:nvGrpSpPr>
              <p:cNvPr id="414" name="Google Shape;414;p18"/>
              <p:cNvGrpSpPr/>
              <p:nvPr/>
            </p:nvGrpSpPr>
            <p:grpSpPr>
              <a:xfrm rot="5400000">
                <a:off x="262269" y="4221203"/>
                <a:ext cx="157579" cy="143686"/>
                <a:chOff x="2574625" y="1658650"/>
                <a:chExt cx="2081625" cy="1898100"/>
              </a:xfrm>
            </p:grpSpPr>
            <p:sp>
              <p:nvSpPr>
                <p:cNvPr id="415" name="Google Shape;415;p18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18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18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18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18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18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1" name="Google Shape;421;p18"/>
              <p:cNvGrpSpPr/>
              <p:nvPr/>
            </p:nvGrpSpPr>
            <p:grpSpPr>
              <a:xfrm rot="5400000">
                <a:off x="262269" y="4453344"/>
                <a:ext cx="157579" cy="143686"/>
                <a:chOff x="2574625" y="1658650"/>
                <a:chExt cx="2081625" cy="1898100"/>
              </a:xfrm>
            </p:grpSpPr>
            <p:sp>
              <p:nvSpPr>
                <p:cNvPr id="422" name="Google Shape;422;p18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18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18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18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18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18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solidFill>
          <a:schemeClr val="lt1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0" name="Google Shape;430;p19"/>
          <p:cNvSpPr txBox="1"/>
          <p:nvPr>
            <p:ph idx="1" type="subTitle"/>
          </p:nvPr>
        </p:nvSpPr>
        <p:spPr>
          <a:xfrm>
            <a:off x="713218" y="1841445"/>
            <a:ext cx="25173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1" name="Google Shape;431;p19"/>
          <p:cNvSpPr txBox="1"/>
          <p:nvPr>
            <p:ph idx="2" type="subTitle"/>
          </p:nvPr>
        </p:nvSpPr>
        <p:spPr>
          <a:xfrm>
            <a:off x="3312656" y="1841454"/>
            <a:ext cx="25146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2" name="Google Shape;432;p19"/>
          <p:cNvSpPr txBox="1"/>
          <p:nvPr>
            <p:ph idx="3" type="subTitle"/>
          </p:nvPr>
        </p:nvSpPr>
        <p:spPr>
          <a:xfrm>
            <a:off x="713218" y="3444074"/>
            <a:ext cx="25173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3" name="Google Shape;433;p19"/>
          <p:cNvSpPr txBox="1"/>
          <p:nvPr>
            <p:ph idx="4" type="subTitle"/>
          </p:nvPr>
        </p:nvSpPr>
        <p:spPr>
          <a:xfrm>
            <a:off x="3312656" y="3444070"/>
            <a:ext cx="25146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4" name="Google Shape;434;p19"/>
          <p:cNvSpPr txBox="1"/>
          <p:nvPr>
            <p:ph idx="5" type="subTitle"/>
          </p:nvPr>
        </p:nvSpPr>
        <p:spPr>
          <a:xfrm>
            <a:off x="5909394" y="1841454"/>
            <a:ext cx="25146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5" name="Google Shape;435;p19"/>
          <p:cNvSpPr txBox="1"/>
          <p:nvPr>
            <p:ph idx="6" type="subTitle"/>
          </p:nvPr>
        </p:nvSpPr>
        <p:spPr>
          <a:xfrm>
            <a:off x="5909394" y="3444070"/>
            <a:ext cx="25146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6" name="Google Shape;436;p19"/>
          <p:cNvSpPr txBox="1"/>
          <p:nvPr>
            <p:ph idx="7" type="subTitle"/>
          </p:nvPr>
        </p:nvSpPr>
        <p:spPr>
          <a:xfrm>
            <a:off x="714568" y="1416675"/>
            <a:ext cx="25146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437" name="Google Shape;437;p19"/>
          <p:cNvSpPr txBox="1"/>
          <p:nvPr>
            <p:ph idx="8" type="subTitle"/>
          </p:nvPr>
        </p:nvSpPr>
        <p:spPr>
          <a:xfrm>
            <a:off x="3311981" y="1416684"/>
            <a:ext cx="25146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438" name="Google Shape;438;p19"/>
          <p:cNvSpPr txBox="1"/>
          <p:nvPr>
            <p:ph idx="9" type="subTitle"/>
          </p:nvPr>
        </p:nvSpPr>
        <p:spPr>
          <a:xfrm>
            <a:off x="5909394" y="1416684"/>
            <a:ext cx="25146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439" name="Google Shape;439;p19"/>
          <p:cNvSpPr txBox="1"/>
          <p:nvPr>
            <p:ph idx="13" type="subTitle"/>
          </p:nvPr>
        </p:nvSpPr>
        <p:spPr>
          <a:xfrm>
            <a:off x="713218" y="3016204"/>
            <a:ext cx="25173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440" name="Google Shape;440;p19"/>
          <p:cNvSpPr txBox="1"/>
          <p:nvPr>
            <p:ph idx="14" type="subTitle"/>
          </p:nvPr>
        </p:nvSpPr>
        <p:spPr>
          <a:xfrm>
            <a:off x="3312656" y="3016200"/>
            <a:ext cx="25146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441" name="Google Shape;441;p19"/>
          <p:cNvSpPr txBox="1"/>
          <p:nvPr>
            <p:ph idx="15" type="subTitle"/>
          </p:nvPr>
        </p:nvSpPr>
        <p:spPr>
          <a:xfrm>
            <a:off x="5909394" y="3016200"/>
            <a:ext cx="25146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grpSp>
        <p:nvGrpSpPr>
          <p:cNvPr id="442" name="Google Shape;442;p19"/>
          <p:cNvGrpSpPr/>
          <p:nvPr/>
        </p:nvGrpSpPr>
        <p:grpSpPr>
          <a:xfrm>
            <a:off x="269193" y="539507"/>
            <a:ext cx="8605160" cy="4064485"/>
            <a:chOff x="269193" y="539507"/>
            <a:chExt cx="8605160" cy="4064485"/>
          </a:xfrm>
        </p:grpSpPr>
        <p:grpSp>
          <p:nvGrpSpPr>
            <p:cNvPr id="443" name="Google Shape;443;p19"/>
            <p:cNvGrpSpPr/>
            <p:nvPr/>
          </p:nvGrpSpPr>
          <p:grpSpPr>
            <a:xfrm rot="5400000">
              <a:off x="30106" y="778595"/>
              <a:ext cx="621873" cy="143698"/>
              <a:chOff x="6866421" y="671425"/>
              <a:chExt cx="1012822" cy="234036"/>
            </a:xfrm>
          </p:grpSpPr>
          <p:grpSp>
            <p:nvGrpSpPr>
              <p:cNvPr id="444" name="Google Shape;444;p19"/>
              <p:cNvGrpSpPr/>
              <p:nvPr/>
            </p:nvGrpSpPr>
            <p:grpSpPr>
              <a:xfrm>
                <a:off x="6866421" y="671425"/>
                <a:ext cx="256664" cy="234036"/>
                <a:chOff x="2574625" y="1658650"/>
                <a:chExt cx="2081625" cy="1898100"/>
              </a:xfrm>
            </p:grpSpPr>
            <p:sp>
              <p:nvSpPr>
                <p:cNvPr id="445" name="Google Shape;445;p19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19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9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9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9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19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1" name="Google Shape;451;p19"/>
              <p:cNvGrpSpPr/>
              <p:nvPr/>
            </p:nvGrpSpPr>
            <p:grpSpPr>
              <a:xfrm>
                <a:off x="7244500" y="671425"/>
                <a:ext cx="256664" cy="234036"/>
                <a:chOff x="2574625" y="1658650"/>
                <a:chExt cx="2081625" cy="1898100"/>
              </a:xfrm>
            </p:grpSpPr>
            <p:sp>
              <p:nvSpPr>
                <p:cNvPr id="452" name="Google Shape;452;p19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19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4" name="Google Shape;454;p19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" name="Google Shape;455;p19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6" name="Google Shape;456;p19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7" name="Google Shape;457;p19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8" name="Google Shape;458;p19"/>
              <p:cNvGrpSpPr/>
              <p:nvPr/>
            </p:nvGrpSpPr>
            <p:grpSpPr>
              <a:xfrm>
                <a:off x="7622579" y="671425"/>
                <a:ext cx="256664" cy="234036"/>
                <a:chOff x="2574625" y="1658650"/>
                <a:chExt cx="2081625" cy="1898100"/>
              </a:xfrm>
            </p:grpSpPr>
            <p:sp>
              <p:nvSpPr>
                <p:cNvPr id="459" name="Google Shape;459;p19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" name="Google Shape;460;p19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" name="Google Shape;461;p19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" name="Google Shape;462;p19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" name="Google Shape;463;p19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" name="Google Shape;464;p19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65" name="Google Shape;465;p19"/>
            <p:cNvGrpSpPr/>
            <p:nvPr/>
          </p:nvGrpSpPr>
          <p:grpSpPr>
            <a:xfrm>
              <a:off x="8252481" y="4460295"/>
              <a:ext cx="621873" cy="143698"/>
              <a:chOff x="6866421" y="671425"/>
              <a:chExt cx="1012822" cy="234036"/>
            </a:xfrm>
          </p:grpSpPr>
          <p:grpSp>
            <p:nvGrpSpPr>
              <p:cNvPr id="466" name="Google Shape;466;p19"/>
              <p:cNvGrpSpPr/>
              <p:nvPr/>
            </p:nvGrpSpPr>
            <p:grpSpPr>
              <a:xfrm>
                <a:off x="6866421" y="671425"/>
                <a:ext cx="256664" cy="234036"/>
                <a:chOff x="2574625" y="1658650"/>
                <a:chExt cx="2081625" cy="1898100"/>
              </a:xfrm>
            </p:grpSpPr>
            <p:sp>
              <p:nvSpPr>
                <p:cNvPr id="467" name="Google Shape;467;p19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19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19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19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19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19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3" name="Google Shape;473;p19"/>
              <p:cNvGrpSpPr/>
              <p:nvPr/>
            </p:nvGrpSpPr>
            <p:grpSpPr>
              <a:xfrm>
                <a:off x="7244500" y="671425"/>
                <a:ext cx="256664" cy="234036"/>
                <a:chOff x="2574625" y="1658650"/>
                <a:chExt cx="2081625" cy="1898100"/>
              </a:xfrm>
            </p:grpSpPr>
            <p:sp>
              <p:nvSpPr>
                <p:cNvPr id="474" name="Google Shape;474;p19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19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19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19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19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19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0" name="Google Shape;480;p19"/>
              <p:cNvGrpSpPr/>
              <p:nvPr/>
            </p:nvGrpSpPr>
            <p:grpSpPr>
              <a:xfrm>
                <a:off x="7622579" y="671425"/>
                <a:ext cx="256664" cy="234036"/>
                <a:chOff x="2574625" y="1658650"/>
                <a:chExt cx="2081625" cy="1898100"/>
              </a:xfrm>
            </p:grpSpPr>
            <p:sp>
              <p:nvSpPr>
                <p:cNvPr id="481" name="Google Shape;481;p19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19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19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19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19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19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87" name="Google Shape;487;p19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488" name="Google Shape;488;p19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19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solidFill>
          <a:schemeClr val="accent1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0"/>
          <p:cNvSpPr txBox="1"/>
          <p:nvPr>
            <p:ph hasCustomPrompt="1" type="title"/>
          </p:nvPr>
        </p:nvSpPr>
        <p:spPr>
          <a:xfrm>
            <a:off x="798381" y="1173798"/>
            <a:ext cx="3492600" cy="7689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2" name="Google Shape;492;p20"/>
          <p:cNvSpPr txBox="1"/>
          <p:nvPr>
            <p:ph idx="1" type="subTitle"/>
          </p:nvPr>
        </p:nvSpPr>
        <p:spPr>
          <a:xfrm>
            <a:off x="798394" y="1948450"/>
            <a:ext cx="3492600" cy="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3" name="Google Shape;493;p20"/>
          <p:cNvSpPr txBox="1"/>
          <p:nvPr>
            <p:ph hasCustomPrompt="1" idx="2" type="title"/>
          </p:nvPr>
        </p:nvSpPr>
        <p:spPr>
          <a:xfrm>
            <a:off x="2825694" y="2754363"/>
            <a:ext cx="3492600" cy="7689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4" name="Google Shape;494;p20"/>
          <p:cNvSpPr txBox="1"/>
          <p:nvPr>
            <p:ph idx="3" type="subTitle"/>
          </p:nvPr>
        </p:nvSpPr>
        <p:spPr>
          <a:xfrm>
            <a:off x="2825694" y="3529302"/>
            <a:ext cx="3492600" cy="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5" name="Google Shape;495;p20"/>
          <p:cNvSpPr txBox="1"/>
          <p:nvPr>
            <p:ph hasCustomPrompt="1" idx="4" type="title"/>
          </p:nvPr>
        </p:nvSpPr>
        <p:spPr>
          <a:xfrm>
            <a:off x="4853006" y="1173798"/>
            <a:ext cx="3492600" cy="7689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6" name="Google Shape;496;p20"/>
          <p:cNvSpPr txBox="1"/>
          <p:nvPr>
            <p:ph idx="5" type="subTitle"/>
          </p:nvPr>
        </p:nvSpPr>
        <p:spPr>
          <a:xfrm>
            <a:off x="4853019" y="1948450"/>
            <a:ext cx="3492600" cy="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97" name="Google Shape;497;p20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498" name="Google Shape;498;p20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20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0" name="Google Shape;500;p20"/>
          <p:cNvGrpSpPr/>
          <p:nvPr/>
        </p:nvGrpSpPr>
        <p:grpSpPr>
          <a:xfrm>
            <a:off x="4261063" y="539495"/>
            <a:ext cx="621873" cy="143698"/>
            <a:chOff x="6866421" y="671425"/>
            <a:chExt cx="1012822" cy="234036"/>
          </a:xfrm>
        </p:grpSpPr>
        <p:grpSp>
          <p:nvGrpSpPr>
            <p:cNvPr id="501" name="Google Shape;501;p20"/>
            <p:cNvGrpSpPr/>
            <p:nvPr/>
          </p:nvGrpSpPr>
          <p:grpSpPr>
            <a:xfrm>
              <a:off x="6866421" y="671425"/>
              <a:ext cx="256664" cy="234036"/>
              <a:chOff x="2574625" y="1658650"/>
              <a:chExt cx="2081625" cy="1898100"/>
            </a:xfrm>
          </p:grpSpPr>
          <p:sp>
            <p:nvSpPr>
              <p:cNvPr id="502" name="Google Shape;502;p20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0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0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0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0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0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8" name="Google Shape;508;p20"/>
            <p:cNvGrpSpPr/>
            <p:nvPr/>
          </p:nvGrpSpPr>
          <p:grpSpPr>
            <a:xfrm>
              <a:off x="7244500" y="671425"/>
              <a:ext cx="256664" cy="234036"/>
              <a:chOff x="2574625" y="1658650"/>
              <a:chExt cx="2081625" cy="1898100"/>
            </a:xfrm>
          </p:grpSpPr>
          <p:sp>
            <p:nvSpPr>
              <p:cNvPr id="509" name="Google Shape;509;p20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0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0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0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0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0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5" name="Google Shape;515;p20"/>
            <p:cNvGrpSpPr/>
            <p:nvPr/>
          </p:nvGrpSpPr>
          <p:grpSpPr>
            <a:xfrm>
              <a:off x="7622579" y="671425"/>
              <a:ext cx="256664" cy="234036"/>
              <a:chOff x="2574625" y="1658650"/>
              <a:chExt cx="2081625" cy="1898100"/>
            </a:xfrm>
          </p:grpSpPr>
          <p:sp>
            <p:nvSpPr>
              <p:cNvPr id="516" name="Google Shape;516;p20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0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0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0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0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0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713225" y="3274400"/>
            <a:ext cx="4383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" name="Google Shape;45;p3"/>
          <p:cNvSpPr txBox="1"/>
          <p:nvPr>
            <p:ph hasCustomPrompt="1" idx="2" type="title"/>
          </p:nvPr>
        </p:nvSpPr>
        <p:spPr>
          <a:xfrm>
            <a:off x="832300" y="2423600"/>
            <a:ext cx="1235700" cy="919200"/>
          </a:xfrm>
          <a:prstGeom prst="rect">
            <a:avLst/>
          </a:prstGeom>
          <a:solidFill>
            <a:schemeClr val="accen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6" name="Google Shape;46;p3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47" name="Google Shape;47;p3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3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chemeClr val="accent1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1"/>
          <p:cNvSpPr txBox="1"/>
          <p:nvPr>
            <p:ph type="title"/>
          </p:nvPr>
        </p:nvSpPr>
        <p:spPr>
          <a:xfrm>
            <a:off x="1952250" y="874079"/>
            <a:ext cx="52395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4" name="Google Shape;524;p21"/>
          <p:cNvSpPr txBox="1"/>
          <p:nvPr>
            <p:ph idx="1" type="subTitle"/>
          </p:nvPr>
        </p:nvSpPr>
        <p:spPr>
          <a:xfrm>
            <a:off x="1952250" y="1750836"/>
            <a:ext cx="52395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525" name="Google Shape;525;p21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526" name="Google Shape;526;p21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7" name="Google Shape;527;p21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8" name="Google Shape;528;p21"/>
          <p:cNvSpPr txBox="1"/>
          <p:nvPr/>
        </p:nvSpPr>
        <p:spPr>
          <a:xfrm>
            <a:off x="1952850" y="3468905"/>
            <a:ext cx="52383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endParaRPr b="1" sz="1200" u="sng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grpSp>
        <p:nvGrpSpPr>
          <p:cNvPr id="529" name="Google Shape;529;p21"/>
          <p:cNvGrpSpPr/>
          <p:nvPr/>
        </p:nvGrpSpPr>
        <p:grpSpPr>
          <a:xfrm>
            <a:off x="8252481" y="4460295"/>
            <a:ext cx="621873" cy="143698"/>
            <a:chOff x="6866421" y="671425"/>
            <a:chExt cx="1012822" cy="234036"/>
          </a:xfrm>
        </p:grpSpPr>
        <p:grpSp>
          <p:nvGrpSpPr>
            <p:cNvPr id="530" name="Google Shape;530;p21"/>
            <p:cNvGrpSpPr/>
            <p:nvPr/>
          </p:nvGrpSpPr>
          <p:grpSpPr>
            <a:xfrm>
              <a:off x="6866421" y="671425"/>
              <a:ext cx="256664" cy="234036"/>
              <a:chOff x="2574625" y="1658650"/>
              <a:chExt cx="2081625" cy="1898100"/>
            </a:xfrm>
          </p:grpSpPr>
          <p:sp>
            <p:nvSpPr>
              <p:cNvPr id="531" name="Google Shape;531;p21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1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1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7" name="Google Shape;537;p21"/>
            <p:cNvGrpSpPr/>
            <p:nvPr/>
          </p:nvGrpSpPr>
          <p:grpSpPr>
            <a:xfrm>
              <a:off x="7244500" y="671425"/>
              <a:ext cx="256664" cy="234036"/>
              <a:chOff x="2574625" y="1658650"/>
              <a:chExt cx="2081625" cy="1898100"/>
            </a:xfrm>
          </p:grpSpPr>
          <p:sp>
            <p:nvSpPr>
              <p:cNvPr id="538" name="Google Shape;538;p21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1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1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1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1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1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4" name="Google Shape;544;p21"/>
            <p:cNvGrpSpPr/>
            <p:nvPr/>
          </p:nvGrpSpPr>
          <p:grpSpPr>
            <a:xfrm>
              <a:off x="7622579" y="671425"/>
              <a:ext cx="256664" cy="234036"/>
              <a:chOff x="2574625" y="1658650"/>
              <a:chExt cx="2081625" cy="1898100"/>
            </a:xfrm>
          </p:grpSpPr>
          <p:sp>
            <p:nvSpPr>
              <p:cNvPr id="545" name="Google Shape;545;p21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1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1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1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1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1" name="Google Shape;551;p21"/>
          <p:cNvGrpSpPr/>
          <p:nvPr/>
        </p:nvGrpSpPr>
        <p:grpSpPr>
          <a:xfrm>
            <a:off x="70222" y="402712"/>
            <a:ext cx="2119447" cy="1859864"/>
            <a:chOff x="294347" y="549787"/>
            <a:chExt cx="2119447" cy="1859864"/>
          </a:xfrm>
        </p:grpSpPr>
        <p:grpSp>
          <p:nvGrpSpPr>
            <p:cNvPr id="552" name="Google Shape;552;p21"/>
            <p:cNvGrpSpPr/>
            <p:nvPr/>
          </p:nvGrpSpPr>
          <p:grpSpPr>
            <a:xfrm rot="6600372">
              <a:off x="758360" y="754217"/>
              <a:ext cx="1451004" cy="1451004"/>
              <a:chOff x="-455530" y="351567"/>
              <a:chExt cx="1555200" cy="1555200"/>
            </a:xfrm>
          </p:grpSpPr>
          <p:sp>
            <p:nvSpPr>
              <p:cNvPr id="553" name="Google Shape;553;p21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1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5" name="Google Shape;555;p21"/>
            <p:cNvGrpSpPr/>
            <p:nvPr/>
          </p:nvGrpSpPr>
          <p:grpSpPr>
            <a:xfrm rot="-5962590">
              <a:off x="402849" y="754273"/>
              <a:ext cx="1450948" cy="1450948"/>
              <a:chOff x="-455530" y="351567"/>
              <a:chExt cx="1555200" cy="1555200"/>
            </a:xfrm>
          </p:grpSpPr>
          <p:sp>
            <p:nvSpPr>
              <p:cNvPr id="556" name="Google Shape;556;p21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1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accent1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22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560" name="Google Shape;560;p22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22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2" name="Google Shape;562;p22"/>
          <p:cNvGrpSpPr/>
          <p:nvPr/>
        </p:nvGrpSpPr>
        <p:grpSpPr>
          <a:xfrm>
            <a:off x="35197" y="2988812"/>
            <a:ext cx="2119447" cy="1859864"/>
            <a:chOff x="294347" y="549787"/>
            <a:chExt cx="2119447" cy="1859864"/>
          </a:xfrm>
        </p:grpSpPr>
        <p:grpSp>
          <p:nvGrpSpPr>
            <p:cNvPr id="563" name="Google Shape;563;p22"/>
            <p:cNvGrpSpPr/>
            <p:nvPr/>
          </p:nvGrpSpPr>
          <p:grpSpPr>
            <a:xfrm rot="6600372">
              <a:off x="758360" y="754217"/>
              <a:ext cx="1451004" cy="1451004"/>
              <a:chOff x="-455530" y="351567"/>
              <a:chExt cx="1555200" cy="1555200"/>
            </a:xfrm>
          </p:grpSpPr>
          <p:sp>
            <p:nvSpPr>
              <p:cNvPr id="564" name="Google Shape;564;p22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6" name="Google Shape;566;p22"/>
            <p:cNvGrpSpPr/>
            <p:nvPr/>
          </p:nvGrpSpPr>
          <p:grpSpPr>
            <a:xfrm rot="-5962590">
              <a:off x="402849" y="754273"/>
              <a:ext cx="1450948" cy="1450948"/>
              <a:chOff x="-455530" y="351567"/>
              <a:chExt cx="1555200" cy="1555200"/>
            </a:xfrm>
          </p:grpSpPr>
          <p:sp>
            <p:nvSpPr>
              <p:cNvPr id="567" name="Google Shape;567;p22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2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9" name="Google Shape;569;p22"/>
          <p:cNvGrpSpPr/>
          <p:nvPr/>
        </p:nvGrpSpPr>
        <p:grpSpPr>
          <a:xfrm rot="5400000">
            <a:off x="8491556" y="778595"/>
            <a:ext cx="621873" cy="143698"/>
            <a:chOff x="6866421" y="671425"/>
            <a:chExt cx="1012822" cy="234036"/>
          </a:xfrm>
        </p:grpSpPr>
        <p:grpSp>
          <p:nvGrpSpPr>
            <p:cNvPr id="570" name="Google Shape;570;p22"/>
            <p:cNvGrpSpPr/>
            <p:nvPr/>
          </p:nvGrpSpPr>
          <p:grpSpPr>
            <a:xfrm>
              <a:off x="6866421" y="671425"/>
              <a:ext cx="256664" cy="234036"/>
              <a:chOff x="2574625" y="1658650"/>
              <a:chExt cx="2081625" cy="1898100"/>
            </a:xfrm>
          </p:grpSpPr>
          <p:sp>
            <p:nvSpPr>
              <p:cNvPr id="571" name="Google Shape;571;p22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2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2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2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2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2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7" name="Google Shape;577;p22"/>
            <p:cNvGrpSpPr/>
            <p:nvPr/>
          </p:nvGrpSpPr>
          <p:grpSpPr>
            <a:xfrm>
              <a:off x="7244500" y="671425"/>
              <a:ext cx="256664" cy="234036"/>
              <a:chOff x="2574625" y="1658650"/>
              <a:chExt cx="2081625" cy="1898100"/>
            </a:xfrm>
          </p:grpSpPr>
          <p:sp>
            <p:nvSpPr>
              <p:cNvPr id="578" name="Google Shape;578;p22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2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2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2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2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2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4" name="Google Shape;584;p22"/>
            <p:cNvGrpSpPr/>
            <p:nvPr/>
          </p:nvGrpSpPr>
          <p:grpSpPr>
            <a:xfrm>
              <a:off x="7622579" y="671425"/>
              <a:ext cx="256664" cy="234036"/>
              <a:chOff x="2574625" y="1658650"/>
              <a:chExt cx="2081625" cy="1898100"/>
            </a:xfrm>
          </p:grpSpPr>
          <p:sp>
            <p:nvSpPr>
              <p:cNvPr id="585" name="Google Shape;585;p22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2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2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2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2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23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593" name="Google Shape;593;p23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23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5" name="Google Shape;595;p23"/>
          <p:cNvGrpSpPr/>
          <p:nvPr/>
        </p:nvGrpSpPr>
        <p:grpSpPr>
          <a:xfrm>
            <a:off x="269193" y="3982132"/>
            <a:ext cx="8373020" cy="621873"/>
            <a:chOff x="269193" y="3982132"/>
            <a:chExt cx="8373020" cy="621873"/>
          </a:xfrm>
        </p:grpSpPr>
        <p:grpSp>
          <p:nvGrpSpPr>
            <p:cNvPr id="596" name="Google Shape;596;p23"/>
            <p:cNvGrpSpPr/>
            <p:nvPr/>
          </p:nvGrpSpPr>
          <p:grpSpPr>
            <a:xfrm rot="5400000">
              <a:off x="30106" y="4221220"/>
              <a:ext cx="621873" cy="143698"/>
              <a:chOff x="6866421" y="671425"/>
              <a:chExt cx="1012822" cy="234036"/>
            </a:xfrm>
          </p:grpSpPr>
          <p:grpSp>
            <p:nvGrpSpPr>
              <p:cNvPr id="597" name="Google Shape;597;p23"/>
              <p:cNvGrpSpPr/>
              <p:nvPr/>
            </p:nvGrpSpPr>
            <p:grpSpPr>
              <a:xfrm>
                <a:off x="6866421" y="671425"/>
                <a:ext cx="256664" cy="234036"/>
                <a:chOff x="2574625" y="1658650"/>
                <a:chExt cx="2081625" cy="1898100"/>
              </a:xfrm>
            </p:grpSpPr>
            <p:sp>
              <p:nvSpPr>
                <p:cNvPr id="598" name="Google Shape;598;p23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23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" name="Google Shape;600;p23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" name="Google Shape;601;p23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" name="Google Shape;602;p23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3" name="Google Shape;603;p23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4" name="Google Shape;604;p23"/>
              <p:cNvGrpSpPr/>
              <p:nvPr/>
            </p:nvGrpSpPr>
            <p:grpSpPr>
              <a:xfrm>
                <a:off x="7244500" y="671425"/>
                <a:ext cx="256664" cy="234036"/>
                <a:chOff x="2574625" y="1658650"/>
                <a:chExt cx="2081625" cy="1898100"/>
              </a:xfrm>
            </p:grpSpPr>
            <p:sp>
              <p:nvSpPr>
                <p:cNvPr id="605" name="Google Shape;605;p23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6" name="Google Shape;606;p23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23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8" name="Google Shape;608;p23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9" name="Google Shape;609;p23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23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1" name="Google Shape;611;p23"/>
              <p:cNvGrpSpPr/>
              <p:nvPr/>
            </p:nvGrpSpPr>
            <p:grpSpPr>
              <a:xfrm>
                <a:off x="7622579" y="671425"/>
                <a:ext cx="256664" cy="234036"/>
                <a:chOff x="2574625" y="1658650"/>
                <a:chExt cx="2081625" cy="1898100"/>
              </a:xfrm>
            </p:grpSpPr>
            <p:sp>
              <p:nvSpPr>
                <p:cNvPr id="612" name="Google Shape;612;p23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" name="Google Shape;613;p23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" name="Google Shape;614;p23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Google Shape;615;p23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23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23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18" name="Google Shape;618;p23"/>
            <p:cNvGrpSpPr/>
            <p:nvPr/>
          </p:nvGrpSpPr>
          <p:grpSpPr>
            <a:xfrm>
              <a:off x="8252481" y="4460295"/>
              <a:ext cx="157592" cy="143698"/>
              <a:chOff x="2574625" y="1658650"/>
              <a:chExt cx="2081625" cy="1898100"/>
            </a:xfrm>
          </p:grpSpPr>
          <p:sp>
            <p:nvSpPr>
              <p:cNvPr id="619" name="Google Shape;619;p23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5" name="Google Shape;625;p23"/>
            <p:cNvGrpSpPr/>
            <p:nvPr/>
          </p:nvGrpSpPr>
          <p:grpSpPr>
            <a:xfrm>
              <a:off x="8484621" y="4460295"/>
              <a:ext cx="157592" cy="143698"/>
              <a:chOff x="2574625" y="1658650"/>
              <a:chExt cx="2081625" cy="1898100"/>
            </a:xfrm>
          </p:grpSpPr>
          <p:sp>
            <p:nvSpPr>
              <p:cNvPr id="626" name="Google Shape;626;p23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720000" y="1215750"/>
            <a:ext cx="7704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52" name="Google Shape;52;p4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53" name="Google Shape;53;p4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" name="Google Shape;55;p4"/>
          <p:cNvGrpSpPr/>
          <p:nvPr/>
        </p:nvGrpSpPr>
        <p:grpSpPr>
          <a:xfrm>
            <a:off x="8730665" y="539507"/>
            <a:ext cx="143686" cy="389720"/>
            <a:chOff x="269215" y="4214257"/>
            <a:chExt cx="143686" cy="389720"/>
          </a:xfrm>
        </p:grpSpPr>
        <p:grpSp>
          <p:nvGrpSpPr>
            <p:cNvPr id="56" name="Google Shape;56;p4"/>
            <p:cNvGrpSpPr/>
            <p:nvPr/>
          </p:nvGrpSpPr>
          <p:grpSpPr>
            <a:xfrm rot="5400000">
              <a:off x="262269" y="4221203"/>
              <a:ext cx="157579" cy="143686"/>
              <a:chOff x="2574625" y="1658650"/>
              <a:chExt cx="2081625" cy="1898100"/>
            </a:xfrm>
          </p:grpSpPr>
          <p:sp>
            <p:nvSpPr>
              <p:cNvPr id="57" name="Google Shape;57;p4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4"/>
            <p:cNvGrpSpPr/>
            <p:nvPr/>
          </p:nvGrpSpPr>
          <p:grpSpPr>
            <a:xfrm rot="5400000">
              <a:off x="262269" y="4453344"/>
              <a:ext cx="157579" cy="143686"/>
              <a:chOff x="2574625" y="1658650"/>
              <a:chExt cx="2081625" cy="1898100"/>
            </a:xfrm>
          </p:grpSpPr>
          <p:sp>
            <p:nvSpPr>
              <p:cNvPr id="64" name="Google Shape;64;p4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5"/>
          <p:cNvSpPr txBox="1"/>
          <p:nvPr>
            <p:ph idx="1" type="subTitle"/>
          </p:nvPr>
        </p:nvSpPr>
        <p:spPr>
          <a:xfrm>
            <a:off x="4287499" y="2518252"/>
            <a:ext cx="2862000" cy="1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2" type="subTitle"/>
          </p:nvPr>
        </p:nvSpPr>
        <p:spPr>
          <a:xfrm>
            <a:off x="720000" y="2518249"/>
            <a:ext cx="2865300" cy="1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3" type="subTitle"/>
          </p:nvPr>
        </p:nvSpPr>
        <p:spPr>
          <a:xfrm>
            <a:off x="720000" y="2124500"/>
            <a:ext cx="2865300" cy="4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idx="4" type="subTitle"/>
          </p:nvPr>
        </p:nvSpPr>
        <p:spPr>
          <a:xfrm>
            <a:off x="4287500" y="2124504"/>
            <a:ext cx="2862000" cy="4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grpSp>
        <p:nvGrpSpPr>
          <p:cNvPr id="76" name="Google Shape;76;p5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77" name="Google Shape;77;p5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5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9" name="Google Shape;79;p5"/>
          <p:cNvGrpSpPr/>
          <p:nvPr/>
        </p:nvGrpSpPr>
        <p:grpSpPr>
          <a:xfrm>
            <a:off x="269205" y="4460284"/>
            <a:ext cx="389720" cy="143686"/>
            <a:chOff x="8041030" y="539484"/>
            <a:chExt cx="389720" cy="143686"/>
          </a:xfrm>
        </p:grpSpPr>
        <p:grpSp>
          <p:nvGrpSpPr>
            <p:cNvPr id="80" name="Google Shape;80;p5"/>
            <p:cNvGrpSpPr/>
            <p:nvPr/>
          </p:nvGrpSpPr>
          <p:grpSpPr>
            <a:xfrm>
              <a:off x="8273171" y="539484"/>
              <a:ext cx="157579" cy="143686"/>
              <a:chOff x="2574625" y="1658650"/>
              <a:chExt cx="2081625" cy="1898100"/>
            </a:xfrm>
          </p:grpSpPr>
          <p:sp>
            <p:nvSpPr>
              <p:cNvPr id="81" name="Google Shape;81;p5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5"/>
            <p:cNvGrpSpPr/>
            <p:nvPr/>
          </p:nvGrpSpPr>
          <p:grpSpPr>
            <a:xfrm>
              <a:off x="8041030" y="539484"/>
              <a:ext cx="157579" cy="143686"/>
              <a:chOff x="2574625" y="1658650"/>
              <a:chExt cx="2081625" cy="1898100"/>
            </a:xfrm>
          </p:grpSpPr>
          <p:sp>
            <p:nvSpPr>
              <p:cNvPr id="88" name="Google Shape;88;p5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6" name="Google Shape;96;p6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97" name="Google Shape;97;p6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6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9" name="Google Shape;99;p6"/>
          <p:cNvGrpSpPr/>
          <p:nvPr/>
        </p:nvGrpSpPr>
        <p:grpSpPr>
          <a:xfrm rot="5400000">
            <a:off x="146180" y="662509"/>
            <a:ext cx="389720" cy="143686"/>
            <a:chOff x="8041030" y="4460284"/>
            <a:chExt cx="389720" cy="143686"/>
          </a:xfrm>
        </p:grpSpPr>
        <p:grpSp>
          <p:nvGrpSpPr>
            <p:cNvPr id="100" name="Google Shape;100;p6"/>
            <p:cNvGrpSpPr/>
            <p:nvPr/>
          </p:nvGrpSpPr>
          <p:grpSpPr>
            <a:xfrm>
              <a:off x="8041030" y="4460284"/>
              <a:ext cx="157579" cy="143686"/>
              <a:chOff x="2574625" y="1658650"/>
              <a:chExt cx="2081625" cy="1898100"/>
            </a:xfrm>
          </p:grpSpPr>
          <p:sp>
            <p:nvSpPr>
              <p:cNvPr id="101" name="Google Shape;101;p6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" name="Google Shape;107;p6"/>
            <p:cNvGrpSpPr/>
            <p:nvPr/>
          </p:nvGrpSpPr>
          <p:grpSpPr>
            <a:xfrm>
              <a:off x="8273171" y="4460284"/>
              <a:ext cx="157579" cy="143686"/>
              <a:chOff x="2574625" y="1658650"/>
              <a:chExt cx="2081625" cy="1898100"/>
            </a:xfrm>
          </p:grpSpPr>
          <p:sp>
            <p:nvSpPr>
              <p:cNvPr id="108" name="Google Shape;108;p6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3906550" y="1150775"/>
            <a:ext cx="4524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" name="Google Shape;116;p7"/>
          <p:cNvSpPr txBox="1"/>
          <p:nvPr>
            <p:ph idx="1" type="subTitle"/>
          </p:nvPr>
        </p:nvSpPr>
        <p:spPr>
          <a:xfrm>
            <a:off x="3906550" y="1866025"/>
            <a:ext cx="45243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7" name="Google Shape;117;p7"/>
          <p:cNvSpPr/>
          <p:nvPr>
            <p:ph idx="2" type="pic"/>
          </p:nvPr>
        </p:nvSpPr>
        <p:spPr>
          <a:xfrm>
            <a:off x="713225" y="1053900"/>
            <a:ext cx="3038400" cy="30357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18" name="Google Shape;118;p7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119" name="Google Shape;119;p7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7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1" name="Google Shape;121;p7"/>
          <p:cNvGrpSpPr/>
          <p:nvPr/>
        </p:nvGrpSpPr>
        <p:grpSpPr>
          <a:xfrm rot="5400000">
            <a:off x="146180" y="662509"/>
            <a:ext cx="389720" cy="143686"/>
            <a:chOff x="8041030" y="4460284"/>
            <a:chExt cx="389720" cy="143686"/>
          </a:xfrm>
        </p:grpSpPr>
        <p:grpSp>
          <p:nvGrpSpPr>
            <p:cNvPr id="122" name="Google Shape;122;p7"/>
            <p:cNvGrpSpPr/>
            <p:nvPr/>
          </p:nvGrpSpPr>
          <p:grpSpPr>
            <a:xfrm>
              <a:off x="8041030" y="4460284"/>
              <a:ext cx="157579" cy="143686"/>
              <a:chOff x="2574625" y="1658650"/>
              <a:chExt cx="2081625" cy="1898100"/>
            </a:xfrm>
          </p:grpSpPr>
          <p:sp>
            <p:nvSpPr>
              <p:cNvPr id="123" name="Google Shape;123;p7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7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7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7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7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" name="Google Shape;129;p7"/>
            <p:cNvGrpSpPr/>
            <p:nvPr/>
          </p:nvGrpSpPr>
          <p:grpSpPr>
            <a:xfrm>
              <a:off x="8273171" y="4460284"/>
              <a:ext cx="157579" cy="143686"/>
              <a:chOff x="2574625" y="1658650"/>
              <a:chExt cx="2081625" cy="1898100"/>
            </a:xfrm>
          </p:grpSpPr>
          <p:sp>
            <p:nvSpPr>
              <p:cNvPr id="130" name="Google Shape;130;p7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7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7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7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7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7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2317950" y="2283200"/>
            <a:ext cx="4508100" cy="22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38" name="Google Shape;138;p8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139" name="Google Shape;139;p8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8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1" name="Google Shape;141;p8"/>
          <p:cNvGrpSpPr/>
          <p:nvPr/>
        </p:nvGrpSpPr>
        <p:grpSpPr>
          <a:xfrm>
            <a:off x="3385324" y="457223"/>
            <a:ext cx="2373351" cy="2044932"/>
            <a:chOff x="3432646" y="457223"/>
            <a:chExt cx="2373351" cy="2044932"/>
          </a:xfrm>
        </p:grpSpPr>
        <p:grpSp>
          <p:nvGrpSpPr>
            <p:cNvPr id="142" name="Google Shape;142;p8"/>
            <p:cNvGrpSpPr/>
            <p:nvPr/>
          </p:nvGrpSpPr>
          <p:grpSpPr>
            <a:xfrm rot="3542364">
              <a:off x="4085062" y="754225"/>
              <a:ext cx="1451061" cy="1451061"/>
              <a:chOff x="-455530" y="351567"/>
              <a:chExt cx="1555200" cy="1555200"/>
            </a:xfrm>
          </p:grpSpPr>
          <p:sp>
            <p:nvSpPr>
              <p:cNvPr id="143" name="Google Shape;143;p8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" name="Google Shape;145;p8"/>
            <p:cNvGrpSpPr/>
            <p:nvPr/>
          </p:nvGrpSpPr>
          <p:grpSpPr>
            <a:xfrm rot="-8387701">
              <a:off x="3729581" y="754157"/>
              <a:ext cx="1451064" cy="1451064"/>
              <a:chOff x="-455530" y="351567"/>
              <a:chExt cx="1555200" cy="1555200"/>
            </a:xfrm>
          </p:grpSpPr>
          <p:sp>
            <p:nvSpPr>
              <p:cNvPr id="146" name="Google Shape;146;p8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51" name="Google Shape;151;p9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152" name="Google Shape;152;p9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9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4" name="Google Shape;154;p9"/>
          <p:cNvGrpSpPr/>
          <p:nvPr/>
        </p:nvGrpSpPr>
        <p:grpSpPr>
          <a:xfrm>
            <a:off x="8252481" y="4460295"/>
            <a:ext cx="621873" cy="143698"/>
            <a:chOff x="6866421" y="671425"/>
            <a:chExt cx="1012822" cy="234036"/>
          </a:xfrm>
        </p:grpSpPr>
        <p:grpSp>
          <p:nvGrpSpPr>
            <p:cNvPr id="155" name="Google Shape;155;p9"/>
            <p:cNvGrpSpPr/>
            <p:nvPr/>
          </p:nvGrpSpPr>
          <p:grpSpPr>
            <a:xfrm>
              <a:off x="6866421" y="671425"/>
              <a:ext cx="256664" cy="234036"/>
              <a:chOff x="2574625" y="1658650"/>
              <a:chExt cx="2081625" cy="1898100"/>
            </a:xfrm>
          </p:grpSpPr>
          <p:sp>
            <p:nvSpPr>
              <p:cNvPr id="156" name="Google Shape;156;p9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" name="Google Shape;162;p9"/>
            <p:cNvGrpSpPr/>
            <p:nvPr/>
          </p:nvGrpSpPr>
          <p:grpSpPr>
            <a:xfrm>
              <a:off x="7244500" y="671425"/>
              <a:ext cx="256664" cy="234036"/>
              <a:chOff x="2574625" y="1658650"/>
              <a:chExt cx="2081625" cy="1898100"/>
            </a:xfrm>
          </p:grpSpPr>
          <p:sp>
            <p:nvSpPr>
              <p:cNvPr id="163" name="Google Shape;163;p9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9"/>
            <p:cNvGrpSpPr/>
            <p:nvPr/>
          </p:nvGrpSpPr>
          <p:grpSpPr>
            <a:xfrm>
              <a:off x="7622579" y="671425"/>
              <a:ext cx="256664" cy="234036"/>
              <a:chOff x="2574625" y="1658650"/>
              <a:chExt cx="2081625" cy="1898100"/>
            </a:xfrm>
          </p:grpSpPr>
          <p:sp>
            <p:nvSpPr>
              <p:cNvPr id="170" name="Google Shape;170;p9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9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6" name="Google Shape;176;p9"/>
          <p:cNvGrpSpPr/>
          <p:nvPr/>
        </p:nvGrpSpPr>
        <p:grpSpPr>
          <a:xfrm>
            <a:off x="269206" y="539495"/>
            <a:ext cx="621873" cy="143698"/>
            <a:chOff x="6866421" y="671425"/>
            <a:chExt cx="1012822" cy="234036"/>
          </a:xfrm>
        </p:grpSpPr>
        <p:grpSp>
          <p:nvGrpSpPr>
            <p:cNvPr id="177" name="Google Shape;177;p9"/>
            <p:cNvGrpSpPr/>
            <p:nvPr/>
          </p:nvGrpSpPr>
          <p:grpSpPr>
            <a:xfrm>
              <a:off x="6866421" y="671425"/>
              <a:ext cx="256664" cy="234036"/>
              <a:chOff x="2574625" y="1658650"/>
              <a:chExt cx="2081625" cy="1898100"/>
            </a:xfrm>
          </p:grpSpPr>
          <p:sp>
            <p:nvSpPr>
              <p:cNvPr id="178" name="Google Shape;178;p9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9"/>
            <p:cNvGrpSpPr/>
            <p:nvPr/>
          </p:nvGrpSpPr>
          <p:grpSpPr>
            <a:xfrm>
              <a:off x="7244500" y="671425"/>
              <a:ext cx="256664" cy="234036"/>
              <a:chOff x="2574625" y="1658650"/>
              <a:chExt cx="2081625" cy="1898100"/>
            </a:xfrm>
          </p:grpSpPr>
          <p:sp>
            <p:nvSpPr>
              <p:cNvPr id="185" name="Google Shape;185;p9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p9"/>
            <p:cNvGrpSpPr/>
            <p:nvPr/>
          </p:nvGrpSpPr>
          <p:grpSpPr>
            <a:xfrm>
              <a:off x="7622579" y="671425"/>
              <a:ext cx="256664" cy="234036"/>
              <a:chOff x="2574625" y="1658650"/>
              <a:chExt cx="2081625" cy="1898100"/>
            </a:xfrm>
          </p:grpSpPr>
          <p:sp>
            <p:nvSpPr>
              <p:cNvPr id="192" name="Google Shape;192;p9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doni Moda Black"/>
              <a:buNone/>
              <a:defRPr sz="30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doni Moda"/>
              <a:buNone/>
              <a:defRPr b="1" sz="30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doni Moda"/>
              <a:buNone/>
              <a:defRPr b="1" sz="30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doni Moda"/>
              <a:buNone/>
              <a:defRPr b="1" sz="30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doni Moda"/>
              <a:buNone/>
              <a:defRPr b="1" sz="30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doni Moda"/>
              <a:buNone/>
              <a:defRPr b="1" sz="30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doni Moda"/>
              <a:buNone/>
              <a:defRPr b="1" sz="30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doni Moda"/>
              <a:buNone/>
              <a:defRPr b="1" sz="30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doni Moda"/>
              <a:buNone/>
              <a:defRPr b="1" sz="30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○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■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○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■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○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■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4"/>
          <p:cNvSpPr txBox="1"/>
          <p:nvPr>
            <p:ph type="ctrTitle"/>
          </p:nvPr>
        </p:nvSpPr>
        <p:spPr>
          <a:xfrm>
            <a:off x="1396950" y="1508475"/>
            <a:ext cx="63501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Insecurity and Obesity</a:t>
            </a:r>
            <a:endParaRPr/>
          </a:p>
        </p:txBody>
      </p:sp>
      <p:sp>
        <p:nvSpPr>
          <p:cNvPr id="637" name="Google Shape;637;p24"/>
          <p:cNvSpPr txBox="1"/>
          <p:nvPr>
            <p:ph idx="1" type="subTitle"/>
          </p:nvPr>
        </p:nvSpPr>
        <p:spPr>
          <a:xfrm>
            <a:off x="748500" y="3118575"/>
            <a:ext cx="7647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Sophia Harris, Sam McFarland, Esal Shakil, Nika Yermakova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3"/>
          <p:cNvSpPr txBox="1"/>
          <p:nvPr>
            <p:ph type="title"/>
          </p:nvPr>
        </p:nvSpPr>
        <p:spPr>
          <a:xfrm>
            <a:off x="427650" y="445025"/>
            <a:ext cx="82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Obesity</a:t>
            </a:r>
            <a:endParaRPr/>
          </a:p>
        </p:txBody>
      </p:sp>
      <p:sp>
        <p:nvSpPr>
          <p:cNvPr id="704" name="Google Shape;704;p33"/>
          <p:cNvSpPr txBox="1"/>
          <p:nvPr>
            <p:ph idx="1" type="body"/>
          </p:nvPr>
        </p:nvSpPr>
        <p:spPr>
          <a:xfrm>
            <a:off x="427650" y="1017725"/>
            <a:ext cx="8288700" cy="2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only issue was that each state was in a </a:t>
            </a:r>
            <a:r>
              <a:rPr lang="en"/>
              <a:t>separate</a:t>
            </a:r>
            <a:r>
              <a:rPr lang="en"/>
              <a:t> file, so we had to combine all 50 states into one dataframe. </a:t>
            </a:r>
            <a:endParaRPr/>
          </a:p>
        </p:txBody>
      </p:sp>
      <p:pic>
        <p:nvPicPr>
          <p:cNvPr id="705" name="Google Shape;7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314725"/>
            <a:ext cx="3035487" cy="3265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95250">
              <a:srgbClr val="000000">
                <a:alpha val="35000"/>
              </a:srgbClr>
            </a:outerShdw>
          </a:effectLst>
        </p:spPr>
      </p:pic>
      <p:pic>
        <p:nvPicPr>
          <p:cNvPr id="706" name="Google Shape;70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175" y="1314725"/>
            <a:ext cx="2652425" cy="326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95250">
              <a:srgbClr val="000000">
                <a:alpha val="30000"/>
              </a:srgbClr>
            </a:outerShdw>
          </a:effectLst>
        </p:spPr>
      </p:pic>
      <p:sp>
        <p:nvSpPr>
          <p:cNvPr id="707" name="Google Shape;707;p33"/>
          <p:cNvSpPr txBox="1"/>
          <p:nvPr/>
        </p:nvSpPr>
        <p:spPr>
          <a:xfrm>
            <a:off x="4515775" y="2691175"/>
            <a:ext cx="4047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→</a:t>
            </a:r>
            <a:endParaRPr b="1" sz="20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Combination</a:t>
            </a:r>
            <a:endParaRPr/>
          </a:p>
        </p:txBody>
      </p:sp>
      <p:sp>
        <p:nvSpPr>
          <p:cNvPr id="713" name="Google Shape;713;p34"/>
          <p:cNvSpPr txBox="1"/>
          <p:nvPr>
            <p:ph idx="1" type="body"/>
          </p:nvPr>
        </p:nvSpPr>
        <p:spPr>
          <a:xfrm>
            <a:off x="720000" y="1017725"/>
            <a:ext cx="7704000" cy="47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combined the food insecurity data with the obesity data and ended up with 20 variables.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 </a:t>
            </a:r>
            <a:r>
              <a:rPr lang="en"/>
              <a:t>snippet</a:t>
            </a:r>
            <a:r>
              <a:rPr lang="en"/>
              <a:t> of our data + all of the variables. </a:t>
            </a:r>
            <a:endParaRPr/>
          </a:p>
        </p:txBody>
      </p:sp>
      <p:pic>
        <p:nvPicPr>
          <p:cNvPr id="714" name="Google Shape;7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600" y="1496825"/>
            <a:ext cx="5299400" cy="29308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95250">
              <a:srgbClr val="000000">
                <a:alpha val="35000"/>
              </a:srgbClr>
            </a:outerShdw>
          </a:effectLst>
        </p:spPr>
      </p:pic>
      <p:sp>
        <p:nvSpPr>
          <p:cNvPr id="715" name="Google Shape;715;p34"/>
          <p:cNvSpPr txBox="1"/>
          <p:nvPr/>
        </p:nvSpPr>
        <p:spPr>
          <a:xfrm>
            <a:off x="387700" y="1273175"/>
            <a:ext cx="2736900" cy="3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20E6E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rgbClr val="320E6E"/>
                </a:solidFill>
                <a:latin typeface="Chivo"/>
                <a:ea typeface="Chivo"/>
                <a:cs typeface="Chivo"/>
                <a:sym typeface="Chivo"/>
              </a:rPr>
              <a:t>Obesity rates</a:t>
            </a:r>
            <a:endParaRPr sz="1000">
              <a:solidFill>
                <a:srgbClr val="320E6E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20E6E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rgbClr val="320E6E"/>
                </a:solidFill>
                <a:latin typeface="Chivo"/>
                <a:ea typeface="Chivo"/>
                <a:cs typeface="Chivo"/>
                <a:sym typeface="Chivo"/>
              </a:rPr>
              <a:t>Food insecurity rates</a:t>
            </a:r>
            <a:endParaRPr sz="1000">
              <a:solidFill>
                <a:srgbClr val="320E6E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20E6E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rgbClr val="320E6E"/>
                </a:solidFill>
                <a:latin typeface="Chivo"/>
                <a:ea typeface="Chivo"/>
                <a:cs typeface="Chivo"/>
                <a:sym typeface="Chivo"/>
              </a:rPr>
              <a:t>Food insecure children </a:t>
            </a:r>
            <a:endParaRPr sz="1000">
              <a:solidFill>
                <a:srgbClr val="320E6E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20E6E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rgbClr val="320E6E"/>
                </a:solidFill>
                <a:latin typeface="Chivo"/>
                <a:ea typeface="Chivo"/>
                <a:cs typeface="Chivo"/>
                <a:sym typeface="Chivo"/>
              </a:rPr>
              <a:t>Low birthweight </a:t>
            </a:r>
            <a:endParaRPr sz="1000">
              <a:solidFill>
                <a:srgbClr val="320E6E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20E6E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rgbClr val="320E6E"/>
                </a:solidFill>
                <a:latin typeface="Chivo"/>
                <a:ea typeface="Chivo"/>
                <a:cs typeface="Chivo"/>
                <a:sym typeface="Chivo"/>
              </a:rPr>
              <a:t>Diabetes</a:t>
            </a:r>
            <a:endParaRPr sz="1000">
              <a:solidFill>
                <a:srgbClr val="320E6E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20E6E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rgbClr val="320E6E"/>
                </a:solidFill>
                <a:latin typeface="Chivo"/>
                <a:ea typeface="Chivo"/>
                <a:cs typeface="Chivo"/>
                <a:sym typeface="Chivo"/>
              </a:rPr>
              <a:t>Disability </a:t>
            </a:r>
            <a:endParaRPr sz="1000">
              <a:solidFill>
                <a:srgbClr val="320E6E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20E6E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rgbClr val="320E6E"/>
                </a:solidFill>
                <a:latin typeface="Chivo"/>
                <a:ea typeface="Chivo"/>
                <a:cs typeface="Chivo"/>
                <a:sym typeface="Chivo"/>
              </a:rPr>
              <a:t>No insurance</a:t>
            </a:r>
            <a:endParaRPr sz="1000">
              <a:solidFill>
                <a:srgbClr val="320E6E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20E6E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rgbClr val="320E6E"/>
                </a:solidFill>
                <a:latin typeface="Chivo"/>
                <a:ea typeface="Chivo"/>
                <a:cs typeface="Chivo"/>
                <a:sym typeface="Chivo"/>
              </a:rPr>
              <a:t>Housing cost burden</a:t>
            </a:r>
            <a:endParaRPr sz="1000">
              <a:solidFill>
                <a:srgbClr val="320E6E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20E6E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rgbClr val="320E6E"/>
                </a:solidFill>
                <a:latin typeface="Chivo"/>
                <a:ea typeface="Chivo"/>
                <a:cs typeface="Chivo"/>
                <a:sym typeface="Chivo"/>
              </a:rPr>
              <a:t>Severely housing cost burden </a:t>
            </a:r>
            <a:endParaRPr sz="1000">
              <a:solidFill>
                <a:srgbClr val="320E6E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20E6E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rgbClr val="320E6E"/>
                </a:solidFill>
                <a:latin typeface="Chivo"/>
                <a:ea typeface="Chivo"/>
                <a:cs typeface="Chivo"/>
                <a:sym typeface="Chivo"/>
              </a:rPr>
              <a:t>Wage fair market rent</a:t>
            </a:r>
            <a:endParaRPr sz="1000">
              <a:solidFill>
                <a:srgbClr val="320E6E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20E6E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rgbClr val="320E6E"/>
                </a:solidFill>
                <a:latin typeface="Chivo"/>
                <a:ea typeface="Chivo"/>
                <a:cs typeface="Chivo"/>
                <a:sym typeface="Chivo"/>
              </a:rPr>
              <a:t>Median income </a:t>
            </a:r>
            <a:endParaRPr sz="1000">
              <a:solidFill>
                <a:srgbClr val="320E6E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20E6E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rgbClr val="320E6E"/>
                </a:solidFill>
                <a:latin typeface="Chivo"/>
                <a:ea typeface="Chivo"/>
                <a:cs typeface="Chivo"/>
                <a:sym typeface="Chivo"/>
              </a:rPr>
              <a:t>Below poverty </a:t>
            </a:r>
            <a:endParaRPr sz="1000">
              <a:solidFill>
                <a:srgbClr val="320E6E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20E6E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rgbClr val="320E6E"/>
                </a:solidFill>
                <a:latin typeface="Chivo"/>
                <a:ea typeface="Chivo"/>
                <a:cs typeface="Chivo"/>
                <a:sym typeface="Chivo"/>
              </a:rPr>
              <a:t>Unemployment </a:t>
            </a:r>
            <a:endParaRPr sz="1000">
              <a:solidFill>
                <a:srgbClr val="320E6E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20E6E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rgbClr val="320E6E"/>
                </a:solidFill>
                <a:latin typeface="Chivo"/>
                <a:ea typeface="Chivo"/>
                <a:cs typeface="Chivo"/>
                <a:sym typeface="Chivo"/>
              </a:rPr>
              <a:t>Credit score</a:t>
            </a:r>
            <a:endParaRPr sz="1000">
              <a:solidFill>
                <a:srgbClr val="320E6E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20E6E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rgbClr val="320E6E"/>
                </a:solidFill>
                <a:latin typeface="Chivo"/>
                <a:ea typeface="Chivo"/>
                <a:cs typeface="Chivo"/>
                <a:sym typeface="Chivo"/>
              </a:rPr>
              <a:t>Debt</a:t>
            </a:r>
            <a:endParaRPr sz="1000">
              <a:solidFill>
                <a:srgbClr val="320E6E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20E6E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rgbClr val="320E6E"/>
                </a:solidFill>
                <a:latin typeface="Chivo"/>
                <a:ea typeface="Chivo"/>
                <a:cs typeface="Chivo"/>
                <a:sym typeface="Chivo"/>
              </a:rPr>
              <a:t>Children </a:t>
            </a:r>
            <a:endParaRPr sz="1000">
              <a:solidFill>
                <a:srgbClr val="320E6E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20E6E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rgbClr val="320E6E"/>
                </a:solidFill>
                <a:latin typeface="Chivo"/>
                <a:ea typeface="Chivo"/>
                <a:cs typeface="Chivo"/>
                <a:sym typeface="Chivo"/>
              </a:rPr>
              <a:t>Seniors</a:t>
            </a:r>
            <a:endParaRPr sz="1000">
              <a:solidFill>
                <a:srgbClr val="320E6E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20E6E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rgbClr val="320E6E"/>
                </a:solidFill>
                <a:latin typeface="Chivo"/>
                <a:ea typeface="Chivo"/>
                <a:cs typeface="Chivo"/>
                <a:sym typeface="Chivo"/>
              </a:rPr>
              <a:t>People of color</a:t>
            </a:r>
            <a:endParaRPr sz="1000">
              <a:solidFill>
                <a:srgbClr val="320E6E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20E6E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rgbClr val="320E6E"/>
                </a:solidFill>
                <a:latin typeface="Chivo"/>
                <a:ea typeface="Chivo"/>
                <a:cs typeface="Chivo"/>
                <a:sym typeface="Chivo"/>
              </a:rPr>
              <a:t>Less than college education </a:t>
            </a:r>
            <a:endParaRPr sz="1000">
              <a:solidFill>
                <a:srgbClr val="320E6E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20E6E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rgbClr val="320E6E"/>
                </a:solidFill>
                <a:latin typeface="Chivo"/>
                <a:ea typeface="Chivo"/>
                <a:cs typeface="Chivo"/>
                <a:sym typeface="Chivo"/>
              </a:rPr>
              <a:t>Rural population </a:t>
            </a:r>
            <a:endParaRPr sz="1000">
              <a:solidFill>
                <a:srgbClr val="320E6E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5"/>
          <p:cNvSpPr txBox="1"/>
          <p:nvPr>
            <p:ph type="title"/>
          </p:nvPr>
        </p:nvSpPr>
        <p:spPr>
          <a:xfrm>
            <a:off x="720000" y="3274400"/>
            <a:ext cx="842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Descriptives</a:t>
            </a:r>
            <a:r>
              <a:rPr lang="en"/>
              <a:t>/Correlation</a:t>
            </a:r>
            <a:endParaRPr/>
          </a:p>
        </p:txBody>
      </p:sp>
      <p:sp>
        <p:nvSpPr>
          <p:cNvPr id="721" name="Google Shape;721;p35"/>
          <p:cNvSpPr txBox="1"/>
          <p:nvPr>
            <p:ph idx="2" type="title"/>
          </p:nvPr>
        </p:nvSpPr>
        <p:spPr>
          <a:xfrm>
            <a:off x="832300" y="2423600"/>
            <a:ext cx="1235700" cy="9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22" name="Google Shape;722;p35"/>
          <p:cNvSpPr txBox="1"/>
          <p:nvPr>
            <p:ph idx="4294967295" type="body"/>
          </p:nvPr>
        </p:nvSpPr>
        <p:spPr>
          <a:xfrm>
            <a:off x="720000" y="4116200"/>
            <a:ext cx="7704000" cy="4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that we have our data, we can start working with it. Let’s look into some basic stats.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information on our variables</a:t>
            </a:r>
            <a:endParaRPr/>
          </a:p>
        </p:txBody>
      </p:sp>
      <p:sp>
        <p:nvSpPr>
          <p:cNvPr id="728" name="Google Shape;728;p36"/>
          <p:cNvSpPr txBox="1"/>
          <p:nvPr>
            <p:ph idx="1" type="body"/>
          </p:nvPr>
        </p:nvSpPr>
        <p:spPr>
          <a:xfrm>
            <a:off x="720000" y="1017725"/>
            <a:ext cx="7704000" cy="4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some descriptive stats for the variables we are most interested in.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reminder, these are for  the years 2010-2017.</a:t>
            </a:r>
            <a:endParaRPr/>
          </a:p>
        </p:txBody>
      </p:sp>
      <p:graphicFrame>
        <p:nvGraphicFramePr>
          <p:cNvPr id="729" name="Google Shape;729;p36"/>
          <p:cNvGraphicFramePr/>
          <p:nvPr/>
        </p:nvGraphicFramePr>
        <p:xfrm>
          <a:off x="357000" y="151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{1F7AD7C8-2203-4E13-90B6-498EFA67256E}</a:tableStyleId>
              </a:tblPr>
              <a:tblGrid>
                <a:gridCol w="1374650"/>
                <a:gridCol w="1374650"/>
                <a:gridCol w="1374650"/>
                <a:gridCol w="1374650"/>
                <a:gridCol w="1374650"/>
                <a:gridCol w="1374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Variable</a:t>
                      </a:r>
                      <a:endParaRPr b="1"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Mean</a:t>
                      </a:r>
                      <a:endParaRPr b="1"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Median</a:t>
                      </a:r>
                      <a:endParaRPr b="1"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Min</a:t>
                      </a:r>
                      <a:endParaRPr b="1"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Max</a:t>
                      </a:r>
                      <a:endParaRPr b="1"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Standard Dev</a:t>
                      </a:r>
                      <a:endParaRPr b="1"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Food Insecurity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13.68%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13.10%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3.70%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36.10%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3.56%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Obesity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30.98%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31.00%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11.00%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47.00%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4.45%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People of Color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22.92%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15.51%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0.00%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99.24%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20.00%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Less than College Edu.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70.39%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71.86%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16.80%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93.11%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10.08%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Median Income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$48,549.16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$46,667.00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$18,972.00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$134,464.00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$13,228.51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Rural Population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58.54%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59.44%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0.00%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100.00%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31.47%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correlation analysis?</a:t>
            </a:r>
            <a:endParaRPr/>
          </a:p>
        </p:txBody>
      </p:sp>
      <p:sp>
        <p:nvSpPr>
          <p:cNvPr id="735" name="Google Shape;735;p37"/>
          <p:cNvSpPr txBox="1"/>
          <p:nvPr>
            <p:ph idx="1" type="body"/>
          </p:nvPr>
        </p:nvSpPr>
        <p:spPr>
          <a:xfrm>
            <a:off x="720000" y="1017726"/>
            <a:ext cx="7704000" cy="31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project, we will specifically utilized the</a:t>
            </a:r>
            <a:r>
              <a:rPr b="1" lang="en"/>
              <a:t> </a:t>
            </a:r>
            <a:r>
              <a:rPr b="1" lang="en">
                <a:highlight>
                  <a:srgbClr val="FFFFFF"/>
                </a:highlight>
              </a:rPr>
              <a:t>pearson's product-moment correlation.</a:t>
            </a:r>
            <a:endParaRPr b="1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This type of correlation is defined as </a:t>
            </a:r>
            <a:r>
              <a:rPr lang="en"/>
              <a:t>a statistical measure that </a:t>
            </a:r>
            <a:r>
              <a:rPr b="1" lang="en"/>
              <a:t>evaluates the strength and direction of the linear relationship between two continuous variables.</a:t>
            </a:r>
            <a:r>
              <a:rPr lang="en"/>
              <a:t> It is denoted by the symbol r and ranges from -1 to 1.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reference, here is how to interpret the coefficient: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r=1</a:t>
            </a:r>
            <a:r>
              <a:rPr lang="en"/>
              <a:t>: Perfect positive linear correlation (as one variable increases, the other variable increases proportionally).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r=−1</a:t>
            </a:r>
            <a:r>
              <a:rPr lang="en"/>
              <a:t>: Perfect negative linear correlation (as one variable increases, the other variable decreases proportionally).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r=0</a:t>
            </a:r>
            <a:r>
              <a:rPr lang="en"/>
              <a:t>: No linear correlation (the variables do not have any linear relationship).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other words, </a:t>
            </a:r>
            <a:r>
              <a:rPr b="1" lang="en"/>
              <a:t>the closer r is to 0, the stronger the relationship. </a:t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Pearson’s Correlation Results</a:t>
            </a:r>
            <a:endParaRPr/>
          </a:p>
        </p:txBody>
      </p:sp>
      <p:sp>
        <p:nvSpPr>
          <p:cNvPr id="741" name="Google Shape;741;p38"/>
          <p:cNvSpPr txBox="1"/>
          <p:nvPr>
            <p:ph idx="1" type="body"/>
          </p:nvPr>
        </p:nvSpPr>
        <p:spPr>
          <a:xfrm>
            <a:off x="820550" y="1017725"/>
            <a:ext cx="77040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running a pearson’s correlation through r to see if there is a relationship between food insecurity and obesity, we got the following results:</a:t>
            </a:r>
            <a:endParaRPr/>
          </a:p>
        </p:txBody>
      </p:sp>
      <p:pic>
        <p:nvPicPr>
          <p:cNvPr id="742" name="Google Shape;7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721975"/>
            <a:ext cx="4168449" cy="133051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95250">
              <a:srgbClr val="000000">
                <a:alpha val="35000"/>
              </a:srgbClr>
            </a:outerShdw>
          </a:effectLst>
        </p:spPr>
      </p:pic>
      <p:sp>
        <p:nvSpPr>
          <p:cNvPr id="743" name="Google Shape;743;p38"/>
          <p:cNvSpPr txBox="1"/>
          <p:nvPr/>
        </p:nvSpPr>
        <p:spPr>
          <a:xfrm>
            <a:off x="5049100" y="1535375"/>
            <a:ext cx="3374700" cy="21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Correlation Coefficient (r = 0.44)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: There is a </a:t>
            </a:r>
            <a:r>
              <a:rPr i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moderate positive linear relationship 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between food insecurity rates and obesity rates. </a:t>
            </a:r>
            <a:r>
              <a:rPr i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As food insecurity rates increase, obesity rates tend to increase as well.</a:t>
            </a:r>
            <a:endParaRPr i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Statistical Significance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: The t-value of 27.49 + the very small p-value (&lt; 2.2e-16) indicate that </a:t>
            </a:r>
            <a:r>
              <a:rPr i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the correlation is statistically significant. </a:t>
            </a:r>
            <a:endParaRPr i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744" name="Google Shape;744;p38"/>
          <p:cNvSpPr txBox="1"/>
          <p:nvPr/>
        </p:nvSpPr>
        <p:spPr>
          <a:xfrm>
            <a:off x="719975" y="3287250"/>
            <a:ext cx="4168500" cy="1006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Conclusion: 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Since the correlation is positive and statistically significant, it suggests that </a:t>
            </a: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higher food insecurity rates are associated with higher obesity rates.</a:t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Google Shape;7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50" y="702250"/>
            <a:ext cx="8648501" cy="373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Explanation</a:t>
            </a:r>
            <a:endParaRPr/>
          </a:p>
        </p:txBody>
      </p:sp>
      <p:sp>
        <p:nvSpPr>
          <p:cNvPr id="755" name="Google Shape;755;p40"/>
          <p:cNvSpPr txBox="1"/>
          <p:nvPr>
            <p:ph idx="1" type="body"/>
          </p:nvPr>
        </p:nvSpPr>
        <p:spPr>
          <a:xfrm>
            <a:off x="720000" y="1017727"/>
            <a:ext cx="7704000" cy="3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research, here are some possible explanations to this correlation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Food environment and economic factors:</a:t>
            </a:r>
            <a:r>
              <a:rPr lang="en"/>
              <a:t> Industrial food processing floods the market with cheap, processed, energy-dense, nutrient-poor foods, disproportionately affecting low-income individuals. Economic hardships force reliance on inexpensive, calorie-dense options, contributing to obesity (Frongillo &amp; Bernal, 2014; Drewnowski &amp; Specter, 2004; Cristofar &amp; Basiotis, 1992; Burns, 2004).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Taste preferences and stress:</a:t>
            </a:r>
            <a:r>
              <a:rPr lang="en"/>
              <a:t> Preferences for sugar and fat influence food choices, reinforced by repeated exposure. Food insecurity induces chronic stress, leading to maladaptive coping strategies like overeating or binge eating (Drewnowski &amp; Specter, 2004; Frongillo &amp; Bernal, 2014).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Association with reward:</a:t>
            </a:r>
            <a:r>
              <a:rPr lang="en"/>
              <a:t> Food scarcity may strengthen associations between food and reward, increasing food cravings and consumption, perpetuating unhealthy eating behaviors and weight gain (Frongillo &amp; Bernal, 2014).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1"/>
          <p:cNvSpPr txBox="1"/>
          <p:nvPr>
            <p:ph type="title"/>
          </p:nvPr>
        </p:nvSpPr>
        <p:spPr>
          <a:xfrm>
            <a:off x="713225" y="3274400"/>
            <a:ext cx="55977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</a:t>
            </a:r>
            <a:endParaRPr/>
          </a:p>
        </p:txBody>
      </p:sp>
      <p:sp>
        <p:nvSpPr>
          <p:cNvPr id="761" name="Google Shape;761;p41"/>
          <p:cNvSpPr txBox="1"/>
          <p:nvPr>
            <p:ph idx="2" type="title"/>
          </p:nvPr>
        </p:nvSpPr>
        <p:spPr>
          <a:xfrm>
            <a:off x="832300" y="2423600"/>
            <a:ext cx="1235700" cy="9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62" name="Google Shape;762;p41"/>
          <p:cNvSpPr txBox="1"/>
          <p:nvPr>
            <p:ph idx="4294967295" type="body"/>
          </p:nvPr>
        </p:nvSpPr>
        <p:spPr>
          <a:xfrm>
            <a:off x="720000" y="4116200"/>
            <a:ext cx="77040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we know there is a statistically significant relationship between the two, it is time to run our own cluster analysis!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Cluster Analysis</a:t>
            </a:r>
            <a:endParaRPr/>
          </a:p>
        </p:txBody>
      </p:sp>
      <p:sp>
        <p:nvSpPr>
          <p:cNvPr id="768" name="Google Shape;768;p42"/>
          <p:cNvSpPr txBox="1"/>
          <p:nvPr>
            <p:ph idx="1" type="body"/>
          </p:nvPr>
        </p:nvSpPr>
        <p:spPr>
          <a:xfrm>
            <a:off x="720013" y="1017725"/>
            <a:ext cx="7704000" cy="18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analysis, we will utilized a</a:t>
            </a:r>
            <a:r>
              <a:rPr b="1" lang="en"/>
              <a:t> K-means clustering method.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reminder, the Urban Institute also conducted a cluster analysis, but they used </a:t>
            </a:r>
            <a:r>
              <a:rPr b="1" lang="en"/>
              <a:t>hierarchical</a:t>
            </a:r>
            <a:r>
              <a:rPr b="1" lang="en"/>
              <a:t> clustering</a:t>
            </a:r>
            <a:r>
              <a:rPr lang="en"/>
              <a:t>, which is a different method.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 refers to </a:t>
            </a:r>
            <a:r>
              <a:rPr lang="en">
                <a:highlight>
                  <a:srgbClr val="FFFFFF"/>
                </a:highlight>
              </a:rPr>
              <a:t> unsupervised machine learning algorithm used for partitioning a dataset into a pre-defined number of clusters. The goal is to </a:t>
            </a:r>
            <a:r>
              <a:rPr b="1" lang="en">
                <a:highlight>
                  <a:srgbClr val="FFFFFF"/>
                </a:highlight>
              </a:rPr>
              <a:t>group similar data points together and discover underlying patterns or structures within the data.</a:t>
            </a:r>
            <a:endParaRPr/>
          </a:p>
        </p:txBody>
      </p:sp>
      <p:pic>
        <p:nvPicPr>
          <p:cNvPr id="769" name="Google Shape;7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313" y="2843526"/>
            <a:ext cx="26193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43" name="Google Shape;643;p25"/>
          <p:cNvSpPr txBox="1"/>
          <p:nvPr>
            <p:ph idx="2" type="title"/>
          </p:nvPr>
        </p:nvSpPr>
        <p:spPr>
          <a:xfrm>
            <a:off x="899701" y="1438837"/>
            <a:ext cx="734700" cy="6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44" name="Google Shape;644;p25"/>
          <p:cNvSpPr txBox="1"/>
          <p:nvPr>
            <p:ph idx="3" type="title"/>
          </p:nvPr>
        </p:nvSpPr>
        <p:spPr>
          <a:xfrm>
            <a:off x="4648199" y="1415162"/>
            <a:ext cx="734700" cy="6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45" name="Google Shape;645;p25"/>
          <p:cNvSpPr txBox="1"/>
          <p:nvPr>
            <p:ph idx="4" type="title"/>
          </p:nvPr>
        </p:nvSpPr>
        <p:spPr>
          <a:xfrm>
            <a:off x="899701" y="2454600"/>
            <a:ext cx="7347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46" name="Google Shape;646;p25"/>
          <p:cNvSpPr txBox="1"/>
          <p:nvPr>
            <p:ph idx="5" type="title"/>
          </p:nvPr>
        </p:nvSpPr>
        <p:spPr>
          <a:xfrm>
            <a:off x="4717499" y="2454600"/>
            <a:ext cx="7347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47" name="Google Shape;647;p25"/>
          <p:cNvSpPr txBox="1"/>
          <p:nvPr>
            <p:ph idx="6" type="title"/>
          </p:nvPr>
        </p:nvSpPr>
        <p:spPr>
          <a:xfrm>
            <a:off x="899704" y="3468563"/>
            <a:ext cx="7347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48" name="Google Shape;648;p25"/>
          <p:cNvSpPr txBox="1"/>
          <p:nvPr>
            <p:ph idx="1" type="subTitle"/>
          </p:nvPr>
        </p:nvSpPr>
        <p:spPr>
          <a:xfrm>
            <a:off x="1821447" y="1527937"/>
            <a:ext cx="26397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49" name="Google Shape;649;p25"/>
          <p:cNvSpPr txBox="1"/>
          <p:nvPr>
            <p:ph idx="8" type="subTitle"/>
          </p:nvPr>
        </p:nvSpPr>
        <p:spPr>
          <a:xfrm>
            <a:off x="1856100" y="2498625"/>
            <a:ext cx="263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  <p:sp>
        <p:nvSpPr>
          <p:cNvPr id="650" name="Google Shape;650;p25"/>
          <p:cNvSpPr txBox="1"/>
          <p:nvPr>
            <p:ph idx="13" type="subTitle"/>
          </p:nvPr>
        </p:nvSpPr>
        <p:spPr>
          <a:xfrm>
            <a:off x="5604599" y="1529587"/>
            <a:ext cx="26397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5"/>
          <p:cNvSpPr txBox="1"/>
          <p:nvPr>
            <p:ph idx="14" type="subTitle"/>
          </p:nvPr>
        </p:nvSpPr>
        <p:spPr>
          <a:xfrm>
            <a:off x="5604599" y="2544000"/>
            <a:ext cx="26397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5"/>
          <p:cNvSpPr txBox="1"/>
          <p:nvPr>
            <p:ph idx="13" type="subTitle"/>
          </p:nvPr>
        </p:nvSpPr>
        <p:spPr>
          <a:xfrm>
            <a:off x="1856099" y="3579887"/>
            <a:ext cx="26397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 Objectives</a:t>
            </a:r>
            <a:endParaRPr/>
          </a:p>
        </p:txBody>
      </p:sp>
      <p:sp>
        <p:nvSpPr>
          <p:cNvPr id="775" name="Google Shape;775;p43"/>
          <p:cNvSpPr txBox="1"/>
          <p:nvPr>
            <p:ph idx="1" type="body"/>
          </p:nvPr>
        </p:nvSpPr>
        <p:spPr>
          <a:xfrm>
            <a:off x="720000" y="1017725"/>
            <a:ext cx="7704000" cy="3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Char char="●"/>
            </a:pPr>
            <a:r>
              <a:rPr b="1" lang="en">
                <a:highlight>
                  <a:srgbClr val="FFFFFF"/>
                </a:highlight>
              </a:rPr>
              <a:t>Grouping similar data points: </a:t>
            </a:r>
            <a:r>
              <a:rPr lang="en">
                <a:highlight>
                  <a:srgbClr val="FFFFFF"/>
                </a:highlight>
              </a:rPr>
              <a:t>K-means aims to identify patterns in data by grouping data points that </a:t>
            </a:r>
            <a:r>
              <a:rPr i="1" lang="en">
                <a:highlight>
                  <a:srgbClr val="FFFFFF"/>
                </a:highlight>
              </a:rPr>
              <a:t>share similar characteristics </a:t>
            </a:r>
            <a:r>
              <a:rPr lang="en">
                <a:highlight>
                  <a:srgbClr val="FFFFFF"/>
                </a:highlight>
              </a:rPr>
              <a:t>together. </a:t>
            </a:r>
            <a:endParaRPr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>
                <a:highlight>
                  <a:srgbClr val="FFFFFF"/>
                </a:highlight>
              </a:rPr>
              <a:t>Minimizing within-cluster distance: </a:t>
            </a:r>
            <a:r>
              <a:rPr lang="en">
                <a:highlight>
                  <a:srgbClr val="FFFFFF"/>
                </a:highlight>
              </a:rPr>
              <a:t>The algorithm strives to make sure data points within a cluster are </a:t>
            </a:r>
            <a:r>
              <a:rPr i="1" lang="en">
                <a:highlight>
                  <a:srgbClr val="FFFFFF"/>
                </a:highlight>
              </a:rPr>
              <a:t>as close as possible to each other</a:t>
            </a:r>
            <a:r>
              <a:rPr lang="en">
                <a:highlight>
                  <a:srgbClr val="FFFFFF"/>
                </a:highlight>
              </a:rPr>
              <a:t>. This ensures tight-knit clusters with high cohesiveness.</a:t>
            </a:r>
            <a:endParaRPr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</a:pPr>
            <a:r>
              <a:rPr b="1" lang="en">
                <a:highlight>
                  <a:srgbClr val="FFFFFF"/>
                </a:highlight>
              </a:rPr>
              <a:t>Maximizing between-cluster distance:</a:t>
            </a:r>
            <a:r>
              <a:rPr lang="en">
                <a:highlight>
                  <a:srgbClr val="FFFFFF"/>
                </a:highlight>
              </a:rPr>
              <a:t> Conversely, k-means also tries to maximize the separation between clusters. Ideally, data points from different clusters should be far apart, making the clusters distinct from each other.</a:t>
            </a:r>
            <a:endParaRPr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6" name="Google Shape;776;p43"/>
          <p:cNvPicPr preferRelativeResize="0"/>
          <p:nvPr/>
        </p:nvPicPr>
        <p:blipFill rotWithShape="1">
          <a:blip r:embed="rId3">
            <a:alphaModFix/>
          </a:blip>
          <a:srcRect b="5985" l="10334" r="5440" t="6371"/>
          <a:stretch/>
        </p:blipFill>
        <p:spPr>
          <a:xfrm>
            <a:off x="5087625" y="3028300"/>
            <a:ext cx="3158887" cy="16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clusters + Scaling</a:t>
            </a:r>
            <a:endParaRPr/>
          </a:p>
        </p:txBody>
      </p:sp>
      <p:sp>
        <p:nvSpPr>
          <p:cNvPr id="782" name="Google Shape;782;p44"/>
          <p:cNvSpPr txBox="1"/>
          <p:nvPr>
            <p:ph idx="1" type="body"/>
          </p:nvPr>
        </p:nvSpPr>
        <p:spPr>
          <a:xfrm>
            <a:off x="720000" y="1017725"/>
            <a:ext cx="77040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starting the analysis, we had to prepare a bit.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utilizing the elbow method, we determined that the optimal number of clusters for our data would be 5, compared to Urban Institutes’ 10.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we had to scale our data to make the clustering more accurate. We also had to remove a 405/</a:t>
            </a:r>
            <a:r>
              <a:rPr lang="en"/>
              <a:t>3,135</a:t>
            </a:r>
            <a:r>
              <a:rPr lang="en"/>
              <a:t> </a:t>
            </a:r>
            <a:r>
              <a:rPr lang="en"/>
              <a:t>observations</a:t>
            </a:r>
            <a:r>
              <a:rPr lang="en"/>
              <a:t> because of NA values. </a:t>
            </a:r>
            <a:endParaRPr/>
          </a:p>
        </p:txBody>
      </p:sp>
      <p:pic>
        <p:nvPicPr>
          <p:cNvPr id="783" name="Google Shape;7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50" y="2315400"/>
            <a:ext cx="4211850" cy="2331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95250">
              <a:srgbClr val="000000">
                <a:alpha val="35000"/>
              </a:srgbClr>
            </a:outerShdw>
          </a:effectLst>
        </p:spPr>
      </p:pic>
      <p:pic>
        <p:nvPicPr>
          <p:cNvPr id="784" name="Google Shape;78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425" y="2315413"/>
            <a:ext cx="4211851" cy="233103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95250">
              <a:srgbClr val="000000">
                <a:alpha val="35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 Results</a:t>
            </a:r>
            <a:endParaRPr/>
          </a:p>
        </p:txBody>
      </p:sp>
      <p:sp>
        <p:nvSpPr>
          <p:cNvPr id="790" name="Google Shape;790;p45"/>
          <p:cNvSpPr txBox="1"/>
          <p:nvPr>
            <p:ph idx="1" type="body"/>
          </p:nvPr>
        </p:nvSpPr>
        <p:spPr>
          <a:xfrm>
            <a:off x="720000" y="1017725"/>
            <a:ext cx="7704000" cy="2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the characterizations for each of our </a:t>
            </a:r>
            <a:r>
              <a:rPr lang="en"/>
              <a:t>clusters</a:t>
            </a:r>
            <a:r>
              <a:rPr lang="en"/>
              <a:t>. </a:t>
            </a:r>
            <a:endParaRPr/>
          </a:p>
        </p:txBody>
      </p:sp>
      <p:graphicFrame>
        <p:nvGraphicFramePr>
          <p:cNvPr id="791" name="Google Shape;791;p45"/>
          <p:cNvGraphicFramePr/>
          <p:nvPr/>
        </p:nvGraphicFramePr>
        <p:xfrm>
          <a:off x="7200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{1F7AD7C8-2203-4E13-90B6-498EFA67256E}</a:tableStyleId>
              </a:tblPr>
              <a:tblGrid>
                <a:gridCol w="828025"/>
                <a:gridCol w="898425"/>
                <a:gridCol w="1540300"/>
                <a:gridCol w="1500500"/>
                <a:gridCol w="2936750"/>
              </a:tblGrid>
              <a:tr h="41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Cluster</a:t>
                      </a:r>
                      <a:endParaRPr b="1"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Counties</a:t>
                      </a:r>
                      <a:endParaRPr b="1"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Food Insecurity</a:t>
                      </a:r>
                      <a:endParaRPr b="1"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Obesity</a:t>
                      </a:r>
                      <a:endParaRPr b="1"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Other Characterizations</a:t>
                      </a:r>
                      <a:endParaRPr b="1"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369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Very high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Very high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The poorest, most people of color, least educated.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873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Moderately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 high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Moderately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 high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Poor, o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ldest, most disability,  very rural, whiter population.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305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Very low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Very low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Very rich, urban,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 educated, and the youngest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891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Low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Moderate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Comfortable economically, less urban,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very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 white. 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475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Moderate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Moderate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Urban, middle class.</a:t>
                      </a:r>
                      <a:endParaRPr sz="12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" name="Google Shape;796;p46"/>
          <p:cNvPicPr preferRelativeResize="0"/>
          <p:nvPr/>
        </p:nvPicPr>
        <p:blipFill rotWithShape="1">
          <a:blip r:embed="rId3">
            <a:alphaModFix/>
          </a:blip>
          <a:srcRect b="4689" l="1283" r="0" t="0"/>
          <a:stretch/>
        </p:blipFill>
        <p:spPr>
          <a:xfrm>
            <a:off x="58750" y="146563"/>
            <a:ext cx="9026498" cy="485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7"/>
          <p:cNvSpPr txBox="1"/>
          <p:nvPr>
            <p:ph type="title"/>
          </p:nvPr>
        </p:nvSpPr>
        <p:spPr>
          <a:xfrm>
            <a:off x="713225" y="3274400"/>
            <a:ext cx="55977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Moderation</a:t>
            </a:r>
            <a:endParaRPr/>
          </a:p>
        </p:txBody>
      </p:sp>
      <p:sp>
        <p:nvSpPr>
          <p:cNvPr id="802" name="Google Shape;802;p47"/>
          <p:cNvSpPr txBox="1"/>
          <p:nvPr>
            <p:ph idx="2" type="title"/>
          </p:nvPr>
        </p:nvSpPr>
        <p:spPr>
          <a:xfrm>
            <a:off x="832300" y="2423600"/>
            <a:ext cx="1235700" cy="9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03" name="Google Shape;803;p47"/>
          <p:cNvSpPr txBox="1"/>
          <p:nvPr>
            <p:ph idx="4294967295" type="body"/>
          </p:nvPr>
        </p:nvSpPr>
        <p:spPr>
          <a:xfrm>
            <a:off x="720000" y="4116200"/>
            <a:ext cx="7825500" cy="2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wanted to dig deeper into the relationship, and determine if there any moderators in the relationship.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moderation analysis?</a:t>
            </a:r>
            <a:endParaRPr/>
          </a:p>
        </p:txBody>
      </p:sp>
      <p:sp>
        <p:nvSpPr>
          <p:cNvPr id="809" name="Google Shape;809;p48"/>
          <p:cNvSpPr txBox="1"/>
          <p:nvPr>
            <p:ph idx="1" type="body"/>
          </p:nvPr>
        </p:nvSpPr>
        <p:spPr>
          <a:xfrm>
            <a:off x="720000" y="1017726"/>
            <a:ext cx="7704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Moderation: a statistical technique used to understand how </a:t>
            </a:r>
            <a:r>
              <a:rPr b="1" lang="en"/>
              <a:t>the relationship between two variables changes depending on the level of the third variable</a:t>
            </a:r>
            <a:r>
              <a:rPr lang="en"/>
              <a:t>, known as the moderator. 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there are two parts to this. 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Main Relationship</a:t>
            </a:r>
            <a:r>
              <a:rPr lang="en"/>
              <a:t>: the primary relationship that is being studied, usually between an independent variable (food insecurity) and a dependent variable (obesity).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Moderator</a:t>
            </a:r>
            <a:r>
              <a:rPr lang="en"/>
              <a:t>: This is the third variable that might change the </a:t>
            </a:r>
            <a:r>
              <a:rPr b="1" lang="en"/>
              <a:t>strength or direction of the relationship </a:t>
            </a:r>
            <a:r>
              <a:rPr lang="en"/>
              <a:t>between the independent variable and the dependent variable.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0" name="Google Shape;810;p48"/>
          <p:cNvPicPr preferRelativeResize="0"/>
          <p:nvPr/>
        </p:nvPicPr>
        <p:blipFill rotWithShape="1">
          <a:blip r:embed="rId3">
            <a:alphaModFix/>
          </a:blip>
          <a:srcRect b="0" l="0" r="0" t="7535"/>
          <a:stretch/>
        </p:blipFill>
        <p:spPr>
          <a:xfrm>
            <a:off x="2697250" y="3355875"/>
            <a:ext cx="3749500" cy="13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moderators of interest</a:t>
            </a:r>
            <a:endParaRPr/>
          </a:p>
        </p:txBody>
      </p:sp>
      <p:sp>
        <p:nvSpPr>
          <p:cNvPr id="816" name="Google Shape;816;p49"/>
          <p:cNvSpPr txBox="1"/>
          <p:nvPr>
            <p:ph idx="1" type="body"/>
          </p:nvPr>
        </p:nvSpPr>
        <p:spPr>
          <a:xfrm>
            <a:off x="642950" y="1017720"/>
            <a:ext cx="7704000" cy="3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past research, we decided to choose the following variables as our moderators. Here are some definitions from the urban institute as well, just to understand them a bit better: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People of color</a:t>
            </a:r>
            <a:r>
              <a:rPr lang="en"/>
              <a:t>: share of people who reported being hispanic or non-hispanic and one of the following races - Black, Asian or Pacific Islander, American Indian or Alaska Native, another race, or multiracial.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Less than college education</a:t>
            </a:r>
            <a:r>
              <a:rPr lang="en"/>
              <a:t>: share of people ages 25 or older with no college degree (includes associate’s degrees, bachelor’s degrees , and graduate degrees)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Median Income</a:t>
            </a:r>
            <a:r>
              <a:rPr lang="en"/>
              <a:t>: </a:t>
            </a:r>
            <a:r>
              <a:rPr lang="en"/>
              <a:t>the middle point of income distribution in a population.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Rural Population</a:t>
            </a:r>
            <a:r>
              <a:rPr lang="en"/>
              <a:t>: share of a  population living in rural areas.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when analyzing the moderation effect, keep in mind that we are looking at the difference between slopes!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of Color</a:t>
            </a:r>
            <a:endParaRPr/>
          </a:p>
        </p:txBody>
      </p:sp>
      <p:sp>
        <p:nvSpPr>
          <p:cNvPr id="822" name="Google Shape;822;p50"/>
          <p:cNvSpPr txBox="1"/>
          <p:nvPr>
            <p:ph idx="1" type="body"/>
          </p:nvPr>
        </p:nvSpPr>
        <p:spPr>
          <a:xfrm>
            <a:off x="4384500" y="1031725"/>
            <a:ext cx="4604100" cy="30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T</a:t>
            </a:r>
            <a:r>
              <a:rPr lang="en" sz="1150"/>
              <a:t>he interaction term (0.0046)</a:t>
            </a:r>
            <a:r>
              <a:rPr lang="en" sz="1150"/>
              <a:t> indicates that </a:t>
            </a:r>
            <a:r>
              <a:rPr lang="en"/>
              <a:t>the interaction effect </a:t>
            </a:r>
            <a:r>
              <a:rPr b="1" lang="en" u="sng"/>
              <a:t>increases the impact</a:t>
            </a:r>
            <a:r>
              <a:rPr lang="en" u="sng"/>
              <a:t> of food insecurity on obesity </a:t>
            </a:r>
            <a:r>
              <a:rPr b="1" lang="en" u="sng"/>
              <a:t>as the rates of people of color in a population increases.</a:t>
            </a:r>
            <a:endParaRPr sz="1150" u="sng"/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It i</a:t>
            </a:r>
            <a:r>
              <a:rPr lang="en" sz="1150"/>
              <a:t>s </a:t>
            </a:r>
            <a:r>
              <a:rPr b="1" lang="en" sz="1150"/>
              <a:t>statistically significant </a:t>
            </a:r>
            <a:r>
              <a:rPr lang="en" sz="1150"/>
              <a:t>and </a:t>
            </a:r>
            <a:r>
              <a:rPr b="1" lang="en" sz="1150"/>
              <a:t>positive moderator</a:t>
            </a:r>
            <a:endParaRPr sz="1150"/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The r-squared indicates that </a:t>
            </a:r>
            <a:r>
              <a:rPr b="1" lang="en" sz="1150"/>
              <a:t>21.87% </a:t>
            </a:r>
            <a:r>
              <a:rPr lang="en" sz="1150"/>
              <a:t>of obesity is explained by this model.</a:t>
            </a:r>
            <a:endParaRPr sz="1150"/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Populations with </a:t>
            </a:r>
            <a:r>
              <a:rPr b="1" lang="en" sz="1150"/>
              <a:t>higher rates of people of color </a:t>
            </a:r>
            <a:r>
              <a:rPr lang="en" sz="1150"/>
              <a:t>start with the </a:t>
            </a:r>
            <a:r>
              <a:rPr b="1" lang="en" sz="1150"/>
              <a:t>lower </a:t>
            </a:r>
            <a:r>
              <a:rPr lang="en" sz="1150"/>
              <a:t>obesity rates when there is no food insecurity. But as food insecurity increases, they have a </a:t>
            </a:r>
            <a:r>
              <a:rPr b="1" lang="en" sz="1150"/>
              <a:t>steeper </a:t>
            </a:r>
            <a:r>
              <a:rPr lang="en" sz="1150"/>
              <a:t>rise in obesity. </a:t>
            </a:r>
            <a:endParaRPr sz="1150"/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b="1" lang="en" sz="1150"/>
              <a:t>Whiter populations</a:t>
            </a:r>
            <a:r>
              <a:rPr lang="en" sz="1150"/>
              <a:t> start off with a </a:t>
            </a:r>
            <a:r>
              <a:rPr b="1" lang="en" sz="1150"/>
              <a:t>higher </a:t>
            </a:r>
            <a:r>
              <a:rPr lang="en" sz="1150"/>
              <a:t>obesity rate when there is no food insecurity, but the slope is </a:t>
            </a:r>
            <a:r>
              <a:rPr b="1" lang="en" sz="1150"/>
              <a:t>weaker. </a:t>
            </a:r>
            <a:endParaRPr b="1" sz="1150"/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All of the different levels end up crossing at a certain point, which is confusing. </a:t>
            </a:r>
            <a:endParaRPr sz="1150"/>
          </a:p>
        </p:txBody>
      </p:sp>
      <p:pic>
        <p:nvPicPr>
          <p:cNvPr id="823" name="Google Shape;82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88" y="1031713"/>
            <a:ext cx="4366024" cy="2694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95250">
              <a:srgbClr val="000000">
                <a:alpha val="35000"/>
              </a:srgbClr>
            </a:outerShdw>
          </a:effectLst>
        </p:spPr>
      </p:pic>
      <p:pic>
        <p:nvPicPr>
          <p:cNvPr id="824" name="Google Shape;824;p50"/>
          <p:cNvPicPr preferRelativeResize="0"/>
          <p:nvPr/>
        </p:nvPicPr>
        <p:blipFill rotWithShape="1">
          <a:blip r:embed="rId4">
            <a:alphaModFix/>
          </a:blip>
          <a:srcRect b="28871" l="0" r="0" t="0"/>
          <a:stretch/>
        </p:blipFill>
        <p:spPr>
          <a:xfrm>
            <a:off x="167400" y="3796568"/>
            <a:ext cx="3755099" cy="84708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95250">
              <a:srgbClr val="000000">
                <a:alpha val="35000"/>
              </a:srgbClr>
            </a:outerShdw>
          </a:effectLst>
        </p:spPr>
      </p:pic>
      <p:pic>
        <p:nvPicPr>
          <p:cNvPr id="825" name="Google Shape;825;p50"/>
          <p:cNvPicPr preferRelativeResize="0"/>
          <p:nvPr/>
        </p:nvPicPr>
        <p:blipFill rotWithShape="1">
          <a:blip r:embed="rId4">
            <a:alphaModFix/>
          </a:blip>
          <a:srcRect b="0" l="0" r="0" t="71126"/>
          <a:stretch/>
        </p:blipFill>
        <p:spPr>
          <a:xfrm>
            <a:off x="4167400" y="4180050"/>
            <a:ext cx="4129550" cy="378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95250">
              <a:srgbClr val="000000">
                <a:alpha val="35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than College Education</a:t>
            </a:r>
            <a:endParaRPr/>
          </a:p>
        </p:txBody>
      </p:sp>
      <p:sp>
        <p:nvSpPr>
          <p:cNvPr id="831" name="Google Shape;831;p51"/>
          <p:cNvSpPr txBox="1"/>
          <p:nvPr>
            <p:ph idx="1" type="body"/>
          </p:nvPr>
        </p:nvSpPr>
        <p:spPr>
          <a:xfrm>
            <a:off x="4442300" y="1033275"/>
            <a:ext cx="4276500" cy="269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The interaction term (0.0052) indicates that </a:t>
            </a:r>
            <a:r>
              <a:rPr lang="en"/>
              <a:t>the interaction effect </a:t>
            </a:r>
            <a:r>
              <a:rPr b="1" lang="en" u="sng"/>
              <a:t>increases the impact</a:t>
            </a:r>
            <a:r>
              <a:rPr lang="en" u="sng"/>
              <a:t> of food insecurity on obesity </a:t>
            </a:r>
            <a:r>
              <a:rPr b="1" lang="en" u="sng"/>
              <a:t>as less college education increases.</a:t>
            </a:r>
            <a:endParaRPr sz="1150"/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It is </a:t>
            </a:r>
            <a:r>
              <a:rPr b="1" lang="en" sz="1150"/>
              <a:t>statistically significant </a:t>
            </a:r>
            <a:r>
              <a:rPr lang="en" sz="1150"/>
              <a:t>and </a:t>
            </a:r>
            <a:r>
              <a:rPr b="1" lang="en" sz="1150"/>
              <a:t>positive moderator</a:t>
            </a:r>
            <a:r>
              <a:rPr lang="en" sz="1150"/>
              <a:t> </a:t>
            </a:r>
            <a:endParaRPr sz="1150"/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The r-squared indicates that </a:t>
            </a:r>
            <a:r>
              <a:rPr b="1" lang="en" sz="1150"/>
              <a:t>41.98%</a:t>
            </a:r>
            <a:r>
              <a:rPr lang="en" sz="1150"/>
              <a:t> </a:t>
            </a:r>
            <a:r>
              <a:rPr b="1" lang="en" sz="1150"/>
              <a:t> </a:t>
            </a:r>
            <a:r>
              <a:rPr lang="en" sz="1150"/>
              <a:t>of obesity is explained by this model.</a:t>
            </a:r>
            <a:endParaRPr sz="1150"/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b="1" lang="en" sz="1150"/>
              <a:t>More educated populations</a:t>
            </a:r>
            <a:r>
              <a:rPr lang="en" sz="1150"/>
              <a:t> start with </a:t>
            </a:r>
            <a:r>
              <a:rPr b="1" lang="en" sz="1150"/>
              <a:t>lower obesity rates </a:t>
            </a:r>
            <a:r>
              <a:rPr lang="en" sz="1150"/>
              <a:t>when there is no food insecurity, and have a </a:t>
            </a:r>
            <a:r>
              <a:rPr b="1" lang="en" sz="1150"/>
              <a:t>weaker slope</a:t>
            </a:r>
            <a:r>
              <a:rPr lang="en" sz="1150"/>
              <a:t> as food insecurity increases.</a:t>
            </a:r>
            <a:endParaRPr sz="1150"/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b="1" lang="en" sz="1150"/>
              <a:t>Less educated populations</a:t>
            </a:r>
            <a:r>
              <a:rPr lang="en" sz="1150"/>
              <a:t> start with </a:t>
            </a:r>
            <a:r>
              <a:rPr b="1" lang="en" sz="1150"/>
              <a:t>higher obesity rates </a:t>
            </a:r>
            <a:r>
              <a:rPr lang="en" sz="1150"/>
              <a:t>when there is no food insecurity, and as food insecurity increases, </a:t>
            </a:r>
            <a:r>
              <a:rPr b="1" lang="en" sz="1150"/>
              <a:t>the slope is steeper.</a:t>
            </a:r>
            <a:r>
              <a:rPr lang="en" sz="1150"/>
              <a:t> </a:t>
            </a:r>
            <a:endParaRPr sz="1150"/>
          </a:p>
        </p:txBody>
      </p:sp>
      <p:pic>
        <p:nvPicPr>
          <p:cNvPr id="832" name="Google Shape;83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00" y="1033272"/>
            <a:ext cx="4361688" cy="269748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95250">
              <a:srgbClr val="000000">
                <a:alpha val="35000"/>
              </a:srgbClr>
            </a:outerShdw>
          </a:effectLst>
        </p:spPr>
      </p:pic>
      <p:pic>
        <p:nvPicPr>
          <p:cNvPr id="833" name="Google Shape;833;p51"/>
          <p:cNvPicPr preferRelativeResize="0"/>
          <p:nvPr/>
        </p:nvPicPr>
        <p:blipFill rotWithShape="1">
          <a:blip r:embed="rId4">
            <a:alphaModFix/>
          </a:blip>
          <a:srcRect b="32984" l="0" r="0" t="0"/>
          <a:stretch/>
        </p:blipFill>
        <p:spPr>
          <a:xfrm>
            <a:off x="167400" y="3844751"/>
            <a:ext cx="3755100" cy="847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95250">
              <a:srgbClr val="000000">
                <a:alpha val="35000"/>
              </a:srgbClr>
            </a:outerShdw>
          </a:effectLst>
        </p:spPr>
      </p:pic>
      <p:pic>
        <p:nvPicPr>
          <p:cNvPr id="834" name="Google Shape;834;p51"/>
          <p:cNvPicPr preferRelativeResize="0"/>
          <p:nvPr/>
        </p:nvPicPr>
        <p:blipFill rotWithShape="1">
          <a:blip r:embed="rId4">
            <a:alphaModFix/>
          </a:blip>
          <a:srcRect b="0" l="0" r="0" t="70082"/>
          <a:stretch/>
        </p:blipFill>
        <p:spPr>
          <a:xfrm>
            <a:off x="4080725" y="4060353"/>
            <a:ext cx="4129550" cy="4158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95250">
              <a:srgbClr val="000000">
                <a:alpha val="35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Income</a:t>
            </a:r>
            <a:endParaRPr/>
          </a:p>
        </p:txBody>
      </p:sp>
      <p:sp>
        <p:nvSpPr>
          <p:cNvPr id="840" name="Google Shape;840;p52"/>
          <p:cNvSpPr txBox="1"/>
          <p:nvPr>
            <p:ph idx="1" type="body"/>
          </p:nvPr>
        </p:nvSpPr>
        <p:spPr>
          <a:xfrm>
            <a:off x="4162950" y="1017725"/>
            <a:ext cx="4260900" cy="367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interaction term (</a:t>
            </a:r>
            <a:r>
              <a:rPr lang="en"/>
              <a:t>-9.888e-06) indicates that the interaction effect </a:t>
            </a:r>
            <a:r>
              <a:rPr b="1" lang="en" u="sng"/>
              <a:t>decreases the impact</a:t>
            </a:r>
            <a:r>
              <a:rPr lang="en" u="sng"/>
              <a:t> of food insecurity on obesity </a:t>
            </a:r>
            <a:r>
              <a:rPr b="1" lang="en" u="sng"/>
              <a:t>as median income increases.</a:t>
            </a:r>
            <a:endParaRPr b="1" u="sng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interaction term is a </a:t>
            </a:r>
            <a:r>
              <a:rPr b="1" lang="en"/>
              <a:t>statistically significant</a:t>
            </a:r>
            <a:r>
              <a:rPr lang="en"/>
              <a:t> and </a:t>
            </a:r>
            <a:r>
              <a:rPr b="1" lang="en"/>
              <a:t>negative moderator </a:t>
            </a:r>
            <a:endParaRPr b="1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</a:t>
            </a:r>
            <a:r>
              <a:rPr lang="en"/>
              <a:t>he model explains </a:t>
            </a:r>
            <a:r>
              <a:rPr b="1" lang="en"/>
              <a:t>29.26% </a:t>
            </a:r>
            <a:r>
              <a:rPr lang="en"/>
              <a:t>of obesity variance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Populations with </a:t>
            </a:r>
            <a:r>
              <a:rPr b="1" lang="en"/>
              <a:t>high income </a:t>
            </a:r>
            <a:r>
              <a:rPr lang="en"/>
              <a:t>have </a:t>
            </a:r>
            <a:r>
              <a:rPr b="1" lang="en"/>
              <a:t>nearly no interaction</a:t>
            </a:r>
            <a:r>
              <a:rPr lang="en"/>
              <a:t> between food </a:t>
            </a:r>
            <a:r>
              <a:rPr lang="en"/>
              <a:t>insecurity</a:t>
            </a:r>
            <a:r>
              <a:rPr lang="en"/>
              <a:t> and obesity. 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As p</a:t>
            </a:r>
            <a:r>
              <a:rPr b="1" lang="en"/>
              <a:t>opulations get poorer</a:t>
            </a:r>
            <a:r>
              <a:rPr lang="en"/>
              <a:t>, the relationship between obesity and food insecurity becomes </a:t>
            </a:r>
            <a:r>
              <a:rPr b="1" lang="en"/>
              <a:t>a lot stronger.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841" name="Google Shape;84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75" y="1017713"/>
            <a:ext cx="3960581" cy="244423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95250">
              <a:srgbClr val="000000">
                <a:alpha val="25000"/>
              </a:srgbClr>
            </a:outerShdw>
          </a:effectLst>
        </p:spPr>
      </p:pic>
      <p:pic>
        <p:nvPicPr>
          <p:cNvPr id="842" name="Google Shape;84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225" y="3604850"/>
            <a:ext cx="3347651" cy="1084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95250">
              <a:srgbClr val="000000">
                <a:alpha val="3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6"/>
          <p:cNvSpPr txBox="1"/>
          <p:nvPr>
            <p:ph type="title"/>
          </p:nvPr>
        </p:nvSpPr>
        <p:spPr>
          <a:xfrm>
            <a:off x="713225" y="3274400"/>
            <a:ext cx="4383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58" name="Google Shape;658;p26"/>
          <p:cNvSpPr txBox="1"/>
          <p:nvPr>
            <p:ph idx="2" type="title"/>
          </p:nvPr>
        </p:nvSpPr>
        <p:spPr>
          <a:xfrm>
            <a:off x="832300" y="2423600"/>
            <a:ext cx="1235700" cy="9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59" name="Google Shape;659;p26"/>
          <p:cNvSpPr txBox="1"/>
          <p:nvPr>
            <p:ph idx="4294967295" type="body"/>
          </p:nvPr>
        </p:nvSpPr>
        <p:spPr>
          <a:xfrm>
            <a:off x="720000" y="4116200"/>
            <a:ext cx="7704000" cy="2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question, inspirations, and data sets utilized.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Rural Population </a:t>
            </a:r>
            <a:endParaRPr/>
          </a:p>
        </p:txBody>
      </p:sp>
      <p:sp>
        <p:nvSpPr>
          <p:cNvPr id="848" name="Google Shape;848;p53"/>
          <p:cNvSpPr txBox="1"/>
          <p:nvPr>
            <p:ph idx="1" type="body"/>
          </p:nvPr>
        </p:nvSpPr>
        <p:spPr>
          <a:xfrm>
            <a:off x="4649625" y="1171850"/>
            <a:ext cx="4069200" cy="353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interaction term indicates that rural population is </a:t>
            </a:r>
            <a:r>
              <a:rPr b="1" lang="en" u="sng"/>
              <a:t>not a statistically significant moderator.</a:t>
            </a:r>
            <a:endParaRPr b="1" u="sng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 other words, changes in rural population levels </a:t>
            </a:r>
            <a:r>
              <a:rPr b="1" lang="en"/>
              <a:t>do not </a:t>
            </a:r>
            <a:r>
              <a:rPr lang="en"/>
              <a:t>change the interaction between food insecurity and obesity.</a:t>
            </a:r>
            <a:endParaRPr/>
          </a:p>
        </p:txBody>
      </p:sp>
      <p:pic>
        <p:nvPicPr>
          <p:cNvPr id="849" name="Google Shape;84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25" y="1171851"/>
            <a:ext cx="4148650" cy="256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95250">
              <a:srgbClr val="000000">
                <a:alpha val="35000"/>
              </a:srgbClr>
            </a:outerShdw>
          </a:effectLst>
        </p:spPr>
      </p:pic>
      <p:pic>
        <p:nvPicPr>
          <p:cNvPr id="850" name="Google Shape;85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925" y="3252975"/>
            <a:ext cx="3898575" cy="1252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95250">
              <a:srgbClr val="000000">
                <a:alpha val="35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4"/>
          <p:cNvSpPr txBox="1"/>
          <p:nvPr>
            <p:ph type="title"/>
          </p:nvPr>
        </p:nvSpPr>
        <p:spPr>
          <a:xfrm>
            <a:off x="713225" y="3274400"/>
            <a:ext cx="55977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56" name="Google Shape;856;p54"/>
          <p:cNvSpPr txBox="1"/>
          <p:nvPr>
            <p:ph idx="2" type="title"/>
          </p:nvPr>
        </p:nvSpPr>
        <p:spPr>
          <a:xfrm>
            <a:off x="832300" y="2423600"/>
            <a:ext cx="1235700" cy="9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57" name="Google Shape;857;p54"/>
          <p:cNvSpPr txBox="1"/>
          <p:nvPr>
            <p:ph idx="4294967295" type="body"/>
          </p:nvPr>
        </p:nvSpPr>
        <p:spPr>
          <a:xfrm>
            <a:off x="720000" y="4116200"/>
            <a:ext cx="7704000" cy="2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explanations to these results and takeaways?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 </a:t>
            </a:r>
            <a:endParaRPr/>
          </a:p>
        </p:txBody>
      </p:sp>
      <p:sp>
        <p:nvSpPr>
          <p:cNvPr id="863" name="Google Shape;863;p55"/>
          <p:cNvSpPr txBox="1"/>
          <p:nvPr>
            <p:ph idx="1" type="body"/>
          </p:nvPr>
        </p:nvSpPr>
        <p:spPr>
          <a:xfrm>
            <a:off x="720000" y="1017727"/>
            <a:ext cx="7704000" cy="3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</a:t>
            </a:r>
            <a:r>
              <a:rPr lang="en"/>
              <a:t>ur analysis uncovered a </a:t>
            </a:r>
            <a:r>
              <a:rPr b="1" lang="en"/>
              <a:t>statistically significant positive correlation (r = 0.44) between food insecurity and obesity rates</a:t>
            </a:r>
            <a:r>
              <a:rPr lang="en"/>
              <a:t>, indicating a notable association between these variables.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Through K-means clustering, we identified five distinct county clusters </a:t>
            </a:r>
            <a:r>
              <a:rPr b="1" lang="en"/>
              <a:t>characterized by varying levels of food insecurity and obesity, revealing nuanced patterns within the data</a:t>
            </a:r>
            <a:r>
              <a:rPr lang="en"/>
              <a:t>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Moderation analysis revealed the </a:t>
            </a:r>
            <a:r>
              <a:rPr b="1" lang="en"/>
              <a:t>significant roles of race, education level, and median income as moderators </a:t>
            </a:r>
            <a:r>
              <a:rPr lang="en"/>
              <a:t>in shaping the relationship between food insecurity and obesity, providing deeper insights into the underlying dynamics.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findings highlight the intricate interplay between socio-economic factors and health outcomes, emphasizing the need for comprehensive approaches to address food insecurity and obesity.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56"/>
          <p:cNvSpPr txBox="1"/>
          <p:nvPr>
            <p:ph idx="1" type="body"/>
          </p:nvPr>
        </p:nvSpPr>
        <p:spPr>
          <a:xfrm>
            <a:off x="720000" y="959925"/>
            <a:ext cx="7704000" cy="3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/>
              <a:t>Race</a:t>
            </a:r>
            <a:r>
              <a:rPr lang="en" sz="1100"/>
              <a:t>: Minority populations, particularly Black and Hispanic/Latinx communities, are </a:t>
            </a:r>
            <a:r>
              <a:rPr b="1" i="1" lang="en" sz="1100" u="sng"/>
              <a:t>disproportionately affected by both food insecurity and obesity</a:t>
            </a:r>
            <a:r>
              <a:rPr b="1" lang="en" sz="1100"/>
              <a:t> </a:t>
            </a:r>
            <a:r>
              <a:rPr lang="en" sz="1100"/>
              <a:t>(Franklin et al., 2011; Drewnowski &amp; Specter, 2004). Structural factors such as systemic racism contribute to limited access to healthy foods and healthcare, exacerbating disparities in health outcomes.</a:t>
            </a:r>
            <a:endParaRPr sz="1100"/>
          </a:p>
          <a:p>
            <a:pPr indent="-29845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/>
              <a:t>Education</a:t>
            </a:r>
            <a:r>
              <a:rPr lang="en" sz="1100"/>
              <a:t>: Lower education levels are associated with higher rates of both food insecurity and obesity (Franklin et al., 2011). </a:t>
            </a:r>
            <a:r>
              <a:rPr b="1" i="1" lang="en" sz="1100" u="sng"/>
              <a:t>This can be explained by the limited health literacy and awareness of healthy eating habits among individuals with lower education levels </a:t>
            </a:r>
            <a:r>
              <a:rPr lang="en" sz="1100"/>
              <a:t>(Burns, 2004).</a:t>
            </a:r>
            <a:endParaRPr sz="1100"/>
          </a:p>
          <a:p>
            <a:pPr indent="-29845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/>
              <a:t>Income Levels</a:t>
            </a:r>
            <a:r>
              <a:rPr lang="en" sz="1100"/>
              <a:t>: Economic disparities significantly impact dietary behaviors, with lower-income households facing a heightened risk of food insecurity and obesity (Franklin et al., 2011). </a:t>
            </a:r>
            <a:r>
              <a:rPr b="1" i="1" lang="en" sz="1100" u="sng"/>
              <a:t>Limited financial resources often steer individuals towards cheaper, calorie-dense options, perpetuating unhealthy eating habits and contributing to obesity </a:t>
            </a:r>
            <a:r>
              <a:rPr lang="en" sz="1100"/>
              <a:t>(Drewnowski &amp; Specter, 2004).</a:t>
            </a:r>
            <a:endParaRPr sz="1100"/>
          </a:p>
          <a:p>
            <a:pPr indent="-29845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/>
              <a:t>Geographic Location</a:t>
            </a:r>
            <a:r>
              <a:rPr lang="en" sz="1100"/>
              <a:t>: Rural environments present </a:t>
            </a:r>
            <a:r>
              <a:rPr i="1" lang="en" sz="1100" u="sng"/>
              <a:t>l</a:t>
            </a:r>
            <a:r>
              <a:rPr b="1" i="1" lang="en" sz="1100" u="sng"/>
              <a:t>imited access to nutritious foods and opportunities for physical activity</a:t>
            </a:r>
            <a:r>
              <a:rPr lang="en" sz="1100"/>
              <a:t> (Trivedi et al., 2015). </a:t>
            </a:r>
            <a:endParaRPr/>
          </a:p>
        </p:txBody>
      </p:sp>
      <p:sp>
        <p:nvSpPr>
          <p:cNvPr id="869" name="Google Shape;869;p56"/>
          <p:cNvSpPr txBox="1"/>
          <p:nvPr>
            <p:ph type="title"/>
          </p:nvPr>
        </p:nvSpPr>
        <p:spPr>
          <a:xfrm>
            <a:off x="720000" y="387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Explanations of the Analyses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7"/>
          <p:cNvSpPr txBox="1"/>
          <p:nvPr>
            <p:ph type="title"/>
          </p:nvPr>
        </p:nvSpPr>
        <p:spPr>
          <a:xfrm>
            <a:off x="720025" y="377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Urban </a:t>
            </a:r>
            <a:r>
              <a:rPr lang="en"/>
              <a:t>Institute</a:t>
            </a:r>
            <a:r>
              <a:rPr lang="en"/>
              <a:t> Report</a:t>
            </a:r>
            <a:endParaRPr/>
          </a:p>
        </p:txBody>
      </p:sp>
      <p:sp>
        <p:nvSpPr>
          <p:cNvPr id="665" name="Google Shape;665;p27"/>
          <p:cNvSpPr txBox="1"/>
          <p:nvPr>
            <p:ph idx="1" type="body"/>
          </p:nvPr>
        </p:nvSpPr>
        <p:spPr>
          <a:xfrm>
            <a:off x="720025" y="892512"/>
            <a:ext cx="77040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all started with a report published by the Urban Institute where they conducted a cluster </a:t>
            </a:r>
            <a:r>
              <a:rPr lang="en"/>
              <a:t>analysis</a:t>
            </a:r>
            <a:r>
              <a:rPr lang="en"/>
              <a:t> that looked at food insecurity and other related factors across counties. They were doing this in order to determine strategies that tackle the root causes of food insecurity.</a:t>
            </a:r>
            <a:endParaRPr/>
          </a:p>
        </p:txBody>
      </p:sp>
      <p:pic>
        <p:nvPicPr>
          <p:cNvPr id="666" name="Google Shape;6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100" y="2046475"/>
            <a:ext cx="4582199" cy="2587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95250">
              <a:srgbClr val="000000">
                <a:alpha val="35000"/>
              </a:srgbClr>
            </a:outerShdw>
          </a:effectLst>
        </p:spPr>
      </p:pic>
      <p:pic>
        <p:nvPicPr>
          <p:cNvPr id="667" name="Google Shape;667;p27"/>
          <p:cNvPicPr preferRelativeResize="0"/>
          <p:nvPr/>
        </p:nvPicPr>
        <p:blipFill rotWithShape="1">
          <a:blip r:embed="rId4">
            <a:alphaModFix/>
          </a:blip>
          <a:srcRect b="0" l="5294" r="7201" t="6375"/>
          <a:stretch/>
        </p:blipFill>
        <p:spPr>
          <a:xfrm>
            <a:off x="720025" y="1841925"/>
            <a:ext cx="4348350" cy="1977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95250">
              <a:srgbClr val="000000">
                <a:alpha val="3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wanted to do something similar</a:t>
            </a:r>
            <a:endParaRPr/>
          </a:p>
        </p:txBody>
      </p:sp>
      <p:sp>
        <p:nvSpPr>
          <p:cNvPr id="673" name="Google Shape;673;p28"/>
          <p:cNvSpPr txBox="1"/>
          <p:nvPr>
            <p:ph idx="1" type="body"/>
          </p:nvPr>
        </p:nvSpPr>
        <p:spPr>
          <a:xfrm>
            <a:off x="720000" y="1017725"/>
            <a:ext cx="7873200" cy="3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Their report inspired us to also look at food insecurity, but with the</a:t>
            </a:r>
            <a:r>
              <a:rPr lang="en"/>
              <a:t> inclusion of another variable - obesity.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</a:pPr>
            <a:r>
              <a:rPr lang="en"/>
              <a:t>We were curious, </a:t>
            </a:r>
            <a:r>
              <a:rPr b="1" lang="en"/>
              <a:t>can food insecurity coexist with obesity? Is there are relationship between these two seemingly contradicting variables?</a:t>
            </a:r>
            <a:endParaRPr b="1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○"/>
            </a:pPr>
            <a:r>
              <a:rPr lang="en"/>
              <a:t>Spoiler: past research (and our own analysis) indicated yes!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/>
              <a:t>But extending upon that, </a:t>
            </a:r>
            <a:r>
              <a:rPr b="1" lang="en"/>
              <a:t>what underlying factors contribute to this relationship? </a:t>
            </a:r>
            <a:r>
              <a:rPr b="1" lang="en"/>
              <a:t> 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e wanted to expand upon the urban </a:t>
            </a:r>
            <a:r>
              <a:rPr lang="en"/>
              <a:t>institute</a:t>
            </a:r>
            <a:r>
              <a:rPr lang="en"/>
              <a:t> report, by not only adding another variable to the cluster analysis, but also understanding more deeply the complexities of this relationship. </a:t>
            </a:r>
            <a:endParaRPr/>
          </a:p>
        </p:txBody>
      </p:sp>
      <p:sp>
        <p:nvSpPr>
          <p:cNvPr id="674" name="Google Shape;674;p28"/>
          <p:cNvSpPr txBox="1"/>
          <p:nvPr/>
        </p:nvSpPr>
        <p:spPr>
          <a:xfrm>
            <a:off x="2738250" y="3519425"/>
            <a:ext cx="3667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rPr>
              <a:t>Food Insecurity → Obesity?</a:t>
            </a:r>
            <a:endParaRPr b="1" sz="2000">
              <a:solidFill>
                <a:schemeClr val="dk1"/>
              </a:solidFill>
              <a:latin typeface="Bodoni Moda"/>
              <a:ea typeface="Bodoni Moda"/>
              <a:cs typeface="Bodoni Moda"/>
              <a:sym typeface="Bodoni Mod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Insecurity</a:t>
            </a:r>
            <a:endParaRPr/>
          </a:p>
        </p:txBody>
      </p:sp>
      <p:sp>
        <p:nvSpPr>
          <p:cNvPr id="680" name="Google Shape;680;p29"/>
          <p:cNvSpPr txBox="1"/>
          <p:nvPr>
            <p:ph idx="1" type="body"/>
          </p:nvPr>
        </p:nvSpPr>
        <p:spPr>
          <a:xfrm>
            <a:off x="720000" y="1017725"/>
            <a:ext cx="7704000" cy="3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food insecurity?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Urban Institute defined individuals that have food insecurity as: </a:t>
            </a:r>
            <a:r>
              <a:rPr b="1" lang="en"/>
              <a:t>lacking access to enough food for an active, healthy life or limited or uncertain availability of nutritionally adequate foods for all household </a:t>
            </a:r>
            <a:r>
              <a:rPr b="1" lang="en"/>
              <a:t>member.</a:t>
            </a:r>
            <a:endParaRPr b="1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 </a:t>
            </a:r>
            <a:r>
              <a:rPr lang="en"/>
              <a:t>In 2022, the USDA  reported that </a:t>
            </a:r>
            <a:r>
              <a:rPr b="1" lang="en"/>
              <a:t>12.8% (17.0 million)</a:t>
            </a:r>
            <a:r>
              <a:rPr lang="en"/>
              <a:t> of U.S. households experienced food insecurity at some point during the year. 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hivo"/>
              <a:buChar char="●"/>
            </a:pPr>
            <a:r>
              <a:rPr lang="en"/>
              <a:t>This issue extends beyond mere hunger, affecting the quality and adequacy of the diet, leading to </a:t>
            </a:r>
            <a:r>
              <a:rPr b="1" lang="en"/>
              <a:t>low food expenditures, low fruit and vegetable consumption, and lower-quality diets</a:t>
            </a:r>
            <a:r>
              <a:rPr lang="en"/>
              <a:t>, which can significantly affect health outcomes.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Insecurity</a:t>
            </a:r>
            <a:endParaRPr/>
          </a:p>
        </p:txBody>
      </p:sp>
      <p:sp>
        <p:nvSpPr>
          <p:cNvPr id="686" name="Google Shape;686;p30"/>
          <p:cNvSpPr txBox="1"/>
          <p:nvPr>
            <p:ph idx="1" type="body"/>
          </p:nvPr>
        </p:nvSpPr>
        <p:spPr>
          <a:xfrm>
            <a:off x="720000" y="1017720"/>
            <a:ext cx="77040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data did we use?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Since we had taken inspiration from the urban institute report, we utilized the data that they had posted on their GitHub.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Their data  was a contribution of data sets  from </a:t>
            </a:r>
            <a:r>
              <a:rPr b="1" lang="en"/>
              <a:t>multiple sources </a:t>
            </a:r>
            <a:r>
              <a:rPr lang="en"/>
              <a:t>that spanned </a:t>
            </a:r>
            <a:r>
              <a:rPr lang="en"/>
              <a:t>from around 2010-20</a:t>
            </a:r>
            <a:r>
              <a:rPr lang="en"/>
              <a:t>17.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Besides food insecurity, they had </a:t>
            </a:r>
            <a:r>
              <a:rPr b="1" lang="en"/>
              <a:t>18 other variables</a:t>
            </a:r>
            <a:r>
              <a:rPr lang="en"/>
              <a:t>, which we utilize for analyses.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Most of these variables were recorded as </a:t>
            </a:r>
            <a:r>
              <a:rPr b="1" lang="en"/>
              <a:t>proportions </a:t>
            </a:r>
            <a:r>
              <a:rPr lang="en"/>
              <a:t>with the exception of median income and credit scores. 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They focused on individuals and households in the US experience food insecurity, with consideration of other factors such as</a:t>
            </a:r>
            <a:r>
              <a:rPr b="1" lang="en"/>
              <a:t> income, employment, health, housing costs, and demographic characteristics.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Obesity</a:t>
            </a:r>
            <a:endParaRPr/>
          </a:p>
        </p:txBody>
      </p:sp>
      <p:sp>
        <p:nvSpPr>
          <p:cNvPr id="692" name="Google Shape;692;p31"/>
          <p:cNvSpPr txBox="1"/>
          <p:nvPr>
            <p:ph idx="1" type="body"/>
          </p:nvPr>
        </p:nvSpPr>
        <p:spPr>
          <a:xfrm>
            <a:off x="720000" y="1017720"/>
            <a:ext cx="77040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obesity?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hivo"/>
              <a:buChar char="●"/>
            </a:pPr>
            <a:r>
              <a:rPr lang="en"/>
              <a:t>The World Health Organization defined obesity as a</a:t>
            </a:r>
            <a:r>
              <a:rPr b="1" lang="en"/>
              <a:t> chronic complex disease characterized by excessive fat deposits that can impair health. </a:t>
            </a:r>
            <a:endParaRPr b="1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Nationally, </a:t>
            </a:r>
            <a:r>
              <a:rPr b="1" lang="en"/>
              <a:t>41.9% of adults</a:t>
            </a:r>
            <a:r>
              <a:rPr lang="en"/>
              <a:t> have obesity, according to the TFAH (2023). 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hivo"/>
              <a:buChar char="●"/>
            </a:pPr>
            <a:r>
              <a:rPr lang="en"/>
              <a:t>This statistic is alarming because obesity is not merely a cosmetic concern, but it is associated with serious health implications. Individuals with obesity face an increased risk of 2</a:t>
            </a:r>
            <a:r>
              <a:rPr b="1" lang="en"/>
              <a:t> diabetes, cardiovascular diseases, hypertension, and certain cancers.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Obesity</a:t>
            </a:r>
            <a:endParaRPr/>
          </a:p>
        </p:txBody>
      </p:sp>
      <p:sp>
        <p:nvSpPr>
          <p:cNvPr id="698" name="Google Shape;698;p32"/>
          <p:cNvSpPr txBox="1"/>
          <p:nvPr>
            <p:ph idx="1" type="body"/>
          </p:nvPr>
        </p:nvSpPr>
        <p:spPr>
          <a:xfrm>
            <a:off x="720000" y="1017720"/>
            <a:ext cx="77040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data did we use?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data was sourced from the </a:t>
            </a:r>
            <a:r>
              <a:rPr b="1" lang="en"/>
              <a:t>Behavioral Risk Factor Surveillance System (BRFSS)</a:t>
            </a:r>
            <a:endParaRPr b="1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hivo Light"/>
              <a:buChar char="●"/>
            </a:pPr>
            <a:r>
              <a:rPr lang="en"/>
              <a:t>They had data spanning across a multitude of years, but we decided to only utilize the data from the year </a:t>
            </a:r>
            <a:r>
              <a:rPr b="1" lang="en"/>
              <a:t>2016,</a:t>
            </a:r>
            <a:r>
              <a:rPr lang="en"/>
              <a:t> since that aligned with the food insecurity data the most.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hivo Light"/>
              <a:buChar char="●"/>
            </a:pPr>
            <a:r>
              <a:rPr lang="en"/>
              <a:t>The BRFSS employed </a:t>
            </a:r>
            <a:r>
              <a:rPr b="1" lang="en"/>
              <a:t>Random Digit Dialing (RDD)</a:t>
            </a:r>
            <a:r>
              <a:rPr lang="en"/>
              <a:t> to randomly select participants. Trained interviewers conducted the surveys over the phone, asking respondents to self-report their </a:t>
            </a:r>
            <a:r>
              <a:rPr b="1" lang="en"/>
              <a:t>height and weight, which were then used to calculate BMI.</a:t>
            </a:r>
            <a:endParaRPr b="1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data set had the proportion of obesity for each county.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vender and White Pitch Deck by Slidesgo">
  <a:themeElements>
    <a:clrScheme name="Simple Light">
      <a:dk1>
        <a:srgbClr val="320E6E"/>
      </a:dk1>
      <a:lt1>
        <a:srgbClr val="D4BEE9"/>
      </a:lt1>
      <a:dk2>
        <a:srgbClr val="F0E8F8"/>
      </a:dk2>
      <a:lt2>
        <a:srgbClr val="785AA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