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91" r:id="rId16"/>
    <p:sldId id="292" r:id="rId17"/>
    <p:sldId id="273" r:id="rId18"/>
    <p:sldId id="274" r:id="rId19"/>
    <p:sldId id="275" r:id="rId20"/>
    <p:sldId id="276" r:id="rId21"/>
    <p:sldId id="277" r:id="rId22"/>
    <p:sldId id="278" r:id="rId23"/>
    <p:sldId id="293" r:id="rId24"/>
    <p:sldId id="294" r:id="rId25"/>
    <p:sldId id="295" r:id="rId26"/>
    <p:sldId id="282" r:id="rId27"/>
    <p:sldId id="300" r:id="rId28"/>
    <p:sldId id="283" r:id="rId29"/>
    <p:sldId id="298" r:id="rId30"/>
    <p:sldId id="299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93961" autoAdjust="0"/>
  </p:normalViewPr>
  <p:slideViewPr>
    <p:cSldViewPr snapToGrid="0">
      <p:cViewPr varScale="1">
        <p:scale>
          <a:sx n="115" d="100"/>
          <a:sy n="115" d="100"/>
        </p:scale>
        <p:origin x="21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84A19-BF6F-4673-9387-A13B23E95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4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p/9332543518/ref=cm_sw_r_tw_dp_U_x_rZufEbGBSJ2J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1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CSYE 7374</a:t>
            </a:r>
            <a:br>
              <a:rPr lang="en-US" dirty="0"/>
            </a:br>
            <a:r>
              <a:rPr lang="en-US" dirty="0"/>
              <a:t>Autonomous Learning in Games</a:t>
            </a:r>
            <a:endParaRPr lang="en-US" sz="4800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5424"/>
            <a:ext cx="9144000" cy="2665758"/>
          </a:xfrm>
        </p:spPr>
        <p:txBody>
          <a:bodyPr>
            <a:noAutofit/>
          </a:bodyPr>
          <a:lstStyle/>
          <a:p>
            <a:pPr fontAlgn="base"/>
            <a:r>
              <a:rPr lang="en-US" sz="4000" dirty="0"/>
              <a:t>Constraint Satisfaction Problems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5B35D-A991-E546-A4ED-04D0CCDB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C921-1495-714E-9D65-0C0AFEEBFC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9A4B8A3-685B-5541-8FB7-082CFAFD9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Real-world CSPs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9970988-287B-B34C-AD32-DF783B107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1"/>
            <a:ext cx="8650288" cy="372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Assignment problems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who teaches what class
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Timetabling problems
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e.g., which class is offered when and where?
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Transportation scheduling
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Games like Sudoku</a:t>
            </a:r>
          </a:p>
        </p:txBody>
      </p:sp>
    </p:spTree>
    <p:extLst>
      <p:ext uri="{BB962C8B-B14F-4D97-AF65-F5344CB8AC3E}">
        <p14:creationId xmlns:p14="http://schemas.microsoft.com/office/powerpoint/2010/main" val="147909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E2DF-E5AD-A44C-9945-93D5CFE9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C760-E4EE-D646-BC02-38389F36F4C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48D4E6C-68AB-B548-88A9-AC9EA7DBD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743" y="-252413"/>
            <a:ext cx="10515600" cy="1325563"/>
          </a:xfrm>
        </p:spPr>
        <p:txBody>
          <a:bodyPr/>
          <a:lstStyle/>
          <a:p>
            <a:r>
              <a:rPr lang="en-US" altLang="en-US" sz="2800" dirty="0"/>
              <a:t>Standard search formulation (incremental)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958A382-2993-AF48-84C7-71AEC910F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73150"/>
            <a:ext cx="10515600" cy="4351338"/>
          </a:xfrm>
        </p:spPr>
        <p:txBody>
          <a:bodyPr>
            <a:noAutofit/>
          </a:bodyPr>
          <a:lstStyle/>
          <a:p>
            <a:pPr marL="381000" indent="-381000">
              <a:lnSpc>
                <a:spcPct val="80000"/>
              </a:lnSpc>
              <a:buNone/>
            </a:pPr>
            <a:r>
              <a:rPr lang="en-US" altLang="en-US" sz="1600" dirty="0"/>
              <a:t>Let's start with the straightforward approach, then fix it</a:t>
            </a:r>
          </a:p>
          <a:p>
            <a:pPr marL="381000" indent="-381000">
              <a:lnSpc>
                <a:spcPct val="80000"/>
              </a:lnSpc>
              <a:buNone/>
            </a:pPr>
            <a:endParaRPr lang="en-US" altLang="en-US" sz="1600" dirty="0"/>
          </a:p>
          <a:p>
            <a:pPr marL="381000" indent="-381000">
              <a:lnSpc>
                <a:spcPct val="80000"/>
              </a:lnSpc>
              <a:buNone/>
            </a:pPr>
            <a:r>
              <a:rPr lang="en-US" altLang="en-US" sz="1600" dirty="0"/>
              <a:t>States are defined by the values assigned so far</a:t>
            </a:r>
          </a:p>
          <a:p>
            <a:pPr marL="381000" indent="-381000">
              <a:lnSpc>
                <a:spcPct val="80000"/>
              </a:lnSpc>
            </a:pPr>
            <a:endParaRPr lang="en-US" altLang="en-US" sz="1600" dirty="0">
              <a:solidFill>
                <a:schemeClr val="accent2"/>
              </a:solidFill>
            </a:endParaRPr>
          </a:p>
          <a:p>
            <a:pPr marL="381000" indent="-381000">
              <a:lnSpc>
                <a:spcPct val="80000"/>
              </a:lnSpc>
            </a:pPr>
            <a:r>
              <a:rPr lang="en-US" altLang="en-US" sz="1600" dirty="0">
                <a:solidFill>
                  <a:schemeClr val="accent2"/>
                </a:solidFill>
              </a:rPr>
              <a:t>Initial state</a:t>
            </a:r>
            <a:r>
              <a:rPr lang="en-US" altLang="en-US" sz="1600" dirty="0"/>
              <a:t>: the empty assignment { }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1600" dirty="0">
                <a:solidFill>
                  <a:schemeClr val="accent2"/>
                </a:solidFill>
              </a:rPr>
              <a:t>Successor function</a:t>
            </a:r>
            <a:r>
              <a:rPr lang="en-US" altLang="en-US" sz="1600" dirty="0"/>
              <a:t>: assign a value to an unassigned variable that does not conflict with current assignment</a:t>
            </a:r>
          </a:p>
          <a:p>
            <a:pPr marL="800100" lvl="1" indent="-342900">
              <a:lnSpc>
                <a:spcPct val="80000"/>
              </a:lnSpc>
              <a:buNone/>
            </a:pPr>
            <a:r>
              <a:rPr lang="en-US" altLang="en-US" sz="1600" dirty="0">
                <a:sym typeface="Wingdings" pitchFamily="2" charset="2"/>
              </a:rPr>
              <a:t> </a:t>
            </a:r>
            <a:r>
              <a:rPr lang="en-US" altLang="en-US" sz="1600" dirty="0"/>
              <a:t>fail if no legal assignments
</a:t>
            </a:r>
          </a:p>
          <a:p>
            <a:pPr marL="381000" indent="-381000">
              <a:lnSpc>
                <a:spcPct val="80000"/>
              </a:lnSpc>
            </a:pPr>
            <a:r>
              <a:rPr lang="en-US" altLang="en-US" sz="1600" dirty="0">
                <a:solidFill>
                  <a:schemeClr val="accent2"/>
                </a:solidFill>
              </a:rPr>
              <a:t>Goal test</a:t>
            </a:r>
            <a:r>
              <a:rPr lang="en-US" altLang="en-US" sz="1600" dirty="0"/>
              <a:t>: the current assignment is complete</a:t>
            </a:r>
          </a:p>
          <a:p>
            <a:pPr marL="381000" indent="-381000">
              <a:lnSpc>
                <a:spcPct val="80000"/>
              </a:lnSpc>
            </a:pPr>
            <a:endParaRPr lang="en-US" altLang="en-US" sz="1600" dirty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This is the same for all CSPs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Every solution appears at depth </a:t>
            </a:r>
            <a:r>
              <a:rPr lang="en-US" altLang="en-US" sz="1600" i="1" dirty="0"/>
              <a:t>n</a:t>
            </a:r>
            <a:r>
              <a:rPr lang="en-US" altLang="en-US" sz="1600" dirty="0"/>
              <a:t> with </a:t>
            </a:r>
            <a:r>
              <a:rPr lang="en-US" altLang="en-US" sz="1600" i="1" dirty="0"/>
              <a:t>n</a:t>
            </a:r>
            <a:r>
              <a:rPr lang="en-US" altLang="en-US" sz="1600" dirty="0"/>
              <a:t> variables</a:t>
            </a:r>
            <a:br>
              <a:rPr lang="en-US" altLang="en-US" sz="1600" dirty="0"/>
            </a:br>
            <a:r>
              <a:rPr lang="en-US" altLang="en-US" sz="1600" dirty="0">
                <a:sym typeface="Wingdings" pitchFamily="2" charset="2"/>
              </a:rPr>
              <a:t></a:t>
            </a:r>
            <a:r>
              <a:rPr lang="en-US" altLang="en-US" sz="1600" dirty="0"/>
              <a:t> use depth-first search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Path is irrelevant, so can also use complete-state formulation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en-US" sz="1600" dirty="0"/>
              <a:t>b = (n - </a:t>
            </a:r>
            <a:r>
              <a:rPr lang="en-US" altLang="en-US" sz="1600" dirty="0">
                <a:latin typeface="Monotype Corsiva" panose="03010101010201010101" pitchFamily="66" charset="0"/>
              </a:rPr>
              <a:t>l</a:t>
            </a:r>
            <a:r>
              <a:rPr lang="en-US" altLang="en-US" sz="1600" dirty="0"/>
              <a:t> )d at depth </a:t>
            </a:r>
            <a:r>
              <a:rPr lang="en-US" altLang="en-US" sz="1600" dirty="0">
                <a:latin typeface="Monotype Corsiva" panose="03010101010201010101" pitchFamily="66" charset="0"/>
              </a:rPr>
              <a:t>l</a:t>
            </a:r>
            <a:r>
              <a:rPr lang="en-US" altLang="en-US" sz="1600" dirty="0"/>
              <a:t>, hence n!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/>
              <a:t>d</a:t>
            </a:r>
            <a:r>
              <a:rPr lang="en-US" altLang="en-US" sz="1600" baseline="30000" dirty="0" err="1"/>
              <a:t>n</a:t>
            </a:r>
            <a:r>
              <a:rPr lang="en-US" altLang="en-US" sz="1600" dirty="0"/>
              <a:t> leaves
</a:t>
            </a:r>
          </a:p>
        </p:txBody>
      </p:sp>
    </p:spTree>
    <p:extLst>
      <p:ext uri="{BB962C8B-B14F-4D97-AF65-F5344CB8AC3E}">
        <p14:creationId xmlns:p14="http://schemas.microsoft.com/office/powerpoint/2010/main" val="54553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85DC9-5E8A-3F43-9B14-0D2D07FD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B81F-B255-E847-8951-2C36DF15937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1BB5A8B-0BF4-2041-B9BD-602D37910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AE82480-814D-2F45-AF0C-A3DB45E0D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Variable assignments are </a:t>
            </a:r>
            <a:r>
              <a:rPr lang="en-US" altLang="en-US" sz="2000" dirty="0">
                <a:solidFill>
                  <a:schemeClr val="accent2"/>
                </a:solidFill>
              </a:rPr>
              <a:t>commutative</a:t>
            </a:r>
            <a:r>
              <a:rPr lang="en-US" altLang="en-US" sz="2000" dirty="0"/>
              <a:t>}, i.e.,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[ WA = red then NT = green ] same as [ NT = green then WA = red 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Only need to consider assignments to a single variable at each node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sym typeface="Wingdings" pitchFamily="2" charset="2"/>
              </a:rPr>
              <a:t> </a:t>
            </a:r>
            <a:r>
              <a:rPr lang="en-US" altLang="en-US" sz="1800" dirty="0"/>
              <a:t>b = d and there are $</a:t>
            </a:r>
            <a:r>
              <a:rPr lang="en-US" altLang="en-US" sz="1800" dirty="0" err="1"/>
              <a:t>d^n</a:t>
            </a:r>
            <a:r>
              <a:rPr lang="en-US" altLang="en-US" sz="1800" dirty="0"/>
              <a:t>$ leaves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Depth-first search for CSPs with single-variable assignments is called </a:t>
            </a:r>
            <a:r>
              <a:rPr lang="en-US" altLang="en-US" sz="2000" dirty="0">
                <a:solidFill>
                  <a:schemeClr val="accent2"/>
                </a:solidFill>
              </a:rPr>
              <a:t>backtracking</a:t>
            </a:r>
            <a:r>
              <a:rPr lang="en-US" altLang="en-US" sz="2000" dirty="0"/>
              <a:t> search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Backtracking search is the basic uninformed algorithm for CSPs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Can solve </a:t>
            </a:r>
            <a:r>
              <a:rPr lang="en-US" altLang="en-US" sz="2000" i="1" dirty="0"/>
              <a:t>n</a:t>
            </a:r>
            <a:r>
              <a:rPr lang="en-US" altLang="en-US" sz="2000" dirty="0"/>
              <a:t>-queens 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Arial" panose="020B0604020202020204" pitchFamily="34" charset="0"/>
              </a:rPr>
              <a:t>≈ </a:t>
            </a:r>
            <a:r>
              <a:rPr lang="en-US" altLang="en-US" sz="2000" dirty="0"/>
              <a:t>25
</a:t>
            </a:r>
          </a:p>
        </p:txBody>
      </p:sp>
    </p:spTree>
    <p:extLst>
      <p:ext uri="{BB962C8B-B14F-4D97-AF65-F5344CB8AC3E}">
        <p14:creationId xmlns:p14="http://schemas.microsoft.com/office/powerpoint/2010/main" val="51972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B5F0-E8C5-044D-A467-834C9269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8C7B-A18F-0840-BC0D-1F99A6E00F9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E0A79D5-C754-374E-9A8A-82E0863C6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search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43E2C5C5-2F71-D048-AD1C-469C34C0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1875" r="13281" b="29167"/>
          <a:stretch>
            <a:fillRect/>
          </a:stretch>
        </p:blipFill>
        <p:spPr bwMode="auto">
          <a:xfrm>
            <a:off x="2133600" y="1371601"/>
            <a:ext cx="78486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45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9A13-586A-184D-974F-3327925C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CS 324 -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9A32-54A0-1845-8B87-EF45A5A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4320-1891-8749-86C9-36125D42105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996E44C7-8074-6A47-818C-A9B7BCAF7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16388" name="Picture 4" descr="backtrack-progress1c">
            <a:extLst>
              <a:ext uri="{FF2B5EF4-FFF2-40B4-BE49-F238E27FC236}">
                <a16:creationId xmlns:a16="http://schemas.microsoft.com/office/drawing/2014/main" id="{4DEE4A80-5D2B-F74C-9E17-0D1F7E6B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1" y="1801812"/>
            <a:ext cx="7666622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7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56B2-AC68-E248-9D9D-BFDC3C1E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D359-4E2B-0646-B1D3-F671848B445F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40964" name="Picture 4" descr="backtrack-progress2c">
            <a:extLst>
              <a:ext uri="{FF2B5EF4-FFF2-40B4-BE49-F238E27FC236}">
                <a16:creationId xmlns:a16="http://schemas.microsoft.com/office/drawing/2014/main" id="{352DFBE3-DC22-AC4D-95D5-AE857ABB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619250"/>
            <a:ext cx="5857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2">
            <a:extLst>
              <a:ext uri="{FF2B5EF4-FFF2-40B4-BE49-F238E27FC236}">
                <a16:creationId xmlns:a16="http://schemas.microsoft.com/office/drawing/2014/main" id="{B6CC3195-0AFD-CB43-AEBB-4CDC1B83A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</p:spTree>
    <p:extLst>
      <p:ext uri="{BB962C8B-B14F-4D97-AF65-F5344CB8AC3E}">
        <p14:creationId xmlns:p14="http://schemas.microsoft.com/office/powerpoint/2010/main" val="81186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D198-B027-A44B-8C0F-F3F3D859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7B208-34F1-124A-A614-D491896424B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0D2B0C4-EDFE-4A43-978A-B7A0F0715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41989" name="Picture 5" descr="backtrack-progress3c">
            <a:extLst>
              <a:ext uri="{FF2B5EF4-FFF2-40B4-BE49-F238E27FC236}">
                <a16:creationId xmlns:a16="http://schemas.microsoft.com/office/drawing/2014/main" id="{438C8734-608C-2A4C-B42C-06D937278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619250"/>
            <a:ext cx="5857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3953-CB60-3045-94B2-C7AD8932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886-EF59-1C42-8EC8-A638503CB3B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6E76D98-BC8A-4C43-A126-D5DE8AFB0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example</a:t>
            </a:r>
          </a:p>
        </p:txBody>
      </p:sp>
      <p:pic>
        <p:nvPicPr>
          <p:cNvPr id="19460" name="Picture 4" descr="backtrack-progress4c">
            <a:extLst>
              <a:ext uri="{FF2B5EF4-FFF2-40B4-BE49-F238E27FC236}">
                <a16:creationId xmlns:a16="http://schemas.microsoft.com/office/drawing/2014/main" id="{07A8F9D7-B6CC-094E-9CD5-3CA14A1C2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619250"/>
            <a:ext cx="58578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30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29D8-A063-4748-BAB1-C572C28F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6872-2BB2-4943-A1F4-63D75643011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C51AA36-C83B-4447-B4EF-73A10613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Improving backtracking efficiency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2D395B5-6573-604E-A1C2-340BFF144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General-purpose</a:t>
            </a:r>
            <a:r>
              <a:rPr lang="en-US" altLang="en-US"/>
              <a:t> methods can give huge gains in speed:
</a:t>
            </a:r>
          </a:p>
          <a:p>
            <a:pPr lvl="1"/>
            <a:r>
              <a:rPr lang="en-US" altLang="en-US"/>
              <a:t>Which variable should be assigned next?
</a:t>
            </a:r>
          </a:p>
          <a:p>
            <a:pPr lvl="1"/>
            <a:r>
              <a:rPr lang="en-US" altLang="en-US"/>
              <a:t>In what order should its values be tried?
</a:t>
            </a:r>
          </a:p>
          <a:p>
            <a:pPr lvl="1"/>
            <a:r>
              <a:rPr lang="en-US" altLang="en-US"/>
              <a:t>Can we detect inevitable failure early?
</a:t>
            </a:r>
          </a:p>
        </p:txBody>
      </p:sp>
    </p:spTree>
    <p:extLst>
      <p:ext uri="{BB962C8B-B14F-4D97-AF65-F5344CB8AC3E}">
        <p14:creationId xmlns:p14="http://schemas.microsoft.com/office/powerpoint/2010/main" val="247192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CB0569-DEF3-774F-B794-41074FA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82FC-1392-144A-A70D-967666F17B6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F0E3DEE-F036-1F41-A45D-3DED95688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constrained variable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2722203-6424-F54F-867F-37AB29D1D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constrained variable: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choose the variable with the fewest legal values
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a.k.a. </a:t>
            </a:r>
            <a:r>
              <a:rPr lang="en-US" altLang="en-US">
                <a:solidFill>
                  <a:schemeClr val="accent2"/>
                </a:solidFill>
              </a:rPr>
              <a:t>minimum remaining values (MRV)</a:t>
            </a:r>
            <a:r>
              <a:rPr lang="en-US" altLang="en-US"/>
              <a:t> heuristic
</a:t>
            </a:r>
          </a:p>
        </p:txBody>
      </p:sp>
      <p:pic>
        <p:nvPicPr>
          <p:cNvPr id="21508" name="Picture 4" descr="australia-most-constrained-variable">
            <a:extLst>
              <a:ext uri="{FF2B5EF4-FFF2-40B4-BE49-F238E27FC236}">
                <a16:creationId xmlns:a16="http://schemas.microsoft.com/office/drawing/2014/main" id="{112558BD-E64B-CB43-A267-45E5FC5D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124200"/>
            <a:ext cx="61055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8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995B-9F41-4141-9813-47653821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C494-3984-A74C-8392-7DFD1D458C9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D6E413E-66E0-7E41-8155-24C2787B7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3D0EE15-9672-FC41-878B-CE4398F8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62088"/>
            <a:ext cx="10515600" cy="4351338"/>
          </a:xfrm>
        </p:spPr>
        <p:txBody>
          <a:bodyPr/>
          <a:lstStyle/>
          <a:p>
            <a:r>
              <a:rPr lang="en-US" altLang="en-US" dirty="0"/>
              <a:t>Constraint Satisfaction Problems (CSP)</a:t>
            </a:r>
          </a:p>
          <a:p>
            <a:r>
              <a:rPr lang="en-US" altLang="en-US" dirty="0"/>
              <a:t>Backtracking search for CSPs</a:t>
            </a:r>
          </a:p>
          <a:p>
            <a:r>
              <a:rPr lang="en-US" altLang="en-US" dirty="0"/>
              <a:t>Local search for CSPs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262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DEF52D-4E48-9A4D-AFDA-769C5A5F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4569-CA1D-6743-AF9E-3102B373167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396C76C-EA84-8741-A447-2BEBB6A58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constraining variable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1A817CD-5C6E-434C-8100-0AFD9CA3B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Tie-breaker among most constrained variables</a:t>
            </a:r>
          </a:p>
          <a:p>
            <a:r>
              <a:rPr lang="en-US" altLang="en-US"/>
              <a:t>Most constraining variable:
</a:t>
            </a:r>
          </a:p>
          <a:p>
            <a:pPr lvl="1"/>
            <a:r>
              <a:rPr lang="en-US" altLang="en-US"/>
              <a:t>choose the variable with the most constraints on remaining variables
</a:t>
            </a:r>
          </a:p>
        </p:txBody>
      </p:sp>
      <p:pic>
        <p:nvPicPr>
          <p:cNvPr id="22532" name="Picture 4" descr="australia-most-constraining-variable">
            <a:extLst>
              <a:ext uri="{FF2B5EF4-FFF2-40B4-BE49-F238E27FC236}">
                <a16:creationId xmlns:a16="http://schemas.microsoft.com/office/drawing/2014/main" id="{B57E740B-38D8-E943-9EF7-22EF641A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67201"/>
            <a:ext cx="7620000" cy="12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4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1D56D2-7634-284A-A474-05B455D3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E0B-43D7-A34E-B5B6-1D6A52C9E4A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8F0304D-4941-4440-B6CB-F6BBBE1FE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Least constraining value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5C98A6E-FE10-D14B-A0E0-4664A2463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variable, choose the least constraining value:
</a:t>
            </a:r>
          </a:p>
          <a:p>
            <a:pPr lvl="1"/>
            <a:r>
              <a:rPr lang="en-US" altLang="en-US" dirty="0"/>
              <a:t>the one that rules out the fewest values in the remaining variables
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Combining these heuristics makes 1000 queens feasible
</a:t>
            </a:r>
          </a:p>
        </p:txBody>
      </p:sp>
      <p:pic>
        <p:nvPicPr>
          <p:cNvPr id="23556" name="Picture 4" descr="australia-least-constraining-value">
            <a:extLst>
              <a:ext uri="{FF2B5EF4-FFF2-40B4-BE49-F238E27FC236}">
                <a16:creationId xmlns:a16="http://schemas.microsoft.com/office/drawing/2014/main" id="{101C0AD2-6843-1E41-A96F-CA88DF3C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7086600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44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F0247C-6CA7-514A-B3A0-9EB52722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8896-E062-3240-94F7-4937FAC59C9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2B7E66E-8E0E-214A-8F78-C3112DE01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8628CF4-D45B-024C-8152-396AE1081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</a:t>
            </a:r>
          </a:p>
          <a:p>
            <a:pPr lvl="1"/>
            <a:r>
              <a:rPr lang="en-US" altLang="en-US" sz="2000"/>
              <a:t>Keep track of remaining legal values for unassigned variables</a:t>
            </a:r>
          </a:p>
          <a:p>
            <a:pPr lvl="1"/>
            <a:r>
              <a:rPr lang="en-US" altLang="en-US" sz="2000"/>
              <a:t>Terminate search when any variable has no legal values
</a:t>
            </a:r>
          </a:p>
        </p:txBody>
      </p:sp>
      <p:pic>
        <p:nvPicPr>
          <p:cNvPr id="24580" name="Picture 4" descr="forward-checking-progress1c">
            <a:extLst>
              <a:ext uri="{FF2B5EF4-FFF2-40B4-BE49-F238E27FC236}">
                <a16:creationId xmlns:a16="http://schemas.microsoft.com/office/drawing/2014/main" id="{C48C3E51-7ADC-D14C-96B2-8273F0FC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3048001"/>
            <a:ext cx="5133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8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3B3A7F-4D0D-9D4E-8182-C7FFB3F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2E59-79EC-8D47-AB4A-5D0A0368795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B5D1D43-7C7C-8A4D-A724-B0956EE7D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94ED240-46CC-5749-B9FD-5998DB70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</a:t>
            </a:r>
          </a:p>
          <a:p>
            <a:pPr lvl="1"/>
            <a:r>
              <a:rPr lang="en-US" altLang="en-US" sz="2000"/>
              <a:t>Keep track of remaining legal values for unassigned variables</a:t>
            </a:r>
          </a:p>
          <a:p>
            <a:pPr lvl="1"/>
            <a:r>
              <a:rPr lang="en-US" altLang="en-US" sz="2000"/>
              <a:t>Terminate search when any variable has no legal values
</a:t>
            </a:r>
          </a:p>
        </p:txBody>
      </p:sp>
      <p:pic>
        <p:nvPicPr>
          <p:cNvPr id="43012" name="Picture 4" descr="forward-checking-progress2c">
            <a:extLst>
              <a:ext uri="{FF2B5EF4-FFF2-40B4-BE49-F238E27FC236}">
                <a16:creationId xmlns:a16="http://schemas.microsoft.com/office/drawing/2014/main" id="{1F90FE32-FBF9-4C4E-AFC6-EE469595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3048000"/>
            <a:ext cx="51339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5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686E27-5485-FC47-A599-5BBD370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5CCE-F8A2-AA4E-A001-9A64B749D9B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7087140-5785-A045-B1A2-21C7D7243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3250368-F58E-EB48-B3DE-712F3E666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</a:t>
            </a:r>
          </a:p>
          <a:p>
            <a:pPr lvl="1"/>
            <a:r>
              <a:rPr lang="en-US" altLang="en-US" sz="2000"/>
              <a:t>Keep track of remaining legal values for unassigned variables</a:t>
            </a:r>
          </a:p>
          <a:p>
            <a:pPr lvl="1"/>
            <a:r>
              <a:rPr lang="en-US" altLang="en-US" sz="2000"/>
              <a:t>Terminate search when any variable has no legal values
</a:t>
            </a:r>
          </a:p>
        </p:txBody>
      </p:sp>
      <p:pic>
        <p:nvPicPr>
          <p:cNvPr id="44036" name="Picture 4" descr="forward-checking-progress3c">
            <a:extLst>
              <a:ext uri="{FF2B5EF4-FFF2-40B4-BE49-F238E27FC236}">
                <a16:creationId xmlns:a16="http://schemas.microsoft.com/office/drawing/2014/main" id="{3191903D-7E45-B94A-A612-B00EF64DC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3048000"/>
            <a:ext cx="51339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75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C26BD3-4847-AD41-A1D3-4931EF87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CS 3243 - Constraint Satisfaction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F086B1-B7B0-614E-A8B7-D443B0B2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06BF5-850A-9F40-8096-EFED8FBD0E3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E9B4C65-3E7E-8940-A351-F2CB5620F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checking</a:t>
            </a:r>
          </a:p>
        </p:txBody>
      </p:sp>
      <p:pic>
        <p:nvPicPr>
          <p:cNvPr id="45060" name="Picture 4" descr="forward-checking-progress4c">
            <a:extLst>
              <a:ext uri="{FF2B5EF4-FFF2-40B4-BE49-F238E27FC236}">
                <a16:creationId xmlns:a16="http://schemas.microsoft.com/office/drawing/2014/main" id="{D6640B77-B1FA-3544-90DE-C87BD3127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3048001"/>
            <a:ext cx="51339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7BD0-CB3A-B44B-971A-38E4CF264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5F47AD-2F96-5E49-A48C-F0B1B150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4 Feb 2004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FE6F94-2A1C-3043-8D3B-D255485A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Constraint Satisfaction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ABCDBD-2019-8748-A384-1627BB3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138-88FD-6740-BA92-037A603E4B0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C5B7877-271F-AF44-BF4C-873B39C13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 propagation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76AA691-AEFA-494D-8C63-DB34CE41A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Forward checking propagates information from assigned to unassigned variables, but doesn't provide early detection for all failures:
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NT and SA cannot both be blue!
</a:t>
            </a:r>
          </a:p>
          <a:p>
            <a:r>
              <a:rPr lang="en-US" altLang="en-US" sz="2400">
                <a:solidFill>
                  <a:schemeClr val="accent2"/>
                </a:solidFill>
              </a:rPr>
              <a:t>Constraint propagation</a:t>
            </a:r>
            <a:r>
              <a:rPr lang="en-US" altLang="en-US" sz="2400"/>
              <a:t> repeatedly enforces constraints locally
</a:t>
            </a:r>
          </a:p>
        </p:txBody>
      </p:sp>
      <p:pic>
        <p:nvPicPr>
          <p:cNvPr id="28676" name="Picture 4" descr="forward-checking-progress3c">
            <a:extLst>
              <a:ext uri="{FF2B5EF4-FFF2-40B4-BE49-F238E27FC236}">
                <a16:creationId xmlns:a16="http://schemas.microsoft.com/office/drawing/2014/main" id="{D07A4522-107A-E749-B656-E4552C2E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2819400"/>
            <a:ext cx="51339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9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89723C-EEFB-9A43-AFDD-1F246AD0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E9476-F654-7D4A-9E06-853E62A088A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8F0626D0-B7B0-A64F-AE63-A9D05C66F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478893D-E001-7F44-A6DA-F6C609D3D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Simplest form of propagation makes each arc </a:t>
            </a:r>
            <a:r>
              <a:rPr lang="en-US" altLang="en-US" sz="2400">
                <a:solidFill>
                  <a:schemeClr val="accent2"/>
                </a:solidFill>
              </a:rPr>
              <a:t>consistent</a:t>
            </a:r>
            <a:endParaRPr lang="en-US" altLang="en-US" sz="2400"/>
          </a:p>
          <a:p>
            <a:r>
              <a:rPr lang="en-US" altLang="en-US" sz="2400" i="1"/>
              <a:t>X </a:t>
            </a:r>
            <a:r>
              <a:rPr lang="en-US" altLang="en-US" sz="2400">
                <a:sym typeface="Wingdings" pitchFamily="2" charset="2"/>
              </a:rPr>
              <a:t></a:t>
            </a:r>
            <a:r>
              <a:rPr lang="en-US" altLang="en-US" sz="2400" i="1"/>
              <a:t>Y</a:t>
            </a:r>
            <a:r>
              <a:rPr lang="en-US" altLang="en-US" sz="2400"/>
              <a:t> is consistent iff
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0000"/>
                </a:solidFill>
              </a:rPr>
              <a:t>every</a:t>
            </a:r>
            <a:r>
              <a:rPr lang="en-US" altLang="en-US" sz="2000"/>
              <a:t> value </a:t>
            </a:r>
            <a:r>
              <a:rPr lang="en-US" altLang="en-US" sz="2000" i="1"/>
              <a:t>x </a:t>
            </a:r>
            <a:r>
              <a:rPr lang="en-US" altLang="en-US" sz="2000"/>
              <a:t>of </a:t>
            </a:r>
            <a:r>
              <a:rPr lang="en-US" altLang="en-US" sz="2000" i="1"/>
              <a:t>X </a:t>
            </a:r>
            <a:r>
              <a:rPr lang="en-US" altLang="en-US" sz="2000"/>
              <a:t>there is </a:t>
            </a:r>
            <a:r>
              <a:rPr lang="en-US" altLang="en-US" sz="2000">
                <a:solidFill>
                  <a:srgbClr val="FF0000"/>
                </a:solidFill>
              </a:rPr>
              <a:t>some</a:t>
            </a:r>
            <a:r>
              <a:rPr lang="en-US" altLang="en-US" sz="2000"/>
              <a:t> allowed </a:t>
            </a:r>
            <a:r>
              <a:rPr lang="en-US" altLang="en-US" sz="2000" i="1"/>
              <a:t>y</a:t>
            </a:r>
            <a:r>
              <a:rPr lang="en-US" altLang="en-US" sz="2000"/>
              <a:t>
</a:t>
            </a:r>
          </a:p>
        </p:txBody>
      </p:sp>
      <p:pic>
        <p:nvPicPr>
          <p:cNvPr id="50182" name="Picture 6" descr="ac-example1c">
            <a:extLst>
              <a:ext uri="{FF2B5EF4-FFF2-40B4-BE49-F238E27FC236}">
                <a16:creationId xmlns:a16="http://schemas.microsoft.com/office/drawing/2014/main" id="{9E696A9C-9730-9B4C-9C7F-8C0CAD45F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2895601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60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FBB297-0137-8841-B520-63CAD5B1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8E7B-6B7E-D14F-9916-37A0FA5D190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F76DB50-6F8D-744A-BFA1-DA500B239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9A5A1F4-F0B6-6B40-94AA-8F1B7FD10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Simplest form of propagation makes each arc </a:t>
            </a:r>
            <a:r>
              <a:rPr lang="en-US" altLang="en-US" sz="2400">
                <a:solidFill>
                  <a:schemeClr val="accent2"/>
                </a:solidFill>
              </a:rPr>
              <a:t>consistent</a:t>
            </a:r>
            <a:endParaRPr lang="en-US" altLang="en-US" sz="2400"/>
          </a:p>
          <a:p>
            <a:r>
              <a:rPr lang="en-US" altLang="en-US" sz="2400" i="1"/>
              <a:t>X </a:t>
            </a:r>
            <a:r>
              <a:rPr lang="en-US" altLang="en-US" sz="2400">
                <a:sym typeface="Wingdings" pitchFamily="2" charset="2"/>
              </a:rPr>
              <a:t></a:t>
            </a:r>
            <a:r>
              <a:rPr lang="en-US" altLang="en-US" sz="2400" i="1"/>
              <a:t>Y</a:t>
            </a:r>
            <a:r>
              <a:rPr lang="en-US" altLang="en-US" sz="2400"/>
              <a:t> is consistent iff
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0000"/>
                </a:solidFill>
              </a:rPr>
              <a:t>every</a:t>
            </a:r>
            <a:r>
              <a:rPr lang="en-US" altLang="en-US" sz="2000"/>
              <a:t> value </a:t>
            </a:r>
            <a:r>
              <a:rPr lang="en-US" altLang="en-US" sz="2000" i="1"/>
              <a:t>x </a:t>
            </a:r>
            <a:r>
              <a:rPr lang="en-US" altLang="en-US" sz="2000"/>
              <a:t>of </a:t>
            </a:r>
            <a:r>
              <a:rPr lang="en-US" altLang="en-US" sz="2000" i="1"/>
              <a:t>X </a:t>
            </a:r>
            <a:r>
              <a:rPr lang="en-US" altLang="en-US" sz="2000"/>
              <a:t>there is </a:t>
            </a:r>
            <a:r>
              <a:rPr lang="en-US" altLang="en-US" sz="2000">
                <a:solidFill>
                  <a:srgbClr val="FF0000"/>
                </a:solidFill>
              </a:rPr>
              <a:t>some</a:t>
            </a:r>
            <a:r>
              <a:rPr lang="en-US" altLang="en-US" sz="2000"/>
              <a:t> allowed </a:t>
            </a:r>
            <a:r>
              <a:rPr lang="en-US" altLang="en-US" sz="2000" i="1"/>
              <a:t>y</a:t>
            </a:r>
            <a:r>
              <a:rPr lang="en-US" altLang="en-US" sz="2000"/>
              <a:t>
</a:t>
            </a:r>
          </a:p>
        </p:txBody>
      </p:sp>
      <p:pic>
        <p:nvPicPr>
          <p:cNvPr id="29702" name="Picture 6" descr="ac-example2c">
            <a:extLst>
              <a:ext uri="{FF2B5EF4-FFF2-40B4-BE49-F238E27FC236}">
                <a16:creationId xmlns:a16="http://schemas.microsoft.com/office/drawing/2014/main" id="{5C881EAF-6A61-C949-9BE9-763047D2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2895601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Line 7">
            <a:extLst>
              <a:ext uri="{FF2B5EF4-FFF2-40B4-BE49-F238E27FC236}">
                <a16:creationId xmlns:a16="http://schemas.microsoft.com/office/drawing/2014/main" id="{31F88B66-BF20-3B4C-8112-3DD287858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95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87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B74ACB-7F01-254E-A338-8B11D833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3CCD-5D41-7E45-8ACE-C1E4469FEED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E828589-B666-3743-A577-22022756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 consistency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BE18C7C-9C9B-7D46-A1EA-6B373FAF2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Simplest form of propagation makes each arc </a:t>
            </a:r>
            <a:r>
              <a:rPr lang="en-US" altLang="en-US" sz="2400">
                <a:solidFill>
                  <a:schemeClr val="accent2"/>
                </a:solidFill>
              </a:rPr>
              <a:t>consistent</a:t>
            </a:r>
            <a:endParaRPr lang="en-US" altLang="en-US" sz="2400"/>
          </a:p>
          <a:p>
            <a:r>
              <a:rPr lang="en-US" altLang="en-US" sz="2400" i="1"/>
              <a:t>X </a:t>
            </a:r>
            <a:r>
              <a:rPr lang="en-US" altLang="en-US" sz="2400">
                <a:sym typeface="Wingdings" pitchFamily="2" charset="2"/>
              </a:rPr>
              <a:t></a:t>
            </a:r>
            <a:r>
              <a:rPr lang="en-US" altLang="en-US" sz="2400" i="1"/>
              <a:t>Y</a:t>
            </a:r>
            <a:r>
              <a:rPr lang="en-US" altLang="en-US" sz="2400"/>
              <a:t> is consistent iff
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/>
              <a:t>for </a:t>
            </a:r>
            <a:r>
              <a:rPr lang="en-US" altLang="en-US" sz="2000">
                <a:solidFill>
                  <a:srgbClr val="FF0000"/>
                </a:solidFill>
              </a:rPr>
              <a:t>every</a:t>
            </a:r>
            <a:r>
              <a:rPr lang="en-US" altLang="en-US" sz="2000"/>
              <a:t> value </a:t>
            </a:r>
            <a:r>
              <a:rPr lang="en-US" altLang="en-US" sz="2000" i="1"/>
              <a:t>x </a:t>
            </a:r>
            <a:r>
              <a:rPr lang="en-US" altLang="en-US" sz="2000"/>
              <a:t>of </a:t>
            </a:r>
            <a:r>
              <a:rPr lang="en-US" altLang="en-US" sz="2000" i="1"/>
              <a:t>X </a:t>
            </a:r>
            <a:r>
              <a:rPr lang="en-US" altLang="en-US" sz="2000"/>
              <a:t>there is </a:t>
            </a:r>
            <a:r>
              <a:rPr lang="en-US" altLang="en-US" sz="2000">
                <a:solidFill>
                  <a:srgbClr val="FF0000"/>
                </a:solidFill>
              </a:rPr>
              <a:t>some</a:t>
            </a:r>
            <a:r>
              <a:rPr lang="en-US" altLang="en-US" sz="2000"/>
              <a:t> allowed </a:t>
            </a:r>
            <a:r>
              <a:rPr lang="en-US" altLang="en-US" sz="2000" i="1"/>
              <a:t>y</a:t>
            </a:r>
            <a:r>
              <a:rPr lang="en-US" altLang="en-US" sz="2000"/>
              <a:t>
</a:t>
            </a:r>
          </a:p>
          <a:p>
            <a:pPr lvl="1">
              <a:buFont typeface="Wingdings" pitchFamily="2" charset="2"/>
              <a:buNone/>
            </a:pPr>
            <a:endParaRPr lang="en-US" altLang="en-US" sz="2000"/>
          </a:p>
          <a:p>
            <a:pPr lvl="1">
              <a:buFont typeface="Wingdings" pitchFamily="2" charset="2"/>
              <a:buNone/>
            </a:pPr>
            <a:endParaRPr lang="en-US" altLang="en-US" sz="2000"/>
          </a:p>
          <a:p>
            <a:pPr lvl="1">
              <a:buFont typeface="Wingdings" pitchFamily="2" charset="2"/>
              <a:buNone/>
            </a:pPr>
            <a:endParaRPr lang="en-US" altLang="en-US" sz="1800"/>
          </a:p>
          <a:p>
            <a:pPr lvl="1">
              <a:buFont typeface="Wingdings" pitchFamily="2" charset="2"/>
              <a:buNone/>
            </a:pPr>
            <a:endParaRPr lang="en-US" altLang="en-US" sz="1800"/>
          </a:p>
          <a:p>
            <a:pPr lvl="1">
              <a:buFont typeface="Wingdings" pitchFamily="2" charset="2"/>
              <a:buNone/>
            </a:pPr>
            <a:endParaRPr lang="en-US" altLang="en-US" sz="1800"/>
          </a:p>
          <a:p>
            <a:r>
              <a:rPr lang="en-US" altLang="en-US" sz="2400"/>
              <a:t>If </a:t>
            </a:r>
            <a:r>
              <a:rPr lang="en-US" altLang="en-US" sz="2400" i="1"/>
              <a:t>X</a:t>
            </a:r>
            <a:r>
              <a:rPr lang="en-US" altLang="en-US" sz="2400"/>
              <a:t> loses a value, neighbors of </a:t>
            </a:r>
            <a:r>
              <a:rPr lang="en-US" altLang="en-US" sz="2400" i="1"/>
              <a:t>X</a:t>
            </a:r>
            <a:r>
              <a:rPr lang="en-US" altLang="en-US" sz="2400"/>
              <a:t> need to be rechecked
</a:t>
            </a:r>
          </a:p>
        </p:txBody>
      </p:sp>
      <p:pic>
        <p:nvPicPr>
          <p:cNvPr id="48134" name="Picture 6" descr="ac-example3c">
            <a:extLst>
              <a:ext uri="{FF2B5EF4-FFF2-40B4-BE49-F238E27FC236}">
                <a16:creationId xmlns:a16="http://schemas.microsoft.com/office/drawing/2014/main" id="{7DF7447A-CA69-4F4B-9895-CBC3FFC6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2895601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9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995B-9F41-4141-9813-47653821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C494-3984-A74C-8392-7DFD1D458C9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D6E413E-66E0-7E41-8155-24C2787B7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Artificial Intelligence: A Modern Approach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3D0EE15-9672-FC41-878B-CE4398F86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620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Stuart and </a:t>
            </a:r>
            <a:r>
              <a:rPr lang="en-US" altLang="en-US" dirty="0" err="1"/>
              <a:t>Norvig</a:t>
            </a:r>
            <a:endParaRPr lang="en-US" altLang="en-US" dirty="0"/>
          </a:p>
          <a:p>
            <a:r>
              <a:rPr lang="en-US" altLang="en-US" dirty="0"/>
              <a:t>Some slides from </a:t>
            </a:r>
            <a:r>
              <a:rPr lang="en-US" b="1" dirty="0"/>
              <a:t>Artificial Intelligence: A Modern Approach</a:t>
            </a:r>
            <a:endParaRPr lang="en-US" dirty="0"/>
          </a:p>
          <a:p>
            <a:r>
              <a:rPr lang="en-US" dirty="0"/>
              <a:t>Stuart Russell, Peter </a:t>
            </a:r>
            <a:r>
              <a:rPr lang="en-US" dirty="0" err="1"/>
              <a:t>Norvig</a:t>
            </a:r>
            <a:r>
              <a:rPr lang="en-US" dirty="0"/>
              <a:t> </a:t>
            </a:r>
          </a:p>
          <a:p>
            <a:r>
              <a:rPr lang="en-US" u="sng" dirty="0">
                <a:hlinkClick r:id="rId2"/>
              </a:rPr>
              <a:t>https://www.amazon.com/dp/9332543518/ref=cm_sw_r_tw_dp_U_x_rZufEbGBSJ2J7</a:t>
            </a:r>
            <a:endParaRPr 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9709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255229-BE34-4544-9116-F063BA55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FD73-309B-DD44-AF72-4DD26D37744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5A3EAA4-B8D8-C247-AE23-32A1A1479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5726" y="0"/>
            <a:ext cx="10515600" cy="1325563"/>
          </a:xfrm>
        </p:spPr>
        <p:txBody>
          <a:bodyPr/>
          <a:lstStyle/>
          <a:p>
            <a:r>
              <a:rPr lang="en-US" altLang="en-US" dirty="0"/>
              <a:t>Arc consistency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D917B7A-CF4B-4A4E-BF35-C0E20F83E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4660" y="1155700"/>
            <a:ext cx="10515600" cy="4351338"/>
          </a:xfrm>
        </p:spPr>
        <p:txBody>
          <a:bodyPr/>
          <a:lstStyle/>
          <a:p>
            <a:r>
              <a:rPr lang="en-US" altLang="en-US" sz="2400" dirty="0"/>
              <a:t>Simplest form of propagation makes each arc </a:t>
            </a:r>
            <a:r>
              <a:rPr lang="en-US" altLang="en-US" sz="2400" dirty="0">
                <a:solidFill>
                  <a:schemeClr val="accent2"/>
                </a:solidFill>
              </a:rPr>
              <a:t>consistent</a:t>
            </a:r>
            <a:endParaRPr lang="en-US" altLang="en-US" sz="2400" dirty="0"/>
          </a:p>
          <a:p>
            <a:r>
              <a:rPr lang="en-US" altLang="en-US" sz="2400" i="1" dirty="0"/>
              <a:t>X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i="1" dirty="0"/>
              <a:t>Y</a:t>
            </a:r>
            <a:r>
              <a:rPr lang="en-US" altLang="en-US" sz="2400" dirty="0"/>
              <a:t> is consistent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
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/>
              <a:t>for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/>
              <a:t> value </a:t>
            </a:r>
            <a:r>
              <a:rPr lang="en-US" altLang="en-US" sz="2000" i="1" dirty="0"/>
              <a:t>x </a:t>
            </a:r>
            <a:r>
              <a:rPr lang="en-US" altLang="en-US" sz="2000" dirty="0"/>
              <a:t>of </a:t>
            </a:r>
            <a:r>
              <a:rPr lang="en-US" altLang="en-US" sz="2000" i="1" dirty="0"/>
              <a:t>X </a:t>
            </a:r>
            <a:r>
              <a:rPr lang="en-US" altLang="en-US" sz="2000" dirty="0"/>
              <a:t>there is </a:t>
            </a:r>
            <a:r>
              <a:rPr lang="en-US" altLang="en-US" sz="2000" dirty="0">
                <a:solidFill>
                  <a:srgbClr val="FF0000"/>
                </a:solidFill>
              </a:rPr>
              <a:t>some</a:t>
            </a:r>
            <a:r>
              <a:rPr lang="en-US" altLang="en-US" sz="2000" dirty="0"/>
              <a:t> allowed </a:t>
            </a:r>
            <a:r>
              <a:rPr lang="en-US" altLang="en-US" sz="2000" i="1" dirty="0"/>
              <a:t>y</a:t>
            </a:r>
            <a:r>
              <a:rPr lang="en-US" altLang="en-US" sz="2000" dirty="0"/>
              <a:t>
</a:t>
            </a:r>
          </a:p>
          <a:p>
            <a:pPr lvl="1">
              <a:buFont typeface="Wingdings" pitchFamily="2" charset="2"/>
              <a:buNone/>
            </a:pPr>
            <a:endParaRPr lang="en-US" altLang="en-US" sz="2000" dirty="0"/>
          </a:p>
          <a:p>
            <a:pPr lvl="1">
              <a:buFont typeface="Wingdings" pitchFamily="2" charset="2"/>
              <a:buNone/>
            </a:pPr>
            <a:endParaRPr lang="en-US" altLang="en-US" sz="2000" dirty="0"/>
          </a:p>
          <a:p>
            <a:pPr lvl="1">
              <a:buFont typeface="Wingdings" pitchFamily="2" charset="2"/>
              <a:buNone/>
            </a:pPr>
            <a:endParaRPr lang="en-US" altLang="en-US" sz="1800" dirty="0"/>
          </a:p>
          <a:p>
            <a:pPr lvl="1">
              <a:buFont typeface="Wingdings" pitchFamily="2" charset="2"/>
              <a:buNone/>
            </a:pPr>
            <a:endParaRPr lang="en-US" altLang="en-US" sz="1800" dirty="0"/>
          </a:p>
          <a:p>
            <a:pPr lvl="1">
              <a:buFont typeface="Wingdings" pitchFamily="2" charset="2"/>
              <a:buNone/>
            </a:pPr>
            <a:endParaRPr lang="en-US" altLang="en-US" sz="1800" dirty="0"/>
          </a:p>
          <a:p>
            <a:r>
              <a:rPr lang="en-US" altLang="en-US" sz="2400" dirty="0"/>
              <a:t>If </a:t>
            </a:r>
            <a:r>
              <a:rPr lang="en-US" altLang="en-US" sz="2400" i="1" dirty="0"/>
              <a:t>X</a:t>
            </a:r>
            <a:r>
              <a:rPr lang="en-US" altLang="en-US" sz="2400" dirty="0"/>
              <a:t> loses a value, neighbors of </a:t>
            </a:r>
            <a:r>
              <a:rPr lang="en-US" altLang="en-US" sz="2400" i="1" dirty="0"/>
              <a:t>X</a:t>
            </a:r>
            <a:r>
              <a:rPr lang="en-US" altLang="en-US" sz="2400" dirty="0"/>
              <a:t> need to be rechecked</a:t>
            </a:r>
          </a:p>
          <a:p>
            <a:r>
              <a:rPr lang="en-US" altLang="en-US" sz="2400" dirty="0"/>
              <a:t>Arc consistency detects failure earlier than forward checking</a:t>
            </a:r>
          </a:p>
          <a:p>
            <a:r>
              <a:rPr lang="en-US" altLang="en-US" sz="2400" dirty="0"/>
              <a:t>Can be run as a preprocessor or after each assignment
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
</a:t>
            </a:r>
          </a:p>
        </p:txBody>
      </p:sp>
      <p:pic>
        <p:nvPicPr>
          <p:cNvPr id="49158" name="Picture 6" descr="ac-example4c">
            <a:extLst>
              <a:ext uri="{FF2B5EF4-FFF2-40B4-BE49-F238E27FC236}">
                <a16:creationId xmlns:a16="http://schemas.microsoft.com/office/drawing/2014/main" id="{2F7A9BD2-6DF2-B94F-9C4D-14869682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4" y="2895601"/>
            <a:ext cx="51339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2664A-1D75-9846-A558-4961C79A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9918-A252-5340-8746-1FEF5B3B8A2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24EFCE5-4F85-0A45-97D1-8206AB334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Arc consistency algorithm AC-3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6D55B5C-D024-3146-AE8A-9B7F13893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559425"/>
            <a:ext cx="8650288" cy="573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Time complexity: O(n</a:t>
            </a:r>
            <a:r>
              <a:rPr lang="en-US" altLang="en-US" baseline="30000"/>
              <a:t>2</a:t>
            </a:r>
            <a:r>
              <a:rPr lang="en-US" altLang="en-US"/>
              <a:t>d</a:t>
            </a:r>
            <a:r>
              <a:rPr lang="en-US" altLang="en-US" baseline="30000"/>
              <a:t>3</a:t>
            </a:r>
            <a:r>
              <a:rPr lang="en-US" altLang="en-US"/>
              <a:t>)
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3FF06840-4150-6440-B05D-46424AABB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1875" r="13281" b="22917"/>
          <a:stretch>
            <a:fillRect/>
          </a:stretch>
        </p:blipFill>
        <p:spPr bwMode="auto">
          <a:xfrm>
            <a:off x="2819400" y="1371600"/>
            <a:ext cx="6858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903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91C3-2285-CD46-9402-3C978226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C9CB-F38A-3D4A-BDAE-E1C5D78557D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5836D7A-EFAC-DD49-9AB2-A5DB8BD81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719" y="18255"/>
            <a:ext cx="10515600" cy="1325563"/>
          </a:xfrm>
        </p:spPr>
        <p:txBody>
          <a:bodyPr/>
          <a:lstStyle/>
          <a:p>
            <a:r>
              <a:rPr lang="en-US" altLang="en-US" dirty="0"/>
              <a:t>Local search for CSPs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78D888E-231C-E94D-AC25-644F3F113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Hill-climbing, simulated annealing typically work with "complete" states, i.e., all variables assigned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To apply to CSPs: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allow states with unsatisfied constraints
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operators </a:t>
            </a:r>
            <a:r>
              <a:rPr lang="en-US" altLang="en-US" sz="2000" dirty="0">
                <a:solidFill>
                  <a:srgbClr val="FF0000"/>
                </a:solidFill>
              </a:rPr>
              <a:t>reassign</a:t>
            </a:r>
            <a:r>
              <a:rPr lang="en-US" altLang="en-US" sz="2000" dirty="0"/>
              <a:t> variable values
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Variable selection: randomly select any conflicted variable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Value selection by </a:t>
            </a:r>
            <a:r>
              <a:rPr lang="en-US" altLang="en-US" sz="2400" dirty="0">
                <a:solidFill>
                  <a:srgbClr val="FF0000"/>
                </a:solidFill>
              </a:rPr>
              <a:t>min-conflicts </a:t>
            </a:r>
            <a:r>
              <a:rPr lang="en-US" altLang="en-US" sz="2400" dirty="0"/>
              <a:t>heuristic:
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choose value that violates the fewest constraints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i.e., hill-climb with </a:t>
            </a:r>
            <a:r>
              <a:rPr lang="en-US" altLang="en-US" sz="2000" i="1" dirty="0"/>
              <a:t>h(n) </a:t>
            </a:r>
            <a:r>
              <a:rPr lang="en-US" altLang="en-US" sz="2000" dirty="0"/>
              <a:t>= total number of violated constraints
</a:t>
            </a:r>
          </a:p>
        </p:txBody>
      </p:sp>
    </p:spTree>
    <p:extLst>
      <p:ext uri="{BB962C8B-B14F-4D97-AF65-F5344CB8AC3E}">
        <p14:creationId xmlns:p14="http://schemas.microsoft.com/office/powerpoint/2010/main" val="67080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277131-B106-014D-85B1-DBEC67CE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802-E87F-4641-87FF-1F4649332F0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2214FE92-6726-1440-A594-746DAD514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4-Queens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084BAEF-E15D-5F42-ADCD-C4A9F4CA6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States</a:t>
            </a:r>
            <a:r>
              <a:rPr lang="en-US" altLang="en-US" sz="2400" dirty="0"/>
              <a:t>: 4 queens in 4 columns (4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= 256 states)
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Actions</a:t>
            </a:r>
            <a:r>
              <a:rPr lang="en-US" altLang="en-US" sz="2400" dirty="0"/>
              <a:t>: move queen in column
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Goal test</a:t>
            </a:r>
            <a:r>
              <a:rPr lang="en-US" altLang="en-US" sz="2400" dirty="0"/>
              <a:t>: no attacks
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Evaluation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h(n) </a:t>
            </a:r>
            <a:r>
              <a:rPr lang="en-US" altLang="en-US" sz="2400" dirty="0"/>
              <a:t>= number of attacks
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Given random initial state, can solve </a:t>
            </a:r>
            <a:r>
              <a:rPr lang="en-US" altLang="en-US" sz="2400" i="1" dirty="0"/>
              <a:t>n</a:t>
            </a:r>
            <a:r>
              <a:rPr lang="en-US" altLang="en-US" sz="2400" dirty="0"/>
              <a:t>-queens in almost constant time for arbitrary </a:t>
            </a:r>
            <a:r>
              <a:rPr lang="en-US" altLang="en-US" sz="2400" i="1" dirty="0"/>
              <a:t>n</a:t>
            </a:r>
            <a:r>
              <a:rPr lang="en-US" altLang="en-US" sz="2400" dirty="0"/>
              <a:t> with high probability (e.g., 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10,000,000)</a:t>
            </a:r>
          </a:p>
        </p:txBody>
      </p:sp>
      <p:pic>
        <p:nvPicPr>
          <p:cNvPr id="35844" name="Picture 4" descr="4queens-iterative">
            <a:extLst>
              <a:ext uri="{FF2B5EF4-FFF2-40B4-BE49-F238E27FC236}">
                <a16:creationId xmlns:a16="http://schemas.microsoft.com/office/drawing/2014/main" id="{0E054DC4-2437-FB4C-9EB5-ABC8F9B07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11278"/>
            <a:ext cx="5791200" cy="176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03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8785-174A-EA4E-9DCB-8911DD93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9728-9076-BB4B-BFE4-11321A9197E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F29EBC08-8840-E14C-A387-39CA97C5C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7719" y="-115322"/>
            <a:ext cx="10515600" cy="1325563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41E908B-193C-B14C-8656-B38336C37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97205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CSPs are a special kind of problem:
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states defined by values of a fixed set of variables
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goal test defined by constraints on variable values
</a:t>
            </a:r>
          </a:p>
          <a:p>
            <a:pPr lvl="4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Backtracking = depth-first search with one variable assigned per node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Variable ordering and value selection heuristics help significantly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Forward checking prevents assignments that guarantee later failure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Constraint propagation (e.g., arc consistency) does additional work to constrain values and detect inconsistencies</a:t>
            </a:r>
            <a:endParaRPr lang="en-US" altLang="en-US" sz="14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Iterative min-conflicts is usually effective in practice</a:t>
            </a:r>
          </a:p>
        </p:txBody>
      </p:sp>
    </p:spTree>
    <p:extLst>
      <p:ext uri="{BB962C8B-B14F-4D97-AF65-F5344CB8AC3E}">
        <p14:creationId xmlns:p14="http://schemas.microsoft.com/office/powerpoint/2010/main" val="424213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49EE-A7B3-1446-A759-E3877AE0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08258-2965-5643-867F-5A5632DDE5D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A018BF2-E1AF-E74A-A89C-D4B18A1B3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35" y="136525"/>
            <a:ext cx="10515600" cy="1325563"/>
          </a:xfrm>
        </p:spPr>
        <p:txBody>
          <a:bodyPr/>
          <a:lstStyle/>
          <a:p>
            <a:r>
              <a:rPr lang="en-US" altLang="en-US" sz="3200" dirty="0"/>
              <a:t>Constraint satisfaction problems (CSPs)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EFB48F1-713F-4A44-9479-5E70244E9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9712" y="1462088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Standard search problem:
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accent2"/>
                </a:solidFill>
              </a:rPr>
              <a:t>state</a:t>
            </a:r>
            <a:r>
              <a:rPr lang="en-US" altLang="en-US" sz="1600" dirty="0"/>
              <a:t> is a "black box“ – any data structure that supports successor function, heuristic function, and goal test
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CSP:
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accent2"/>
                </a:solidFill>
              </a:rPr>
              <a:t>state</a:t>
            </a:r>
            <a:r>
              <a:rPr lang="en-US" altLang="en-US" sz="1600" dirty="0"/>
              <a:t> is defined by </a:t>
            </a:r>
            <a:r>
              <a:rPr lang="en-US" altLang="en-US" sz="1600" dirty="0">
                <a:solidFill>
                  <a:srgbClr val="FF0000"/>
                </a:solidFill>
              </a:rPr>
              <a:t>variables</a:t>
            </a:r>
            <a:r>
              <a:rPr lang="en-US" altLang="en-US" sz="1600" dirty="0"/>
              <a:t> </a:t>
            </a:r>
            <a:r>
              <a:rPr lang="en-US" altLang="en-US" sz="1600" i="1" dirty="0"/>
              <a:t>X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with </a:t>
            </a:r>
            <a:r>
              <a:rPr lang="en-US" altLang="en-US" sz="1600" dirty="0">
                <a:solidFill>
                  <a:srgbClr val="FF0000"/>
                </a:solidFill>
              </a:rPr>
              <a:t>values</a:t>
            </a:r>
            <a:r>
              <a:rPr lang="en-US" altLang="en-US" sz="1600" dirty="0"/>
              <a:t> from </a:t>
            </a:r>
            <a:r>
              <a:rPr lang="en-US" altLang="en-US" sz="1600" dirty="0">
                <a:solidFill>
                  <a:srgbClr val="FF0000"/>
                </a:solidFill>
              </a:rPr>
              <a:t>domain</a:t>
            </a:r>
            <a:r>
              <a:rPr lang="en-US" altLang="en-US" sz="1600" dirty="0"/>
              <a:t> </a:t>
            </a:r>
            <a:r>
              <a:rPr lang="en-US" altLang="en-US" sz="1600" i="1" dirty="0"/>
              <a:t>D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
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olidFill>
                  <a:schemeClr val="accent2"/>
                </a:solidFill>
              </a:rPr>
              <a:t>goal test</a:t>
            </a:r>
            <a:r>
              <a:rPr lang="en-US" altLang="en-US" sz="1600" dirty="0"/>
              <a:t> is a set of </a:t>
            </a:r>
            <a:r>
              <a:rPr lang="en-US" altLang="en-US" sz="1600" dirty="0">
                <a:solidFill>
                  <a:srgbClr val="FF0000"/>
                </a:solidFill>
              </a:rPr>
              <a:t>constraints</a:t>
            </a:r>
            <a:r>
              <a:rPr lang="en-US" altLang="en-US" sz="1600" dirty="0"/>
              <a:t> specifying allowable combinations of values for subsets of variables
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Simple example of a </a:t>
            </a:r>
            <a:r>
              <a:rPr lang="en-US" altLang="en-US" sz="1600" dirty="0">
                <a:solidFill>
                  <a:srgbClr val="FF0000"/>
                </a:solidFill>
              </a:rPr>
              <a:t>formal representation language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Allows useful </a:t>
            </a:r>
            <a:r>
              <a:rPr lang="en-US" altLang="en-US" sz="1600" dirty="0">
                <a:solidFill>
                  <a:srgbClr val="FF0000"/>
                </a:solidFill>
              </a:rPr>
              <a:t>general-purpose</a:t>
            </a:r>
            <a:r>
              <a:rPr lang="en-US" altLang="en-US" sz="1600" dirty="0"/>
              <a:t> algorithms with more power than standard search algorithms</a:t>
            </a:r>
            <a:r>
              <a:rPr lang="en-US" altLang="en-US" sz="2400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22635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F1BAC-DE88-3D4E-80A1-4762ACA0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A614-28A3-6543-97DC-84342D116BE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931C982-6AAB-7E4B-B4A9-4AC37F3B5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Map-Coloring</a:t>
            </a:r>
          </a:p>
        </p:txBody>
      </p:sp>
      <p:pic>
        <p:nvPicPr>
          <p:cNvPr id="6149" name="Picture 5" descr="australia">
            <a:extLst>
              <a:ext uri="{FF2B5EF4-FFF2-40B4-BE49-F238E27FC236}">
                <a16:creationId xmlns:a16="http://schemas.microsoft.com/office/drawing/2014/main" id="{BAF1BC0C-E542-4446-B550-0312BBB9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29540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44E3E9CD-C78E-DB45-A56E-87BE1AEA2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4162425"/>
            <a:ext cx="8650288" cy="1970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Variables</a:t>
            </a:r>
            <a:r>
              <a:rPr lang="en-US" altLang="en-US" sz="2000" dirty="0"/>
              <a:t> </a:t>
            </a:r>
            <a:r>
              <a:rPr lang="en-US" altLang="en-US" sz="2000" i="1" dirty="0"/>
              <a:t>WA, NT, Q, NSW, V, SA, T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Domains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= {</a:t>
            </a:r>
            <a:r>
              <a:rPr lang="en-US" altLang="en-US" sz="2000" dirty="0" err="1"/>
              <a:t>red,green,blue</a:t>
            </a:r>
            <a:r>
              <a:rPr lang="en-US" altLang="en-US" sz="20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Constraints</a:t>
            </a:r>
            <a:r>
              <a:rPr lang="en-US" altLang="en-US" sz="2000" dirty="0"/>
              <a:t>: adjacent regions must have different colors
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e.g., WA </a:t>
            </a:r>
            <a:r>
              <a:rPr lang="en-US" altLang="en-US" sz="2000" dirty="0">
                <a:cs typeface="Arial" panose="020B0604020202020204" pitchFamily="34" charset="0"/>
              </a:rPr>
              <a:t>≠</a:t>
            </a:r>
            <a:r>
              <a:rPr lang="en-US" altLang="en-US" sz="2000" dirty="0"/>
              <a:t> NT, or (WA,NT) in {(</a:t>
            </a:r>
            <a:r>
              <a:rPr lang="en-US" altLang="en-US" sz="2000" dirty="0" err="1"/>
              <a:t>red,green</a:t>
            </a:r>
            <a:r>
              <a:rPr lang="en-US" altLang="en-US" sz="2000" dirty="0"/>
              <a:t>),(</a:t>
            </a:r>
            <a:r>
              <a:rPr lang="en-US" altLang="en-US" sz="2000" dirty="0" err="1"/>
              <a:t>red,blue</a:t>
            </a:r>
            <a:r>
              <a:rPr lang="en-US" altLang="en-US" sz="2000" dirty="0"/>
              <a:t>),(</a:t>
            </a:r>
            <a:r>
              <a:rPr lang="en-US" altLang="en-US" sz="2000" dirty="0" err="1"/>
              <a:t>green,red</a:t>
            </a:r>
            <a:r>
              <a:rPr lang="en-US" altLang="en-US" sz="2000" dirty="0"/>
              <a:t>), (</a:t>
            </a:r>
            <a:r>
              <a:rPr lang="en-US" altLang="en-US" sz="2000" dirty="0" err="1"/>
              <a:t>green,blue</a:t>
            </a:r>
            <a:r>
              <a:rPr lang="en-US" altLang="en-US" sz="2000" dirty="0"/>
              <a:t>),(</a:t>
            </a:r>
            <a:r>
              <a:rPr lang="en-US" altLang="en-US" sz="2000" dirty="0" err="1"/>
              <a:t>blue,red</a:t>
            </a:r>
            <a:r>
              <a:rPr lang="en-US" altLang="en-US" sz="2000" dirty="0"/>
              <a:t>),(</a:t>
            </a:r>
            <a:r>
              <a:rPr lang="en-US" altLang="en-US" sz="2000" dirty="0" err="1"/>
              <a:t>blue,green</a:t>
            </a:r>
            <a:r>
              <a:rPr lang="en-US" altLang="en-US" sz="2000" dirty="0"/>
              <a:t>)}
</a:t>
            </a:r>
          </a:p>
        </p:txBody>
      </p:sp>
    </p:spTree>
    <p:extLst>
      <p:ext uri="{BB962C8B-B14F-4D97-AF65-F5344CB8AC3E}">
        <p14:creationId xmlns:p14="http://schemas.microsoft.com/office/powerpoint/2010/main" val="332954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9D6E40-24CD-E843-85E5-BA1265D7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3899-E899-0843-9E4B-4F0E15D186C3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7172" name="Picture 4" descr="australia-solution">
            <a:extLst>
              <a:ext uri="{FF2B5EF4-FFF2-40B4-BE49-F238E27FC236}">
                <a16:creationId xmlns:a16="http://schemas.microsoft.com/office/drawing/2014/main" id="{9349D331-7DBC-C544-A0C3-13524DAC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295400"/>
            <a:ext cx="37814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B162C59A-F75A-0D4B-AEAF-02F44450E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Map-Coloring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B5ECA9A-2913-C04D-B9C6-931D57EA4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4549775"/>
            <a:ext cx="8650288" cy="1582738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Solutions</a:t>
            </a:r>
            <a:r>
              <a:rPr lang="en-US" altLang="en-US" dirty="0"/>
              <a:t> are </a:t>
            </a:r>
            <a:r>
              <a:rPr lang="en-US" altLang="en-US" dirty="0">
                <a:solidFill>
                  <a:srgbClr val="FF0000"/>
                </a:solidFill>
              </a:rPr>
              <a:t>complete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consistent</a:t>
            </a:r>
            <a:r>
              <a:rPr lang="en-US" altLang="en-US" dirty="0"/>
              <a:t> assignments, e.g., WA = red, NT = </a:t>
            </a:r>
            <a:r>
              <a:rPr lang="en-US" altLang="en-US" dirty="0" err="1"/>
              <a:t>green,Q</a:t>
            </a:r>
            <a:r>
              <a:rPr lang="en-US" altLang="en-US" dirty="0"/>
              <a:t> = </a:t>
            </a:r>
            <a:r>
              <a:rPr lang="en-US" altLang="en-US" dirty="0" err="1"/>
              <a:t>red,NSW</a:t>
            </a:r>
            <a:r>
              <a:rPr lang="en-US" altLang="en-US" dirty="0"/>
              <a:t> = </a:t>
            </a:r>
            <a:r>
              <a:rPr lang="en-US" altLang="en-US" dirty="0" err="1"/>
              <a:t>green,V</a:t>
            </a:r>
            <a:r>
              <a:rPr lang="en-US" altLang="en-US" dirty="0"/>
              <a:t> = </a:t>
            </a:r>
            <a:r>
              <a:rPr lang="en-US" altLang="en-US" dirty="0" err="1"/>
              <a:t>red,SA</a:t>
            </a:r>
            <a:r>
              <a:rPr lang="en-US" altLang="en-US" dirty="0"/>
              <a:t> = </a:t>
            </a:r>
            <a:r>
              <a:rPr lang="en-US" altLang="en-US" dirty="0" err="1"/>
              <a:t>blue,T</a:t>
            </a:r>
            <a:r>
              <a:rPr lang="en-US" altLang="en-US" dirty="0"/>
              <a:t> = green
</a:t>
            </a:r>
          </a:p>
        </p:txBody>
      </p:sp>
    </p:spTree>
    <p:extLst>
      <p:ext uri="{BB962C8B-B14F-4D97-AF65-F5344CB8AC3E}">
        <p14:creationId xmlns:p14="http://schemas.microsoft.com/office/powerpoint/2010/main" val="147449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EB2FE1-68D6-D24C-8884-82A10AF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6BAD-E378-9B41-BF6B-91EB1A8F547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CA568FE-F319-DD4F-A400-71B983FD1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 graph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B21A84-E9CD-9E46-9035-EEABA393C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84663"/>
            <a:ext cx="10515600" cy="4351338"/>
          </a:xfrm>
        </p:spPr>
        <p:txBody>
          <a:bodyPr/>
          <a:lstStyle/>
          <a:p>
            <a:r>
              <a:rPr lang="en-US" altLang="en-US" sz="2400" dirty="0">
                <a:solidFill>
                  <a:srgbClr val="FF0000"/>
                </a:solidFill>
              </a:rPr>
              <a:t>Binary CSP:</a:t>
            </a:r>
            <a:r>
              <a:rPr lang="en-US" altLang="en-US" sz="2400" dirty="0"/>
              <a:t> each constraint relates two variables
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Constraint graph:</a:t>
            </a:r>
            <a:r>
              <a:rPr lang="en-US" altLang="en-US" sz="2400" dirty="0"/>
              <a:t> nodes are variables, arcs are constraints
</a:t>
            </a:r>
          </a:p>
        </p:txBody>
      </p:sp>
      <p:pic>
        <p:nvPicPr>
          <p:cNvPr id="8196" name="Picture 4" descr="australia-csp">
            <a:extLst>
              <a:ext uri="{FF2B5EF4-FFF2-40B4-BE49-F238E27FC236}">
                <a16:creationId xmlns:a16="http://schemas.microsoft.com/office/drawing/2014/main" id="{174C4DC9-6D4E-8443-A105-64D314E0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42" y="2900767"/>
            <a:ext cx="36766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1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446A-7318-F44E-B051-304868D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6ADB3-6BE1-4E4A-9687-4EACB70D602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F3BE64F-C222-9844-B050-735496207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en-US" dirty="0"/>
              <a:t>Varieties of CSPs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3224122-A4A4-4F45-A2ED-7F508C45B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9783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Discrete variables
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finite domains: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/>
              <a:t>n</a:t>
            </a:r>
            <a:r>
              <a:rPr lang="en-US" altLang="en-US" sz="1800" dirty="0"/>
              <a:t> variables, domain size </a:t>
            </a:r>
            <a:r>
              <a:rPr lang="en-US" altLang="en-US" sz="1800" i="1" dirty="0"/>
              <a:t>d </a:t>
            </a:r>
            <a:r>
              <a:rPr lang="en-US" altLang="en-US" sz="1800" i="1" dirty="0">
                <a:sym typeface="Wingdings" pitchFamily="2" charset="2"/>
              </a:rPr>
              <a:t> </a:t>
            </a:r>
            <a:r>
              <a:rPr lang="en-US" altLang="en-US" sz="1800" i="1" dirty="0"/>
              <a:t>O(</a:t>
            </a:r>
            <a:r>
              <a:rPr lang="en-US" altLang="en-US" sz="1800" i="1" dirty="0" err="1"/>
              <a:t>d</a:t>
            </a:r>
            <a:r>
              <a:rPr lang="en-US" altLang="en-US" sz="1800" i="1" baseline="30000" dirty="0" err="1"/>
              <a:t>n</a:t>
            </a:r>
            <a:r>
              <a:rPr lang="en-US" altLang="en-US" sz="1800" i="1" dirty="0"/>
              <a:t>) </a:t>
            </a:r>
            <a:r>
              <a:rPr lang="en-US" altLang="en-US" sz="1800" dirty="0"/>
              <a:t>complete assignments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e.g., Boolean CSPs, </a:t>
            </a:r>
            <a:r>
              <a:rPr lang="en-US" altLang="en-US" sz="1800" dirty="0" err="1"/>
              <a:t>incl.~Boolean</a:t>
            </a:r>
            <a:r>
              <a:rPr lang="en-US" altLang="en-US" sz="1800" dirty="0"/>
              <a:t> satisfiability (NP-complete)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infinite domains: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integers, strings, etc.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e.g., job scheduling, variables are start/end days for each job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need a constraint language, e.g., </a:t>
            </a:r>
            <a:r>
              <a:rPr lang="en-US" altLang="en-US" sz="1800" i="1" dirty="0"/>
              <a:t>StartJob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 + 5 </a:t>
            </a:r>
            <a:r>
              <a:rPr lang="en-US" altLang="en-US" sz="1800" i="1" dirty="0">
                <a:cs typeface="Arial" panose="020B0604020202020204" pitchFamily="34" charset="0"/>
              </a:rPr>
              <a:t>≤ </a:t>
            </a:r>
            <a:r>
              <a:rPr lang="en-US" altLang="en-US" sz="1800" i="1" dirty="0"/>
              <a:t>StartJob</a:t>
            </a:r>
            <a:r>
              <a:rPr lang="en-US" altLang="en-US" sz="1800" i="1" baseline="-25000" dirty="0"/>
              <a:t>3</a:t>
            </a:r>
          </a:p>
          <a:p>
            <a:pPr lvl="2">
              <a:lnSpc>
                <a:spcPct val="90000"/>
              </a:lnSpc>
            </a:pPr>
            <a:endParaRPr lang="en-US" altLang="en-US" sz="1800" i="1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Continuous variables
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start/end times for Hubble Space Telescope observations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linear constraints solvable in polynomial time by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6028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4452-3A64-F540-A20A-5D7BA72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E690-086A-2443-94FF-B0365431A9B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A4A13AE-B2A7-3744-BFE6-0DF06263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Varieties of constraints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4F21B12-AEEC-0046-8414-6423633CB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Unary</a:t>
            </a:r>
            <a:r>
              <a:rPr lang="en-US" altLang="en-US" dirty="0"/>
              <a:t> constraints involve a single variable, </a:t>
            </a:r>
          </a:p>
          <a:p>
            <a:pPr lvl="1"/>
            <a:r>
              <a:rPr lang="en-US" altLang="en-US" dirty="0"/>
              <a:t>e.g., SA </a:t>
            </a:r>
            <a:r>
              <a:rPr lang="en-US" altLang="en-US" dirty="0">
                <a:cs typeface="Arial" panose="020B0604020202020204" pitchFamily="34" charset="0"/>
              </a:rPr>
              <a:t>≠</a:t>
            </a:r>
            <a:r>
              <a:rPr lang="en-US" altLang="en-US" dirty="0"/>
              <a:t> green
</a:t>
            </a: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accent2"/>
                </a:solidFill>
              </a:rPr>
              <a:t>Binary</a:t>
            </a:r>
            <a:r>
              <a:rPr lang="en-US" altLang="en-US" dirty="0"/>
              <a:t> constraints involve pairs of variables,</a:t>
            </a:r>
          </a:p>
          <a:p>
            <a:pPr lvl="1"/>
            <a:r>
              <a:rPr lang="en-US" altLang="en-US" dirty="0"/>
              <a:t>e.g., SA </a:t>
            </a:r>
            <a:r>
              <a:rPr lang="en-US" altLang="en-US" dirty="0">
                <a:cs typeface="Arial" panose="020B0604020202020204" pitchFamily="34" charset="0"/>
              </a:rPr>
              <a:t>≠</a:t>
            </a:r>
            <a:r>
              <a:rPr lang="en-US" altLang="en-US" dirty="0"/>
              <a:t> WA
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Higher-order</a:t>
            </a:r>
            <a:r>
              <a:rPr lang="en-US" altLang="en-US" dirty="0"/>
              <a:t> constraints involve 3 or more variables,</a:t>
            </a:r>
          </a:p>
          <a:p>
            <a:pPr lvl="1"/>
            <a:r>
              <a:rPr lang="en-US" altLang="en-US" dirty="0"/>
              <a:t>e.g., cryptarithmetic column constraints
</a:t>
            </a:r>
          </a:p>
        </p:txBody>
      </p:sp>
    </p:spTree>
    <p:extLst>
      <p:ext uri="{BB962C8B-B14F-4D97-AF65-F5344CB8AC3E}">
        <p14:creationId xmlns:p14="http://schemas.microsoft.com/office/powerpoint/2010/main" val="257810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1389</Words>
  <Application>Microsoft Macintosh PowerPoint</Application>
  <PresentationFormat>Widescreen</PresentationFormat>
  <Paragraphs>230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Monotype Corsiva</vt:lpstr>
      <vt:lpstr>Wingdings</vt:lpstr>
      <vt:lpstr>Office Theme</vt:lpstr>
      <vt:lpstr>CSYE 7374 Autonomous Learning in Games</vt:lpstr>
      <vt:lpstr>Outline</vt:lpstr>
      <vt:lpstr>Artificial Intelligence: A Modern Approach</vt:lpstr>
      <vt:lpstr>Constraint satisfaction problems (CSPs)</vt:lpstr>
      <vt:lpstr>Example: Map-Coloring</vt:lpstr>
      <vt:lpstr>Example: Map-Coloring</vt:lpstr>
      <vt:lpstr>Constraint graph</vt:lpstr>
      <vt:lpstr>Varieties of CSPs</vt:lpstr>
      <vt:lpstr>Varieties of constraints</vt:lpstr>
      <vt:lpstr>Real-world CSPs</vt:lpstr>
      <vt:lpstr>Standard search formulation (incremental)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Most constrained variable</vt:lpstr>
      <vt:lpstr>Most constraining variable</vt:lpstr>
      <vt:lpstr>Least constraining value</vt:lpstr>
      <vt:lpstr>Forward checking</vt:lpstr>
      <vt:lpstr>Forward checking</vt:lpstr>
      <vt:lpstr>Forward checking</vt:lpstr>
      <vt:lpstr>Forward checking</vt:lpstr>
      <vt:lpstr>Constraint propagation</vt:lpstr>
      <vt:lpstr>Arc consistency</vt:lpstr>
      <vt:lpstr>Arc consistency</vt:lpstr>
      <vt:lpstr>Arc consistency</vt:lpstr>
      <vt:lpstr>Arc consistency</vt:lpstr>
      <vt:lpstr>Arc consistency algorithm AC-3</vt:lpstr>
      <vt:lpstr>Local search for CSPs</vt:lpstr>
      <vt:lpstr>Example: 4-Queens</vt:lpstr>
      <vt:lpstr>Summary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177</cp:revision>
  <dcterms:created xsi:type="dcterms:W3CDTF">2013-09-03T20:38:17Z</dcterms:created>
  <dcterms:modified xsi:type="dcterms:W3CDTF">2020-01-10T03:07:06Z</dcterms:modified>
</cp:coreProperties>
</file>