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453" r:id="rId3"/>
    <p:sldId id="258" r:id="rId4"/>
    <p:sldId id="483" r:id="rId5"/>
    <p:sldId id="484" r:id="rId6"/>
    <p:sldId id="485" r:id="rId7"/>
    <p:sldId id="486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06" r:id="rId28"/>
    <p:sldId id="509" r:id="rId29"/>
    <p:sldId id="510" r:id="rId30"/>
    <p:sldId id="512" r:id="rId31"/>
    <p:sldId id="511" r:id="rId32"/>
    <p:sldId id="507" r:id="rId33"/>
    <p:sldId id="508" r:id="rId34"/>
    <p:sldId id="478" r:id="rId35"/>
    <p:sldId id="479" r:id="rId36"/>
    <p:sldId id="480" r:id="rId37"/>
    <p:sldId id="482" r:id="rId38"/>
    <p:sldId id="1267" r:id="rId39"/>
    <p:sldId id="1359" r:id="rId40"/>
    <p:sldId id="2074" r:id="rId41"/>
    <p:sldId id="2075" r:id="rId42"/>
    <p:sldId id="2076" r:id="rId43"/>
    <p:sldId id="288" r:id="rId44"/>
    <p:sldId id="289" r:id="rId45"/>
    <p:sldId id="290" r:id="rId46"/>
    <p:sldId id="291" r:id="rId47"/>
    <p:sldId id="292" r:id="rId48"/>
    <p:sldId id="293" r:id="rId49"/>
    <p:sldId id="2111" r:id="rId50"/>
    <p:sldId id="2119" r:id="rId51"/>
    <p:sldId id="2120" r:id="rId52"/>
    <p:sldId id="2121" r:id="rId53"/>
    <p:sldId id="2122" r:id="rId54"/>
    <p:sldId id="2123" r:id="rId55"/>
    <p:sldId id="2124" r:id="rId56"/>
    <p:sldId id="2125" r:id="rId57"/>
    <p:sldId id="2126" r:id="rId58"/>
    <p:sldId id="2127" r:id="rId59"/>
    <p:sldId id="2128" r:id="rId60"/>
    <p:sldId id="2129" r:id="rId61"/>
    <p:sldId id="2112" r:id="rId62"/>
    <p:sldId id="2113" r:id="rId63"/>
    <p:sldId id="2110" r:id="rId64"/>
    <p:sldId id="2114" r:id="rId65"/>
    <p:sldId id="2115" r:id="rId66"/>
    <p:sldId id="2116" r:id="rId67"/>
    <p:sldId id="2117" r:id="rId68"/>
    <p:sldId id="2118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7" autoAdjust="0"/>
    <p:restoredTop sz="95014" autoAdjust="0"/>
  </p:normalViewPr>
  <p:slideViewPr>
    <p:cSldViewPr snapToGrid="0">
      <p:cViewPr varScale="1">
        <p:scale>
          <a:sx n="116" d="100"/>
          <a:sy n="116" d="100"/>
        </p:scale>
        <p:origin x="192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43858-75C7-4B37-8A44-517E009AD5F1}" type="slidenum">
              <a:rPr lang="en-US"/>
              <a:pPr/>
              <a:t>4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Suppose the solution is at depth 4 at the right.  Then we must explore almost all paths of length 5 before we find it.</a:t>
            </a:r>
          </a:p>
          <a:p>
            <a:endParaRPr lang="en-US"/>
          </a:p>
          <a:p>
            <a:r>
              <a:rPr lang="en-US"/>
              <a:t>Suppose all paths of length 10 are solutions?</a:t>
            </a:r>
          </a:p>
          <a:p>
            <a:endParaRPr lang="en-US"/>
          </a:p>
          <a:p>
            <a:r>
              <a:rPr lang="en-US"/>
              <a:t>Note how much memory this approach takes.</a:t>
            </a:r>
          </a:p>
        </p:txBody>
      </p:sp>
    </p:spTree>
    <p:extLst>
      <p:ext uri="{BB962C8B-B14F-4D97-AF65-F5344CB8AC3E}">
        <p14:creationId xmlns:p14="http://schemas.microsoft.com/office/powerpoint/2010/main" val="2216506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9DE30-18FE-4109-B12B-D1FD1D2D0324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Flowchart of GA iteration</a:t>
            </a:r>
          </a:p>
        </p:txBody>
      </p:sp>
    </p:spTree>
    <p:extLst>
      <p:ext uri="{BB962C8B-B14F-4D97-AF65-F5344CB8AC3E}">
        <p14:creationId xmlns:p14="http://schemas.microsoft.com/office/powerpoint/2010/main" val="3578140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CF348-88E9-4F8B-96BC-AD7FC6145B59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Non-deterministic since random crossover point or mutation prob. Directed by fitness fn</a:t>
            </a:r>
          </a:p>
        </p:txBody>
      </p:sp>
    </p:spTree>
    <p:extLst>
      <p:ext uri="{BB962C8B-B14F-4D97-AF65-F5344CB8AC3E}">
        <p14:creationId xmlns:p14="http://schemas.microsoft.com/office/powerpoint/2010/main" val="1489604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9E3F7-9FA8-4120-ABE2-FB694966B839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012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DD142-553E-4AD2-89C7-AB8734CF1A61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57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67358-4ADB-4971-B5F4-320CF12AD5D7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522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4657A-B3CA-4171-B68A-57A74FBF4FCB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528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7A525-4A7B-468E-9ED9-89003676CE80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Colin Burgess/ Univ of Bristol Comp Sci</a:t>
            </a:r>
          </a:p>
        </p:txBody>
      </p:sp>
    </p:spTree>
    <p:extLst>
      <p:ext uri="{BB962C8B-B14F-4D97-AF65-F5344CB8AC3E}">
        <p14:creationId xmlns:p14="http://schemas.microsoft.com/office/powerpoint/2010/main" val="60919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45988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5662EF-208B-4EB1-89AF-F0DD378455A9}" type="slidenum">
              <a:rPr lang="en-US"/>
              <a:pPr/>
              <a:t>6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Notice how much less memory this takes.</a:t>
            </a:r>
          </a:p>
          <a:p>
            <a:r>
              <a:rPr lang="en-US"/>
              <a:t>Note that we could have generated the answer but not noticed it.</a:t>
            </a:r>
          </a:p>
          <a:p>
            <a:r>
              <a:rPr lang="en-US"/>
              <a:t>Is depth-first search optimal?  (I.e., if it finds the solution, it’s the best one)  no.  Can miss a better one somewhere else in the tree.</a:t>
            </a:r>
          </a:p>
          <a:p>
            <a:r>
              <a:rPr lang="en-US"/>
              <a:t>What’s the worst problem?  Can go on forever.  Can implement a cut off.</a:t>
            </a:r>
          </a:p>
        </p:txBody>
      </p:sp>
    </p:spTree>
    <p:extLst>
      <p:ext uri="{BB962C8B-B14F-4D97-AF65-F5344CB8AC3E}">
        <p14:creationId xmlns:p14="http://schemas.microsoft.com/office/powerpoint/2010/main" val="3916133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7BF91-68AD-4759-A1F3-5982A8AED934}" type="slidenum">
              <a:rPr lang="en-US"/>
              <a:pPr/>
              <a:t>17</a:t>
            </a:fld>
            <a:endParaRPr lang="en-US"/>
          </a:p>
        </p:txBody>
      </p:sp>
      <p:sp>
        <p:nvSpPr>
          <p:cNvPr id="220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9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9DED4-E89B-458F-9E1B-6EEBCE7AEEEF}" type="slidenum">
              <a:rPr lang="en-US"/>
              <a:pPr/>
              <a:t>18</a:t>
            </a:fld>
            <a:endParaRPr lang="en-US"/>
          </a:p>
        </p:txBody>
      </p:sp>
      <p:sp>
        <p:nvSpPr>
          <p:cNvPr id="221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A78A34-C228-4424-9C7A-0A0937EEEC39}" type="slidenum">
              <a:rPr lang="en-US"/>
              <a:pPr/>
              <a:t>19</a:t>
            </a:fld>
            <a:endParaRPr lang="en-US"/>
          </a:p>
        </p:txBody>
      </p:sp>
      <p:sp>
        <p:nvSpPr>
          <p:cNvPr id="221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16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94378-1CD6-4317-A3F7-DB9D941CDDC7}" type="slidenum">
              <a:rPr lang="en-US"/>
              <a:pPr/>
              <a:t>38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5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31D41F9-5B9B-445F-9C50-F7A795EB777B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58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E30BF-B7DA-4444-A3E5-8645E8907AF6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87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kbearbrow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dp/9332543518/ref=cm_sw_r_tw_dp_U_x_rZufEbGBSJ2J7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764" y="2061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CSYE 7374</a:t>
            </a:r>
            <a:br>
              <a:rPr lang="en-US" dirty="0"/>
            </a:br>
            <a:r>
              <a:rPr lang="en-US" dirty="0"/>
              <a:t>Autonomous Learning in Games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40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4000" dirty="0">
                <a:hlinkClick r:id="rId2"/>
              </a:rPr>
              <a:t>nikbearbrown@gmail.com</a:t>
            </a:r>
            <a:endParaRPr lang="en-US" sz="4000" dirty="0"/>
          </a:p>
          <a:p>
            <a:r>
              <a:rPr lang="en-US" sz="4000" dirty="0">
                <a:ea typeface="ＭＳ Ｐゴシック" panose="020B0600070205080204" pitchFamily="34" charset="-128"/>
              </a:rPr>
              <a:t>Graph Search</a:t>
            </a: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Comparing DFS and BFS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Same Time Complexity, unless...</a:t>
            </a:r>
          </a:p>
          <a:p>
            <a:pPr lvl="1"/>
            <a:r>
              <a:rPr lang="en-US" dirty="0">
                <a:latin typeface="+mj-lt"/>
              </a:rPr>
              <a:t>say we have a search problem with</a:t>
            </a:r>
          </a:p>
          <a:p>
            <a:pPr lvl="2"/>
            <a:r>
              <a:rPr lang="en-US" dirty="0">
                <a:latin typeface="+mj-lt"/>
              </a:rPr>
              <a:t>goals at some depth d</a:t>
            </a:r>
          </a:p>
          <a:p>
            <a:pPr lvl="2"/>
            <a:r>
              <a:rPr lang="en-US" dirty="0">
                <a:latin typeface="+mj-lt"/>
              </a:rPr>
              <a:t>but paths without goals and which have infinite depth (i.e., loops in the search space)</a:t>
            </a:r>
          </a:p>
          <a:p>
            <a:pPr lvl="1"/>
            <a:r>
              <a:rPr lang="en-US" dirty="0">
                <a:latin typeface="+mj-lt"/>
              </a:rPr>
              <a:t>in this case DFS never may never find a goal!</a:t>
            </a:r>
          </a:p>
          <a:p>
            <a:pPr lvl="3"/>
            <a:r>
              <a:rPr lang="en-US" dirty="0">
                <a:latin typeface="+mj-lt"/>
              </a:rPr>
              <a:t>(it stays on an infinite (non-goal) path forever)</a:t>
            </a:r>
          </a:p>
          <a:p>
            <a:pPr lvl="1"/>
            <a:r>
              <a:rPr lang="en-US" dirty="0">
                <a:latin typeface="+mj-lt"/>
              </a:rPr>
              <a:t>BFS does not have this problem</a:t>
            </a:r>
          </a:p>
          <a:p>
            <a:pPr lvl="3"/>
            <a:r>
              <a:rPr lang="en-US" dirty="0">
                <a:latin typeface="+mj-lt"/>
              </a:rPr>
              <a:t>it will find the finite depth goals in time O(</a:t>
            </a:r>
            <a:r>
              <a:rPr lang="en-US" dirty="0" err="1">
                <a:latin typeface="+mj-lt"/>
              </a:rPr>
              <a:t>b</a:t>
            </a:r>
            <a:r>
              <a:rPr lang="en-US" baseline="30000" dirty="0" err="1">
                <a:latin typeface="+mj-lt"/>
              </a:rPr>
              <a:t>d</a:t>
            </a:r>
            <a:r>
              <a:rPr lang="en-US" dirty="0"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Practical considerations</a:t>
            </a:r>
          </a:p>
          <a:p>
            <a:pPr lvl="1"/>
            <a:r>
              <a:rPr lang="en-US" dirty="0">
                <a:latin typeface="+mj-lt"/>
              </a:rPr>
              <a:t>if there are no infinite paths, and many possible goals in the search tree, DFS will work best</a:t>
            </a:r>
          </a:p>
          <a:p>
            <a:pPr lvl="1"/>
            <a:r>
              <a:rPr lang="en-US" dirty="0">
                <a:latin typeface="+mj-lt"/>
              </a:rPr>
              <a:t>For large branching factors b, BFS may run out of memory</a:t>
            </a:r>
          </a:p>
          <a:p>
            <a:pPr lvl="1"/>
            <a:r>
              <a:rPr lang="en-US" dirty="0">
                <a:latin typeface="+mj-lt"/>
              </a:rPr>
              <a:t>BFS is “safer” if we know there can be loops</a:t>
            </a:r>
          </a:p>
        </p:txBody>
      </p:sp>
    </p:spTree>
    <p:extLst>
      <p:ext uri="{BB962C8B-B14F-4D97-AF65-F5344CB8AC3E}">
        <p14:creationId xmlns:p14="http://schemas.microsoft.com/office/powerpoint/2010/main" val="19315372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Depth-Limited Search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This is Depth-first Search with a cutoff on the maximum depth of any path</a:t>
            </a:r>
          </a:p>
          <a:p>
            <a:pPr lvl="1"/>
            <a:r>
              <a:rPr lang="en-US" dirty="0">
                <a:latin typeface="+mj-lt"/>
              </a:rPr>
              <a:t>i.e., implement the usual DFS algorithm</a:t>
            </a:r>
          </a:p>
          <a:p>
            <a:pPr lvl="1"/>
            <a:r>
              <a:rPr lang="en-US" dirty="0">
                <a:latin typeface="+mj-lt"/>
              </a:rPr>
              <a:t>when any path gets to be of length m, then do not expand this path any further and backup</a:t>
            </a:r>
          </a:p>
          <a:p>
            <a:pPr lvl="1"/>
            <a:r>
              <a:rPr lang="en-US" dirty="0">
                <a:latin typeface="+mj-lt"/>
              </a:rPr>
              <a:t>this will systematically explore a search tree of depth m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Properties of DLS</a:t>
            </a:r>
          </a:p>
          <a:p>
            <a:pPr lvl="1"/>
            <a:r>
              <a:rPr lang="en-US" dirty="0">
                <a:latin typeface="+mj-lt"/>
              </a:rPr>
              <a:t>Time complexity = O(</a:t>
            </a:r>
            <a:r>
              <a:rPr lang="en-US" dirty="0" err="1">
                <a:latin typeface="+mj-lt"/>
              </a:rPr>
              <a:t>b^m</a:t>
            </a:r>
            <a:r>
              <a:rPr lang="en-US" dirty="0">
                <a:latin typeface="+mj-lt"/>
              </a:rPr>
              <a:t>),  Space complexity = O(</a:t>
            </a:r>
            <a:r>
              <a:rPr lang="en-US" dirty="0" err="1">
                <a:latin typeface="+mj-lt"/>
              </a:rPr>
              <a:t>bm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r>
              <a:rPr lang="en-US" dirty="0">
                <a:latin typeface="+mj-lt"/>
              </a:rPr>
              <a:t>If goal state is within m steps from S:</a:t>
            </a:r>
          </a:p>
          <a:p>
            <a:pPr lvl="2"/>
            <a:r>
              <a:rPr lang="en-US" dirty="0">
                <a:latin typeface="+mj-lt"/>
              </a:rPr>
              <a:t>DLS is complete</a:t>
            </a:r>
          </a:p>
          <a:p>
            <a:pPr lvl="2"/>
            <a:r>
              <a:rPr lang="en-US" dirty="0">
                <a:latin typeface="+mj-lt"/>
              </a:rPr>
              <a:t>e.g., with N cities, we know that if there is a path to goal state G it can be of length N-1 at most</a:t>
            </a:r>
          </a:p>
          <a:p>
            <a:pPr lvl="1"/>
            <a:r>
              <a:rPr lang="en-US" dirty="0">
                <a:latin typeface="+mj-lt"/>
              </a:rPr>
              <a:t>But usually we don’t know where the goal is!</a:t>
            </a:r>
          </a:p>
          <a:p>
            <a:pPr lvl="2"/>
            <a:r>
              <a:rPr lang="en-US" dirty="0">
                <a:latin typeface="+mj-lt"/>
              </a:rPr>
              <a:t>if goal state is more than m steps from S, DLS is incomplete!</a:t>
            </a:r>
          </a:p>
          <a:p>
            <a:pPr lvl="2"/>
            <a:r>
              <a:rPr lang="en-US" dirty="0">
                <a:latin typeface="+mj-lt"/>
              </a:rPr>
              <a:t>=&gt; the big problem is how to choose the value of m</a:t>
            </a:r>
          </a:p>
        </p:txBody>
      </p:sp>
    </p:spTree>
    <p:extLst>
      <p:ext uri="{BB962C8B-B14F-4D97-AF65-F5344CB8AC3E}">
        <p14:creationId xmlns:p14="http://schemas.microsoft.com/office/powerpoint/2010/main" val="41261721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Iterative Deepening Search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3416" y="1349375"/>
            <a:ext cx="7848600" cy="2438400"/>
          </a:xfrm>
          <a:noFill/>
          <a:ln/>
        </p:spPr>
        <p:txBody>
          <a:bodyPr>
            <a:noAutofit/>
          </a:bodyPr>
          <a:lstStyle/>
          <a:p>
            <a:r>
              <a:rPr lang="en-US" sz="2400" dirty="0">
                <a:latin typeface="+mj-lt"/>
              </a:rPr>
              <a:t>Basic Idea:</a:t>
            </a:r>
          </a:p>
          <a:p>
            <a:pPr lvl="1"/>
            <a:r>
              <a:rPr lang="en-US" dirty="0">
                <a:latin typeface="+mj-lt"/>
              </a:rPr>
              <a:t>we can run DFS with a maximum depth constraint, m</a:t>
            </a:r>
          </a:p>
          <a:p>
            <a:pPr lvl="2"/>
            <a:r>
              <a:rPr lang="en-US" sz="2400" dirty="0">
                <a:latin typeface="+mj-lt"/>
              </a:rPr>
              <a:t>i.e., DFS algorithm but it </a:t>
            </a:r>
            <a:r>
              <a:rPr lang="en-US" sz="2400" b="1" dirty="0">
                <a:latin typeface="+mj-lt"/>
              </a:rPr>
              <a:t>backs-up at depth m</a:t>
            </a:r>
            <a:endParaRPr lang="en-US" sz="2400" dirty="0">
              <a:latin typeface="+mj-lt"/>
            </a:endParaRPr>
          </a:p>
          <a:p>
            <a:pPr lvl="2"/>
            <a:r>
              <a:rPr lang="en-US" sz="2400" dirty="0">
                <a:latin typeface="+mj-lt"/>
              </a:rPr>
              <a:t>this avoids the problem of infinite paths</a:t>
            </a:r>
          </a:p>
          <a:p>
            <a:pPr lvl="1"/>
            <a:r>
              <a:rPr lang="en-US" dirty="0">
                <a:latin typeface="+mj-lt"/>
              </a:rPr>
              <a:t>But how do we choose m in practice? say m &lt; d    (!!)</a:t>
            </a:r>
          </a:p>
          <a:p>
            <a:pPr lvl="1"/>
            <a:r>
              <a:rPr lang="en-US" dirty="0">
                <a:latin typeface="+mj-lt"/>
              </a:rPr>
              <a:t>We can run DFS multiple times, gradually increasing m</a:t>
            </a:r>
          </a:p>
          <a:p>
            <a:pPr lvl="2"/>
            <a:r>
              <a:rPr lang="en-US" sz="2400" dirty="0">
                <a:latin typeface="+mj-lt"/>
              </a:rPr>
              <a:t>this is known as Iterative Deepening Search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48373" y="4330466"/>
            <a:ext cx="6570005" cy="258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Procedure</a:t>
            </a:r>
          </a:p>
          <a:p>
            <a:endParaRPr lang="en-US" dirty="0"/>
          </a:p>
          <a:p>
            <a:r>
              <a:rPr lang="en-US" dirty="0"/>
              <a:t>for m = 1 to infinity</a:t>
            </a:r>
          </a:p>
          <a:p>
            <a:r>
              <a:rPr lang="en-US" dirty="0"/>
              <a:t>	if (depth-first search with max-depth = m ) returns success</a:t>
            </a:r>
          </a:p>
          <a:p>
            <a:r>
              <a:rPr lang="en-US" dirty="0"/>
              <a:t>		then report (success) and quit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continue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63099823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Iterative Deepening Search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Complexity</a:t>
            </a:r>
          </a:p>
          <a:p>
            <a:pPr lvl="1"/>
            <a:r>
              <a:rPr lang="en-US" dirty="0">
                <a:latin typeface="+mj-lt"/>
              </a:rPr>
              <a:t>Space complexity = O(</a:t>
            </a:r>
            <a:r>
              <a:rPr lang="en-US" dirty="0" err="1">
                <a:latin typeface="+mj-lt"/>
              </a:rPr>
              <a:t>bd</a:t>
            </a:r>
            <a:r>
              <a:rPr lang="en-US" dirty="0">
                <a:latin typeface="+mj-lt"/>
              </a:rPr>
              <a:t>)</a:t>
            </a:r>
          </a:p>
          <a:p>
            <a:pPr lvl="2"/>
            <a:r>
              <a:rPr lang="en-US" dirty="0">
                <a:latin typeface="+mj-lt"/>
              </a:rPr>
              <a:t>(since its like depth first search run different times)</a:t>
            </a:r>
          </a:p>
          <a:p>
            <a:pPr lvl="1"/>
            <a:r>
              <a:rPr lang="en-US" dirty="0">
                <a:latin typeface="+mj-lt"/>
              </a:rPr>
              <a:t>Time Complexity</a:t>
            </a:r>
          </a:p>
          <a:p>
            <a:pPr lvl="2"/>
            <a:r>
              <a:rPr lang="en-US" dirty="0">
                <a:latin typeface="+mj-lt"/>
              </a:rPr>
              <a:t>1 + (1+b) + (1 +b+b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) + .......(1 +b+....</a:t>
            </a:r>
            <a:r>
              <a:rPr lang="en-US" dirty="0" err="1">
                <a:latin typeface="+mj-lt"/>
              </a:rPr>
              <a:t>b</a:t>
            </a:r>
            <a:r>
              <a:rPr lang="en-US" baseline="30000" dirty="0" err="1">
                <a:latin typeface="+mj-lt"/>
              </a:rPr>
              <a:t>d</a:t>
            </a:r>
            <a:r>
              <a:rPr lang="en-US" dirty="0"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= O(</a:t>
            </a:r>
            <a:r>
              <a:rPr lang="en-US" dirty="0" err="1">
                <a:latin typeface="+mj-lt"/>
              </a:rPr>
              <a:t>b</a:t>
            </a:r>
            <a:r>
              <a:rPr lang="en-US" baseline="30000" dirty="0" err="1">
                <a:latin typeface="+mj-lt"/>
              </a:rPr>
              <a:t>d</a:t>
            </a:r>
            <a:r>
              <a:rPr lang="en-US" dirty="0"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(i.e., the same as BFS or DFS in the </a:t>
            </a:r>
            <a:r>
              <a:rPr lang="en-US" dirty="0" err="1">
                <a:latin typeface="+mj-lt"/>
              </a:rPr>
              <a:t>the</a:t>
            </a:r>
            <a:r>
              <a:rPr lang="en-US" dirty="0">
                <a:latin typeface="+mj-lt"/>
              </a:rPr>
              <a:t> worst case)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lvl="2"/>
            <a:r>
              <a:rPr lang="en-US" dirty="0">
                <a:latin typeface="+mj-lt"/>
              </a:rPr>
              <a:t>The overhead in repeated searching of the same </a:t>
            </a:r>
            <a:r>
              <a:rPr lang="en-US" dirty="0" err="1">
                <a:latin typeface="+mj-lt"/>
              </a:rPr>
              <a:t>subtrees</a:t>
            </a:r>
            <a:r>
              <a:rPr lang="en-US" dirty="0">
                <a:latin typeface="+mj-lt"/>
              </a:rPr>
              <a:t> is small relative to the overall time</a:t>
            </a:r>
          </a:p>
          <a:p>
            <a:pPr lvl="3"/>
            <a:r>
              <a:rPr lang="en-US" dirty="0">
                <a:latin typeface="+mj-lt"/>
              </a:rPr>
              <a:t>e.g., for b=10, only takes about 11% more time than DFS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 useful practical method</a:t>
            </a:r>
          </a:p>
          <a:p>
            <a:pPr lvl="1"/>
            <a:r>
              <a:rPr lang="en-US" dirty="0">
                <a:latin typeface="+mj-lt"/>
              </a:rPr>
              <a:t>combines</a:t>
            </a:r>
          </a:p>
          <a:p>
            <a:pPr lvl="2"/>
            <a:r>
              <a:rPr lang="en-US" dirty="0">
                <a:latin typeface="+mj-lt"/>
              </a:rPr>
              <a:t>guarantee of finding a solution if one exists (as in BFS)</a:t>
            </a:r>
          </a:p>
          <a:p>
            <a:pPr lvl="2"/>
            <a:r>
              <a:rPr lang="en-US" dirty="0">
                <a:latin typeface="+mj-lt"/>
              </a:rPr>
              <a:t>space efficiency, O(</a:t>
            </a:r>
            <a:r>
              <a:rPr lang="en-US" dirty="0" err="1">
                <a:latin typeface="+mj-lt"/>
              </a:rPr>
              <a:t>bd</a:t>
            </a:r>
            <a:r>
              <a:rPr lang="en-US" dirty="0">
                <a:latin typeface="+mj-lt"/>
              </a:rPr>
              <a:t>) of DFS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8633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Bidirectional Search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Idea</a:t>
            </a:r>
          </a:p>
          <a:p>
            <a:pPr lvl="1"/>
            <a:r>
              <a:rPr lang="en-US" dirty="0">
                <a:latin typeface="+mj-lt"/>
              </a:rPr>
              <a:t>simultaneously search forward from S and backwards from G</a:t>
            </a:r>
          </a:p>
          <a:p>
            <a:pPr lvl="1"/>
            <a:r>
              <a:rPr lang="en-US" dirty="0">
                <a:latin typeface="+mj-lt"/>
              </a:rPr>
              <a:t>stop when both “meet in the middle”</a:t>
            </a:r>
          </a:p>
          <a:p>
            <a:pPr lvl="1"/>
            <a:r>
              <a:rPr lang="en-US" dirty="0">
                <a:latin typeface="+mj-lt"/>
              </a:rPr>
              <a:t>need to keep track of the intersection of 2 open sets of nodes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What does searching backwards from G mean</a:t>
            </a:r>
          </a:p>
          <a:p>
            <a:pPr lvl="1"/>
            <a:r>
              <a:rPr lang="en-US" dirty="0">
                <a:latin typeface="+mj-lt"/>
              </a:rPr>
              <a:t>need a way to specify the predecessors of G</a:t>
            </a:r>
          </a:p>
          <a:p>
            <a:pPr lvl="2"/>
            <a:r>
              <a:rPr lang="en-US" dirty="0">
                <a:latin typeface="+mj-lt"/>
              </a:rPr>
              <a:t>this can be difficult, </a:t>
            </a:r>
          </a:p>
          <a:p>
            <a:pPr lvl="2"/>
            <a:r>
              <a:rPr lang="en-US" dirty="0">
                <a:latin typeface="+mj-lt"/>
              </a:rPr>
              <a:t>e.g., predecessors of checkmate in chess?</a:t>
            </a:r>
          </a:p>
          <a:p>
            <a:pPr lvl="1"/>
            <a:r>
              <a:rPr lang="en-US" dirty="0">
                <a:latin typeface="+mj-lt"/>
              </a:rPr>
              <a:t>what if there are multiple goal states?</a:t>
            </a:r>
          </a:p>
          <a:p>
            <a:pPr lvl="1"/>
            <a:r>
              <a:rPr lang="en-US" dirty="0">
                <a:latin typeface="+mj-lt"/>
              </a:rPr>
              <a:t>what if there is only a goal test, no explicit list?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Complexity</a:t>
            </a:r>
          </a:p>
          <a:p>
            <a:pPr lvl="1"/>
            <a:r>
              <a:rPr lang="en-US" dirty="0">
                <a:latin typeface="+mj-lt"/>
              </a:rPr>
              <a:t>time complexity is O(2 b</a:t>
            </a:r>
            <a:r>
              <a:rPr lang="en-US" baseline="30000" dirty="0">
                <a:latin typeface="+mj-lt"/>
              </a:rPr>
              <a:t>(d/2)</a:t>
            </a:r>
            <a:r>
              <a:rPr lang="en-US" dirty="0">
                <a:latin typeface="+mj-lt"/>
              </a:rPr>
              <a:t>) = O(b </a:t>
            </a:r>
            <a:r>
              <a:rPr lang="en-US" baseline="30000" dirty="0">
                <a:latin typeface="+mj-lt"/>
              </a:rPr>
              <a:t>(d/2)</a:t>
            </a:r>
            <a:r>
              <a:rPr lang="en-US" dirty="0">
                <a:latin typeface="+mj-lt"/>
              </a:rPr>
              <a:t>) steps</a:t>
            </a:r>
          </a:p>
          <a:p>
            <a:pPr lvl="1"/>
            <a:r>
              <a:rPr lang="en-US" dirty="0">
                <a:latin typeface="+mj-lt"/>
              </a:rPr>
              <a:t>memory complexity is the same</a:t>
            </a:r>
          </a:p>
        </p:txBody>
      </p:sp>
    </p:spTree>
    <p:extLst>
      <p:ext uri="{BB962C8B-B14F-4D97-AF65-F5344CB8AC3E}">
        <p14:creationId xmlns:p14="http://schemas.microsoft.com/office/powerpoint/2010/main" val="22258703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0974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Repeated States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3962400"/>
            <a:ext cx="7848600" cy="1524000"/>
          </a:xfrm>
          <a:noFill/>
          <a:ln/>
        </p:spPr>
        <p:txBody>
          <a:bodyPr>
            <a:normAutofit fontScale="55000" lnSpcReduction="20000"/>
          </a:bodyPr>
          <a:lstStyle/>
          <a:p>
            <a:r>
              <a:rPr lang="en-US" dirty="0"/>
              <a:t>For many problems we can have repeated states in the search tree</a:t>
            </a:r>
          </a:p>
          <a:p>
            <a:pPr lvl="1"/>
            <a:r>
              <a:rPr lang="en-US" dirty="0"/>
              <a:t>i.e., the same state can be gotten to by different paths</a:t>
            </a:r>
          </a:p>
          <a:p>
            <a:pPr lvl="1"/>
            <a:r>
              <a:rPr lang="en-US" dirty="0"/>
              <a:t>=&gt; same state appears in multiple places in the tree</a:t>
            </a:r>
          </a:p>
          <a:p>
            <a:pPr lvl="2"/>
            <a:r>
              <a:rPr lang="en-US" dirty="0"/>
              <a:t>this is inefficient, we want to avoid 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inefficient can this be?</a:t>
            </a:r>
          </a:p>
          <a:p>
            <a:pPr lvl="1"/>
            <a:r>
              <a:rPr lang="en-US" dirty="0"/>
              <a:t>a problem with a finite number of states can have an infinite search tree!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2825750" y="19875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3435350" y="2673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3968750" y="1530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V="1">
            <a:off x="3054350" y="1670050"/>
            <a:ext cx="901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H="1">
            <a:off x="3575050" y="1758950"/>
            <a:ext cx="46990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3054350" y="2216150"/>
            <a:ext cx="3683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2576513" y="1577976"/>
            <a:ext cx="2885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024313" y="1196976"/>
            <a:ext cx="30777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3719514" y="2720976"/>
            <a:ext cx="3061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>
            <a:off x="7473950" y="12255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6483350" y="21399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Oval 16"/>
          <p:cNvSpPr>
            <a:spLocks noChangeArrowheads="1"/>
          </p:cNvSpPr>
          <p:nvPr/>
        </p:nvSpPr>
        <p:spPr bwMode="auto">
          <a:xfrm>
            <a:off x="5797550" y="3054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Oval 17"/>
          <p:cNvSpPr>
            <a:spLocks noChangeArrowheads="1"/>
          </p:cNvSpPr>
          <p:nvPr/>
        </p:nvSpPr>
        <p:spPr bwMode="auto">
          <a:xfrm>
            <a:off x="6940550" y="3054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Oval 18"/>
          <p:cNvSpPr>
            <a:spLocks noChangeArrowheads="1"/>
          </p:cNvSpPr>
          <p:nvPr/>
        </p:nvSpPr>
        <p:spPr bwMode="auto">
          <a:xfrm>
            <a:off x="8083550" y="3054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Oval 19"/>
          <p:cNvSpPr>
            <a:spLocks noChangeArrowheads="1"/>
          </p:cNvSpPr>
          <p:nvPr/>
        </p:nvSpPr>
        <p:spPr bwMode="auto">
          <a:xfrm>
            <a:off x="9226550" y="3054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Oval 20"/>
          <p:cNvSpPr>
            <a:spLocks noChangeArrowheads="1"/>
          </p:cNvSpPr>
          <p:nvPr/>
        </p:nvSpPr>
        <p:spPr bwMode="auto">
          <a:xfrm>
            <a:off x="8540750" y="21399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7758113" y="1044576"/>
            <a:ext cx="2885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6310313" y="1882776"/>
            <a:ext cx="30777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8672514" y="1882776"/>
            <a:ext cx="3061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7072313" y="2720976"/>
            <a:ext cx="2885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 flipH="1">
            <a:off x="6623050" y="1377950"/>
            <a:ext cx="8509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 flipH="1">
            <a:off x="5937250" y="2368550"/>
            <a:ext cx="6223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>
            <a:off x="6635750" y="2368550"/>
            <a:ext cx="3683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>
            <a:off x="8693150" y="2368550"/>
            <a:ext cx="5969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 flipH="1">
            <a:off x="8223250" y="2368550"/>
            <a:ext cx="3937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8" name="Line 30"/>
          <p:cNvSpPr>
            <a:spLocks noChangeShapeType="1"/>
          </p:cNvSpPr>
          <p:nvPr/>
        </p:nvSpPr>
        <p:spPr bwMode="auto">
          <a:xfrm>
            <a:off x="7702550" y="1377950"/>
            <a:ext cx="8255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5548314" y="2720976"/>
            <a:ext cx="3061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3520" name="Rectangle 32"/>
          <p:cNvSpPr>
            <a:spLocks noChangeArrowheads="1"/>
          </p:cNvSpPr>
          <p:nvPr/>
        </p:nvSpPr>
        <p:spPr bwMode="auto">
          <a:xfrm>
            <a:off x="7834313" y="2720976"/>
            <a:ext cx="30777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9282113" y="2720976"/>
            <a:ext cx="2885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2805114" y="3101976"/>
            <a:ext cx="126534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State Space</a:t>
            </a:r>
          </a:p>
        </p:txBody>
      </p:sp>
      <p:sp>
        <p:nvSpPr>
          <p:cNvPr id="63523" name="Rectangle 35"/>
          <p:cNvSpPr>
            <a:spLocks noChangeArrowheads="1"/>
          </p:cNvSpPr>
          <p:nvPr/>
        </p:nvSpPr>
        <p:spPr bwMode="auto">
          <a:xfrm>
            <a:off x="6386514" y="3330575"/>
            <a:ext cx="2555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Example of a Search Tree</a:t>
            </a:r>
          </a:p>
        </p:txBody>
      </p:sp>
    </p:spTree>
    <p:extLst>
      <p:ext uri="{BB962C8B-B14F-4D97-AF65-F5344CB8AC3E}">
        <p14:creationId xmlns:p14="http://schemas.microsoft.com/office/powerpoint/2010/main" val="34426343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Techniques for Avoiding Repeated States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Method 1</a:t>
            </a:r>
          </a:p>
          <a:p>
            <a:pPr lvl="1"/>
            <a:r>
              <a:rPr lang="en-US" dirty="0">
                <a:latin typeface="+mj-lt"/>
              </a:rPr>
              <a:t>when expanding, do not allow return to parent state</a:t>
            </a:r>
          </a:p>
          <a:p>
            <a:pPr lvl="1"/>
            <a:r>
              <a:rPr lang="en-US" dirty="0">
                <a:latin typeface="+mj-lt"/>
              </a:rPr>
              <a:t>(but this will not avoid “triangle loops” for example)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Method 2</a:t>
            </a:r>
          </a:p>
          <a:p>
            <a:pPr lvl="1"/>
            <a:r>
              <a:rPr lang="en-US" dirty="0">
                <a:latin typeface="+mj-lt"/>
              </a:rPr>
              <a:t>do not create paths containing cycles (loops)</a:t>
            </a:r>
          </a:p>
          <a:p>
            <a:pPr lvl="1"/>
            <a:r>
              <a:rPr lang="en-US" dirty="0">
                <a:latin typeface="+mj-lt"/>
              </a:rPr>
              <a:t>i.e., do not keep any child-node which is also an ancestor in the tree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Method 3</a:t>
            </a:r>
          </a:p>
          <a:p>
            <a:pPr lvl="1"/>
            <a:r>
              <a:rPr lang="en-US" dirty="0">
                <a:latin typeface="+mj-lt"/>
              </a:rPr>
              <a:t>never generate a state generated before</a:t>
            </a:r>
          </a:p>
          <a:p>
            <a:pPr lvl="2"/>
            <a:r>
              <a:rPr lang="en-US" dirty="0">
                <a:latin typeface="+mj-lt"/>
              </a:rPr>
              <a:t>only method which is guaranteed to always avoid repeated states</a:t>
            </a:r>
          </a:p>
          <a:p>
            <a:pPr lvl="2"/>
            <a:r>
              <a:rPr lang="en-US" dirty="0">
                <a:latin typeface="+mj-lt"/>
              </a:rPr>
              <a:t>must keep track of all possible states (uses a lot of memory)</a:t>
            </a:r>
          </a:p>
          <a:p>
            <a:pPr lvl="2"/>
            <a:r>
              <a:rPr lang="en-US" dirty="0">
                <a:latin typeface="+mj-lt"/>
              </a:rPr>
              <a:t>e.g., 8-puzzle problem, we have 9! = 362,880 states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Methods 1 and 2 are most practical, work well on most problems</a:t>
            </a:r>
          </a:p>
        </p:txBody>
      </p:sp>
    </p:spTree>
    <p:extLst>
      <p:ext uri="{BB962C8B-B14F-4D97-AF65-F5344CB8AC3E}">
        <p14:creationId xmlns:p14="http://schemas.microsoft.com/office/powerpoint/2010/main" val="89691890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724" name="Rectangle 4"/>
          <p:cNvSpPr>
            <a:spLocks noChangeArrowheads="1"/>
          </p:cNvSpPr>
          <p:nvPr/>
        </p:nvSpPr>
        <p:spPr bwMode="auto">
          <a:xfrm>
            <a:off x="1524000" y="1069976"/>
            <a:ext cx="8915400" cy="181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Using heuristic search, we assign a quantitative value called a heuristic value (h value) to each node. This quantitative value shows the relative closeness of the node to the goal state. For example, consider solving the 8-puzzle.</a:t>
            </a:r>
          </a:p>
        </p:txBody>
      </p:sp>
      <p:sp>
        <p:nvSpPr>
          <p:cNvPr id="2206725" name="Text Box 5"/>
          <p:cNvSpPr txBox="1">
            <a:spLocks noChangeArrowheads="1"/>
          </p:cNvSpPr>
          <p:nvPr/>
        </p:nvSpPr>
        <p:spPr bwMode="auto">
          <a:xfrm>
            <a:off x="1524000" y="166688"/>
            <a:ext cx="5105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CD0000"/>
                </a:solidFill>
                <a:latin typeface="+mj-lt"/>
              </a:rPr>
              <a:t>Heuristic search</a:t>
            </a:r>
          </a:p>
        </p:txBody>
      </p:sp>
      <p:pic>
        <p:nvPicPr>
          <p:cNvPr id="22067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4" y="3460751"/>
            <a:ext cx="4608513" cy="21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605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0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6" y="1214439"/>
            <a:ext cx="6087824" cy="414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359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2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9" y="256882"/>
            <a:ext cx="4792661" cy="644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33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18" y="1208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Topics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23064" y="1376606"/>
            <a:ext cx="9182395" cy="5481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+mj-lt"/>
              </a:rPr>
              <a:t> Uninformed Search</a:t>
            </a:r>
          </a:p>
          <a:p>
            <a:r>
              <a:rPr lang="en-US">
                <a:latin typeface="+mj-lt"/>
              </a:rPr>
              <a:t> Breadth-First Search     </a:t>
            </a:r>
          </a:p>
          <a:p>
            <a:r>
              <a:rPr lang="en-US">
                <a:latin typeface="+mj-lt"/>
              </a:rPr>
              <a:t> Depth-First Search  </a:t>
            </a:r>
          </a:p>
          <a:p>
            <a:r>
              <a:rPr lang="en-US">
                <a:latin typeface="+mj-lt"/>
              </a:rPr>
              <a:t> Iterative Deepening                                              </a:t>
            </a:r>
          </a:p>
          <a:p>
            <a:r>
              <a:rPr lang="en-US">
                <a:latin typeface="+mj-lt"/>
              </a:rPr>
              <a:t> Heuristic Search                                                 </a:t>
            </a:r>
          </a:p>
          <a:p>
            <a:r>
              <a:rPr lang="en-US">
                <a:latin typeface="+mj-lt"/>
              </a:rPr>
              <a:t>- Greedy Search </a:t>
            </a:r>
          </a:p>
          <a:p>
            <a:r>
              <a:rPr lang="en-US">
                <a:latin typeface="+mj-lt"/>
              </a:rPr>
              <a:t> -  A*-Search </a:t>
            </a:r>
          </a:p>
          <a:p>
            <a:r>
              <a:rPr lang="en-US">
                <a:latin typeface="+mj-lt"/>
              </a:rPr>
              <a:t> -  IDA*-Search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08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Uniform Cost Search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924175" y="2752726"/>
            <a:ext cx="6870700" cy="310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Initialize: Let Q = {S}</a:t>
            </a:r>
          </a:p>
          <a:p>
            <a:r>
              <a:rPr lang="en-US" dirty="0">
                <a:latin typeface="Times New Roman" panose="02020603050405020304" pitchFamily="18" charset="0"/>
              </a:rPr>
              <a:t>While Q is not empty</a:t>
            </a:r>
          </a:p>
          <a:p>
            <a:r>
              <a:rPr lang="en-US" dirty="0">
                <a:latin typeface="Times New Roman" panose="02020603050405020304" pitchFamily="18" charset="0"/>
              </a:rPr>
              <a:t>	pull Q1, the first element in Q</a:t>
            </a:r>
          </a:p>
          <a:p>
            <a:r>
              <a:rPr lang="en-US" dirty="0">
                <a:latin typeface="Times New Roman" panose="02020603050405020304" pitchFamily="18" charset="0"/>
              </a:rPr>
              <a:t>	if Q1 is a goal report(success) and quit</a:t>
            </a:r>
          </a:p>
          <a:p>
            <a:r>
              <a:rPr lang="en-US" dirty="0">
                <a:latin typeface="Times New Roman" panose="02020603050405020304" pitchFamily="18" charset="0"/>
              </a:rPr>
              <a:t>	else</a:t>
            </a:r>
          </a:p>
          <a:p>
            <a:r>
              <a:rPr lang="en-US" dirty="0">
                <a:latin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</a:rPr>
              <a:t>child_nodes</a:t>
            </a:r>
            <a:r>
              <a:rPr lang="en-US" dirty="0">
                <a:latin typeface="Times New Roman" panose="02020603050405020304" pitchFamily="18" charset="0"/>
              </a:rPr>
              <a:t> = expand(Q1)</a:t>
            </a:r>
          </a:p>
          <a:p>
            <a:r>
              <a:rPr lang="en-US" dirty="0">
                <a:latin typeface="Times New Roman" panose="02020603050405020304" pitchFamily="18" charset="0"/>
              </a:rPr>
              <a:t>		&lt;eliminate </a:t>
            </a:r>
            <a:r>
              <a:rPr lang="en-US" dirty="0" err="1">
                <a:latin typeface="Times New Roman" panose="02020603050405020304" pitchFamily="18" charset="0"/>
              </a:rPr>
              <a:t>child_nodes</a:t>
            </a:r>
            <a:r>
              <a:rPr lang="en-US" dirty="0">
                <a:latin typeface="Times New Roman" panose="02020603050405020304" pitchFamily="18" charset="0"/>
              </a:rPr>
              <a:t> which represent loops&gt;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put remaining </a:t>
            </a:r>
            <a:r>
              <a:rPr lang="en-US" dirty="0" err="1">
                <a:latin typeface="Times New Roman" panose="02020603050405020304" pitchFamily="18" charset="0"/>
              </a:rPr>
              <a:t>child_nodes</a:t>
            </a:r>
            <a:r>
              <a:rPr lang="en-US" dirty="0">
                <a:latin typeface="Times New Roman" panose="02020603050405020304" pitchFamily="18" charset="0"/>
              </a:rPr>
              <a:t> in Q</a:t>
            </a:r>
          </a:p>
          <a:p>
            <a:r>
              <a:rPr lang="en-US" dirty="0">
                <a:latin typeface="Times New Roman" panose="02020603050405020304" pitchFamily="18" charset="0"/>
              </a:rPr>
              <a:t>		sort Q according to path-cost to each node</a:t>
            </a:r>
          </a:p>
          <a:p>
            <a:r>
              <a:rPr lang="en-US" dirty="0">
                <a:latin typeface="Times New Roman" panose="02020603050405020304" pitchFamily="18" charset="0"/>
              </a:rPr>
              <a:t>	end </a:t>
            </a:r>
          </a:p>
          <a:p>
            <a:r>
              <a:rPr lang="en-US" dirty="0">
                <a:latin typeface="Times New Roman" panose="02020603050405020304" pitchFamily="18" charset="0"/>
              </a:rPr>
              <a:t>Continue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020889" y="1489075"/>
            <a:ext cx="6121549" cy="1031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b="1" dirty="0"/>
              <a:t>Uniform Cost Search</a:t>
            </a:r>
            <a:endParaRPr lang="en-US" dirty="0"/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dirty="0"/>
              <a:t>orders the nodes on the Q according to path cost from S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dirty="0"/>
              <a:t>always expands the node with minimum path cost from S</a:t>
            </a:r>
          </a:p>
        </p:txBody>
      </p:sp>
    </p:spTree>
    <p:extLst>
      <p:ext uri="{BB962C8B-B14F-4D97-AF65-F5344CB8AC3E}">
        <p14:creationId xmlns:p14="http://schemas.microsoft.com/office/powerpoint/2010/main" val="98667087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7" y="185737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Heuristics and Search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11300"/>
            <a:ext cx="10515600" cy="4351338"/>
          </a:xfrm>
          <a:noFill/>
          <a:ln/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in general </a:t>
            </a:r>
          </a:p>
          <a:p>
            <a:pPr lvl="1"/>
            <a:r>
              <a:rPr lang="en-US" sz="2800" dirty="0">
                <a:latin typeface="+mj-lt"/>
              </a:rPr>
              <a:t>a heuristic is a “rule-of-thumb” based on domain-dependent knowledge to help you solve a problem</a:t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in search</a:t>
            </a:r>
          </a:p>
          <a:p>
            <a:pPr lvl="1"/>
            <a:r>
              <a:rPr lang="en-US" sz="2800" dirty="0">
                <a:latin typeface="+mj-lt"/>
              </a:rPr>
              <a:t>one uses a heuristic function of a state where  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            </a:t>
            </a:r>
            <a:r>
              <a:rPr lang="en-US" sz="2800" b="1" dirty="0">
                <a:latin typeface="+mj-lt"/>
              </a:rPr>
              <a:t>h(node) = estimated cost of cheapest path</a:t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+mj-lt"/>
              </a:rPr>
              <a:t>  			 from the state for that node to a goal state G</a:t>
            </a:r>
          </a:p>
          <a:p>
            <a:pPr lvl="2"/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h(G) = 0</a:t>
            </a:r>
          </a:p>
          <a:p>
            <a:pPr lvl="2"/>
            <a:r>
              <a:rPr lang="en-US" sz="2800" dirty="0">
                <a:latin typeface="+mj-lt"/>
              </a:rPr>
              <a:t> h(other nodes) </a:t>
            </a:r>
            <a:r>
              <a:rPr lang="en-US" sz="2800" dirty="0">
                <a:latin typeface="+mj-lt"/>
                <a:sym typeface="Symbol" panose="05050102010706020507" pitchFamily="18" charset="2"/>
              </a:rPr>
              <a:t></a:t>
            </a:r>
            <a:r>
              <a:rPr lang="en-US" sz="2800" dirty="0">
                <a:latin typeface="+mj-lt"/>
              </a:rPr>
              <a:t> 0</a:t>
            </a:r>
          </a:p>
          <a:p>
            <a:pPr lvl="2"/>
            <a:r>
              <a:rPr lang="en-US" sz="2800" dirty="0">
                <a:latin typeface="+mj-lt"/>
              </a:rPr>
              <a:t>(note: we will assume all individual node-to-node costs are &gt; 0)</a:t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522091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7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A(*) Algorithm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Goal: Find shortest path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Prerequisites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+mj-lt"/>
              </a:rPr>
              <a:t>Graph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+mj-lt"/>
              </a:rPr>
              <a:t>Method to estimate distance between points (heuristic)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Basic Method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+mj-lt"/>
              </a:rPr>
              <a:t>Try all paths?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+mj-lt"/>
              </a:rPr>
              <a:t>Takes time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+mj-lt"/>
              </a:rPr>
              <a:t>Orient search towards target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+mj-lt"/>
              </a:rPr>
              <a:t>Minimizes areas of the map to be examined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+mj-lt"/>
              </a:rPr>
              <a:t>Uses heuristics that indicate the estimated cost of getting to the destination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+mj-lt"/>
              </a:rPr>
              <a:t>Main advantage</a:t>
            </a:r>
          </a:p>
        </p:txBody>
      </p:sp>
    </p:spTree>
    <p:extLst>
      <p:ext uri="{BB962C8B-B14F-4D97-AF65-F5344CB8AC3E}">
        <p14:creationId xmlns:p14="http://schemas.microsoft.com/office/powerpoint/2010/main" val="302847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A(*) Algorithm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+mj-lt"/>
              </a:rPr>
              <a:t>Algorithm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+mj-lt"/>
              </a:rPr>
              <a:t>Open list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+mj-lt"/>
              </a:rPr>
              <a:t>Nodes that need to be considered as possible starts for further extensions of the path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+mj-lt"/>
              </a:rPr>
              <a:t>Closed list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+mj-lt"/>
              </a:rPr>
              <a:t>Nodes that have had all their neighbors added to the open list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+mj-lt"/>
              </a:rPr>
              <a:t>G score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+mj-lt"/>
              </a:rPr>
              <a:t>Contains the length or weight of the path from the current node to the start node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+mj-lt"/>
              </a:rPr>
              <a:t>Low lengths are better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+mj-lt"/>
              </a:rPr>
              <a:t>Every node has a G score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+mj-lt"/>
              </a:rPr>
              <a:t>H score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+mj-lt"/>
              </a:rPr>
              <a:t>Heuristic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+mj-lt"/>
              </a:rPr>
              <a:t>Resembles G score except it represents an estimate of the distance from the current node to the endpoint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+mj-lt"/>
              </a:rPr>
              <a:t>To find shortest path, this score must underestimate the distance</a:t>
            </a:r>
          </a:p>
        </p:txBody>
      </p:sp>
    </p:spTree>
    <p:extLst>
      <p:ext uri="{BB962C8B-B14F-4D97-AF65-F5344CB8AC3E}">
        <p14:creationId xmlns:p14="http://schemas.microsoft.com/office/powerpoint/2010/main" val="3600638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379412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The A*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A heuristic h is admissible if </a:t>
            </a:r>
          </a:p>
          <a:p>
            <a:pPr lvl="1"/>
            <a:r>
              <a:rPr lang="en-US" dirty="0">
                <a:latin typeface="+mj-lt"/>
              </a:rPr>
              <a:t>it for any node n it does NOT overestimate the true path cost from n to the nearest goal.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A* search is a search algorithm orders the nodes on the Q according to f(n)=g(n)+h(n), where h(n) is an admissible heuristic</a:t>
            </a:r>
          </a:p>
          <a:p>
            <a:pPr lvl="1"/>
            <a:r>
              <a:rPr lang="en-US" dirty="0">
                <a:latin typeface="+mj-lt"/>
              </a:rPr>
              <a:t>i.e., it sorts nodes on Q according to an admissible heuristic h*</a:t>
            </a:r>
          </a:p>
          <a:p>
            <a:pPr lvl="1"/>
            <a:r>
              <a:rPr lang="en-US" dirty="0">
                <a:latin typeface="+mj-lt"/>
              </a:rPr>
              <a:t>It is like uniform-cost, </a:t>
            </a:r>
          </a:p>
          <a:p>
            <a:pPr lvl="2"/>
            <a:r>
              <a:rPr lang="en-US" dirty="0">
                <a:latin typeface="+mj-lt"/>
              </a:rPr>
              <a:t>but uses </a:t>
            </a:r>
            <a:r>
              <a:rPr lang="en-US" dirty="0" err="1">
                <a:latin typeface="+mj-lt"/>
              </a:rPr>
              <a:t>fcost</a:t>
            </a:r>
            <a:r>
              <a:rPr lang="en-US" dirty="0">
                <a:latin typeface="+mj-lt"/>
              </a:rPr>
              <a:t>(node) = path-cost(S to node) + h(node)</a:t>
            </a:r>
          </a:p>
          <a:p>
            <a:pPr lvl="2"/>
            <a:r>
              <a:rPr lang="en-US" dirty="0">
                <a:latin typeface="+mj-lt"/>
              </a:rPr>
              <a:t>rather than just path cost(S to node)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note that uniform cost search can be viewed as A* search where h(n) equals 0 for all n (the latter heuristic equal to 0 for every node is clearly admissible! Why?)</a:t>
            </a:r>
            <a:br>
              <a:rPr lang="en-US" dirty="0">
                <a:latin typeface="+mj-lt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985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Pseudo-code for the A* Search Algorithm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806700" y="1816100"/>
            <a:ext cx="7848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/>
              <a:t>Initialize: Let Q = {S}</a:t>
            </a:r>
          </a:p>
          <a:p>
            <a:r>
              <a:rPr lang="en-US" sz="1800" dirty="0"/>
              <a:t>While Q is not empty</a:t>
            </a:r>
          </a:p>
          <a:p>
            <a:r>
              <a:rPr lang="en-US" sz="1800" dirty="0"/>
              <a:t>	pull Q1, the first element in Q</a:t>
            </a:r>
          </a:p>
          <a:p>
            <a:r>
              <a:rPr lang="en-US" sz="1800" dirty="0"/>
              <a:t>	if Q1 is a goal report(success) and quit</a:t>
            </a:r>
          </a:p>
          <a:p>
            <a:r>
              <a:rPr lang="en-US" sz="1800" dirty="0"/>
              <a:t>	else</a:t>
            </a:r>
          </a:p>
          <a:p>
            <a:r>
              <a:rPr lang="en-US" sz="1800" dirty="0"/>
              <a:t>		</a:t>
            </a:r>
            <a:r>
              <a:rPr lang="en-US" sz="1800" dirty="0" err="1"/>
              <a:t>child_nodes</a:t>
            </a:r>
            <a:r>
              <a:rPr lang="en-US" sz="1800" dirty="0"/>
              <a:t> = expand(Q1)</a:t>
            </a:r>
          </a:p>
          <a:p>
            <a:r>
              <a:rPr lang="en-US" sz="1800" dirty="0"/>
              <a:t>		&lt;eliminate </a:t>
            </a:r>
            <a:r>
              <a:rPr lang="en-US" sz="1800" dirty="0" err="1"/>
              <a:t>child_nodes</a:t>
            </a:r>
            <a:r>
              <a:rPr lang="en-US" sz="1800" dirty="0"/>
              <a:t> which represent loops&gt;</a:t>
            </a:r>
          </a:p>
          <a:p>
            <a:r>
              <a:rPr lang="en-US" sz="1800" dirty="0"/>
              <a:t>		put remaining </a:t>
            </a:r>
            <a:r>
              <a:rPr lang="en-US" sz="1800" dirty="0" err="1"/>
              <a:t>child_nodes</a:t>
            </a:r>
            <a:r>
              <a:rPr lang="en-US" sz="1800" dirty="0"/>
              <a:t> in Q</a:t>
            </a:r>
          </a:p>
          <a:p>
            <a:r>
              <a:rPr lang="en-US" sz="1800" dirty="0"/>
              <a:t>		sort Q according to </a:t>
            </a:r>
            <a:r>
              <a:rPr lang="en-US" sz="1800" dirty="0" err="1"/>
              <a:t>ucost</a:t>
            </a:r>
            <a:r>
              <a:rPr lang="en-US" sz="1800" dirty="0"/>
              <a:t> = </a:t>
            </a:r>
            <a:r>
              <a:rPr lang="en-US" sz="1800" dirty="0" err="1"/>
              <a:t>pathcost</a:t>
            </a:r>
            <a:r>
              <a:rPr lang="en-US" sz="1800" dirty="0"/>
              <a:t>(S to node) + h*(node)</a:t>
            </a:r>
          </a:p>
          <a:p>
            <a:r>
              <a:rPr lang="en-US" sz="1800" dirty="0"/>
              <a:t>	end </a:t>
            </a:r>
          </a:p>
          <a:p>
            <a:r>
              <a:rPr lang="en-US" sz="1800" dirty="0"/>
              <a:t>Continue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370139" y="5527675"/>
            <a:ext cx="244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83118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Example of A* Algorithm in action</a:t>
            </a:r>
          </a:p>
        </p:txBody>
      </p:sp>
      <p:sp>
        <p:nvSpPr>
          <p:cNvPr id="33795" name="Oval 1027"/>
          <p:cNvSpPr>
            <a:spLocks noChangeArrowheads="1"/>
          </p:cNvSpPr>
          <p:nvPr/>
        </p:nvSpPr>
        <p:spPr bwMode="auto">
          <a:xfrm>
            <a:off x="6353175" y="1222375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1028"/>
          <p:cNvSpPr>
            <a:spLocks noChangeArrowheads="1"/>
          </p:cNvSpPr>
          <p:nvPr/>
        </p:nvSpPr>
        <p:spPr bwMode="auto">
          <a:xfrm>
            <a:off x="6453189" y="1233488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3797" name="Line 1029"/>
          <p:cNvSpPr>
            <a:spLocks noChangeShapeType="1"/>
          </p:cNvSpPr>
          <p:nvPr/>
        </p:nvSpPr>
        <p:spPr bwMode="auto">
          <a:xfrm flipH="1">
            <a:off x="5272088" y="1550988"/>
            <a:ext cx="109220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1030"/>
          <p:cNvSpPr>
            <a:spLocks noChangeShapeType="1"/>
          </p:cNvSpPr>
          <p:nvPr/>
        </p:nvSpPr>
        <p:spPr bwMode="auto">
          <a:xfrm>
            <a:off x="6875464" y="1506538"/>
            <a:ext cx="1214437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Oval 1031"/>
          <p:cNvSpPr>
            <a:spLocks noChangeArrowheads="1"/>
          </p:cNvSpPr>
          <p:nvPr/>
        </p:nvSpPr>
        <p:spPr bwMode="auto">
          <a:xfrm>
            <a:off x="4914900" y="1770063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1032"/>
          <p:cNvSpPr>
            <a:spLocks noChangeArrowheads="1"/>
          </p:cNvSpPr>
          <p:nvPr/>
        </p:nvSpPr>
        <p:spPr bwMode="auto">
          <a:xfrm>
            <a:off x="7959725" y="1704975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1033"/>
          <p:cNvSpPr>
            <a:spLocks noChangeArrowheads="1"/>
          </p:cNvSpPr>
          <p:nvPr/>
        </p:nvSpPr>
        <p:spPr bwMode="auto">
          <a:xfrm>
            <a:off x="5026026" y="1781175"/>
            <a:ext cx="40556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3802" name="Rectangle 1034"/>
          <p:cNvSpPr>
            <a:spLocks noChangeArrowheads="1"/>
          </p:cNvSpPr>
          <p:nvPr/>
        </p:nvSpPr>
        <p:spPr bwMode="auto">
          <a:xfrm>
            <a:off x="8034339" y="1722438"/>
            <a:ext cx="40556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3803" name="Line 1035"/>
          <p:cNvSpPr>
            <a:spLocks noChangeShapeType="1"/>
          </p:cNvSpPr>
          <p:nvPr/>
        </p:nvSpPr>
        <p:spPr bwMode="auto">
          <a:xfrm flipH="1">
            <a:off x="3833813" y="2024063"/>
            <a:ext cx="109220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Oval 1036"/>
          <p:cNvSpPr>
            <a:spLocks noChangeArrowheads="1"/>
          </p:cNvSpPr>
          <p:nvPr/>
        </p:nvSpPr>
        <p:spPr bwMode="auto">
          <a:xfrm>
            <a:off x="3476625" y="2243138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037"/>
          <p:cNvSpPr>
            <a:spLocks noChangeArrowheads="1"/>
          </p:cNvSpPr>
          <p:nvPr/>
        </p:nvSpPr>
        <p:spPr bwMode="auto">
          <a:xfrm>
            <a:off x="3587750" y="2254250"/>
            <a:ext cx="38792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3806" name="Line 1038"/>
          <p:cNvSpPr>
            <a:spLocks noChangeShapeType="1"/>
          </p:cNvSpPr>
          <p:nvPr/>
        </p:nvSpPr>
        <p:spPr bwMode="auto">
          <a:xfrm>
            <a:off x="5451475" y="2024063"/>
            <a:ext cx="121443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Oval 1039"/>
          <p:cNvSpPr>
            <a:spLocks noChangeArrowheads="1"/>
          </p:cNvSpPr>
          <p:nvPr/>
        </p:nvSpPr>
        <p:spPr bwMode="auto">
          <a:xfrm>
            <a:off x="6535738" y="222250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Rectangle 1040"/>
          <p:cNvSpPr>
            <a:spLocks noChangeArrowheads="1"/>
          </p:cNvSpPr>
          <p:nvPr/>
        </p:nvSpPr>
        <p:spPr bwMode="auto">
          <a:xfrm>
            <a:off x="6610351" y="2239963"/>
            <a:ext cx="40556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3809" name="Line 1041"/>
          <p:cNvSpPr>
            <a:spLocks noChangeShapeType="1"/>
          </p:cNvSpPr>
          <p:nvPr/>
        </p:nvSpPr>
        <p:spPr bwMode="auto">
          <a:xfrm flipH="1">
            <a:off x="2790825" y="2571751"/>
            <a:ext cx="725488" cy="631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Oval 1042"/>
          <p:cNvSpPr>
            <a:spLocks noChangeArrowheads="1"/>
          </p:cNvSpPr>
          <p:nvPr/>
        </p:nvSpPr>
        <p:spPr bwMode="auto">
          <a:xfrm>
            <a:off x="2563813" y="3227388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Rectangle 1043"/>
          <p:cNvSpPr>
            <a:spLocks noChangeArrowheads="1"/>
          </p:cNvSpPr>
          <p:nvPr/>
        </p:nvSpPr>
        <p:spPr bwMode="auto">
          <a:xfrm>
            <a:off x="2674938" y="3238500"/>
            <a:ext cx="38792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3812" name="Oval 1044"/>
          <p:cNvSpPr>
            <a:spLocks noChangeArrowheads="1"/>
          </p:cNvSpPr>
          <p:nvPr/>
        </p:nvSpPr>
        <p:spPr bwMode="auto">
          <a:xfrm>
            <a:off x="3941763" y="321945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1045"/>
          <p:cNvSpPr>
            <a:spLocks noChangeArrowheads="1"/>
          </p:cNvSpPr>
          <p:nvPr/>
        </p:nvSpPr>
        <p:spPr bwMode="auto">
          <a:xfrm>
            <a:off x="4052889" y="3230563"/>
            <a:ext cx="37029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3814" name="Line 1046"/>
          <p:cNvSpPr>
            <a:spLocks noChangeShapeType="1"/>
          </p:cNvSpPr>
          <p:nvPr/>
        </p:nvSpPr>
        <p:spPr bwMode="auto">
          <a:xfrm>
            <a:off x="3883025" y="2674939"/>
            <a:ext cx="236538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1047"/>
          <p:cNvSpPr>
            <a:spLocks noChangeShapeType="1"/>
          </p:cNvSpPr>
          <p:nvPr/>
        </p:nvSpPr>
        <p:spPr bwMode="auto">
          <a:xfrm>
            <a:off x="2797175" y="3668713"/>
            <a:ext cx="0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Line 1048"/>
          <p:cNvSpPr>
            <a:spLocks noChangeShapeType="1"/>
          </p:cNvSpPr>
          <p:nvPr/>
        </p:nvSpPr>
        <p:spPr bwMode="auto">
          <a:xfrm>
            <a:off x="6934200" y="2660651"/>
            <a:ext cx="395288" cy="688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Oval 1049"/>
          <p:cNvSpPr>
            <a:spLocks noChangeArrowheads="1"/>
          </p:cNvSpPr>
          <p:nvPr/>
        </p:nvSpPr>
        <p:spPr bwMode="auto">
          <a:xfrm>
            <a:off x="7086600" y="3343275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1050"/>
          <p:cNvSpPr>
            <a:spLocks noChangeArrowheads="1"/>
          </p:cNvSpPr>
          <p:nvPr/>
        </p:nvSpPr>
        <p:spPr bwMode="auto">
          <a:xfrm>
            <a:off x="7197726" y="3354388"/>
            <a:ext cx="37029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3819" name="Oval 1051"/>
          <p:cNvSpPr>
            <a:spLocks noChangeArrowheads="1"/>
          </p:cNvSpPr>
          <p:nvPr/>
        </p:nvSpPr>
        <p:spPr bwMode="auto">
          <a:xfrm>
            <a:off x="6049963" y="4392613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Rectangle 1052"/>
          <p:cNvSpPr>
            <a:spLocks noChangeArrowheads="1"/>
          </p:cNvSpPr>
          <p:nvPr/>
        </p:nvSpPr>
        <p:spPr bwMode="auto">
          <a:xfrm>
            <a:off x="6161088" y="4403725"/>
            <a:ext cx="38792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3821" name="Oval 1053"/>
          <p:cNvSpPr>
            <a:spLocks noChangeArrowheads="1"/>
          </p:cNvSpPr>
          <p:nvPr/>
        </p:nvSpPr>
        <p:spPr bwMode="auto">
          <a:xfrm>
            <a:off x="7807325" y="441325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1054"/>
          <p:cNvSpPr>
            <a:spLocks noChangeArrowheads="1"/>
          </p:cNvSpPr>
          <p:nvPr/>
        </p:nvSpPr>
        <p:spPr bwMode="auto">
          <a:xfrm>
            <a:off x="7904164" y="4394200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3823" name="Oval 1055"/>
          <p:cNvSpPr>
            <a:spLocks noChangeArrowheads="1"/>
          </p:cNvSpPr>
          <p:nvPr/>
        </p:nvSpPr>
        <p:spPr bwMode="auto">
          <a:xfrm>
            <a:off x="8383588" y="556895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Rectangle 1056"/>
          <p:cNvSpPr>
            <a:spLocks noChangeArrowheads="1"/>
          </p:cNvSpPr>
          <p:nvPr/>
        </p:nvSpPr>
        <p:spPr bwMode="auto">
          <a:xfrm>
            <a:off x="8435976" y="5580063"/>
            <a:ext cx="40556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33825" name="Line 1057"/>
          <p:cNvSpPr>
            <a:spLocks noChangeShapeType="1"/>
          </p:cNvSpPr>
          <p:nvPr/>
        </p:nvSpPr>
        <p:spPr bwMode="auto">
          <a:xfrm>
            <a:off x="7524750" y="3760789"/>
            <a:ext cx="395288" cy="688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Line 1058"/>
          <p:cNvSpPr>
            <a:spLocks noChangeShapeType="1"/>
          </p:cNvSpPr>
          <p:nvPr/>
        </p:nvSpPr>
        <p:spPr bwMode="auto">
          <a:xfrm flipV="1">
            <a:off x="6518276" y="3743325"/>
            <a:ext cx="650875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7" name="Line 1059"/>
          <p:cNvSpPr>
            <a:spLocks noChangeShapeType="1"/>
          </p:cNvSpPr>
          <p:nvPr/>
        </p:nvSpPr>
        <p:spPr bwMode="auto">
          <a:xfrm>
            <a:off x="8174039" y="4860926"/>
            <a:ext cx="395287" cy="688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1060"/>
          <p:cNvSpPr>
            <a:spLocks noChangeArrowheads="1"/>
          </p:cNvSpPr>
          <p:nvPr/>
        </p:nvSpPr>
        <p:spPr bwMode="auto">
          <a:xfrm>
            <a:off x="3317875" y="1468439"/>
            <a:ext cx="156453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2 +10.4 = 12..4</a:t>
            </a:r>
          </a:p>
        </p:txBody>
      </p:sp>
      <p:sp>
        <p:nvSpPr>
          <p:cNvPr id="33829" name="Rectangle 1061"/>
          <p:cNvSpPr>
            <a:spLocks noChangeArrowheads="1"/>
          </p:cNvSpPr>
          <p:nvPr/>
        </p:nvSpPr>
        <p:spPr bwMode="auto">
          <a:xfrm>
            <a:off x="7699375" y="1309689"/>
            <a:ext cx="144270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5 + 8.9 = 13.9</a:t>
            </a:r>
          </a:p>
        </p:txBody>
      </p:sp>
      <p:sp>
        <p:nvSpPr>
          <p:cNvPr id="33830" name="Rectangle 1062"/>
          <p:cNvSpPr>
            <a:spLocks noChangeArrowheads="1"/>
          </p:cNvSpPr>
          <p:nvPr/>
        </p:nvSpPr>
        <p:spPr bwMode="auto">
          <a:xfrm>
            <a:off x="2224089" y="2024064"/>
            <a:ext cx="13256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3 + 6.7 = 9.7</a:t>
            </a:r>
          </a:p>
        </p:txBody>
      </p:sp>
      <p:sp>
        <p:nvSpPr>
          <p:cNvPr id="33831" name="Rectangle 1063"/>
          <p:cNvSpPr>
            <a:spLocks noChangeArrowheads="1"/>
          </p:cNvSpPr>
          <p:nvPr/>
        </p:nvSpPr>
        <p:spPr bwMode="auto">
          <a:xfrm>
            <a:off x="1582739" y="2884489"/>
            <a:ext cx="10932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7 + 4 = 11</a:t>
            </a:r>
          </a:p>
        </p:txBody>
      </p:sp>
      <p:sp>
        <p:nvSpPr>
          <p:cNvPr id="33832" name="Rectangle 1064"/>
          <p:cNvSpPr>
            <a:spLocks noChangeArrowheads="1"/>
          </p:cNvSpPr>
          <p:nvPr/>
        </p:nvSpPr>
        <p:spPr bwMode="auto">
          <a:xfrm>
            <a:off x="4240213" y="2943226"/>
            <a:ext cx="144270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8 + 6.9 = 14.9</a:t>
            </a:r>
          </a:p>
        </p:txBody>
      </p:sp>
      <p:sp>
        <p:nvSpPr>
          <p:cNvPr id="33833" name="Rectangle 1065"/>
          <p:cNvSpPr>
            <a:spLocks noChangeArrowheads="1"/>
          </p:cNvSpPr>
          <p:nvPr/>
        </p:nvSpPr>
        <p:spPr bwMode="auto">
          <a:xfrm>
            <a:off x="7056438" y="2257426"/>
            <a:ext cx="144270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4 + 8.9 = 12.9</a:t>
            </a:r>
          </a:p>
        </p:txBody>
      </p:sp>
      <p:sp>
        <p:nvSpPr>
          <p:cNvPr id="33834" name="Rectangle 1066"/>
          <p:cNvSpPr>
            <a:spLocks noChangeArrowheads="1"/>
          </p:cNvSpPr>
          <p:nvPr/>
        </p:nvSpPr>
        <p:spPr bwMode="auto">
          <a:xfrm>
            <a:off x="7743825" y="3221039"/>
            <a:ext cx="144270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6 + 6.9 = 12.9</a:t>
            </a:r>
          </a:p>
        </p:txBody>
      </p:sp>
      <p:sp>
        <p:nvSpPr>
          <p:cNvPr id="33835" name="Rectangle 1067"/>
          <p:cNvSpPr>
            <a:spLocks noChangeArrowheads="1"/>
          </p:cNvSpPr>
          <p:nvPr/>
        </p:nvSpPr>
        <p:spPr bwMode="auto">
          <a:xfrm>
            <a:off x="5114926" y="4856164"/>
            <a:ext cx="155972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11 + 6.7 = 17.7</a:t>
            </a:r>
          </a:p>
        </p:txBody>
      </p:sp>
      <p:sp>
        <p:nvSpPr>
          <p:cNvPr id="33836" name="Rectangle 1068"/>
          <p:cNvSpPr>
            <a:spLocks noChangeArrowheads="1"/>
          </p:cNvSpPr>
          <p:nvPr/>
        </p:nvSpPr>
        <p:spPr bwMode="auto">
          <a:xfrm>
            <a:off x="8399463" y="4433889"/>
            <a:ext cx="13849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10 + 3.0 = 13</a:t>
            </a:r>
          </a:p>
        </p:txBody>
      </p:sp>
      <p:sp>
        <p:nvSpPr>
          <p:cNvPr id="33837" name="Rectangle 1069"/>
          <p:cNvSpPr>
            <a:spLocks noChangeArrowheads="1"/>
          </p:cNvSpPr>
          <p:nvPr/>
        </p:nvSpPr>
        <p:spPr bwMode="auto">
          <a:xfrm>
            <a:off x="8196264" y="5995989"/>
            <a:ext cx="121026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13 + 0 = 13</a:t>
            </a:r>
          </a:p>
        </p:txBody>
      </p:sp>
      <p:sp>
        <p:nvSpPr>
          <p:cNvPr id="33838" name="Rectangle 1070"/>
          <p:cNvSpPr>
            <a:spLocks noChangeArrowheads="1"/>
          </p:cNvSpPr>
          <p:nvPr/>
        </p:nvSpPr>
        <p:spPr bwMode="auto">
          <a:xfrm>
            <a:off x="2414588" y="4316414"/>
            <a:ext cx="10820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Dead End</a:t>
            </a:r>
          </a:p>
        </p:txBody>
      </p:sp>
    </p:spTree>
    <p:extLst>
      <p:ext uri="{BB962C8B-B14F-4D97-AF65-F5344CB8AC3E}">
        <p14:creationId xmlns:p14="http://schemas.microsoft.com/office/powerpoint/2010/main" val="13849910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Comments on heuristic estimation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+mj-lt"/>
              </a:rPr>
              <a:t>The estimate of the distance is called a heuristic</a:t>
            </a:r>
          </a:p>
          <a:p>
            <a:pPr lvl="1"/>
            <a:r>
              <a:rPr lang="en-US" dirty="0">
                <a:latin typeface="+mj-lt"/>
              </a:rPr>
              <a:t>typically it comes from domain knowledge</a:t>
            </a:r>
          </a:p>
          <a:p>
            <a:pPr lvl="1"/>
            <a:r>
              <a:rPr lang="en-US" dirty="0">
                <a:latin typeface="+mj-lt"/>
              </a:rPr>
              <a:t>e.g., the straight-line distance between 2 points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b="0" dirty="0">
                <a:latin typeface="+mj-lt"/>
              </a:rPr>
              <a:t>If the heuristic never overestimates, then the search procedure using this heuristic is </a:t>
            </a:r>
            <a:r>
              <a:rPr lang="en-US" dirty="0">
                <a:latin typeface="+mj-lt"/>
              </a:rPr>
              <a:t>“admissible”, i.e.,</a:t>
            </a:r>
          </a:p>
          <a:p>
            <a:pPr lvl="3"/>
            <a:r>
              <a:rPr lang="en-US" dirty="0">
                <a:latin typeface="+mj-lt"/>
              </a:rPr>
              <a:t>  </a:t>
            </a:r>
            <a:r>
              <a:rPr lang="en-US" b="1" dirty="0">
                <a:latin typeface="+mj-lt"/>
              </a:rPr>
              <a:t>h*(N) is less than or equal to </a:t>
            </a:r>
            <a:r>
              <a:rPr lang="en-US" b="1" dirty="0" err="1">
                <a:latin typeface="+mj-lt"/>
              </a:rPr>
              <a:t>realcost</a:t>
            </a:r>
            <a:r>
              <a:rPr lang="en-US" b="1" dirty="0">
                <a:latin typeface="+mj-lt"/>
              </a:rPr>
              <a:t>(N to G)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A* is a search with admissible heuristic is optimal </a:t>
            </a:r>
          </a:p>
          <a:p>
            <a:pPr lvl="1"/>
            <a:r>
              <a:rPr lang="en-US" dirty="0">
                <a:latin typeface="+mj-lt"/>
              </a:rPr>
              <a:t>i.e., if one uses an admissible heuristic to order the search one is guaranteed to find the optimal solution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b="0" dirty="0">
                <a:latin typeface="+mj-lt"/>
              </a:rPr>
              <a:t>The closer the heuristic is to the real (unknown) path cost, the more effective it will be, </a:t>
            </a:r>
            <a:r>
              <a:rPr lang="en-US" b="0" dirty="0" err="1">
                <a:latin typeface="+mj-lt"/>
              </a:rPr>
              <a:t>ie</a:t>
            </a:r>
            <a:r>
              <a:rPr lang="en-US" b="0" dirty="0">
                <a:latin typeface="+mj-lt"/>
              </a:rPr>
              <a:t> if h1(n) and h2(n) are two admissible heuristics and h1(n)</a:t>
            </a:r>
            <a:r>
              <a:rPr lang="en-US" b="0" dirty="0">
                <a:latin typeface="+mj-lt"/>
                <a:sym typeface="Symbol" panose="05050102010706020507" pitchFamily="18" charset="2"/>
              </a:rPr>
              <a:t>h2(n) for any node n then A* search with h2(n) will in general expand fewer nodes than A* search with h1(n) </a:t>
            </a:r>
            <a:br>
              <a:rPr lang="en-US" b="0" dirty="0">
                <a:latin typeface="+mj-lt"/>
              </a:rPr>
            </a:b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321020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351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Properties of A*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772400" cy="2133600"/>
          </a:xfrm>
        </p:spPr>
        <p:txBody>
          <a:bodyPr/>
          <a:lstStyle/>
          <a:p>
            <a:r>
              <a:rPr lang="en-US" altLang="en-US" sz="2400" dirty="0">
                <a:latin typeface="+mj-lt"/>
              </a:rPr>
              <a:t>A* generates an optimal solution if h(n) is an admissible heuristic and the search space is a tree:</a:t>
            </a:r>
          </a:p>
          <a:p>
            <a:pPr lvl="1"/>
            <a:r>
              <a:rPr lang="en-US" altLang="en-US" dirty="0">
                <a:latin typeface="+mj-lt"/>
              </a:rPr>
              <a:t>h(n) is </a:t>
            </a:r>
            <a:r>
              <a:rPr lang="en-US" altLang="en-US" b="1" dirty="0">
                <a:latin typeface="+mj-lt"/>
              </a:rPr>
              <a:t>admissible</a:t>
            </a:r>
            <a:r>
              <a:rPr lang="en-US" altLang="en-US" dirty="0">
                <a:latin typeface="+mj-lt"/>
              </a:rPr>
              <a:t> if it never overestimates the cost to reach the destination node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117725" y="3195404"/>
            <a:ext cx="7772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>
                <a:latin typeface="+mj-lt"/>
              </a:rPr>
              <a:t>A* generates an optimal solution if h(n) is a consistent heuristic and the search space is a graph:</a:t>
            </a:r>
          </a:p>
          <a:p>
            <a:pPr lvl="1"/>
            <a:r>
              <a:rPr lang="en-US" altLang="en-US" sz="2400" dirty="0">
                <a:latin typeface="+mj-lt"/>
              </a:rPr>
              <a:t>h(n) is </a:t>
            </a:r>
            <a:r>
              <a:rPr lang="en-US" altLang="en-US" sz="2400" b="1" dirty="0">
                <a:latin typeface="+mj-lt"/>
              </a:rPr>
              <a:t>consistent</a:t>
            </a:r>
            <a:r>
              <a:rPr lang="en-US" altLang="en-US" sz="2400" dirty="0">
                <a:latin typeface="+mj-lt"/>
              </a:rPr>
              <a:t> if for every node n and for every successor node n’ of n:</a:t>
            </a:r>
          </a:p>
          <a:p>
            <a:pPr lvl="1">
              <a:buFontTx/>
              <a:buNone/>
            </a:pPr>
            <a:r>
              <a:rPr lang="en-US" altLang="en-US" sz="2400" dirty="0">
                <a:latin typeface="+mj-lt"/>
              </a:rPr>
              <a:t>          h(n) </a:t>
            </a: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≤ c(</a:t>
            </a:r>
            <a:r>
              <a:rPr lang="en-US" altLang="en-US" sz="2400" dirty="0" err="1">
                <a:latin typeface="+mj-lt"/>
                <a:cs typeface="Times New Roman" panose="02020603050405020304" pitchFamily="18" charset="0"/>
              </a:rPr>
              <a:t>n,n</a:t>
            </a: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’) + h(n’)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2117725" y="5867401"/>
            <a:ext cx="54395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If h(n) is consistent then h(n) is admissible</a:t>
            </a:r>
          </a:p>
          <a:p>
            <a:pPr>
              <a:buFontTx/>
              <a:buChar char="•"/>
            </a:pPr>
            <a:r>
              <a:rPr lang="en-US" altLang="en-US"/>
              <a:t>Frequently when h(n) is admissible, it is also consistent</a:t>
            </a:r>
          </a:p>
        </p:txBody>
      </p:sp>
    </p:spTree>
    <p:extLst>
      <p:ext uri="{BB962C8B-B14F-4D97-AF65-F5344CB8AC3E}">
        <p14:creationId xmlns:p14="http://schemas.microsoft.com/office/powerpoint/2010/main" val="204029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199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Admissible Heuristics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371600"/>
            <a:ext cx="7772400" cy="4876800"/>
          </a:xfrm>
        </p:spPr>
        <p:txBody>
          <a:bodyPr/>
          <a:lstStyle/>
          <a:p>
            <a:r>
              <a:rPr lang="en-US" altLang="en-US" sz="2400" dirty="0">
                <a:latin typeface="+mj-lt"/>
              </a:rPr>
              <a:t>A heuristic is admissible if it is too optimistic, estimating the cost to be smaller than it actually is.</a:t>
            </a:r>
          </a:p>
          <a:p>
            <a:endParaRPr lang="en-US" altLang="en-US" sz="2400" dirty="0">
              <a:latin typeface="+mj-lt"/>
            </a:endParaRPr>
          </a:p>
          <a:p>
            <a:r>
              <a:rPr lang="en-US" altLang="en-US" sz="2400" dirty="0">
                <a:latin typeface="+mj-lt"/>
              </a:rPr>
              <a:t>Example: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184526" y="3165475"/>
            <a:ext cx="70262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In the road map domain, </a:t>
            </a:r>
          </a:p>
          <a:p>
            <a:endParaRPr lang="en-US" altLang="en-US"/>
          </a:p>
          <a:p>
            <a:r>
              <a:rPr lang="en-US" altLang="en-US"/>
              <a:t>    h(n) = “Euclidean distance to destination” </a:t>
            </a:r>
          </a:p>
          <a:p>
            <a:endParaRPr lang="en-US" altLang="en-US"/>
          </a:p>
          <a:p>
            <a:r>
              <a:rPr lang="en-US" altLang="en-US"/>
              <a:t>is admissible as normally cities are not connected by roads that make straight lines</a:t>
            </a:r>
          </a:p>
        </p:txBody>
      </p:sp>
    </p:spTree>
    <p:extLst>
      <p:ext uri="{BB962C8B-B14F-4D97-AF65-F5344CB8AC3E}">
        <p14:creationId xmlns:p14="http://schemas.microsoft.com/office/powerpoint/2010/main" val="341411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995B-9F41-4141-9813-47653821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C494-3984-A74C-8392-7DFD1D458C9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D6E413E-66E0-7E41-8155-24C2787B7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Artificial Intelligence: A Modern Approach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3D0EE15-9672-FC41-878B-CE4398F86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620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Stuart and </a:t>
            </a:r>
            <a:r>
              <a:rPr lang="en-US" altLang="en-US" dirty="0" err="1"/>
              <a:t>Norvig</a:t>
            </a:r>
            <a:endParaRPr lang="en-US" altLang="en-US" dirty="0"/>
          </a:p>
          <a:p>
            <a:r>
              <a:rPr lang="en-US" altLang="en-US" dirty="0"/>
              <a:t>Some slides from </a:t>
            </a:r>
            <a:r>
              <a:rPr lang="en-US" b="1" dirty="0"/>
              <a:t>Artificial Intelligence: A Modern Approach</a:t>
            </a:r>
            <a:endParaRPr lang="en-US" dirty="0"/>
          </a:p>
          <a:p>
            <a:r>
              <a:rPr lang="en-US" dirty="0"/>
              <a:t>Stuart Russell, Peter </a:t>
            </a:r>
            <a:r>
              <a:rPr lang="en-US" dirty="0" err="1"/>
              <a:t>Norvig</a:t>
            </a:r>
            <a:r>
              <a:rPr lang="en-US" dirty="0"/>
              <a:t> </a:t>
            </a:r>
          </a:p>
          <a:p>
            <a:r>
              <a:rPr lang="en-US" u="sng" dirty="0">
                <a:hlinkClick r:id="rId2"/>
              </a:rPr>
              <a:t>https://www.amazon.com/dp/9332543518/ref=cm_sw_r_tw_dp_U_x_rZufEbGBSJ2J7</a:t>
            </a:r>
            <a:endParaRPr 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2018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BAE7C1-CE3B-45DE-8F72-6B45B30CE90C}" type="slidenum">
              <a:rPr lang="en-US"/>
              <a:pPr/>
              <a:t>30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248444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D0000"/>
                </a:solidFill>
              </a:rPr>
              <a:t>Metric Space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A set of points </a:t>
            </a:r>
            <a:r>
              <a:rPr lang="en-US" dirty="0">
                <a:solidFill>
                  <a:srgbClr val="CD0000"/>
                </a:solidFill>
                <a:latin typeface="+mj-lt"/>
              </a:rPr>
              <a:t>X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Distance function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d(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x,y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)</a:t>
            </a:r>
            <a:br>
              <a:rPr lang="en-US" dirty="0">
                <a:solidFill>
                  <a:schemeClr val="tx2"/>
                </a:solidFill>
                <a:latin typeface="+mj-lt"/>
              </a:rPr>
            </a:br>
            <a:r>
              <a:rPr lang="en-US" dirty="0">
                <a:solidFill>
                  <a:schemeClr val="tx2"/>
                </a:solidFill>
                <a:latin typeface="+mj-lt"/>
              </a:rPr>
              <a:t>d : X </a:t>
            </a:r>
            <a:r>
              <a:rPr lang="en-US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[0…)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rgbClr val="CD0000"/>
                </a:solidFill>
                <a:latin typeface="+mj-lt"/>
              </a:rPr>
              <a:t>d(</a:t>
            </a:r>
            <a:r>
              <a:rPr lang="en-US" sz="2800" dirty="0" err="1">
                <a:solidFill>
                  <a:srgbClr val="CD0000"/>
                </a:solidFill>
                <a:latin typeface="+mj-lt"/>
              </a:rPr>
              <a:t>x,y</a:t>
            </a:r>
            <a:r>
              <a:rPr lang="en-US" sz="2800" dirty="0">
                <a:solidFill>
                  <a:srgbClr val="CD0000"/>
                </a:solidFill>
                <a:latin typeface="+mj-lt"/>
              </a:rPr>
              <a:t>) = 0 </a:t>
            </a:r>
            <a:r>
              <a:rPr lang="en-US" sz="2800" dirty="0" err="1">
                <a:latin typeface="+mj-lt"/>
              </a:rPr>
              <a:t>iff</a:t>
            </a:r>
            <a:r>
              <a:rPr lang="en-US" sz="28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800" dirty="0">
                <a:solidFill>
                  <a:srgbClr val="CD0000"/>
                </a:solidFill>
                <a:latin typeface="+mj-lt"/>
              </a:rPr>
              <a:t>x=y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rgbClr val="CD0000"/>
                </a:solidFill>
                <a:latin typeface="+mj-lt"/>
              </a:rPr>
              <a:t>d(</a:t>
            </a:r>
            <a:r>
              <a:rPr lang="en-US" sz="2800" dirty="0" err="1">
                <a:solidFill>
                  <a:srgbClr val="CD0000"/>
                </a:solidFill>
                <a:latin typeface="+mj-lt"/>
              </a:rPr>
              <a:t>x,y</a:t>
            </a:r>
            <a:r>
              <a:rPr lang="en-US" sz="2800" dirty="0">
                <a:solidFill>
                  <a:srgbClr val="CD0000"/>
                </a:solidFill>
                <a:latin typeface="+mj-lt"/>
              </a:rPr>
              <a:t>) = d(</a:t>
            </a:r>
            <a:r>
              <a:rPr lang="en-US" sz="2800" dirty="0" err="1">
                <a:solidFill>
                  <a:srgbClr val="CD0000"/>
                </a:solidFill>
                <a:latin typeface="+mj-lt"/>
              </a:rPr>
              <a:t>y,x</a:t>
            </a:r>
            <a:r>
              <a:rPr lang="en-US" sz="2800" dirty="0">
                <a:solidFill>
                  <a:srgbClr val="CD0000"/>
                </a:solidFill>
                <a:latin typeface="+mj-lt"/>
              </a:rPr>
              <a:t>)               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Symmetric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rgbClr val="CD0000"/>
                </a:solidFill>
                <a:latin typeface="+mj-lt"/>
              </a:rPr>
              <a:t>d(</a:t>
            </a:r>
            <a:r>
              <a:rPr lang="en-US" sz="2800" dirty="0" err="1">
                <a:solidFill>
                  <a:srgbClr val="CD0000"/>
                </a:solidFill>
                <a:latin typeface="+mj-lt"/>
              </a:rPr>
              <a:t>x,z</a:t>
            </a:r>
            <a:r>
              <a:rPr lang="en-US" sz="2800" dirty="0">
                <a:solidFill>
                  <a:srgbClr val="CD0000"/>
                </a:solidFill>
                <a:latin typeface="+mj-lt"/>
              </a:rPr>
              <a:t>) ≤ d(</a:t>
            </a:r>
            <a:r>
              <a:rPr lang="en-US" sz="2800" dirty="0" err="1">
                <a:solidFill>
                  <a:srgbClr val="CD0000"/>
                </a:solidFill>
                <a:latin typeface="+mj-lt"/>
              </a:rPr>
              <a:t>x,y</a:t>
            </a:r>
            <a:r>
              <a:rPr lang="en-US" sz="2800" dirty="0">
                <a:solidFill>
                  <a:srgbClr val="CD0000"/>
                </a:solidFill>
                <a:latin typeface="+mj-lt"/>
              </a:rPr>
              <a:t>) + d(</a:t>
            </a:r>
            <a:r>
              <a:rPr lang="en-US" sz="2800" dirty="0" err="1">
                <a:solidFill>
                  <a:srgbClr val="CD0000"/>
                </a:solidFill>
                <a:latin typeface="+mj-lt"/>
              </a:rPr>
              <a:t>y,z</a:t>
            </a:r>
            <a:r>
              <a:rPr lang="en-US" sz="2800" dirty="0">
                <a:solidFill>
                  <a:srgbClr val="CD0000"/>
                </a:solidFill>
                <a:latin typeface="+mj-lt"/>
              </a:rPr>
              <a:t>)   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Triangle inequality</a:t>
            </a:r>
          </a:p>
          <a:p>
            <a:pPr lvl="1"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  <a:latin typeface="+mj-lt"/>
              </a:rPr>
              <a:t>Metric space </a:t>
            </a:r>
            <a:r>
              <a:rPr lang="en-US" dirty="0">
                <a:solidFill>
                  <a:srgbClr val="CD0000"/>
                </a:solidFill>
                <a:latin typeface="+mj-lt"/>
              </a:rPr>
              <a:t>M(</a:t>
            </a:r>
            <a:r>
              <a:rPr lang="en-US" dirty="0" err="1">
                <a:solidFill>
                  <a:srgbClr val="CD0000"/>
                </a:solidFill>
                <a:latin typeface="+mj-lt"/>
              </a:rPr>
              <a:t>X,d</a:t>
            </a:r>
            <a:r>
              <a:rPr lang="en-US" dirty="0">
                <a:solidFill>
                  <a:srgbClr val="CD0000"/>
                </a:solidFill>
                <a:latin typeface="+mj-lt"/>
              </a:rPr>
              <a:t>)</a:t>
            </a:r>
          </a:p>
        </p:txBody>
      </p:sp>
      <p:grpSp>
        <p:nvGrpSpPr>
          <p:cNvPr id="113681" name="Group 17"/>
          <p:cNvGrpSpPr>
            <a:grpSpLocks/>
          </p:cNvGrpSpPr>
          <p:nvPr/>
        </p:nvGrpSpPr>
        <p:grpSpPr bwMode="auto">
          <a:xfrm>
            <a:off x="5600700" y="4306888"/>
            <a:ext cx="3505200" cy="1479550"/>
            <a:chOff x="912" y="2812"/>
            <a:chExt cx="2208" cy="932"/>
          </a:xfrm>
        </p:grpSpPr>
        <p:sp>
          <p:nvSpPr>
            <p:cNvPr id="113668" name="Oval 4"/>
            <p:cNvSpPr>
              <a:spLocks noChangeArrowheads="1"/>
            </p:cNvSpPr>
            <p:nvPr/>
          </p:nvSpPr>
          <p:spPr bwMode="auto">
            <a:xfrm>
              <a:off x="1200" y="2812"/>
              <a:ext cx="96" cy="327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3672" name="Line 8"/>
            <p:cNvSpPr>
              <a:spLocks noChangeShapeType="1"/>
            </p:cNvSpPr>
            <p:nvPr/>
          </p:nvSpPr>
          <p:spPr bwMode="auto">
            <a:xfrm>
              <a:off x="1295" y="3023"/>
              <a:ext cx="624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3673" name="Line 9"/>
            <p:cNvSpPr>
              <a:spLocks noChangeShapeType="1"/>
            </p:cNvSpPr>
            <p:nvPr/>
          </p:nvSpPr>
          <p:spPr bwMode="auto">
            <a:xfrm flipV="1">
              <a:off x="1969" y="3074"/>
              <a:ext cx="768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3674" name="Oval 10"/>
            <p:cNvSpPr>
              <a:spLocks noChangeArrowheads="1"/>
            </p:cNvSpPr>
            <p:nvPr/>
          </p:nvSpPr>
          <p:spPr bwMode="auto">
            <a:xfrm>
              <a:off x="2688" y="2908"/>
              <a:ext cx="96" cy="327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3675" name="Oval 11"/>
            <p:cNvSpPr>
              <a:spLocks noChangeArrowheads="1"/>
            </p:cNvSpPr>
            <p:nvPr/>
          </p:nvSpPr>
          <p:spPr bwMode="auto">
            <a:xfrm>
              <a:off x="1872" y="3244"/>
              <a:ext cx="96" cy="327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3677" name="Line 13"/>
            <p:cNvSpPr>
              <a:spLocks noChangeShapeType="1"/>
            </p:cNvSpPr>
            <p:nvPr/>
          </p:nvSpPr>
          <p:spPr bwMode="auto">
            <a:xfrm>
              <a:off x="1344" y="2979"/>
              <a:ext cx="1344" cy="9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3678" name="Text Box 14"/>
            <p:cNvSpPr txBox="1">
              <a:spLocks noChangeArrowheads="1"/>
            </p:cNvSpPr>
            <p:nvPr/>
          </p:nvSpPr>
          <p:spPr bwMode="auto">
            <a:xfrm>
              <a:off x="912" y="28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</a:pPr>
              <a:r>
                <a:rPr lang="en-US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rPr>
                <a:t>x</a:t>
              </a:r>
            </a:p>
          </p:txBody>
        </p:sp>
        <p:sp>
          <p:nvSpPr>
            <p:cNvPr id="113679" name="Text Box 15"/>
            <p:cNvSpPr txBox="1">
              <a:spLocks noChangeArrowheads="1"/>
            </p:cNvSpPr>
            <p:nvPr/>
          </p:nvSpPr>
          <p:spPr bwMode="auto">
            <a:xfrm>
              <a:off x="2832" y="29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</a:pPr>
              <a:r>
                <a:rPr lang="en-US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rPr>
                <a:t>z</a:t>
              </a:r>
            </a:p>
          </p:txBody>
        </p:sp>
        <p:sp>
          <p:nvSpPr>
            <p:cNvPr id="113680" name="Text Box 16"/>
            <p:cNvSpPr txBox="1">
              <a:spLocks noChangeArrowheads="1"/>
            </p:cNvSpPr>
            <p:nvPr/>
          </p:nvSpPr>
          <p:spPr bwMode="auto">
            <a:xfrm>
              <a:off x="1776" y="345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</a:pPr>
              <a:r>
                <a:rPr lang="en-US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503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Dominance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latin typeface="+mj-lt"/>
              </a:rPr>
              <a:t>If h2(n) ≥ h1(n) for all n (both admissible)</a:t>
            </a:r>
          </a:p>
          <a:p>
            <a:pPr marL="0" indent="0">
              <a:buNone/>
            </a:pPr>
            <a:r>
              <a:rPr lang="en-US" altLang="en-US" sz="2400" dirty="0">
                <a:latin typeface="+mj-lt"/>
              </a:rPr>
              <a:t>then h2 dominates h1 </a:t>
            </a:r>
          </a:p>
          <a:p>
            <a:pPr marL="0" indent="0">
              <a:buNone/>
            </a:pPr>
            <a:endParaRPr lang="en-US" altLang="en-US" sz="2400" dirty="0">
              <a:latin typeface="+mj-lt"/>
            </a:endParaRPr>
          </a:p>
          <a:p>
            <a:pPr marL="0" indent="0">
              <a:buNone/>
            </a:pPr>
            <a:r>
              <a:rPr lang="en-US" altLang="en-US" sz="2400" dirty="0">
                <a:latin typeface="+mj-lt"/>
              </a:rPr>
              <a:t>h2 is better for search: it is guaranteed to expand</a:t>
            </a:r>
          </a:p>
          <a:p>
            <a:pPr marL="0" indent="0">
              <a:buNone/>
            </a:pPr>
            <a:r>
              <a:rPr lang="en-US" altLang="en-US" sz="2400" dirty="0">
                <a:latin typeface="+mj-lt"/>
              </a:rPr>
              <a:t>    less or equal nr of nodes.</a:t>
            </a:r>
          </a:p>
        </p:txBody>
      </p:sp>
    </p:spTree>
    <p:extLst>
      <p:ext uri="{BB962C8B-B14F-4D97-AF65-F5344CB8AC3E}">
        <p14:creationId xmlns:p14="http://schemas.microsoft.com/office/powerpoint/2010/main" val="3411269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7" y="193675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Examples of Heuristic Functions for A*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the 8-puzzle problem</a:t>
            </a:r>
          </a:p>
          <a:p>
            <a:pPr lvl="1"/>
            <a:r>
              <a:rPr lang="en-US" dirty="0">
                <a:latin typeface="+mj-lt"/>
              </a:rPr>
              <a:t>the number of tiles in the wrong position</a:t>
            </a:r>
          </a:p>
          <a:p>
            <a:pPr lvl="2"/>
            <a:r>
              <a:rPr lang="en-US" dirty="0">
                <a:latin typeface="+mj-lt"/>
              </a:rPr>
              <a:t>is this admissible?</a:t>
            </a:r>
          </a:p>
          <a:p>
            <a:pPr lvl="1"/>
            <a:r>
              <a:rPr lang="en-US" dirty="0">
                <a:latin typeface="+mj-lt"/>
              </a:rPr>
              <a:t>the sum of distances of the tiles from their goal positions, where distance is counted as the sum of vertical and horizontal tile displacements (“Manhattan distance”)</a:t>
            </a:r>
          </a:p>
          <a:p>
            <a:pPr lvl="2"/>
            <a:r>
              <a:rPr lang="en-US" dirty="0">
                <a:latin typeface="+mj-lt"/>
              </a:rPr>
              <a:t>is this admissible?</a:t>
            </a: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How can we invent admissible heuristics in general?</a:t>
            </a:r>
          </a:p>
          <a:p>
            <a:pPr lvl="1"/>
            <a:r>
              <a:rPr lang="en-US" dirty="0">
                <a:latin typeface="+mj-lt"/>
              </a:rPr>
              <a:t>look at “relaxed” problem where constraints are removed</a:t>
            </a:r>
          </a:p>
          <a:p>
            <a:pPr lvl="2"/>
            <a:r>
              <a:rPr lang="en-US" dirty="0">
                <a:latin typeface="+mj-lt"/>
              </a:rPr>
              <a:t>e.g., we can move in straight lines between cities</a:t>
            </a:r>
          </a:p>
          <a:p>
            <a:pPr lvl="2"/>
            <a:r>
              <a:rPr lang="en-US" dirty="0">
                <a:latin typeface="+mj-lt"/>
              </a:rPr>
              <a:t>e.g., we can move tiles independently of each other</a:t>
            </a:r>
          </a:p>
        </p:txBody>
      </p:sp>
    </p:spTree>
    <p:extLst>
      <p:ext uri="{BB962C8B-B14F-4D97-AF65-F5344CB8AC3E}">
        <p14:creationId xmlns:p14="http://schemas.microsoft.com/office/powerpoint/2010/main" val="299589696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IDA(*) Algorithm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+mj-lt"/>
              </a:rPr>
              <a:t>A*, like depth-first search, except based on increasing values of total cost rather than increasing depths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j-lt"/>
              </a:rPr>
              <a:t>IDA* sets bounds on the heuristic cost of a path, instead of depth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j-lt"/>
              </a:rPr>
              <a:t>A* always finds a cheapest solution if the heuristic is admissible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j-lt"/>
              </a:rPr>
              <a:t>IDA* is optimal in terms of solution cost, time, and space for admissible best-first searches on a tree</a:t>
            </a:r>
          </a:p>
          <a:p>
            <a:pPr>
              <a:lnSpc>
                <a:spcPct val="80000"/>
              </a:lnSpc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69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8340" y="1175438"/>
            <a:ext cx="9182395" cy="548139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+mj-lt"/>
              </a:rPr>
              <a:t>Model of a system as a set of input, output and state variables 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4553" y="-150125"/>
            <a:ext cx="878347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CD0000"/>
                </a:solidFill>
                <a:ea typeface="ＭＳ Ｐゴシック" panose="020B0600070205080204" pitchFamily="34" charset="-128"/>
              </a:rPr>
              <a:t>State Space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31" y="1779372"/>
            <a:ext cx="6310558" cy="47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55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57188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D0000"/>
                </a:solidFill>
              </a:rPr>
              <a:t>Setting Up a State Space Model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700" y="1209675"/>
            <a:ext cx="7848600" cy="5029200"/>
          </a:xfrm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 State-space Model is a Model for The Search Problem</a:t>
            </a:r>
          </a:p>
          <a:p>
            <a:pPr lvl="1"/>
            <a:r>
              <a:rPr lang="en-US" dirty="0">
                <a:latin typeface="+mj-lt"/>
              </a:rPr>
              <a:t>usually a set of discrete states X</a:t>
            </a:r>
          </a:p>
          <a:p>
            <a:pPr lvl="2"/>
            <a:r>
              <a:rPr lang="en-US" dirty="0">
                <a:latin typeface="+mj-lt"/>
              </a:rPr>
              <a:t>e.g., in driving, the states in the model could be towns/cities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Start State - </a:t>
            </a:r>
            <a:r>
              <a:rPr lang="en-US" b="0" dirty="0">
                <a:latin typeface="+mj-lt"/>
              </a:rPr>
              <a:t>a state from X where the search starts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Goal State(s)</a:t>
            </a:r>
          </a:p>
          <a:p>
            <a:pPr lvl="1"/>
            <a:r>
              <a:rPr lang="en-US" dirty="0">
                <a:latin typeface="+mj-lt"/>
              </a:rPr>
              <a:t>a goal is defined as a target state</a:t>
            </a:r>
          </a:p>
          <a:p>
            <a:pPr lvl="1"/>
            <a:r>
              <a:rPr lang="en-US" dirty="0">
                <a:latin typeface="+mj-lt"/>
              </a:rPr>
              <a:t>For now: all goal states have utility 1, and all non-goals have utility 0</a:t>
            </a:r>
          </a:p>
          <a:p>
            <a:pPr lvl="1"/>
            <a:r>
              <a:rPr lang="en-US" dirty="0">
                <a:latin typeface="+mj-lt"/>
              </a:rPr>
              <a:t>there may be many states which satisfy the goal</a:t>
            </a:r>
          </a:p>
          <a:p>
            <a:pPr lvl="2"/>
            <a:r>
              <a:rPr lang="en-US" dirty="0">
                <a:latin typeface="+mj-lt"/>
              </a:rPr>
              <a:t>e.g., drive to a town with an airport</a:t>
            </a:r>
          </a:p>
          <a:p>
            <a:pPr lvl="1"/>
            <a:r>
              <a:rPr lang="en-US" dirty="0">
                <a:latin typeface="+mj-lt"/>
              </a:rPr>
              <a:t>or just one state which satisfies the goal</a:t>
            </a:r>
          </a:p>
          <a:p>
            <a:pPr lvl="2"/>
            <a:r>
              <a:rPr lang="en-US" dirty="0">
                <a:latin typeface="+mj-lt"/>
              </a:rPr>
              <a:t>e.g., drive to Las Vegas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Operators</a:t>
            </a:r>
          </a:p>
          <a:p>
            <a:pPr lvl="1"/>
            <a:r>
              <a:rPr lang="en-US" dirty="0">
                <a:latin typeface="+mj-lt"/>
              </a:rPr>
              <a:t>operators are mappings from X to X </a:t>
            </a:r>
          </a:p>
          <a:p>
            <a:pPr lvl="2"/>
            <a:r>
              <a:rPr lang="en-US" dirty="0">
                <a:latin typeface="+mj-lt"/>
              </a:rPr>
              <a:t>e.g. moves from one city to another that are legal (connected 	with a road)</a:t>
            </a:r>
          </a:p>
        </p:txBody>
      </p:sp>
    </p:spTree>
    <p:extLst>
      <p:ext uri="{BB962C8B-B14F-4D97-AF65-F5344CB8AC3E}">
        <p14:creationId xmlns:p14="http://schemas.microsoft.com/office/powerpoint/2010/main" val="253199920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10758488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D0000"/>
                </a:solidFill>
              </a:rPr>
              <a:t>A State Space and a Search Tree are different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4343400"/>
            <a:ext cx="7848600" cy="1676400"/>
          </a:xfrm>
          <a:noFill/>
          <a:ln/>
        </p:spPr>
        <p:txBody>
          <a:bodyPr>
            <a:normAutofit fontScale="70000" lnSpcReduction="20000"/>
          </a:bodyPr>
          <a:lstStyle/>
          <a:p>
            <a:r>
              <a:rPr lang="en-US"/>
              <a:t>A State Space represents all states and operators for the problem</a:t>
            </a:r>
            <a:br>
              <a:rPr lang="en-US"/>
            </a:br>
            <a:endParaRPr lang="en-US"/>
          </a:p>
          <a:p>
            <a:r>
              <a:rPr lang="en-US"/>
              <a:t>A Search Tree is what an algorithm constructs as it solves a search problem:</a:t>
            </a:r>
          </a:p>
          <a:p>
            <a:pPr lvl="1"/>
            <a:r>
              <a:rPr lang="en-US"/>
              <a:t>so we can have different search trees for the same problem</a:t>
            </a:r>
          </a:p>
          <a:p>
            <a:pPr lvl="1"/>
            <a:r>
              <a:rPr lang="en-US"/>
              <a:t>search trees grow in a dynamic fashion until the goal is found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825750" y="19875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3435350" y="2673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3968750" y="1530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V="1">
            <a:off x="3054350" y="1670050"/>
            <a:ext cx="901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 flipH="1">
            <a:off x="3575050" y="1758950"/>
            <a:ext cx="46990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054350" y="2216150"/>
            <a:ext cx="3683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2576513" y="1577976"/>
            <a:ext cx="2885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4024313" y="1196976"/>
            <a:ext cx="30777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3719514" y="2720976"/>
            <a:ext cx="3061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7473950" y="12255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483350" y="21399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9226550" y="3054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8540750" y="21399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7758113" y="1044576"/>
            <a:ext cx="2885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6310313" y="1882776"/>
            <a:ext cx="30777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8672514" y="1882776"/>
            <a:ext cx="3061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H="1">
            <a:off x="6623050" y="1377950"/>
            <a:ext cx="8509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8693150" y="2368550"/>
            <a:ext cx="5969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7702550" y="1377950"/>
            <a:ext cx="8255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7832725" y="27193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9282113" y="2720976"/>
            <a:ext cx="30777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2805114" y="3482976"/>
            <a:ext cx="126534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State Space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6386514" y="3635375"/>
            <a:ext cx="2555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Example of a Search Tree</a:t>
            </a:r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>
            <a:off x="4197350" y="1600200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4959350" y="1530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5091114" y="1196976"/>
            <a:ext cx="32541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1447515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Puzzle-Solving as Search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b="0"/>
              <a:t>You have a 3-gallon and a 4-gallon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b="0"/>
              <a:t>You have a faucet with an unlimited amount of water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b="0"/>
              <a:t>You need to get exactly 2 gallons in 4-gallon jug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endParaRPr lang="en-US" b="0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/>
              <a:t>State representation</a:t>
            </a:r>
            <a:r>
              <a:rPr lang="en-US" b="0"/>
              <a:t>: (x, y)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/>
              <a:t>x: Contents of four gallon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/>
              <a:t>y: Contents of three gallon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/>
              <a:t>Start state</a:t>
            </a:r>
            <a:r>
              <a:rPr lang="en-US" b="0"/>
              <a:t>: (0, 0)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/>
              <a:t>Goal state(s) G = {</a:t>
            </a:r>
            <a:r>
              <a:rPr lang="en-US" b="0"/>
              <a:t>(2, 0), (2, 1), (2, 2)}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/>
              <a:t>Operators</a:t>
            </a:r>
            <a:endParaRPr lang="en-US" b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/>
              <a:t>Fill 3-gallon (0,0)-&gt;(0,3), fill 4-gallon (0,0)-&gt;(0,4)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/>
              <a:t>Fill 3-gallon from 4-gallon (4,0)-&gt;(1,3), fill 4-gallon from 3-gallon (0,3)-&gt;(3,0) or (1,3)-&gt;(4,0) or (2,3)-&gt;(4,0)….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/>
              <a:t>Empty 3-gallon into 4-gallon, empty 4-gallon into 3-gallon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/>
              <a:t>Dump 3-gallon down drain (0,3)-&gt;(0,0), dump 4-gallon down drain (4,0)-&gt;(0,0)</a:t>
            </a:r>
          </a:p>
        </p:txBody>
      </p:sp>
    </p:spTree>
    <p:extLst>
      <p:ext uri="{BB962C8B-B14F-4D97-AF65-F5344CB8AC3E}">
        <p14:creationId xmlns:p14="http://schemas.microsoft.com/office/powerpoint/2010/main" val="424190614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D0000"/>
                </a:solidFill>
              </a:rPr>
              <a:t>Adversarial Search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9686" y="1573853"/>
            <a:ext cx="815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+mj-lt"/>
              </a:rPr>
              <a:t>How should you play against an opponent?</a:t>
            </a:r>
          </a:p>
          <a:p>
            <a:endParaRPr lang="en-US" i="1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Games as search problems</a:t>
            </a:r>
          </a:p>
          <a:p>
            <a:r>
              <a:rPr lang="en-US" dirty="0">
                <a:latin typeface="+mj-lt"/>
              </a:rPr>
              <a:t>Game has</a:t>
            </a:r>
          </a:p>
          <a:p>
            <a:r>
              <a:rPr lang="en-US" dirty="0">
                <a:latin typeface="+mj-lt"/>
              </a:rPr>
              <a:t>initial state — configuration + player to move</a:t>
            </a:r>
          </a:p>
          <a:p>
            <a:r>
              <a:rPr lang="en-US" dirty="0">
                <a:latin typeface="+mj-lt"/>
              </a:rPr>
              <a:t>successor function</a:t>
            </a:r>
          </a:p>
          <a:p>
            <a:r>
              <a:rPr lang="en-US" dirty="0">
                <a:latin typeface="+mj-lt"/>
              </a:rPr>
              <a:t>terminal test — game over or not</a:t>
            </a:r>
          </a:p>
          <a:p>
            <a:pPr marL="0" indent="0">
              <a:buNone/>
            </a:pP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6321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9210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D0000"/>
                </a:solidFill>
              </a:rPr>
              <a:t>Adversarial Search</a:t>
            </a:r>
            <a:r>
              <a:rPr lang="en-US" altLang="en-US" sz="3600" dirty="0">
                <a:solidFill>
                  <a:srgbClr val="CD0000"/>
                </a:solidFill>
              </a:rPr>
              <a:t> to play a game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2800" y="1435100"/>
            <a:ext cx="8001000" cy="5181600"/>
          </a:xfrm>
        </p:spPr>
        <p:txBody>
          <a:bodyPr/>
          <a:lstStyle/>
          <a:p>
            <a:r>
              <a:rPr lang="en-US" altLang="en-US" sz="3200" dirty="0">
                <a:latin typeface="+mj-lt"/>
              </a:rPr>
              <a:t>A way to play such a game is to:</a:t>
            </a:r>
          </a:p>
          <a:p>
            <a:pPr lvl="1"/>
            <a:r>
              <a:rPr lang="en-US" altLang="en-US" sz="2800" dirty="0">
                <a:latin typeface="+mj-lt"/>
              </a:rPr>
              <a:t>Consider all the legal moves you can make</a:t>
            </a:r>
          </a:p>
          <a:p>
            <a:pPr lvl="1"/>
            <a:r>
              <a:rPr lang="en-US" altLang="en-US" sz="2800" dirty="0">
                <a:latin typeface="+mj-lt"/>
              </a:rPr>
              <a:t>Compute new position resulting from each move</a:t>
            </a:r>
          </a:p>
          <a:p>
            <a:pPr lvl="1"/>
            <a:r>
              <a:rPr lang="en-US" altLang="en-US" sz="2800" dirty="0">
                <a:latin typeface="+mj-lt"/>
              </a:rPr>
              <a:t>Evaluate each to determine which is best</a:t>
            </a:r>
          </a:p>
          <a:p>
            <a:pPr lvl="1"/>
            <a:r>
              <a:rPr lang="en-US" altLang="en-US" sz="2800" dirty="0">
                <a:latin typeface="+mj-lt"/>
              </a:rPr>
              <a:t>Make that move</a:t>
            </a:r>
          </a:p>
          <a:p>
            <a:pPr lvl="1"/>
            <a:r>
              <a:rPr lang="en-US" altLang="en-US" sz="2800" dirty="0">
                <a:latin typeface="+mj-lt"/>
              </a:rPr>
              <a:t>Wait for your opponent to move and repeat</a:t>
            </a:r>
          </a:p>
          <a:p>
            <a:r>
              <a:rPr lang="en-US" altLang="en-US" sz="3200" dirty="0">
                <a:latin typeface="+mj-lt"/>
              </a:rPr>
              <a:t>Key problems are:</a:t>
            </a:r>
          </a:p>
          <a:p>
            <a:pPr lvl="1"/>
            <a:r>
              <a:rPr lang="en-US" altLang="en-US" sz="2800" dirty="0">
                <a:latin typeface="+mj-lt"/>
              </a:rPr>
              <a:t>Representing the “board”</a:t>
            </a:r>
          </a:p>
          <a:p>
            <a:pPr lvl="1"/>
            <a:r>
              <a:rPr lang="en-US" altLang="en-US" sz="2800" dirty="0">
                <a:latin typeface="+mj-lt"/>
              </a:rPr>
              <a:t>Generating all legal next boards</a:t>
            </a:r>
          </a:p>
          <a:p>
            <a:pPr lvl="1"/>
            <a:r>
              <a:rPr lang="en-US" altLang="en-US" sz="2800" dirty="0">
                <a:latin typeface="+mj-lt"/>
              </a:rPr>
              <a:t>Evaluating a position</a:t>
            </a:r>
          </a:p>
        </p:txBody>
      </p:sp>
    </p:spTree>
    <p:extLst>
      <p:ext uri="{BB962C8B-B14F-4D97-AF65-F5344CB8AC3E}">
        <p14:creationId xmlns:p14="http://schemas.microsoft.com/office/powerpoint/2010/main" val="291996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09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Breadth-First Search</a:t>
            </a:r>
          </a:p>
        </p:txBody>
      </p:sp>
      <p:pic>
        <p:nvPicPr>
          <p:cNvPr id="144387" name="Picture 3" descr="bfs-progr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824865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07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38EEC7F-1AAD-474C-A7EF-4717EC1BA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 tree (2-player, deterministic, turns)</a:t>
            </a:r>
          </a:p>
        </p:txBody>
      </p:sp>
      <p:pic>
        <p:nvPicPr>
          <p:cNvPr id="6148" name="Picture 4" descr="tictactoe">
            <a:extLst>
              <a:ext uri="{FF2B5EF4-FFF2-40B4-BE49-F238E27FC236}">
                <a16:creationId xmlns:a16="http://schemas.microsoft.com/office/drawing/2014/main" id="{DBE539B8-D095-254B-B65D-724DFFB32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752600"/>
            <a:ext cx="60483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95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64CC9D7-A3DB-3049-AACE-27EB02317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Minimax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D3C7205-B3E3-EF4E-A1A0-41218AE86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Perfect play for deterministic games
</a:t>
            </a:r>
          </a:p>
          <a:p>
            <a:r>
              <a:rPr lang="en-US" altLang="en-US" sz="2400"/>
              <a:t>Idea: choose move to position with highest </a:t>
            </a:r>
            <a:r>
              <a:rPr lang="en-US" altLang="en-US" sz="2400">
                <a:solidFill>
                  <a:srgbClr val="FF0000"/>
                </a:solidFill>
              </a:rPr>
              <a:t>minimax value</a:t>
            </a: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	= best achievable payoff against best play
</a:t>
            </a:r>
          </a:p>
          <a:p>
            <a:r>
              <a:rPr lang="en-US" altLang="en-US" sz="2400"/>
              <a:t>E.g., 2-ply game:
</a:t>
            </a:r>
          </a:p>
          <a:p>
            <a:endParaRPr lang="en-US" altLang="en-US" sz="2400"/>
          </a:p>
        </p:txBody>
      </p:sp>
      <p:pic>
        <p:nvPicPr>
          <p:cNvPr id="7172" name="Picture 4" descr="minimax">
            <a:extLst>
              <a:ext uri="{FF2B5EF4-FFF2-40B4-BE49-F238E27FC236}">
                <a16:creationId xmlns:a16="http://schemas.microsoft.com/office/drawing/2014/main" id="{C8091618-D5E8-ED4D-8E11-4806B4AC4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657601"/>
            <a:ext cx="6705600" cy="28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486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C53D832-CE4D-534F-B85C-B1F285E9E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Minimax algorithm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04080DD-E361-A146-8DB7-46F672095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11458"/>
          <a:stretch>
            <a:fillRect/>
          </a:stretch>
        </p:blipFill>
        <p:spPr bwMode="auto">
          <a:xfrm>
            <a:off x="2438400" y="1371600"/>
            <a:ext cx="71628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268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B6C4F53-1C84-364E-A89F-1A00ADA22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Hill-climbing search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AA9E992-D7BD-C841-8159-68E73683C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"Like climbing Everest in thick fog with amnesia"
</a:t>
            </a:r>
          </a:p>
          <a:p>
            <a:endParaRPr lang="en-US" altLang="en-US"/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775EBDC0-30C6-884D-B4BA-11A6362D8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27083" r="13281" b="36459"/>
          <a:stretch>
            <a:fillRect/>
          </a:stretch>
        </p:blipFill>
        <p:spPr bwMode="auto">
          <a:xfrm>
            <a:off x="2362200" y="2743200"/>
            <a:ext cx="7620000" cy="30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397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B93D4AC-B952-DB47-B602-5A10A756D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Hill-climbing search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88F4C61-4C87-0B40-9097-9F387FC3D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Problem: depending on initial state, can get stuck in local maxima
</a:t>
            </a:r>
          </a:p>
          <a:p>
            <a:endParaRPr lang="en-US" altLang="en-US"/>
          </a:p>
        </p:txBody>
      </p:sp>
      <p:pic>
        <p:nvPicPr>
          <p:cNvPr id="35844" name="Picture 4" descr="hill-climbing">
            <a:extLst>
              <a:ext uri="{FF2B5EF4-FFF2-40B4-BE49-F238E27FC236}">
                <a16:creationId xmlns:a16="http://schemas.microsoft.com/office/drawing/2014/main" id="{CA9CFA82-AAF7-D844-82A2-27D7ED729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3201"/>
            <a:ext cx="6934200" cy="389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684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C05741F-25F5-3848-B9DE-B60F1ED46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Hill-climbing search: 8-queens problem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8BE1C20-53D8-3E4B-9417-A58C44279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4800601"/>
            <a:ext cx="8229600" cy="1325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 sz="1800" i="1"/>
              <a:t>h</a:t>
            </a:r>
            <a:r>
              <a:rPr lang="en-US" altLang="en-US" sz="1800"/>
              <a:t> = number of pairs of queens that are attacking each other, either directly or indirectly </a:t>
            </a:r>
          </a:p>
          <a:p>
            <a:pPr>
              <a:lnSpc>
                <a:spcPct val="80000"/>
              </a:lnSpc>
            </a:pPr>
            <a:r>
              <a:rPr lang="en-US" altLang="en-US" sz="1800" i="1"/>
              <a:t>h = 17</a:t>
            </a:r>
            <a:r>
              <a:rPr lang="en-US" altLang="en-US" sz="1800"/>
              <a:t> for the above state
</a:t>
            </a:r>
          </a:p>
        </p:txBody>
      </p:sp>
      <p:pic>
        <p:nvPicPr>
          <p:cNvPr id="36869" name="Picture 5" descr="8queens-successors">
            <a:extLst>
              <a:ext uri="{FF2B5EF4-FFF2-40B4-BE49-F238E27FC236}">
                <a16:creationId xmlns:a16="http://schemas.microsoft.com/office/drawing/2014/main" id="{E7AADF4B-ECF4-3F43-9DAC-F1683EB0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745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17BA145-65EE-2F45-9524-774F7E618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Hill-climbing search: 8-queens problem</a:t>
            </a:r>
          </a:p>
        </p:txBody>
      </p:sp>
      <p:pic>
        <p:nvPicPr>
          <p:cNvPr id="37892" name="Picture 4" descr="8queens-local-minimum">
            <a:extLst>
              <a:ext uri="{FF2B5EF4-FFF2-40B4-BE49-F238E27FC236}">
                <a16:creationId xmlns:a16="http://schemas.microsoft.com/office/drawing/2014/main" id="{C78D9A38-095A-B34D-B710-FA86FEB33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4" name="Rectangle 6">
            <a:extLst>
              <a:ext uri="{FF2B5EF4-FFF2-40B4-BE49-F238E27FC236}">
                <a16:creationId xmlns:a16="http://schemas.microsoft.com/office/drawing/2014/main" id="{6B5931D8-98ED-F649-9E36-73EA5E01C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00601"/>
            <a:ext cx="8229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endParaRPr lang="en-US" altLang="en-US" sz="2800"/>
          </a:p>
          <a:p>
            <a:r>
              <a:rPr lang="en-US" altLang="en-US"/>
              <a:t>A local minimum with </a:t>
            </a:r>
            <a:r>
              <a:rPr lang="en-US" altLang="en-US" i="1"/>
              <a:t>h = 1</a:t>
            </a:r>
            <a:r>
              <a:rPr lang="en-US" alt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27320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A1C510F-EB51-254D-975C-CCA32F4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Simulated annealing search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A681932-9B6B-A74F-A8E3-17A555FF6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Idea: escape local maxima by allowing some "bad" moves but </a:t>
            </a:r>
            <a:r>
              <a:rPr lang="en-US" altLang="en-US">
                <a:solidFill>
                  <a:srgbClr val="FF0000"/>
                </a:solidFill>
              </a:rPr>
              <a:t>gradually decrease</a:t>
            </a:r>
            <a:r>
              <a:rPr lang="en-US" altLang="en-US"/>
              <a:t> their frequency
</a:t>
            </a:r>
          </a:p>
          <a:p>
            <a:endParaRPr lang="en-US" altLang="en-US"/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2ECF2404-CD0C-AB41-A78F-B572738D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31250" r="13281" b="17709"/>
          <a:stretch>
            <a:fillRect/>
          </a:stretch>
        </p:blipFill>
        <p:spPr bwMode="auto">
          <a:xfrm>
            <a:off x="2895600" y="3048000"/>
            <a:ext cx="6248400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208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44E8BE6-3B92-404B-A759-19D998689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simulated annealing search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94DC9AB-89D5-7847-8F52-EE3BBBA0A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One can prove: If </a:t>
            </a:r>
            <a:r>
              <a:rPr lang="en-US" altLang="en-US" i="1"/>
              <a:t>T</a:t>
            </a:r>
            <a:r>
              <a:rPr lang="en-US" altLang="en-US"/>
              <a:t> decreases slowly enough, then simulated annealing search will find a global optimum with probability approaching 1
</a:t>
            </a:r>
          </a:p>
          <a:p>
            <a:endParaRPr lang="en-US" altLang="en-US"/>
          </a:p>
          <a:p>
            <a:r>
              <a:rPr lang="en-US" altLang="en-US"/>
              <a:t>Widely used in VLSI layout, airline scheduling, etc
</a:t>
            </a:r>
          </a:p>
        </p:txBody>
      </p:sp>
    </p:spTree>
    <p:extLst>
      <p:ext uri="{BB962C8B-B14F-4D97-AF65-F5344CB8AC3E}">
        <p14:creationId xmlns:p14="http://schemas.microsoft.com/office/powerpoint/2010/main" val="2652892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438400" y="228600"/>
            <a:ext cx="731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Genetic Algorithm  </a:t>
            </a:r>
            <a:r>
              <a:rPr lang="en-US" altLang="en-US" sz="3200"/>
              <a:t>(</a:t>
            </a:r>
            <a:r>
              <a:rPr lang="en-US" altLang="en-US" sz="3200">
                <a:solidFill>
                  <a:srgbClr val="FF0000"/>
                </a:solidFill>
              </a:rPr>
              <a:t>Holland</a:t>
            </a:r>
            <a:r>
              <a:rPr lang="en-US" altLang="en-US" sz="3200"/>
              <a:t>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981200" y="1143000"/>
            <a:ext cx="777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heuristic method based on ‘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survival of the fittest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’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981200" y="3124200"/>
            <a:ext cx="82296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in each iteration (</a:t>
            </a:r>
            <a:r>
              <a:rPr lang="en-US" altLang="en-US">
                <a:solidFill>
                  <a:srgbClr val="FF0000"/>
                </a:solidFill>
              </a:rPr>
              <a:t>generation</a:t>
            </a:r>
            <a:r>
              <a:rPr lang="en-US" altLang="en-US"/>
              <a:t>) possible solutions or</a:t>
            </a:r>
          </a:p>
          <a:p>
            <a:pPr algn="l">
              <a:spcBef>
                <a:spcPct val="50000"/>
              </a:spcBef>
              <a:buSzPct val="150000"/>
            </a:pPr>
            <a:r>
              <a:rPr lang="en-US" altLang="en-US">
                <a:solidFill>
                  <a:srgbClr val="FF0000"/>
                </a:solidFill>
              </a:rPr>
              <a:t>   individuals </a:t>
            </a:r>
            <a:r>
              <a:rPr lang="en-US" altLang="en-US"/>
              <a:t>represented as strings of numbers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endParaRPr lang="en-US" alt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981200" y="1905000"/>
            <a:ext cx="86868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useful when search space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very large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or too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complex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</a:p>
          <a:p>
            <a:pPr algn="l">
              <a:spcBef>
                <a:spcPct val="50000"/>
              </a:spcBef>
              <a:buSzPct val="150000"/>
            </a:pPr>
            <a:r>
              <a:rPr lang="en-US" altLang="en-US"/>
              <a:t>   for analytic treatment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343400" y="4495801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00010101 00111010 11110000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343400" y="4800601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00010001 00111011 10100101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343400" y="5105401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00100100 10111001 01111000</a:t>
            </a: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4953000" y="5562601"/>
            <a:ext cx="0" cy="63976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4343400" y="6248401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11000101 01011000 01101010</a:t>
            </a: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6172200" y="5562601"/>
            <a:ext cx="0" cy="63976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7315200" y="5562601"/>
            <a:ext cx="0" cy="63976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1676400" y="4495801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FF00"/>
                </a:solidFill>
              </a:rPr>
              <a:t>3021 3058 3240</a:t>
            </a:r>
          </a:p>
        </p:txBody>
      </p:sp>
    </p:spTree>
    <p:extLst>
      <p:ext uri="{BB962C8B-B14F-4D97-AF65-F5344CB8AC3E}">
        <p14:creationId xmlns:p14="http://schemas.microsoft.com/office/powerpoint/2010/main" val="15396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357188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CD0000"/>
                </a:solidFill>
              </a:rPr>
              <a:t>Pseudocode</a:t>
            </a:r>
            <a:r>
              <a:rPr lang="en-US" sz="4000" dirty="0">
                <a:solidFill>
                  <a:srgbClr val="CD0000"/>
                </a:solidFill>
              </a:rPr>
              <a:t> for Breadth-First Search 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405064" y="1911350"/>
            <a:ext cx="6228181" cy="313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Initialize: Let Q = {S}</a:t>
            </a:r>
          </a:p>
          <a:p>
            <a:r>
              <a:rPr lang="en-US" dirty="0"/>
              <a:t>While Q is not empty</a:t>
            </a:r>
          </a:p>
          <a:p>
            <a:r>
              <a:rPr lang="en-US" dirty="0"/>
              <a:t>	pull Q1, the first element in Q</a:t>
            </a:r>
          </a:p>
          <a:p>
            <a:r>
              <a:rPr lang="en-US" dirty="0"/>
              <a:t>	if Q1 is a goal</a:t>
            </a:r>
          </a:p>
          <a:p>
            <a:r>
              <a:rPr lang="en-US" dirty="0"/>
              <a:t>		report(success) and quit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</a:t>
            </a:r>
            <a:r>
              <a:rPr lang="en-US" dirty="0" err="1"/>
              <a:t>child_nodes</a:t>
            </a:r>
            <a:r>
              <a:rPr lang="en-US" dirty="0"/>
              <a:t> = expand(Q1)</a:t>
            </a:r>
          </a:p>
          <a:p>
            <a:r>
              <a:rPr lang="en-US" dirty="0"/>
              <a:t>		eliminate </a:t>
            </a:r>
            <a:r>
              <a:rPr lang="en-US" dirty="0" err="1"/>
              <a:t>child_nodes</a:t>
            </a:r>
            <a:r>
              <a:rPr lang="en-US" dirty="0"/>
              <a:t> which represent loops</a:t>
            </a:r>
          </a:p>
          <a:p>
            <a:r>
              <a:rPr lang="en-US" dirty="0"/>
              <a:t>		put remaining </a:t>
            </a:r>
            <a:r>
              <a:rPr lang="en-US" dirty="0" err="1"/>
              <a:t>child_nodes</a:t>
            </a:r>
            <a:r>
              <a:rPr lang="en-US" dirty="0"/>
              <a:t> at the </a:t>
            </a:r>
            <a:r>
              <a:rPr lang="en-US" b="1" dirty="0"/>
              <a:t>back</a:t>
            </a:r>
            <a:r>
              <a:rPr lang="en-US" dirty="0"/>
              <a:t> of Q</a:t>
            </a:r>
          </a:p>
          <a:p>
            <a:r>
              <a:rPr lang="en-US" dirty="0"/>
              <a:t>	end</a:t>
            </a:r>
          </a:p>
          <a:p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89333819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algorithm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8200" y="140471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Create an initial population, either random or “blank”.</a:t>
            </a:r>
          </a:p>
          <a:p>
            <a:pPr eaLnBrk="1" hangingPunct="1"/>
            <a:r>
              <a:rPr lang="en-US" altLang="en-US" dirty="0"/>
              <a:t>While the best candidate so far is not a solution:</a:t>
            </a:r>
          </a:p>
          <a:p>
            <a:pPr lvl="1" eaLnBrk="1" hangingPunct="1"/>
            <a:r>
              <a:rPr lang="en-US" altLang="en-US" dirty="0"/>
              <a:t>Create new population using successor functions.</a:t>
            </a:r>
          </a:p>
          <a:p>
            <a:pPr lvl="1" eaLnBrk="1" hangingPunct="1"/>
            <a:r>
              <a:rPr lang="en-US" altLang="en-US" dirty="0"/>
              <a:t>Evaluate the fitness of each candidate in the population.</a:t>
            </a:r>
          </a:p>
          <a:p>
            <a:pPr eaLnBrk="1" hangingPunct="1"/>
            <a:r>
              <a:rPr lang="en-US" altLang="en-US" dirty="0"/>
              <a:t>Return the best candidate found.</a:t>
            </a:r>
          </a:p>
          <a:p>
            <a:pPr eaLnBrk="1" hangingPunct="1"/>
            <a:r>
              <a:rPr lang="en-US" altLang="en-US" dirty="0"/>
              <a:t>---</a:t>
            </a:r>
          </a:p>
          <a:p>
            <a:r>
              <a:rPr lang="en-US" altLang="en-US" dirty="0"/>
              <a:t>Select the best-fit individuals for reproduction - parents</a:t>
            </a:r>
          </a:p>
          <a:p>
            <a:r>
              <a:rPr lang="en-US" altLang="en-US" dirty="0"/>
              <a:t>2) Breed new individuals through crossover and mutation operations to give birth to offspring </a:t>
            </a:r>
          </a:p>
          <a:p>
            <a:r>
              <a:rPr lang="en-US" altLang="en-US" dirty="0"/>
              <a:t>3) Evaluate the individual fitness of new individuals </a:t>
            </a:r>
          </a:p>
          <a:p>
            <a:r>
              <a:rPr lang="en-US" altLang="en-US" dirty="0"/>
              <a:t>4) Replace least-fit population with new individuals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189858-0B00-4082-8078-02D7A499326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44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/>
              <a:t>Candidate representation</a:t>
            </a:r>
          </a:p>
          <a:p>
            <a:pPr lvl="1">
              <a:defRPr/>
            </a:pPr>
            <a:r>
              <a:rPr lang="en-US" dirty="0"/>
              <a:t>Important to choose this well.  More work here means less work on the successor functions.</a:t>
            </a:r>
          </a:p>
          <a:p>
            <a:pPr>
              <a:defRPr/>
            </a:pPr>
            <a:r>
              <a:rPr lang="en-US" dirty="0"/>
              <a:t>Successor function(s)</a:t>
            </a:r>
          </a:p>
          <a:p>
            <a:pPr lvl="1">
              <a:defRPr/>
            </a:pPr>
            <a:r>
              <a:rPr lang="en-US" dirty="0"/>
              <a:t>Mutation, crossover</a:t>
            </a:r>
          </a:p>
          <a:p>
            <a:pPr>
              <a:defRPr/>
            </a:pPr>
            <a:r>
              <a:rPr lang="en-US" dirty="0"/>
              <a:t>Fitness function</a:t>
            </a:r>
          </a:p>
          <a:p>
            <a:pPr>
              <a:defRPr/>
            </a:pPr>
            <a:r>
              <a:rPr lang="en-US" dirty="0"/>
              <a:t>Solution test</a:t>
            </a:r>
          </a:p>
          <a:p>
            <a:pPr>
              <a:defRPr/>
            </a:pPr>
            <a:r>
              <a:rPr lang="en-US" dirty="0"/>
              <a:t>Some parameters</a:t>
            </a:r>
          </a:p>
          <a:p>
            <a:pPr lvl="1">
              <a:defRPr/>
            </a:pPr>
            <a:r>
              <a:rPr lang="en-US" dirty="0"/>
              <a:t>Population size</a:t>
            </a:r>
          </a:p>
          <a:p>
            <a:pPr lvl="1">
              <a:defRPr/>
            </a:pPr>
            <a:r>
              <a:rPr lang="en-US" dirty="0"/>
              <a:t>Generation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3594D8-FAED-4E55-9BDD-32E2E355AB5D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374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Candidate representation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want to encode candidates in a way that makes mutation and crossover easy.</a:t>
            </a:r>
          </a:p>
          <a:p>
            <a:pPr eaLnBrk="1" hangingPunct="1"/>
            <a:r>
              <a:rPr lang="en-US" altLang="en-US"/>
              <a:t>The typical candidate representation is a binary string.  This string can be thought of as the genetic code of a candidate – thus the term “genetic algorithm”!</a:t>
            </a:r>
          </a:p>
          <a:p>
            <a:pPr lvl="1" eaLnBrk="1" hangingPunct="1"/>
            <a:r>
              <a:rPr lang="en-US" altLang="en-US"/>
              <a:t>Other representations are possible, but they make crossover and mutation harder.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3C49C4-E976-4032-9E9E-BD154CEF030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217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Successor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Mutation – Given a candidate, return a slightly different candidate.</a:t>
            </a:r>
          </a:p>
          <a:p>
            <a:pPr>
              <a:defRPr/>
            </a:pPr>
            <a:r>
              <a:rPr lang="en-US" dirty="0"/>
              <a:t>Crossover – Given two candidates, produce one that has elements of each.</a:t>
            </a:r>
          </a:p>
          <a:p>
            <a:pPr>
              <a:defRPr/>
            </a:pPr>
            <a:r>
              <a:rPr lang="en-US" dirty="0"/>
              <a:t>We don’t always generate a successor for each candidate.  Rather, we generate a successor </a:t>
            </a:r>
            <a:r>
              <a:rPr lang="en-US" i="1" dirty="0"/>
              <a:t>population</a:t>
            </a:r>
            <a:r>
              <a:rPr lang="en-US" dirty="0"/>
              <a:t> based on the candidates in the current population, weighted by fitness.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A256AE-948B-4A8F-BDE1-5932EDB9CC3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12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Successor functions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81200" y="15700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/>
              <a:t>If your candidate representation is just a binary string, then these are easy:</a:t>
            </a:r>
          </a:p>
          <a:p>
            <a:pPr lvl="1" eaLnBrk="1" hangingPunct="1"/>
            <a:r>
              <a:rPr lang="en-US" altLang="en-US"/>
              <a:t>Mutate(c):  Copy c as c’.  For each bit b in c’, flip b with probability p.  Return c’.</a:t>
            </a:r>
          </a:p>
          <a:p>
            <a:pPr lvl="1" eaLnBrk="1" hangingPunct="1"/>
            <a:r>
              <a:rPr lang="en-US" altLang="en-US"/>
              <a:t>Cross (c1, c2):  Create a candidate c such that c[i] = c1[i] if i % 2 = 0, c[i] = c2[i] otherwise.  Return c.</a:t>
            </a:r>
          </a:p>
          <a:p>
            <a:pPr lvl="2" eaLnBrk="1" hangingPunct="1"/>
            <a:r>
              <a:rPr lang="en-US" altLang="en-US"/>
              <a:t>Alternatively, any other scheme such that c gets roughly equal information from c1 and c2.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398A0A-38CE-44F4-8FDF-B280F3A20D8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454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Fitness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The fitness function is analogous to a heuristic that estimates how close a candidate is to being a solution.</a:t>
            </a:r>
          </a:p>
          <a:p>
            <a:pPr>
              <a:defRPr/>
            </a:pPr>
            <a:r>
              <a:rPr lang="en-US" dirty="0"/>
              <a:t>In general, the fitness function should be consistent for better performance.  However, even if it is, there are no guarantees.  This is a </a:t>
            </a:r>
            <a:r>
              <a:rPr lang="en-US" u="sng" dirty="0"/>
              <a:t>probabilistic</a:t>
            </a:r>
            <a:r>
              <a:rPr lang="en-US" dirty="0"/>
              <a:t> algorithm!</a:t>
            </a:r>
          </a:p>
          <a:p>
            <a:pPr>
              <a:defRPr/>
            </a:pPr>
            <a:r>
              <a:rPr lang="en-US" dirty="0"/>
              <a:t>In our classification rule example, one possible fitness function would be information gain over training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DC4A1C-2205-410C-ACC1-32DFE7A7FC3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117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 test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Given a candidate, return whether the candidate is a solution.</a:t>
            </a:r>
          </a:p>
          <a:p>
            <a:pPr eaLnBrk="1" hangingPunct="1"/>
            <a:r>
              <a:rPr lang="en-US" altLang="en-US"/>
              <a:t>Often just answers the question “does the candidate satisfy some set of constraints?”</a:t>
            </a:r>
          </a:p>
          <a:p>
            <a:pPr eaLnBrk="1" hangingPunct="1"/>
            <a:r>
              <a:rPr lang="en-US" altLang="en-US"/>
              <a:t>Optional!  Sometimes you just want to do the best you can in a given number of generations, e.g. the classification rule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1F107F-15C5-4C36-92F6-E527E704289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587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algorithm (recap)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 an initial population, either random or “blank”.</a:t>
            </a:r>
          </a:p>
          <a:p>
            <a:pPr eaLnBrk="1" hangingPunct="1"/>
            <a:r>
              <a:rPr lang="en-US" altLang="en-US"/>
              <a:t>While the best candidate so far is not a solution:</a:t>
            </a:r>
          </a:p>
          <a:p>
            <a:pPr lvl="1" eaLnBrk="1" hangingPunct="1"/>
            <a:r>
              <a:rPr lang="en-US" altLang="en-US"/>
              <a:t>Create new population using successor functions.</a:t>
            </a:r>
          </a:p>
          <a:p>
            <a:pPr lvl="1" eaLnBrk="1" hangingPunct="1"/>
            <a:r>
              <a:rPr lang="en-US" altLang="en-US"/>
              <a:t>Evaluate the fitness of each candidate in the population.</a:t>
            </a:r>
          </a:p>
          <a:p>
            <a:pPr eaLnBrk="1" hangingPunct="1"/>
            <a:r>
              <a:rPr lang="en-US" altLang="en-US"/>
              <a:t>Return the best candidate 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80A80B-38CC-4BA6-A6C7-C4D7F49D921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073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Pros</a:t>
            </a:r>
          </a:p>
          <a:p>
            <a:pPr lvl="1">
              <a:defRPr/>
            </a:pPr>
            <a:r>
              <a:rPr lang="en-US" dirty="0"/>
              <a:t>Faster (and lower memory requirements) than searching a very large search space.</a:t>
            </a:r>
          </a:p>
          <a:p>
            <a:pPr lvl="1">
              <a:defRPr/>
            </a:pPr>
            <a:r>
              <a:rPr lang="en-US" dirty="0"/>
              <a:t>Easy, in that if your candidate representation and fitness function are correct, a solution can be found without any explicit analytical work.</a:t>
            </a:r>
          </a:p>
          <a:p>
            <a:pPr>
              <a:defRPr/>
            </a:pPr>
            <a:r>
              <a:rPr lang="en-US" dirty="0"/>
              <a:t>Cons</a:t>
            </a:r>
          </a:p>
          <a:p>
            <a:pPr lvl="1">
              <a:defRPr/>
            </a:pPr>
            <a:r>
              <a:rPr lang="en-US" dirty="0"/>
              <a:t>Randomized – not optimal or even complete.</a:t>
            </a:r>
          </a:p>
          <a:p>
            <a:pPr lvl="1">
              <a:defRPr/>
            </a:pPr>
            <a:r>
              <a:rPr lang="en-US" dirty="0"/>
              <a:t>Can get stuck on local maxima, though crossover can help mitigate this.</a:t>
            </a:r>
          </a:p>
          <a:p>
            <a:pPr lvl="1">
              <a:defRPr/>
            </a:pPr>
            <a:r>
              <a:rPr lang="en-US" dirty="0"/>
              <a:t>It can be hard to work out how best to represent a candidate as a bit string (or otherwise).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9C1A40-22FF-470F-B6A4-E3F533B7151D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88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976438"/>
          </a:xfrm>
        </p:spPr>
        <p:txBody>
          <a:bodyPr/>
          <a:lstStyle/>
          <a:p>
            <a:r>
              <a:rPr lang="en-US" altLang="en-US" sz="5400"/>
              <a:t>Genetic Algorithm Introduction 1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5450" y="2052639"/>
            <a:ext cx="8732838" cy="463073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Inspired by </a:t>
            </a:r>
            <a:r>
              <a:rPr lang="en-US" altLang="en-US">
                <a:solidFill>
                  <a:schemeClr val="hlink"/>
                </a:solidFill>
              </a:rPr>
              <a:t>natural evolution</a:t>
            </a:r>
            <a:endParaRPr lang="en-US" altLang="en-US"/>
          </a:p>
          <a:p>
            <a:r>
              <a:rPr lang="en-US" altLang="en-US">
                <a:solidFill>
                  <a:schemeClr val="hlink"/>
                </a:solidFill>
              </a:rPr>
              <a:t>Population</a:t>
            </a:r>
            <a:r>
              <a:rPr lang="en-US" altLang="en-US"/>
              <a:t> of individuals</a:t>
            </a:r>
          </a:p>
          <a:p>
            <a:pPr lvl="1"/>
            <a:r>
              <a:rPr lang="en-US" altLang="en-US"/>
              <a:t>Individual is feasible solution to problem</a:t>
            </a:r>
          </a:p>
          <a:p>
            <a:r>
              <a:rPr lang="en-US" altLang="en-US"/>
              <a:t>Each individual is characterized by a </a:t>
            </a:r>
            <a:r>
              <a:rPr lang="en-US" altLang="en-US">
                <a:solidFill>
                  <a:schemeClr val="hlink"/>
                </a:solidFill>
              </a:rPr>
              <a:t>Fitness function</a:t>
            </a:r>
          </a:p>
          <a:p>
            <a:pPr lvl="1"/>
            <a:r>
              <a:rPr lang="en-US" altLang="en-US"/>
              <a:t>Higher fitness is better solution</a:t>
            </a:r>
          </a:p>
          <a:p>
            <a:r>
              <a:rPr lang="en-US" altLang="en-US"/>
              <a:t>Based on their fitness, parents are selected to reproduce </a:t>
            </a:r>
            <a:r>
              <a:rPr lang="en-US" altLang="en-US">
                <a:solidFill>
                  <a:schemeClr val="hlink"/>
                </a:solidFill>
              </a:rPr>
              <a:t>offspring</a:t>
            </a:r>
            <a:r>
              <a:rPr lang="en-US" altLang="en-US"/>
              <a:t> for a new </a:t>
            </a:r>
            <a:r>
              <a:rPr lang="en-US" altLang="en-US">
                <a:solidFill>
                  <a:schemeClr val="hlink"/>
                </a:solidFill>
              </a:rPr>
              <a:t>generation</a:t>
            </a:r>
            <a:endParaRPr lang="en-US" altLang="en-US"/>
          </a:p>
          <a:p>
            <a:pPr lvl="1"/>
            <a:r>
              <a:rPr lang="en-US" altLang="en-US"/>
              <a:t>Fitter individuals have more chance to reproduce</a:t>
            </a:r>
          </a:p>
          <a:p>
            <a:pPr lvl="1"/>
            <a:r>
              <a:rPr lang="en-US" altLang="en-US"/>
              <a:t>New generation has same size as old generation; old generation dies</a:t>
            </a:r>
          </a:p>
          <a:p>
            <a:r>
              <a:rPr lang="en-US" altLang="en-US"/>
              <a:t>Offspring has </a:t>
            </a:r>
            <a:r>
              <a:rPr lang="en-US" altLang="en-US">
                <a:solidFill>
                  <a:schemeClr val="hlink"/>
                </a:solidFill>
              </a:rPr>
              <a:t>combination</a:t>
            </a:r>
            <a:r>
              <a:rPr lang="en-US" altLang="en-US"/>
              <a:t> of properties of two parents</a:t>
            </a:r>
          </a:p>
          <a:p>
            <a:r>
              <a:rPr lang="en-US" altLang="en-US"/>
              <a:t>If well designed, population will </a:t>
            </a:r>
            <a:r>
              <a:rPr lang="en-US" altLang="en-US">
                <a:solidFill>
                  <a:schemeClr val="hlink"/>
                </a:solidFill>
              </a:rPr>
              <a:t>converge</a:t>
            </a:r>
            <a:r>
              <a:rPr lang="en-US" altLang="en-US"/>
              <a:t> to optimal solution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032673"/>
      </p:ext>
    </p:extLst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772400" cy="5334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Depth-First Search</a:t>
            </a:r>
          </a:p>
        </p:txBody>
      </p:sp>
      <p:pic>
        <p:nvPicPr>
          <p:cNvPr id="148483" name="Picture 3" descr="dfs-progr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6477000" cy="541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1351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/>
              <a:t>Algorithm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5344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</a:rPr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</a:rPr>
              <a:t>  Generate initial population;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</a:rPr>
              <a:t>  Compute fitness of each individual;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</a:rPr>
              <a:t>  REPEAT </a:t>
            </a:r>
            <a:r>
              <a:rPr lang="en-US" altLang="en-US" b="1">
                <a:latin typeface="Courier New" panose="02070309020205020404" pitchFamily="49" charset="0"/>
              </a:rPr>
              <a:t>/* New generation /*</a:t>
            </a:r>
            <a:endParaRPr lang="en-US" altLang="en-US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</a:rPr>
              <a:t>    FOR population_size / 2 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</a:rPr>
              <a:t>      Select two parents from old generation;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b="1">
                <a:latin typeface="Courier New" panose="02070309020205020404" pitchFamily="49" charset="0"/>
              </a:rPr>
              <a:t>/* biased to the fitter ones */</a:t>
            </a:r>
            <a:endParaRPr lang="en-US" altLang="en-US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</a:rPr>
              <a:t>      Recombine parents for two offspring;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</a:rPr>
              <a:t>      Compute fitness of offspring;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</a:rPr>
              <a:t>      Insert offspring in new generation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</a:rPr>
              <a:t>    END FOR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</a:rPr>
              <a:t>  UNTIL population has converged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40204843"/>
      </p:ext>
    </p:extLst>
  </p:cSld>
  <p:clrMapOvr>
    <a:masterClrMapping/>
  </p:clrMapOvr>
  <p:transition spd="med"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eetings2003\GA_NISS\spectroscopyNOWoptg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6" r="13196" b="9334"/>
          <a:stretch>
            <a:fillRect/>
          </a:stretch>
        </p:blipFill>
        <p:spPr bwMode="auto">
          <a:xfrm>
            <a:off x="2008189" y="117476"/>
            <a:ext cx="3856037" cy="587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660525" y="621665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Flowchart of GA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 rot="16200000">
            <a:off x="153988" y="1379538"/>
            <a:ext cx="319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400"/>
              <a:t>© http://www.spectroscopynow.com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910263" y="2787651"/>
            <a:ext cx="46482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individuals allowed to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</a:p>
          <a:p>
            <a:pPr algn="l">
              <a:spcBef>
                <a:spcPct val="50000"/>
              </a:spcBef>
              <a:buSzPct val="150000"/>
            </a:pPr>
            <a:r>
              <a:rPr lang="en-US" altLang="en-US">
                <a:solidFill>
                  <a:schemeClr val="accent2"/>
                </a:solidFill>
              </a:rPr>
              <a:t>   </a:t>
            </a:r>
            <a:r>
              <a:rPr lang="en-US" altLang="en-US">
                <a:solidFill>
                  <a:srgbClr val="FF0000"/>
                </a:solidFill>
              </a:rPr>
              <a:t>reproduce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(selection)</a:t>
            </a:r>
            <a:r>
              <a:rPr lang="en-US" altLang="en-US"/>
              <a:t>,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    </a:t>
            </a:r>
          </a:p>
          <a:p>
            <a:pPr algn="l">
              <a:spcBef>
                <a:spcPct val="50000"/>
              </a:spcBef>
              <a:buSzPct val="150000"/>
            </a:pPr>
            <a:r>
              <a:rPr lang="en-US" altLang="en-US">
                <a:solidFill>
                  <a:schemeClr val="accent2"/>
                </a:solidFill>
              </a:rPr>
              <a:t>   </a:t>
            </a:r>
            <a:r>
              <a:rPr lang="en-US" altLang="en-US">
                <a:solidFill>
                  <a:srgbClr val="FF0000"/>
                </a:solidFill>
              </a:rPr>
              <a:t>crossover</a:t>
            </a:r>
            <a:r>
              <a:rPr lang="en-US" altLang="en-US"/>
              <a:t>,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mutate</a:t>
            </a:r>
          </a:p>
          <a:p>
            <a:pPr algn="l">
              <a:spcBef>
                <a:spcPct val="50000"/>
              </a:spcBef>
              <a:buSzPct val="150000"/>
            </a:pPr>
            <a:r>
              <a:rPr lang="en-US" altLang="en-US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943600" y="1398588"/>
            <a:ext cx="47244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all individuals in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population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</a:p>
          <a:p>
            <a:pPr algn="l">
              <a:spcBef>
                <a:spcPct val="50000"/>
              </a:spcBef>
              <a:buSzPct val="150000"/>
            </a:pPr>
            <a:r>
              <a:rPr lang="en-US" altLang="en-US"/>
              <a:t>   evaluated by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fitness function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510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352800" y="228600"/>
            <a:ext cx="548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Searching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981200" y="1371600"/>
            <a:ext cx="77724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search space defined by all possible encodings of </a:t>
            </a:r>
          </a:p>
          <a:p>
            <a:pPr algn="l">
              <a:spcBef>
                <a:spcPct val="50000"/>
              </a:spcBef>
              <a:buSzPct val="150000"/>
            </a:pPr>
            <a:r>
              <a:rPr lang="en-US" altLang="en-US"/>
              <a:t>   solutions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81200" y="2971800"/>
            <a:ext cx="82296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selection, crossover, and mutation perform </a:t>
            </a:r>
          </a:p>
          <a:p>
            <a:pPr algn="l">
              <a:spcBef>
                <a:spcPct val="50000"/>
              </a:spcBef>
              <a:buSzPct val="150000"/>
            </a:pPr>
            <a:r>
              <a:rPr lang="en-US" altLang="en-US"/>
              <a:t>   ‘</a:t>
            </a:r>
            <a:r>
              <a:rPr lang="en-US" altLang="en-US">
                <a:solidFill>
                  <a:srgbClr val="FF0000"/>
                </a:solidFill>
              </a:rPr>
              <a:t>pseudo-random</a:t>
            </a:r>
            <a:r>
              <a:rPr lang="en-US" altLang="en-US"/>
              <a:t>’ walk through search space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981200" y="4648200"/>
            <a:ext cx="868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operations are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non-deterministic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yet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directed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2282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4964" y="457200"/>
            <a:ext cx="5126037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Data Structures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 matrix</a:t>
            </a:r>
          </a:p>
          <a:p>
            <a:pPr lvl="1"/>
            <a:r>
              <a:rPr lang="en-US" altLang="en-US"/>
              <a:t>(two modes)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Dissimilarity matrix</a:t>
            </a:r>
          </a:p>
          <a:p>
            <a:pPr lvl="1"/>
            <a:r>
              <a:rPr lang="en-US" altLang="en-US"/>
              <a:t>(one mode)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5943600" y="1752600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1777680" imgH="1244520" progId="Equation.3">
                  <p:embed/>
                </p:oleObj>
              </mc:Choice>
              <mc:Fallback>
                <p:oleObj name="Equation" r:id="rId4" imgW="1777680" imgH="1244520" progId="Equation.3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752600"/>
                        <a:ext cx="312420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5943600" y="4191000"/>
          <a:ext cx="34290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6" imgW="1828800" imgH="1143000" progId="Equation.3">
                  <p:embed/>
                </p:oleObj>
              </mc:Choice>
              <mc:Fallback>
                <p:oleObj name="Equation" r:id="rId6" imgW="1828800" imgH="1143000" progId="Equation.3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191000"/>
                        <a:ext cx="342900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001202"/>
      </p:ext>
    </p:extLst>
  </p:cSld>
  <p:clrMapOvr>
    <a:masterClrMapping/>
  </p:clrMapOvr>
  <p:transition>
    <p:checker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895600" y="228600"/>
            <a:ext cx="640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Crossover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905000" y="1143000"/>
            <a:ext cx="77724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combine two individuals to create new individuals</a:t>
            </a:r>
          </a:p>
          <a:p>
            <a:pPr algn="l">
              <a:spcBef>
                <a:spcPct val="50000"/>
              </a:spcBef>
              <a:buSzPct val="150000"/>
            </a:pPr>
            <a:r>
              <a:rPr lang="en-US" altLang="en-US">
                <a:solidFill>
                  <a:schemeClr val="accent2"/>
                </a:solidFill>
              </a:rPr>
              <a:t>   </a:t>
            </a:r>
            <a:r>
              <a:rPr lang="en-US" altLang="en-US"/>
              <a:t>for possible inclusion in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next generation</a:t>
            </a:r>
            <a:r>
              <a:rPr lang="en-US" altLang="en-US">
                <a:solidFill>
                  <a:schemeClr val="accent2"/>
                </a:solidFill>
              </a:rPr>
              <a:t>                                                                       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05000" y="2514600"/>
            <a:ext cx="77724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main operator for local search (looking close to </a:t>
            </a:r>
          </a:p>
          <a:p>
            <a:pPr algn="l">
              <a:spcBef>
                <a:spcPct val="50000"/>
              </a:spcBef>
              <a:buSzPct val="150000"/>
            </a:pPr>
            <a:r>
              <a:rPr lang="en-US" altLang="en-US"/>
              <a:t>   existing solutions) </a:t>
            </a:r>
            <a:r>
              <a:rPr lang="en-US" altLang="en-US">
                <a:solidFill>
                  <a:schemeClr val="accent2"/>
                </a:solidFill>
              </a:rPr>
              <a:t>                                                                      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905000" y="3886201"/>
            <a:ext cx="8534400" cy="37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perform each crossover with probability </a:t>
            </a:r>
            <a:r>
              <a:rPr lang="en-US" altLang="en-US">
                <a:solidFill>
                  <a:srgbClr val="FF0000"/>
                </a:solidFill>
              </a:rPr>
              <a:t>p</a:t>
            </a:r>
            <a:r>
              <a:rPr lang="en-US" altLang="en-US" sz="2800" baseline="-25000">
                <a:solidFill>
                  <a:srgbClr val="FF0000"/>
                </a:solidFill>
              </a:rPr>
              <a:t>c</a:t>
            </a:r>
            <a:r>
              <a:rPr lang="en-US" altLang="en-US">
                <a:solidFill>
                  <a:schemeClr val="accent2"/>
                </a:solidFill>
              </a:rPr>
              <a:t>  </a:t>
            </a:r>
            <a:r>
              <a:rPr lang="en-US" altLang="en-US"/>
              <a:t>{0.5,…,0.8}</a:t>
            </a:r>
            <a:r>
              <a:rPr lang="en-US" altLang="en-US">
                <a:solidFill>
                  <a:schemeClr val="accent2"/>
                </a:solidFill>
              </a:rPr>
              <a:t>                                                                  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905000" y="4724400"/>
            <a:ext cx="777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crossover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points selected at random</a:t>
            </a:r>
            <a:r>
              <a:rPr lang="en-US" altLang="en-US">
                <a:solidFill>
                  <a:schemeClr val="accent2"/>
                </a:solidFill>
              </a:rPr>
              <a:t>                                                                  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905000" y="5486400"/>
            <a:ext cx="777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individuals not crossed carried over in population</a:t>
            </a:r>
            <a:r>
              <a:rPr lang="en-US" altLang="en-US">
                <a:solidFill>
                  <a:schemeClr val="accent2"/>
                </a:solidFill>
              </a:rPr>
              <a:t>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688696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124200" y="152400"/>
            <a:ext cx="13997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Initial Strings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086600" y="152400"/>
            <a:ext cx="10482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Offspring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524001" y="838200"/>
            <a:ext cx="1903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FF00"/>
                </a:solidFill>
              </a:rPr>
              <a:t>Single-Point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524000" y="2743200"/>
            <a:ext cx="167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FF00"/>
                </a:solidFill>
              </a:rPr>
              <a:t>Two-Point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524000" y="4648200"/>
            <a:ext cx="167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FF00"/>
                </a:solidFill>
              </a:rPr>
              <a:t>Uniform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905000" y="1447801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11000101 01011000 01101010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1905000" y="1981201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00100100 10111001 01111000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905000" y="3429001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11000101 01011000 01101010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905000" y="5334001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11000101 01011000 01101010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905000" y="3962401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00100100 10111001 01111000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1905000" y="5867401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00100100 10111001 01111000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6781800" y="5867401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  <a:r>
              <a:rPr lang="en-US" altLang="en-US" sz="2000"/>
              <a:t>010</a:t>
            </a:r>
            <a:r>
              <a:rPr lang="en-US" altLang="en-US" sz="2000">
                <a:solidFill>
                  <a:srgbClr val="FF0000"/>
                </a:solidFill>
              </a:rPr>
              <a:t>010</a:t>
            </a:r>
            <a:r>
              <a:rPr lang="en-US" altLang="en-US" sz="2000"/>
              <a:t>0 10</a:t>
            </a:r>
            <a:r>
              <a:rPr lang="en-US" altLang="en-US" sz="2000">
                <a:solidFill>
                  <a:srgbClr val="FF0000"/>
                </a:solidFill>
              </a:rPr>
              <a:t>011</a:t>
            </a:r>
            <a:r>
              <a:rPr lang="en-US" altLang="en-US" sz="2000"/>
              <a:t>001 0</a:t>
            </a:r>
            <a:r>
              <a:rPr lang="en-US" altLang="en-US" sz="2000">
                <a:solidFill>
                  <a:srgbClr val="FF0000"/>
                </a:solidFill>
              </a:rPr>
              <a:t>110</a:t>
            </a:r>
            <a:r>
              <a:rPr lang="en-US" altLang="en-US" sz="2000"/>
              <a:t>1000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6734175" y="3962401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00100100 10</a:t>
            </a:r>
            <a:r>
              <a:rPr lang="en-US" altLang="en-US" sz="2000">
                <a:solidFill>
                  <a:srgbClr val="FF0000"/>
                </a:solidFill>
              </a:rPr>
              <a:t>011000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01</a:t>
            </a:r>
            <a:r>
              <a:rPr lang="en-US" altLang="en-US" sz="2000"/>
              <a:t>111000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6778625" y="1981201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00100100 101</a:t>
            </a:r>
            <a:r>
              <a:rPr lang="en-US" altLang="en-US" sz="2000">
                <a:solidFill>
                  <a:srgbClr val="FF0000"/>
                </a:solidFill>
              </a:rPr>
              <a:t>11000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01101010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6778625" y="1447801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11000101 010</a:t>
            </a:r>
            <a:r>
              <a:rPr lang="en-US" altLang="en-US" sz="2000"/>
              <a:t>11001 01111000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6781800" y="3429001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11000101 01</a:t>
            </a:r>
            <a:r>
              <a:rPr lang="en-US" altLang="en-US" sz="2000"/>
              <a:t>111001 01</a:t>
            </a:r>
            <a:r>
              <a:rPr lang="en-US" altLang="en-US" sz="2000">
                <a:solidFill>
                  <a:srgbClr val="FF0000"/>
                </a:solidFill>
              </a:rPr>
              <a:t>101010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6781800" y="5334001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0</a:t>
            </a:r>
            <a:r>
              <a:rPr lang="en-US" altLang="en-US" sz="2000">
                <a:solidFill>
                  <a:srgbClr val="FF0000"/>
                </a:solidFill>
              </a:rPr>
              <a:t>100</a:t>
            </a:r>
            <a:r>
              <a:rPr lang="en-US" altLang="en-US" sz="2000"/>
              <a:t>010</a:t>
            </a:r>
            <a:r>
              <a:rPr lang="en-US" altLang="en-US" sz="2000">
                <a:solidFill>
                  <a:srgbClr val="FF0000"/>
                </a:solidFill>
              </a:rPr>
              <a:t>1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01</a:t>
            </a:r>
            <a:r>
              <a:rPr lang="en-US" altLang="en-US" sz="2000"/>
              <a:t>111</a:t>
            </a:r>
            <a:r>
              <a:rPr lang="en-US" altLang="en-US" sz="2000">
                <a:solidFill>
                  <a:srgbClr val="FF0000"/>
                </a:solidFill>
              </a:rPr>
              <a:t>000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0</a:t>
            </a:r>
            <a:r>
              <a:rPr lang="en-US" altLang="en-US" sz="2000"/>
              <a:t>111</a:t>
            </a:r>
            <a:r>
              <a:rPr lang="en-US" altLang="en-US" sz="2000">
                <a:solidFill>
                  <a:srgbClr val="FF0000"/>
                </a:solidFill>
              </a:rPr>
              <a:t>1010</a:t>
            </a: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3505200" y="376555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2057400" y="428625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4648200" y="428625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4953000" y="566737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3886201" y="5667375"/>
            <a:ext cx="658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3048000" y="566737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2209800" y="5667375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1981200" y="618807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2590800" y="618807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>
            <a:off x="3505200" y="6172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4572000" y="6188075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2057400" y="1763713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3657600" y="2303463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5638800" y="1676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5638800" y="2209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>
            <a:off x="5638800" y="3581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>
            <a:off x="5638800" y="4114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>
            <a:off x="5638800" y="5486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>
            <a:off x="5638800" y="6019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42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267200" y="228600"/>
            <a:ext cx="358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Mutation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905000" y="1143001"/>
            <a:ext cx="7772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each component of every individual is modified with</a:t>
            </a:r>
          </a:p>
          <a:p>
            <a:pPr algn="l">
              <a:spcBef>
                <a:spcPct val="50000"/>
              </a:spcBef>
              <a:buSzPct val="150000"/>
            </a:pPr>
            <a:r>
              <a:rPr lang="en-US" altLang="en-US"/>
              <a:t>   probability </a:t>
            </a:r>
            <a:r>
              <a:rPr lang="en-US" altLang="en-US">
                <a:solidFill>
                  <a:srgbClr val="FF0000"/>
                </a:solidFill>
              </a:rPr>
              <a:t>p</a:t>
            </a:r>
            <a:r>
              <a:rPr lang="en-US" altLang="en-US" sz="2800" baseline="-25000">
                <a:solidFill>
                  <a:srgbClr val="FF0000"/>
                </a:solidFill>
              </a:rPr>
              <a:t>m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05000" y="2514600"/>
            <a:ext cx="77724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main operator for global search (looking at new </a:t>
            </a:r>
          </a:p>
          <a:p>
            <a:pPr algn="l">
              <a:spcBef>
                <a:spcPct val="50000"/>
              </a:spcBef>
              <a:buSzPct val="150000"/>
            </a:pPr>
            <a:r>
              <a:rPr lang="en-US" altLang="en-US"/>
              <a:t>   areas of the search space) </a:t>
            </a:r>
            <a:r>
              <a:rPr lang="en-US" altLang="en-US">
                <a:solidFill>
                  <a:schemeClr val="accent2"/>
                </a:solidFill>
              </a:rPr>
              <a:t>                                                                      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905000" y="5257800"/>
            <a:ext cx="777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individuals not mutated carried over in population</a:t>
            </a:r>
            <a:r>
              <a:rPr lang="en-US" altLang="en-US">
                <a:solidFill>
                  <a:schemeClr val="accent2"/>
                </a:solidFill>
              </a:rPr>
              <a:t>                                                               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905000" y="3886201"/>
            <a:ext cx="7772400" cy="79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p</a:t>
            </a:r>
            <a:r>
              <a:rPr lang="en-US" altLang="en-US" sz="2800" baseline="-25000">
                <a:solidFill>
                  <a:srgbClr val="FF0000"/>
                </a:solidFill>
              </a:rPr>
              <a:t>m  </a:t>
            </a:r>
            <a:r>
              <a:rPr lang="en-US" altLang="en-US"/>
              <a:t>usually small {0.001,…,0.01}</a:t>
            </a:r>
          </a:p>
          <a:p>
            <a:pPr algn="l">
              <a:spcBef>
                <a:spcPct val="50000"/>
              </a:spcBef>
              <a:buSzPct val="150000"/>
            </a:pPr>
            <a:r>
              <a:rPr lang="en-US" altLang="en-US"/>
              <a:t>   rule of thumb = </a:t>
            </a:r>
            <a:r>
              <a:rPr lang="en-US" altLang="en-US">
                <a:solidFill>
                  <a:srgbClr val="FF0000"/>
                </a:solidFill>
              </a:rPr>
              <a:t>1/no. of bits in chromosome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7185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828800" y="685801"/>
            <a:ext cx="7772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Holland, J.  (1992), </a:t>
            </a:r>
            <a:r>
              <a:rPr lang="en-US" altLang="en-US" i="1"/>
              <a:t>Adaptation in natural and artificial systems</a:t>
            </a:r>
            <a:r>
              <a:rPr lang="en-US" altLang="en-US"/>
              <a:t> , </a:t>
            </a:r>
            <a:r>
              <a:rPr lang="en-US" altLang="en-US" i="1"/>
              <a:t>2</a:t>
            </a:r>
            <a:r>
              <a:rPr lang="en-US" altLang="en-US" i="1" baseline="30000"/>
              <a:t>nd</a:t>
            </a:r>
            <a:r>
              <a:rPr lang="en-US" altLang="en-US" i="1"/>
              <a:t> Ed</a:t>
            </a:r>
            <a:r>
              <a:rPr lang="en-US" altLang="en-US"/>
              <a:t>.  Cambridge: MIT Press.</a:t>
            </a:r>
            <a:r>
              <a:rPr lang="en-US" altLang="en-US">
                <a:solidFill>
                  <a:schemeClr val="accent2"/>
                </a:solidFill>
              </a:rPr>
              <a:t>                                                                       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828800" y="1600201"/>
            <a:ext cx="822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Davis, L. (Ed.) (1991), </a:t>
            </a:r>
            <a:r>
              <a:rPr lang="en-US" altLang="en-US" i="1"/>
              <a:t>Handbook of genetic algorithms. </a:t>
            </a:r>
            <a:r>
              <a:rPr lang="en-US" altLang="en-US"/>
              <a:t>New York: Van Nostrand Reinhold</a:t>
            </a:r>
            <a:r>
              <a:rPr lang="en-US" altLang="en-US" i="1"/>
              <a:t>.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828800" y="2590801"/>
            <a:ext cx="8153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Goldberg, D. (1989), </a:t>
            </a:r>
            <a:r>
              <a:rPr lang="en-US" altLang="en-US" i="1"/>
              <a:t>Genetic algorithms in search, optimization and machine learning. </a:t>
            </a:r>
            <a:r>
              <a:rPr lang="en-US" altLang="en-US"/>
              <a:t> Addison-Wesley. 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4267200" y="152401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/>
              <a:t>References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828800" y="3657601"/>
            <a:ext cx="8153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Fogel, D. (1995), </a:t>
            </a:r>
            <a:r>
              <a:rPr lang="en-US" altLang="en-US" i="1"/>
              <a:t>Evolutionary computation: Towards a new philosophy of machine intelligence. </a:t>
            </a:r>
            <a:r>
              <a:rPr lang="en-US" altLang="en-US"/>
              <a:t>Piscataway</a:t>
            </a:r>
            <a:r>
              <a:rPr lang="en-US" altLang="en-US" i="1"/>
              <a:t>: </a:t>
            </a:r>
            <a:r>
              <a:rPr lang="en-US" altLang="en-US"/>
              <a:t>IEEE Press. 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828800" y="5029201"/>
            <a:ext cx="8153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Bäck, T., Hammel, U., and Schwefel, H. (1997), ‘Evolutionary computation: Comments on the history and the current state’, IEEE Trans. On Evol. Comp. 1, (1)  </a:t>
            </a:r>
          </a:p>
        </p:txBody>
      </p:sp>
    </p:spTree>
    <p:extLst>
      <p:ext uri="{BB962C8B-B14F-4D97-AF65-F5344CB8AC3E}">
        <p14:creationId xmlns:p14="http://schemas.microsoft.com/office/powerpoint/2010/main" val="1987716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026"/>
          <p:cNvSpPr txBox="1">
            <a:spLocks noChangeArrowheads="1"/>
          </p:cNvSpPr>
          <p:nvPr/>
        </p:nvSpPr>
        <p:spPr bwMode="auto">
          <a:xfrm>
            <a:off x="1828800" y="1143000"/>
            <a:ext cx="777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http://www.spectroscopynow.com</a:t>
            </a:r>
            <a:r>
              <a:rPr lang="en-US" altLang="en-US">
                <a:solidFill>
                  <a:schemeClr val="accent2"/>
                </a:solidFill>
              </a:rPr>
              <a:t>                                                                      </a:t>
            </a:r>
          </a:p>
        </p:txBody>
      </p:sp>
      <p:sp>
        <p:nvSpPr>
          <p:cNvPr id="40963" name="Text Box 1027"/>
          <p:cNvSpPr txBox="1">
            <a:spLocks noChangeArrowheads="1"/>
          </p:cNvSpPr>
          <p:nvPr/>
        </p:nvSpPr>
        <p:spPr bwMode="auto">
          <a:xfrm>
            <a:off x="1433512" y="2057400"/>
            <a:ext cx="95583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 bIns="0"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http://www.cs.bris.ac.uk/~colin/evollect1/evollect0/index.htm</a:t>
            </a:r>
          </a:p>
          <a:p>
            <a:pPr algn="l">
              <a:spcBef>
                <a:spcPct val="50000"/>
              </a:spcBef>
              <a:buSzPct val="150000"/>
            </a:pPr>
            <a:r>
              <a:rPr lang="en-US" altLang="en-US"/>
              <a:t>						</a:t>
            </a:r>
          </a:p>
        </p:txBody>
      </p:sp>
      <p:sp>
        <p:nvSpPr>
          <p:cNvPr id="40964" name="Text Box 1028"/>
          <p:cNvSpPr txBox="1">
            <a:spLocks noChangeArrowheads="1"/>
          </p:cNvSpPr>
          <p:nvPr/>
        </p:nvSpPr>
        <p:spPr bwMode="auto">
          <a:xfrm>
            <a:off x="1752600" y="3048000"/>
            <a:ext cx="815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IlliGAL  (http://www-illigal.ge.uiuc.edu/index.php3)</a:t>
            </a:r>
          </a:p>
        </p:txBody>
      </p:sp>
      <p:sp>
        <p:nvSpPr>
          <p:cNvPr id="40965" name="Text Box 1029"/>
          <p:cNvSpPr txBox="1">
            <a:spLocks noChangeArrowheads="1"/>
          </p:cNvSpPr>
          <p:nvPr/>
        </p:nvSpPr>
        <p:spPr bwMode="auto">
          <a:xfrm>
            <a:off x="4267200" y="304801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/>
              <a:t>Online Resources</a:t>
            </a:r>
          </a:p>
        </p:txBody>
      </p:sp>
      <p:sp>
        <p:nvSpPr>
          <p:cNvPr id="40967" name="Text Box 1031"/>
          <p:cNvSpPr txBox="1">
            <a:spLocks noChangeArrowheads="1"/>
          </p:cNvSpPr>
          <p:nvPr/>
        </p:nvSpPr>
        <p:spPr bwMode="auto">
          <a:xfrm>
            <a:off x="1752600" y="4038600"/>
            <a:ext cx="723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en-US"/>
              <a:t> GAlib  (http://lancet.mit.edu/ga/)</a:t>
            </a:r>
            <a:endParaRPr lang="en-US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7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Depth First Search (DFS)</a:t>
            </a:r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6354763" y="1222375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454775" y="1233488"/>
            <a:ext cx="32380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H="1">
            <a:off x="5272088" y="1550988"/>
            <a:ext cx="109220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6875464" y="1506538"/>
            <a:ext cx="1214437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4914900" y="1770063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026026" y="1781175"/>
            <a:ext cx="36067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H="1">
            <a:off x="3956051" y="2024064"/>
            <a:ext cx="969963" cy="48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3554413" y="2471738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3663950" y="2482850"/>
            <a:ext cx="34945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5416550" y="2063750"/>
            <a:ext cx="5969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3630613" y="482600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3705225" y="4843463"/>
            <a:ext cx="37189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 flipH="1">
            <a:off x="3041650" y="2825750"/>
            <a:ext cx="5461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2716213" y="3684588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2828925" y="3695700"/>
            <a:ext cx="3462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42002" name="Oval 18"/>
          <p:cNvSpPr>
            <a:spLocks noChangeArrowheads="1"/>
          </p:cNvSpPr>
          <p:nvPr/>
        </p:nvSpPr>
        <p:spPr bwMode="auto">
          <a:xfrm>
            <a:off x="3941763" y="367665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4054475" y="3687763"/>
            <a:ext cx="33342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E</a:t>
            </a: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4037014" y="2827338"/>
            <a:ext cx="147637" cy="823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325938" y="12827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054350" y="20955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4500563" y="321945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4148138" y="48593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098800" y="3249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Oval 26"/>
          <p:cNvSpPr>
            <a:spLocks noChangeArrowheads="1"/>
          </p:cNvSpPr>
          <p:nvPr/>
        </p:nvSpPr>
        <p:spPr bwMode="auto">
          <a:xfrm>
            <a:off x="7974013" y="170180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8048625" y="1719263"/>
            <a:ext cx="37189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42012" name="Oval 28"/>
          <p:cNvSpPr>
            <a:spLocks noChangeArrowheads="1"/>
          </p:cNvSpPr>
          <p:nvPr/>
        </p:nvSpPr>
        <p:spPr bwMode="auto">
          <a:xfrm>
            <a:off x="5764213" y="254000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5838825" y="2557463"/>
            <a:ext cx="37189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H="1">
            <a:off x="3956050" y="4121150"/>
            <a:ext cx="1651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5" name="Oval 31"/>
          <p:cNvSpPr>
            <a:spLocks noChangeArrowheads="1"/>
          </p:cNvSpPr>
          <p:nvPr/>
        </p:nvSpPr>
        <p:spPr bwMode="auto">
          <a:xfrm>
            <a:off x="5078413" y="474980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5153025" y="4767263"/>
            <a:ext cx="32380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F</a:t>
            </a:r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>
            <a:off x="4425950" y="4044950"/>
            <a:ext cx="8255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5492750" y="5187950"/>
            <a:ext cx="4445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9" name="Oval 35"/>
          <p:cNvSpPr>
            <a:spLocks noChangeArrowheads="1"/>
          </p:cNvSpPr>
          <p:nvPr/>
        </p:nvSpPr>
        <p:spPr bwMode="auto">
          <a:xfrm>
            <a:off x="5840413" y="596900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5915026" y="5986463"/>
            <a:ext cx="37670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G</a:t>
            </a:r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7224714" y="3863976"/>
            <a:ext cx="3214687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/>
              <a:t>Here, to avoid repeated states assume we don’t expand any child node which appears already in the path from the root S to the parent. (Other strategies are also possible)</a:t>
            </a:r>
          </a:p>
        </p:txBody>
      </p:sp>
    </p:spTree>
    <p:extLst>
      <p:ext uri="{BB962C8B-B14F-4D97-AF65-F5344CB8AC3E}">
        <p14:creationId xmlns:p14="http://schemas.microsoft.com/office/powerpoint/2010/main" val="7517277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CD0000"/>
                </a:solidFill>
              </a:rPr>
              <a:t>Pseudocode</a:t>
            </a:r>
            <a:r>
              <a:rPr lang="en-US" sz="4000" dirty="0">
                <a:solidFill>
                  <a:srgbClr val="CD0000"/>
                </a:solidFill>
              </a:rPr>
              <a:t> for Depth-First Search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533652" y="2058987"/>
            <a:ext cx="6228181" cy="313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Initialize: Let Q = {S}</a:t>
            </a:r>
          </a:p>
          <a:p>
            <a:r>
              <a:rPr lang="en-US" dirty="0"/>
              <a:t>While Q is not empty</a:t>
            </a:r>
          </a:p>
          <a:p>
            <a:r>
              <a:rPr lang="en-US" dirty="0"/>
              <a:t>	pull Q1, the first element in Q</a:t>
            </a:r>
          </a:p>
          <a:p>
            <a:r>
              <a:rPr lang="en-US" dirty="0"/>
              <a:t>	if Q1 is a goal</a:t>
            </a:r>
          </a:p>
          <a:p>
            <a:r>
              <a:rPr lang="en-US" dirty="0"/>
              <a:t>		report(success) and quit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</a:t>
            </a:r>
            <a:r>
              <a:rPr lang="en-US" dirty="0" err="1"/>
              <a:t>child_nodes</a:t>
            </a:r>
            <a:r>
              <a:rPr lang="en-US" dirty="0"/>
              <a:t> = expand(Q1)</a:t>
            </a:r>
          </a:p>
          <a:p>
            <a:r>
              <a:rPr lang="en-US" dirty="0"/>
              <a:t>		eliminate </a:t>
            </a:r>
            <a:r>
              <a:rPr lang="en-US" dirty="0" err="1"/>
              <a:t>child_nodes</a:t>
            </a:r>
            <a:r>
              <a:rPr lang="en-US" dirty="0"/>
              <a:t> which represent loops</a:t>
            </a:r>
          </a:p>
          <a:p>
            <a:r>
              <a:rPr lang="en-US" dirty="0"/>
              <a:t>		put remaining </a:t>
            </a:r>
            <a:r>
              <a:rPr lang="en-US" dirty="0" err="1"/>
              <a:t>child_nodes</a:t>
            </a:r>
            <a:r>
              <a:rPr lang="en-US" dirty="0"/>
              <a:t> at the </a:t>
            </a:r>
            <a:r>
              <a:rPr lang="en-US" b="1" dirty="0"/>
              <a:t>front </a:t>
            </a:r>
            <a:r>
              <a:rPr lang="en-US" dirty="0"/>
              <a:t>of Q</a:t>
            </a:r>
          </a:p>
          <a:p>
            <a:r>
              <a:rPr lang="en-US" dirty="0"/>
              <a:t>	end</a:t>
            </a:r>
          </a:p>
          <a:p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4791675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Breadth First Search</a:t>
            </a: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6354763" y="1222375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454775" y="1233488"/>
            <a:ext cx="32380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H="1">
            <a:off x="5272088" y="1550988"/>
            <a:ext cx="109220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6875464" y="1506538"/>
            <a:ext cx="1214437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4914900" y="1770063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7961313" y="1704975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026026" y="1781175"/>
            <a:ext cx="36067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8035925" y="1722438"/>
            <a:ext cx="37189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 flipH="1">
            <a:off x="3956051" y="2024064"/>
            <a:ext cx="969963" cy="48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3554413" y="2471738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3663950" y="2482850"/>
            <a:ext cx="34945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5281614" y="2227264"/>
            <a:ext cx="122237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5154613" y="269240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5229225" y="2709863"/>
            <a:ext cx="37189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H="1">
            <a:off x="3041650" y="2825750"/>
            <a:ext cx="5461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2716213" y="3684588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2828925" y="3695700"/>
            <a:ext cx="3462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38932" name="Oval 20"/>
          <p:cNvSpPr>
            <a:spLocks noChangeArrowheads="1"/>
          </p:cNvSpPr>
          <p:nvPr/>
        </p:nvSpPr>
        <p:spPr bwMode="auto">
          <a:xfrm>
            <a:off x="3941763" y="367665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4054475" y="3687763"/>
            <a:ext cx="33342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E</a:t>
            </a: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4037014" y="2827338"/>
            <a:ext cx="147637" cy="823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 flipH="1">
            <a:off x="5327650" y="3132138"/>
            <a:ext cx="179388" cy="51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Oval 24"/>
          <p:cNvSpPr>
            <a:spLocks noChangeArrowheads="1"/>
          </p:cNvSpPr>
          <p:nvPr/>
        </p:nvSpPr>
        <p:spPr bwMode="auto">
          <a:xfrm>
            <a:off x="5027614" y="3663951"/>
            <a:ext cx="528637" cy="4365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5140326" y="3675063"/>
            <a:ext cx="37147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E</a:t>
            </a:r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4325938" y="12827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8456613" y="1614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3054350" y="20955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4500563" y="321945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5672138" y="27257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6618288" y="36560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3098800" y="3249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Oval 33"/>
          <p:cNvSpPr>
            <a:spLocks noChangeArrowheads="1"/>
          </p:cNvSpPr>
          <p:nvPr/>
        </p:nvSpPr>
        <p:spPr bwMode="auto">
          <a:xfrm>
            <a:off x="9112250" y="2690813"/>
            <a:ext cx="520700" cy="4302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9223376" y="2701925"/>
            <a:ext cx="36671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E</a:t>
            </a:r>
          </a:p>
        </p:txBody>
      </p:sp>
      <p:sp>
        <p:nvSpPr>
          <p:cNvPr id="38947" name="Oval 35"/>
          <p:cNvSpPr>
            <a:spLocks noChangeArrowheads="1"/>
          </p:cNvSpPr>
          <p:nvPr/>
        </p:nvSpPr>
        <p:spPr bwMode="auto">
          <a:xfrm>
            <a:off x="6780213" y="3740151"/>
            <a:ext cx="520700" cy="4302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6892926" y="3751263"/>
            <a:ext cx="38417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38949" name="Oval 37"/>
          <p:cNvSpPr>
            <a:spLocks noChangeArrowheads="1"/>
          </p:cNvSpPr>
          <p:nvPr/>
        </p:nvSpPr>
        <p:spPr bwMode="auto">
          <a:xfrm>
            <a:off x="9834563" y="3760788"/>
            <a:ext cx="520700" cy="4302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9929814" y="3741738"/>
            <a:ext cx="35083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F</a:t>
            </a:r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>
            <a:off x="9550400" y="3114675"/>
            <a:ext cx="395288" cy="668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 flipV="1">
            <a:off x="8997950" y="3098800"/>
            <a:ext cx="196850" cy="641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3" name="Rectangle 41"/>
          <p:cNvSpPr>
            <a:spLocks noChangeArrowheads="1"/>
          </p:cNvSpPr>
          <p:nvPr/>
        </p:nvSpPr>
        <p:spPr bwMode="auto">
          <a:xfrm>
            <a:off x="8875713" y="252412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4" name="Rectangle 42"/>
          <p:cNvSpPr>
            <a:spLocks noChangeArrowheads="1"/>
          </p:cNvSpPr>
          <p:nvPr/>
        </p:nvSpPr>
        <p:spPr bwMode="auto">
          <a:xfrm>
            <a:off x="8686801" y="3810000"/>
            <a:ext cx="2905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5" name="Rectangle 43"/>
          <p:cNvSpPr>
            <a:spLocks noChangeArrowheads="1"/>
          </p:cNvSpPr>
          <p:nvPr/>
        </p:nvSpPr>
        <p:spPr bwMode="auto">
          <a:xfrm>
            <a:off x="9510713" y="36242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6" name="Rectangle 44"/>
          <p:cNvSpPr>
            <a:spLocks noChangeArrowheads="1"/>
          </p:cNvSpPr>
          <p:nvPr/>
        </p:nvSpPr>
        <p:spPr bwMode="auto">
          <a:xfrm>
            <a:off x="7640638" y="5245101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7" name="Line 45"/>
          <p:cNvSpPr>
            <a:spLocks noChangeShapeType="1"/>
          </p:cNvSpPr>
          <p:nvPr/>
        </p:nvSpPr>
        <p:spPr bwMode="auto">
          <a:xfrm>
            <a:off x="8383588" y="2074864"/>
            <a:ext cx="906462" cy="585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8" name="Oval 46"/>
          <p:cNvSpPr>
            <a:spLocks noChangeArrowheads="1"/>
          </p:cNvSpPr>
          <p:nvPr/>
        </p:nvSpPr>
        <p:spPr bwMode="auto">
          <a:xfrm>
            <a:off x="7048500" y="2608263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Rectangle 47"/>
          <p:cNvSpPr>
            <a:spLocks noChangeArrowheads="1"/>
          </p:cNvSpPr>
          <p:nvPr/>
        </p:nvSpPr>
        <p:spPr bwMode="auto">
          <a:xfrm>
            <a:off x="7083426" y="2619375"/>
            <a:ext cx="36067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38960" name="Oval 48"/>
          <p:cNvSpPr>
            <a:spLocks noChangeArrowheads="1"/>
          </p:cNvSpPr>
          <p:nvPr/>
        </p:nvSpPr>
        <p:spPr bwMode="auto">
          <a:xfrm>
            <a:off x="8685213" y="3740151"/>
            <a:ext cx="520700" cy="4302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1" name="Rectangle 49"/>
          <p:cNvSpPr>
            <a:spLocks noChangeArrowheads="1"/>
          </p:cNvSpPr>
          <p:nvPr/>
        </p:nvSpPr>
        <p:spPr bwMode="auto">
          <a:xfrm>
            <a:off x="8797926" y="3751263"/>
            <a:ext cx="38417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38962" name="Line 50"/>
          <p:cNvSpPr>
            <a:spLocks noChangeShapeType="1"/>
          </p:cNvSpPr>
          <p:nvPr/>
        </p:nvSpPr>
        <p:spPr bwMode="auto">
          <a:xfrm flipV="1">
            <a:off x="7485064" y="2127250"/>
            <a:ext cx="509587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3" name="Line 51"/>
          <p:cNvSpPr>
            <a:spLocks noChangeShapeType="1"/>
          </p:cNvSpPr>
          <p:nvPr/>
        </p:nvSpPr>
        <p:spPr bwMode="auto">
          <a:xfrm flipH="1">
            <a:off x="7080250" y="3054350"/>
            <a:ext cx="1651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4" name="Rectangle 52"/>
          <p:cNvSpPr>
            <a:spLocks noChangeArrowheads="1"/>
          </p:cNvSpPr>
          <p:nvPr/>
        </p:nvSpPr>
        <p:spPr bwMode="auto">
          <a:xfrm>
            <a:off x="2347914" y="5106988"/>
            <a:ext cx="7329487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/>
              <a:t>(Use the simple heuristic of not generating a child node if that node is a parent to avoid “obvious” loops: this clearly does not avoid all loops and there are other ways to do this)</a:t>
            </a:r>
          </a:p>
        </p:txBody>
      </p:sp>
      <p:sp>
        <p:nvSpPr>
          <p:cNvPr id="38965" name="Oval 53"/>
          <p:cNvSpPr>
            <a:spLocks noChangeArrowheads="1"/>
          </p:cNvSpPr>
          <p:nvPr/>
        </p:nvSpPr>
        <p:spPr bwMode="auto">
          <a:xfrm>
            <a:off x="5821363" y="3660775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6" name="Rectangle 54"/>
          <p:cNvSpPr>
            <a:spLocks noChangeArrowheads="1"/>
          </p:cNvSpPr>
          <p:nvPr/>
        </p:nvSpPr>
        <p:spPr bwMode="auto">
          <a:xfrm>
            <a:off x="5921375" y="3671888"/>
            <a:ext cx="32380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</a:t>
            </a:r>
          </a:p>
        </p:txBody>
      </p:sp>
      <p:sp>
        <p:nvSpPr>
          <p:cNvPr id="38967" name="Oval 55"/>
          <p:cNvSpPr>
            <a:spLocks noChangeArrowheads="1"/>
          </p:cNvSpPr>
          <p:nvPr/>
        </p:nvSpPr>
        <p:spPr bwMode="auto">
          <a:xfrm>
            <a:off x="7497763" y="3736975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8" name="Rectangle 56"/>
          <p:cNvSpPr>
            <a:spLocks noChangeArrowheads="1"/>
          </p:cNvSpPr>
          <p:nvPr/>
        </p:nvSpPr>
        <p:spPr bwMode="auto">
          <a:xfrm>
            <a:off x="7597775" y="3748088"/>
            <a:ext cx="32380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</a:t>
            </a:r>
          </a:p>
        </p:txBody>
      </p:sp>
      <p:sp>
        <p:nvSpPr>
          <p:cNvPr id="38969" name="Line 57"/>
          <p:cNvSpPr>
            <a:spLocks noChangeShapeType="1"/>
          </p:cNvSpPr>
          <p:nvPr/>
        </p:nvSpPr>
        <p:spPr bwMode="auto">
          <a:xfrm>
            <a:off x="5568950" y="3130550"/>
            <a:ext cx="4445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0" name="Line 58"/>
          <p:cNvSpPr>
            <a:spLocks noChangeShapeType="1"/>
          </p:cNvSpPr>
          <p:nvPr/>
        </p:nvSpPr>
        <p:spPr bwMode="auto">
          <a:xfrm>
            <a:off x="7397750" y="3054350"/>
            <a:ext cx="2921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799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4691</Words>
  <Application>Microsoft Macintosh PowerPoint</Application>
  <PresentationFormat>Widescreen</PresentationFormat>
  <Paragraphs>621</Paragraphs>
  <Slides>68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Calibri Light</vt:lpstr>
      <vt:lpstr>Comic Sans MS</vt:lpstr>
      <vt:lpstr>Courier New</vt:lpstr>
      <vt:lpstr>Times New Roman</vt:lpstr>
      <vt:lpstr>Office Theme</vt:lpstr>
      <vt:lpstr>Equation</vt:lpstr>
      <vt:lpstr>CSYE 7374 Autonomous Learning in Games</vt:lpstr>
      <vt:lpstr>Topics</vt:lpstr>
      <vt:lpstr>Artificial Intelligence: A Modern Approach</vt:lpstr>
      <vt:lpstr>Breadth-First Search</vt:lpstr>
      <vt:lpstr>Pseudocode for Breadth-First Search </vt:lpstr>
      <vt:lpstr>Depth-First Search</vt:lpstr>
      <vt:lpstr>Depth First Search (DFS)</vt:lpstr>
      <vt:lpstr>Pseudocode for Depth-First Search</vt:lpstr>
      <vt:lpstr>Breadth First Search</vt:lpstr>
      <vt:lpstr>Comparing DFS and BFS</vt:lpstr>
      <vt:lpstr>Depth-Limited Search</vt:lpstr>
      <vt:lpstr>Iterative Deepening Search</vt:lpstr>
      <vt:lpstr>Iterative Deepening Search</vt:lpstr>
      <vt:lpstr>Bidirectional Search</vt:lpstr>
      <vt:lpstr>Repeated States</vt:lpstr>
      <vt:lpstr>Techniques for Avoiding Repeated States</vt:lpstr>
      <vt:lpstr>PowerPoint Presentation</vt:lpstr>
      <vt:lpstr>PowerPoint Presentation</vt:lpstr>
      <vt:lpstr>PowerPoint Presentation</vt:lpstr>
      <vt:lpstr>Uniform Cost Search</vt:lpstr>
      <vt:lpstr>Heuristics and Search</vt:lpstr>
      <vt:lpstr>A(*) Algorithm</vt:lpstr>
      <vt:lpstr>A(*) Algorithm</vt:lpstr>
      <vt:lpstr>The A* Algorithm</vt:lpstr>
      <vt:lpstr>Pseudo-code for the A* Search Algorithm</vt:lpstr>
      <vt:lpstr>Example of A* Algorithm in action</vt:lpstr>
      <vt:lpstr>Comments on heuristic estimation</vt:lpstr>
      <vt:lpstr>Properties of A*</vt:lpstr>
      <vt:lpstr>Admissible Heuristics</vt:lpstr>
      <vt:lpstr>Metric Space</vt:lpstr>
      <vt:lpstr>Dominance</vt:lpstr>
      <vt:lpstr>Examples of Heuristic Functions for A*</vt:lpstr>
      <vt:lpstr>IDA(*) Algorithm</vt:lpstr>
      <vt:lpstr>PowerPoint Presentation</vt:lpstr>
      <vt:lpstr>Setting Up a State Space Model</vt:lpstr>
      <vt:lpstr>A State Space and a Search Tree are different</vt:lpstr>
      <vt:lpstr>Puzzle-Solving as Search</vt:lpstr>
      <vt:lpstr>Adversarial Search</vt:lpstr>
      <vt:lpstr>Adversarial Search to play a game</vt:lpstr>
      <vt:lpstr>Game tree (2-player, deterministic, turns)</vt:lpstr>
      <vt:lpstr>Minimax</vt:lpstr>
      <vt:lpstr>Minimax algorithm</vt:lpstr>
      <vt:lpstr>Hill-climbing search</vt:lpstr>
      <vt:lpstr>Hill-climbing search</vt:lpstr>
      <vt:lpstr>Hill-climbing search: 8-queens problem</vt:lpstr>
      <vt:lpstr>Hill-climbing search: 8-queens problem</vt:lpstr>
      <vt:lpstr>Simulated annealing search</vt:lpstr>
      <vt:lpstr>Properties of simulated annealing search</vt:lpstr>
      <vt:lpstr>PowerPoint Presentation</vt:lpstr>
      <vt:lpstr>Basic algorithm</vt:lpstr>
      <vt:lpstr>Basic components</vt:lpstr>
      <vt:lpstr>Candidate representation</vt:lpstr>
      <vt:lpstr>Successor functions</vt:lpstr>
      <vt:lpstr>Successor functions</vt:lpstr>
      <vt:lpstr>Fitness function</vt:lpstr>
      <vt:lpstr>Solution test</vt:lpstr>
      <vt:lpstr>Basic algorithm (recap)</vt:lpstr>
      <vt:lpstr>Pros and Cons</vt:lpstr>
      <vt:lpstr>Genetic Algorithm Introduction 1</vt:lpstr>
      <vt:lpstr>Algorithm</vt:lpstr>
      <vt:lpstr>PowerPoint Presentation</vt:lpstr>
      <vt:lpstr>PowerPoint Presentation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CCIS - 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Brown, Nicholas</cp:lastModifiedBy>
  <cp:revision>215</cp:revision>
  <dcterms:created xsi:type="dcterms:W3CDTF">2013-09-03T20:38:17Z</dcterms:created>
  <dcterms:modified xsi:type="dcterms:W3CDTF">2020-01-10T03:06:33Z</dcterms:modified>
</cp:coreProperties>
</file>