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851" r:id="rId2"/>
    <p:sldId id="879" r:id="rId3"/>
    <p:sldId id="880" r:id="rId4"/>
    <p:sldId id="88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7870"/>
    <a:srgbClr val="666973"/>
    <a:srgbClr val="8C9086"/>
    <a:srgbClr val="F5F1EA"/>
    <a:srgbClr val="BECEBF"/>
    <a:srgbClr val="BECBCF"/>
    <a:srgbClr val="97A2A7"/>
    <a:srgbClr val="EBA966"/>
    <a:srgbClr val="D0C9BE"/>
    <a:srgbClr val="DFB7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5"/>
    <p:restoredTop sz="86680"/>
  </p:normalViewPr>
  <p:slideViewPr>
    <p:cSldViewPr snapToGrid="0" snapToObjects="1">
      <p:cViewPr varScale="1">
        <p:scale>
          <a:sx n="158" d="100"/>
          <a:sy n="158" d="100"/>
        </p:scale>
        <p:origin x="4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71996-3FB2-7E4A-93FD-A7BDF8980880}" type="datetimeFigureOut">
              <a:rPr lang="en-US" smtClean="0"/>
              <a:t>4/4/23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AC311-1D0F-A84F-8A9A-E12DFC071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81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0DA10-4337-854F-9630-D4B13C9BD70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68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D039-D9F9-E049-AF1D-DA4BCFC62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CAC9B4-52B7-5549-8426-2A9620A30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BDB3D-3BA5-9842-9C8C-99CCD3B5D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5871-CFBE-9D45-BF1D-B3862626A252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012BA-94A2-EC41-B2B4-6B8B3B1C2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6B5A0-3015-4B49-8D49-176EAB157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9662-BC40-0E47-82AD-B59A871AB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9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8B39F-86B6-3B4D-876D-379CA9EC1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D96BC-B2FC-9942-BFAF-F91956157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F1AF6-7455-6244-A1F2-E314417A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5871-CFBE-9D45-BF1D-B3862626A252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8C381-47C9-8E40-9A89-E3D5DE28D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DBE3B-8094-3B48-B303-49D9ED055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9662-BC40-0E47-82AD-B59A871AB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1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4D7094-F83F-3C40-8B79-4CAA2B1A6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6CD12-D8A5-BE4B-A0D0-1665AE337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ECEE0-61FC-1749-B825-5FA113CB2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5871-CFBE-9D45-BF1D-B3862626A252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848D4-9F0F-A843-83DD-605D6526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3B951-3D97-E645-B36C-4C2CB712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9662-BC40-0E47-82AD-B59A871AB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5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EE256-5FEE-C540-81CC-6C4297FA7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05C47-9D21-B046-A329-1EC72FA36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EB8B0-2953-BA46-81DE-E0FDD8208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5871-CFBE-9D45-BF1D-B3862626A252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136CB-EEE0-CC41-95FA-2CD92F0BC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62A26-0450-8643-99AB-CD3E264FF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9662-BC40-0E47-82AD-B59A871AB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3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C861E-5607-9049-9FD2-B821C21A8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FD9CE-3BA2-6241-B241-680685290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07F5C-3572-EB43-B758-798015A7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5871-CFBE-9D45-BF1D-B3862626A252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DBBE4-CE7F-4A4A-844D-D5E04D584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DD3B5-BD22-0442-A127-1352C59BF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9662-BC40-0E47-82AD-B59A871AB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8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3435D-B948-9C43-B74C-BAACC71D8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CF2E5-A4AC-9647-A067-C91E4D5F9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E4176-1F33-F244-850A-5635912F0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F7BBC-9C94-854E-ABBC-383A5878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5871-CFBE-9D45-BF1D-B3862626A252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FEE8C-5955-C94D-BF1D-19B371F02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DE8A9-DE1D-9149-BB0E-8B43DFA1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9662-BC40-0E47-82AD-B59A871AB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5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0D9D-F32C-094B-95FF-F91B90C71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BC5D8-1803-0C47-88D0-7ABA3B92D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80FED-CAC2-154E-9221-FF82A49EA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F2444-7D23-394D-A676-83000E6B40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5EA6C1-E673-8A42-9A33-6D5A964DA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BD8ED7-62CA-B442-8E4D-4C1FE3676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5871-CFBE-9D45-BF1D-B3862626A252}" type="datetimeFigureOut">
              <a:rPr lang="en-US" smtClean="0"/>
              <a:t>4/4/23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E71A00-6015-E644-A50C-DD8E40A01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62DB0-AB74-CE4E-B0A0-C3A9663A0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9662-BC40-0E47-82AD-B59A871AB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5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59CA7-B662-1C46-9613-AFAEEB725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9DE0E7-AE52-2F46-90BA-E0A7DAAF7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5871-CFBE-9D45-BF1D-B3862626A252}" type="datetimeFigureOut">
              <a:rPr lang="en-US" smtClean="0"/>
              <a:t>4/4/23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AA464-E6E2-934A-8034-82F63AC7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174FD-F122-1B4C-8B79-27CE01BF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9662-BC40-0E47-82AD-B59A871AB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4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8F16EF-6CA5-6541-AA96-F1277986A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5871-CFBE-9D45-BF1D-B3862626A252}" type="datetimeFigureOut">
              <a:rPr lang="en-US" smtClean="0"/>
              <a:t>4/4/23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9CC821-F0A3-1245-A7EF-C660A8ABF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F95F0-C09B-B747-B6D9-049A6AD7F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9662-BC40-0E47-82AD-B59A871AB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5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C40EE-5F14-F943-9E81-59FFBAE4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A6041-05A2-5A44-A858-0D98D29BB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18DAB-45A7-D74F-80F9-E500AE345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A9E58-9F1E-DB45-AD2A-6DC62EE7B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5871-CFBE-9D45-BF1D-B3862626A252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DE361-DB02-A947-B2F6-869C61A7D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47017-E1F5-5949-BFEA-48725109E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9662-BC40-0E47-82AD-B59A871AB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0259C-CF96-1A47-A384-8F895F558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3821A9-0550-5446-A3B7-13259C388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E38B6-E5B4-114B-9447-FD75B08F5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EA80A-3807-3043-966A-C331AE615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5871-CFBE-9D45-BF1D-B3862626A252}" type="datetimeFigureOut">
              <a:rPr lang="en-US" smtClean="0"/>
              <a:t>4/4/23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CC52A-4211-AD4B-AA34-715B3005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6188D-6571-414A-AD35-60ECCDE6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F9662-BC40-0E47-82AD-B59A871AB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27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53295-230A-6A4D-BEC5-D5C624B08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7E18F-A459-2546-8DA5-437257C7D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BA3FD-366E-4143-9560-F39D742B9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65871-CFBE-9D45-BF1D-B3862626A252}" type="datetimeFigureOut">
              <a:rPr lang="en-US" smtClean="0"/>
              <a:t>4/4/23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7387D-EFE7-294B-8311-F05012B6A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803C7-B827-634E-BE18-7BD0FBB35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F9662-BC40-0E47-82AD-B59A871AB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9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b="0" dirty="0">
                <a:latin typeface="Futura Medium" panose="020B0602020204020303" pitchFamily="34" charset="-79"/>
                <a:cs typeface="Futura Medium" panose="020B0602020204020303" pitchFamily="34" charset="-79"/>
              </a:rPr>
              <a:t>You have done your Industry Research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51A81-E323-DB45-BA0D-ACE9A5E2FF40}"/>
              </a:ext>
            </a:extLst>
          </p:cNvPr>
          <p:cNvSpPr txBox="1"/>
          <p:nvPr/>
        </p:nvSpPr>
        <p:spPr>
          <a:xfrm>
            <a:off x="-1" y="6673334"/>
            <a:ext cx="12192000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sz="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Business Model Design Copyright ©2020 Gregory G. Collier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59B2CC3-C8A1-2B41-B7FF-92A8B0FD9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25858"/>
            <a:ext cx="12192000" cy="423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0852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7DA6019-72F9-2E47-BA14-F1950F3C0097}"/>
              </a:ext>
            </a:extLst>
          </p:cNvPr>
          <p:cNvSpPr/>
          <p:nvPr/>
        </p:nvSpPr>
        <p:spPr>
          <a:xfrm>
            <a:off x="2758933" y="926619"/>
            <a:ext cx="7151914" cy="5409351"/>
          </a:xfrm>
          <a:prstGeom prst="roundRect">
            <a:avLst>
              <a:gd name="adj" fmla="val 7768"/>
            </a:avLst>
          </a:prstGeom>
          <a:solidFill>
            <a:srgbClr val="F5F1EA"/>
          </a:solidFill>
          <a:ln>
            <a:solidFill>
              <a:srgbClr val="D0C9BE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2E14CC-1056-214D-B080-F2238DB0B3D5}"/>
              </a:ext>
            </a:extLst>
          </p:cNvPr>
          <p:cNvSpPr txBox="1"/>
          <p:nvPr/>
        </p:nvSpPr>
        <p:spPr>
          <a:xfrm>
            <a:off x="0" y="6673334"/>
            <a:ext cx="12192000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sz="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Business Model Design Copyright ©2020 Gregory G. Collier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A24287B-2E04-1D44-B8E2-0187FE4E470B}"/>
              </a:ext>
            </a:extLst>
          </p:cNvPr>
          <p:cNvSpPr/>
          <p:nvPr/>
        </p:nvSpPr>
        <p:spPr>
          <a:xfrm>
            <a:off x="3225828" y="1149367"/>
            <a:ext cx="6218124" cy="5016468"/>
          </a:xfrm>
          <a:prstGeom prst="roundRect">
            <a:avLst>
              <a:gd name="adj" fmla="val 776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11AAB0-4D59-0C47-8CA1-C9755F4C4A05}"/>
              </a:ext>
            </a:extLst>
          </p:cNvPr>
          <p:cNvGrpSpPr/>
          <p:nvPr/>
        </p:nvGrpSpPr>
        <p:grpSpPr>
          <a:xfrm>
            <a:off x="4383741" y="94129"/>
            <a:ext cx="3902298" cy="1414090"/>
            <a:chOff x="4734690" y="636813"/>
            <a:chExt cx="3200400" cy="10572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1420CB-F1A0-244F-AFA6-30026D0B54D0}"/>
                </a:ext>
              </a:extLst>
            </p:cNvPr>
            <p:cNvSpPr/>
            <p:nvPr/>
          </p:nvSpPr>
          <p:spPr>
            <a:xfrm>
              <a:off x="4734690" y="1224643"/>
              <a:ext cx="3200400" cy="469453"/>
            </a:xfrm>
            <a:prstGeom prst="rect">
              <a:avLst/>
            </a:prstGeom>
            <a:solidFill>
              <a:srgbClr val="8C9086"/>
            </a:solidFill>
            <a:ln>
              <a:noFill/>
            </a:ln>
            <a:effectLst>
              <a:outerShdw blurRad="508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9D85A58-923D-E44A-A62C-94EBB4AC4CBA}"/>
                </a:ext>
              </a:extLst>
            </p:cNvPr>
            <p:cNvSpPr/>
            <p:nvPr/>
          </p:nvSpPr>
          <p:spPr>
            <a:xfrm>
              <a:off x="4734690" y="1056447"/>
              <a:ext cx="3200400" cy="392202"/>
            </a:xfrm>
            <a:prstGeom prst="roundRect">
              <a:avLst>
                <a:gd name="adj" fmla="val 50000"/>
              </a:avLst>
            </a:prstGeom>
            <a:solidFill>
              <a:srgbClr val="8C9086"/>
            </a:solidFill>
            <a:ln>
              <a:solidFill>
                <a:srgbClr val="8C90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630433F-2A70-524E-982E-9715A6AAF9F6}"/>
                </a:ext>
              </a:extLst>
            </p:cNvPr>
            <p:cNvSpPr/>
            <p:nvPr/>
          </p:nvSpPr>
          <p:spPr>
            <a:xfrm>
              <a:off x="5991990" y="636813"/>
              <a:ext cx="685800" cy="685800"/>
            </a:xfrm>
            <a:prstGeom prst="ellipse">
              <a:avLst/>
            </a:prstGeom>
            <a:solidFill>
              <a:srgbClr val="8C9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A211CEE-7B7F-D446-991D-558EEF8A5B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06290" y="789213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C9086"/>
              </a:solidFill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">
            <a:extLst>
              <a:ext uri="{FF2B5EF4-FFF2-40B4-BE49-F238E27FC236}">
                <a16:creationId xmlns:a16="http://schemas.microsoft.com/office/drawing/2014/main" id="{316139FC-CA0A-794B-9F62-C61F679DDA23}"/>
              </a:ext>
            </a:extLst>
          </p:cNvPr>
          <p:cNvSpPr txBox="1">
            <a:spLocks noChangeArrowheads="1"/>
          </p:cNvSpPr>
          <p:nvPr/>
        </p:nvSpPr>
        <p:spPr>
          <a:xfrm>
            <a:off x="3630740" y="587310"/>
            <a:ext cx="5408299" cy="101441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Document Assumptions</a:t>
            </a:r>
            <a:endParaRPr lang="en-US" sz="2400" b="1" i="1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4B96F4D3-ED2B-D247-9886-8BBF74E67A8C}"/>
              </a:ext>
            </a:extLst>
          </p:cNvPr>
          <p:cNvSpPr/>
          <p:nvPr/>
        </p:nvSpPr>
        <p:spPr>
          <a:xfrm rot="5400000">
            <a:off x="0" y="0"/>
            <a:ext cx="2464422" cy="2464424"/>
          </a:xfrm>
          <a:prstGeom prst="rtTriangle">
            <a:avLst/>
          </a:prstGeom>
          <a:solidFill>
            <a:srgbClr val="8C9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F23554-2618-6B4E-8283-20E8687B2295}"/>
              </a:ext>
            </a:extLst>
          </p:cNvPr>
          <p:cNvSpPr txBox="1"/>
          <p:nvPr/>
        </p:nvSpPr>
        <p:spPr>
          <a:xfrm rot="18900000">
            <a:off x="-156319" y="378170"/>
            <a:ext cx="1854922" cy="984885"/>
          </a:xfrm>
          <a:prstGeom prst="rect">
            <a:avLst/>
          </a:prstGeom>
          <a:solidFill>
            <a:srgbClr val="8C90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E8CF30-4DB2-AD4D-A10C-CF556E9846B7}"/>
              </a:ext>
            </a:extLst>
          </p:cNvPr>
          <p:cNvSpPr/>
          <p:nvPr/>
        </p:nvSpPr>
        <p:spPr>
          <a:xfrm>
            <a:off x="3119711" y="1529064"/>
            <a:ext cx="6218124" cy="4853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Clr>
                <a:srgbClr val="CE7870"/>
              </a:buClr>
              <a:buSzPct val="125000"/>
              <a:buFont typeface="Wingdings" pitchFamily="2" charset="2"/>
              <a:buChar char="ü"/>
            </a:pP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Founder puts in $150,000 of retirement savings</a:t>
            </a:r>
          </a:p>
          <a:p>
            <a:pPr marL="742950" lvl="1" indent="-285750">
              <a:lnSpc>
                <a:spcPct val="150000"/>
              </a:lnSpc>
              <a:buClr>
                <a:srgbClr val="CE7870"/>
              </a:buClr>
              <a:buSzPct val="125000"/>
              <a:buFont typeface="Wingdings" pitchFamily="2" charset="2"/>
              <a:buChar char="ü"/>
            </a:pP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Founder takes a loan of $200,000 from a Bank (4% Interest)</a:t>
            </a:r>
          </a:p>
          <a:p>
            <a:pPr marL="742950" lvl="1" indent="-285750">
              <a:lnSpc>
                <a:spcPct val="150000"/>
              </a:lnSpc>
              <a:buClr>
                <a:srgbClr val="CE7870"/>
              </a:buClr>
              <a:buSzPct val="125000"/>
              <a:buFont typeface="Wingdings" pitchFamily="2" charset="2"/>
              <a:buChar char="ü"/>
            </a:pP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28% Tax Rate</a:t>
            </a:r>
          </a:p>
          <a:p>
            <a:pPr marL="742950" lvl="1" indent="-285750">
              <a:lnSpc>
                <a:spcPct val="150000"/>
              </a:lnSpc>
              <a:buClr>
                <a:srgbClr val="CE7870"/>
              </a:buClr>
              <a:buSzPct val="125000"/>
              <a:buFont typeface="Wingdings" pitchFamily="2" charset="2"/>
              <a:buChar char="ü"/>
            </a:pP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 days Inventory </a:t>
            </a:r>
          </a:p>
          <a:p>
            <a:pPr marL="742950" lvl="1" indent="-285750">
              <a:lnSpc>
                <a:spcPct val="150000"/>
              </a:lnSpc>
              <a:buClr>
                <a:srgbClr val="CE7870"/>
              </a:buClr>
              <a:buSzPct val="125000"/>
              <a:buFont typeface="Wingdings" pitchFamily="2" charset="2"/>
              <a:buChar char="ü"/>
            </a:pP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15% Depreciation</a:t>
            </a:r>
          </a:p>
          <a:p>
            <a:pPr marL="742950" lvl="1" indent="-285750">
              <a:lnSpc>
                <a:spcPct val="150000"/>
              </a:lnSpc>
              <a:buClr>
                <a:srgbClr val="CE7870"/>
              </a:buClr>
              <a:buSzPct val="125000"/>
              <a:buFont typeface="Wingdings" pitchFamily="2" charset="2"/>
              <a:buChar char="ü"/>
            </a:pP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 and buy the Food Truck ($200,000) Capital</a:t>
            </a:r>
          </a:p>
          <a:p>
            <a:pPr marL="742950" lvl="1" indent="-285750">
              <a:lnSpc>
                <a:spcPct val="150000"/>
              </a:lnSpc>
              <a:buClr>
                <a:srgbClr val="CE7870"/>
              </a:buClr>
              <a:buSzPct val="125000"/>
              <a:buFont typeface="Wingdings" pitchFamily="2" charset="2"/>
              <a:buChar char="ü"/>
            </a:pP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 sandwich machines are produced ($5K each) Capital</a:t>
            </a:r>
          </a:p>
          <a:p>
            <a:pPr marL="742950" lvl="1" indent="-285750">
              <a:lnSpc>
                <a:spcPct val="150000"/>
              </a:lnSpc>
              <a:buClr>
                <a:srgbClr val="CE7870"/>
              </a:buClr>
              <a:buSzPct val="125000"/>
              <a:buFont typeface="Wingdings" pitchFamily="2" charset="2"/>
              <a:buChar char="ü"/>
            </a:pP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 weeks Training (3 Weeks *6 Hours x 5 days * 5 People*$25/</a:t>
            </a:r>
            <a:r>
              <a:rPr lang="en-US" sz="13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Direct Labor</a:t>
            </a:r>
          </a:p>
          <a:p>
            <a:pPr marL="742950" lvl="1" indent="-285750">
              <a:lnSpc>
                <a:spcPct val="150000"/>
              </a:lnSpc>
              <a:buClr>
                <a:srgbClr val="CE7870"/>
              </a:buClr>
              <a:buSzPct val="125000"/>
              <a:buFont typeface="Wingdings" pitchFamily="2" charset="2"/>
              <a:buChar char="ü"/>
            </a:pP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Training Prep Kitchen (Costs = $500/day) Other Purchases</a:t>
            </a:r>
          </a:p>
          <a:p>
            <a:pPr marL="742950" lvl="1" indent="-285750">
              <a:lnSpc>
                <a:spcPct val="150000"/>
              </a:lnSpc>
              <a:buClr>
                <a:srgbClr val="CE7870"/>
              </a:buClr>
              <a:buSzPct val="125000"/>
              <a:buFont typeface="Wingdings" pitchFamily="2" charset="2"/>
              <a:buChar char="ü"/>
            </a:pP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Training food costs and 1</a:t>
            </a:r>
            <a:r>
              <a:rPr lang="en-US" sz="1300" baseline="30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</a:t>
            </a: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week inventory = $20,000 Direct Materials</a:t>
            </a:r>
          </a:p>
          <a:p>
            <a:pPr marL="742950" lvl="1" indent="-285750">
              <a:lnSpc>
                <a:spcPct val="150000"/>
              </a:lnSpc>
              <a:buClr>
                <a:srgbClr val="CE7870"/>
              </a:buClr>
              <a:buSzPct val="125000"/>
              <a:buFont typeface="Wingdings" pitchFamily="2" charset="2"/>
              <a:buChar char="ü"/>
            </a:pP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Lawyer and Food Truck License ($9K) Legal fee</a:t>
            </a:r>
          </a:p>
          <a:p>
            <a:pPr marL="742950" lvl="1" indent="-285750">
              <a:lnSpc>
                <a:spcPct val="150000"/>
              </a:lnSpc>
              <a:buClr>
                <a:srgbClr val="CE7870"/>
              </a:buClr>
              <a:buSzPct val="125000"/>
              <a:buFont typeface="Wingdings" pitchFamily="2" charset="2"/>
              <a:buChar char="ü"/>
            </a:pP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Miscellaneous Expense ($1K) Other Purchases</a:t>
            </a:r>
          </a:p>
          <a:p>
            <a:pPr marL="742950" lvl="1" indent="-285750">
              <a:lnSpc>
                <a:spcPct val="150000"/>
              </a:lnSpc>
              <a:buClr>
                <a:srgbClr val="CE7870"/>
              </a:buClr>
              <a:buSzPct val="125000"/>
              <a:buFont typeface="Wingdings" pitchFamily="2" charset="2"/>
              <a:buChar char="ü"/>
            </a:pP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 ($5k) Capital</a:t>
            </a:r>
          </a:p>
          <a:p>
            <a:pPr marL="742950" lvl="1" indent="-285750">
              <a:lnSpc>
                <a:spcPct val="150000"/>
              </a:lnSpc>
              <a:buClr>
                <a:srgbClr val="CE7870"/>
              </a:buClr>
              <a:buSzPct val="125000"/>
              <a:buFont typeface="Wingdings" pitchFamily="2" charset="2"/>
              <a:buChar char="ü"/>
            </a:pPr>
            <a:endParaRPr lang="en-US" sz="1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1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7DA6019-72F9-2E47-BA14-F1950F3C0097}"/>
              </a:ext>
            </a:extLst>
          </p:cNvPr>
          <p:cNvSpPr/>
          <p:nvPr/>
        </p:nvSpPr>
        <p:spPr>
          <a:xfrm>
            <a:off x="2758933" y="926619"/>
            <a:ext cx="7151914" cy="5409351"/>
          </a:xfrm>
          <a:prstGeom prst="roundRect">
            <a:avLst>
              <a:gd name="adj" fmla="val 7768"/>
            </a:avLst>
          </a:prstGeom>
          <a:solidFill>
            <a:srgbClr val="F5F1EA"/>
          </a:solidFill>
          <a:ln>
            <a:solidFill>
              <a:srgbClr val="D0C9BE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2E14CC-1056-214D-B080-F2238DB0B3D5}"/>
              </a:ext>
            </a:extLst>
          </p:cNvPr>
          <p:cNvSpPr txBox="1"/>
          <p:nvPr/>
        </p:nvSpPr>
        <p:spPr>
          <a:xfrm>
            <a:off x="0" y="6673334"/>
            <a:ext cx="12192000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sz="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Business Model Design Copyright ©2020 Gregory G. Collier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A24287B-2E04-1D44-B8E2-0187FE4E470B}"/>
              </a:ext>
            </a:extLst>
          </p:cNvPr>
          <p:cNvSpPr/>
          <p:nvPr/>
        </p:nvSpPr>
        <p:spPr>
          <a:xfrm>
            <a:off x="3225828" y="1149367"/>
            <a:ext cx="6218124" cy="5016468"/>
          </a:xfrm>
          <a:prstGeom prst="roundRect">
            <a:avLst>
              <a:gd name="adj" fmla="val 776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11AAB0-4D59-0C47-8CA1-C9755F4C4A05}"/>
              </a:ext>
            </a:extLst>
          </p:cNvPr>
          <p:cNvGrpSpPr/>
          <p:nvPr/>
        </p:nvGrpSpPr>
        <p:grpSpPr>
          <a:xfrm>
            <a:off x="4383741" y="94129"/>
            <a:ext cx="3902298" cy="1414090"/>
            <a:chOff x="4734690" y="636813"/>
            <a:chExt cx="3200400" cy="10572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1420CB-F1A0-244F-AFA6-30026D0B54D0}"/>
                </a:ext>
              </a:extLst>
            </p:cNvPr>
            <p:cNvSpPr/>
            <p:nvPr/>
          </p:nvSpPr>
          <p:spPr>
            <a:xfrm>
              <a:off x="4734690" y="1224643"/>
              <a:ext cx="3200400" cy="469453"/>
            </a:xfrm>
            <a:prstGeom prst="rect">
              <a:avLst/>
            </a:prstGeom>
            <a:solidFill>
              <a:srgbClr val="8C9086"/>
            </a:solidFill>
            <a:ln>
              <a:noFill/>
            </a:ln>
            <a:effectLst>
              <a:outerShdw blurRad="508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9D85A58-923D-E44A-A62C-94EBB4AC4CBA}"/>
                </a:ext>
              </a:extLst>
            </p:cNvPr>
            <p:cNvSpPr/>
            <p:nvPr/>
          </p:nvSpPr>
          <p:spPr>
            <a:xfrm>
              <a:off x="4734690" y="1056447"/>
              <a:ext cx="3200400" cy="392202"/>
            </a:xfrm>
            <a:prstGeom prst="roundRect">
              <a:avLst>
                <a:gd name="adj" fmla="val 50000"/>
              </a:avLst>
            </a:prstGeom>
            <a:solidFill>
              <a:srgbClr val="8C9086"/>
            </a:solidFill>
            <a:ln>
              <a:solidFill>
                <a:srgbClr val="8C90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630433F-2A70-524E-982E-9715A6AAF9F6}"/>
                </a:ext>
              </a:extLst>
            </p:cNvPr>
            <p:cNvSpPr/>
            <p:nvPr/>
          </p:nvSpPr>
          <p:spPr>
            <a:xfrm>
              <a:off x="5991990" y="636813"/>
              <a:ext cx="685800" cy="685800"/>
            </a:xfrm>
            <a:prstGeom prst="ellipse">
              <a:avLst/>
            </a:prstGeom>
            <a:solidFill>
              <a:srgbClr val="8C9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A211CEE-7B7F-D446-991D-558EEF8A5B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06290" y="789213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C9086"/>
              </a:solidFill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">
            <a:extLst>
              <a:ext uri="{FF2B5EF4-FFF2-40B4-BE49-F238E27FC236}">
                <a16:creationId xmlns:a16="http://schemas.microsoft.com/office/drawing/2014/main" id="{316139FC-CA0A-794B-9F62-C61F679DDA23}"/>
              </a:ext>
            </a:extLst>
          </p:cNvPr>
          <p:cNvSpPr txBox="1">
            <a:spLocks noChangeArrowheads="1"/>
          </p:cNvSpPr>
          <p:nvPr/>
        </p:nvSpPr>
        <p:spPr>
          <a:xfrm>
            <a:off x="3630740" y="587310"/>
            <a:ext cx="5408299" cy="101441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Document Assumptions</a:t>
            </a:r>
            <a:endParaRPr lang="en-US" sz="2400" b="1" i="1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4B96F4D3-ED2B-D247-9886-8BBF74E67A8C}"/>
              </a:ext>
            </a:extLst>
          </p:cNvPr>
          <p:cNvSpPr/>
          <p:nvPr/>
        </p:nvSpPr>
        <p:spPr>
          <a:xfrm rot="5400000">
            <a:off x="0" y="0"/>
            <a:ext cx="2464422" cy="2464424"/>
          </a:xfrm>
          <a:prstGeom prst="rtTriangle">
            <a:avLst/>
          </a:prstGeom>
          <a:solidFill>
            <a:srgbClr val="8C9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F23554-2618-6B4E-8283-20E8687B2295}"/>
              </a:ext>
            </a:extLst>
          </p:cNvPr>
          <p:cNvSpPr txBox="1"/>
          <p:nvPr/>
        </p:nvSpPr>
        <p:spPr>
          <a:xfrm rot="18900000">
            <a:off x="-156319" y="378170"/>
            <a:ext cx="1854922" cy="984885"/>
          </a:xfrm>
          <a:prstGeom prst="rect">
            <a:avLst/>
          </a:prstGeom>
          <a:solidFill>
            <a:srgbClr val="8C90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E8CF30-4DB2-AD4D-A10C-CF556E9846B7}"/>
              </a:ext>
            </a:extLst>
          </p:cNvPr>
          <p:cNvSpPr/>
          <p:nvPr/>
        </p:nvSpPr>
        <p:spPr>
          <a:xfrm>
            <a:off x="2986938" y="2105381"/>
            <a:ext cx="6218124" cy="1852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Clr>
                <a:srgbClr val="CE7870"/>
              </a:buClr>
              <a:buSzPct val="125000"/>
              <a:buFont typeface="Wingdings" pitchFamily="2" charset="2"/>
              <a:buChar char="ü"/>
            </a:pP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will have 1 food truck for the year</a:t>
            </a:r>
          </a:p>
          <a:p>
            <a:pPr marL="742950" lvl="1" indent="-285750">
              <a:lnSpc>
                <a:spcPct val="150000"/>
              </a:lnSpc>
              <a:buClr>
                <a:srgbClr val="CE7870"/>
              </a:buClr>
              <a:buSzPct val="125000"/>
              <a:buFont typeface="Wingdings" pitchFamily="2" charset="2"/>
              <a:buChar char="ü"/>
            </a:pP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truck will operate 6 hours for 7 days a week</a:t>
            </a:r>
          </a:p>
          <a:p>
            <a:pPr marL="742950" lvl="1" indent="-285750">
              <a:lnSpc>
                <a:spcPct val="150000"/>
              </a:lnSpc>
              <a:buClr>
                <a:srgbClr val="CE7870"/>
              </a:buClr>
              <a:buSzPct val="125000"/>
              <a:buFont typeface="Wingdings" pitchFamily="2" charset="2"/>
              <a:buChar char="ü"/>
            </a:pP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Average Ticket Price per customer is $10</a:t>
            </a:r>
          </a:p>
          <a:p>
            <a:pPr marL="742950" lvl="1" indent="-285750">
              <a:lnSpc>
                <a:spcPct val="150000"/>
              </a:lnSpc>
              <a:buClr>
                <a:srgbClr val="CE7870"/>
              </a:buClr>
              <a:buSzPct val="125000"/>
              <a:buFont typeface="Wingdings" pitchFamily="2" charset="2"/>
              <a:buChar char="ü"/>
            </a:pP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Maximum Capacity units for the truck is 30 tickets per hour</a:t>
            </a:r>
          </a:p>
          <a:p>
            <a:pPr marL="742950" lvl="1" indent="-285750">
              <a:lnSpc>
                <a:spcPct val="150000"/>
              </a:lnSpc>
              <a:buClr>
                <a:srgbClr val="CE7870"/>
              </a:buClr>
              <a:buSzPct val="125000"/>
              <a:buFont typeface="Wingdings" pitchFamily="2" charset="2"/>
              <a:buChar char="ü"/>
            </a:pPr>
            <a:r>
              <a:rPr lang="en-US" sz="1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Assume 91.25 days per quarter</a:t>
            </a:r>
          </a:p>
          <a:p>
            <a:pPr marL="742950" lvl="1" indent="-285750">
              <a:lnSpc>
                <a:spcPct val="150000"/>
              </a:lnSpc>
              <a:buClr>
                <a:srgbClr val="CE7870"/>
              </a:buClr>
              <a:buSzPct val="125000"/>
              <a:buFont typeface="Wingdings" pitchFamily="2" charset="2"/>
              <a:buChar char="ü"/>
            </a:pPr>
            <a:endParaRPr lang="en-US" sz="1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2F7C4-F931-C04A-8757-9541F4A44EAE}"/>
              </a:ext>
            </a:extLst>
          </p:cNvPr>
          <p:cNvSpPr txBox="1"/>
          <p:nvPr/>
        </p:nvSpPr>
        <p:spPr>
          <a:xfrm>
            <a:off x="4937718" y="1712908"/>
            <a:ext cx="2794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Quarterly Revenue</a:t>
            </a:r>
          </a:p>
        </p:txBody>
      </p:sp>
    </p:spTree>
    <p:extLst>
      <p:ext uri="{BB962C8B-B14F-4D97-AF65-F5344CB8AC3E}">
        <p14:creationId xmlns:p14="http://schemas.microsoft.com/office/powerpoint/2010/main" val="313764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7DA6019-72F9-2E47-BA14-F1950F3C0097}"/>
              </a:ext>
            </a:extLst>
          </p:cNvPr>
          <p:cNvSpPr/>
          <p:nvPr/>
        </p:nvSpPr>
        <p:spPr>
          <a:xfrm>
            <a:off x="2758933" y="926619"/>
            <a:ext cx="7151914" cy="5409351"/>
          </a:xfrm>
          <a:prstGeom prst="roundRect">
            <a:avLst>
              <a:gd name="adj" fmla="val 7768"/>
            </a:avLst>
          </a:prstGeom>
          <a:solidFill>
            <a:srgbClr val="F5F1EA"/>
          </a:solidFill>
          <a:ln>
            <a:solidFill>
              <a:srgbClr val="D0C9BE"/>
            </a:solidFill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2E14CC-1056-214D-B080-F2238DB0B3D5}"/>
              </a:ext>
            </a:extLst>
          </p:cNvPr>
          <p:cNvSpPr txBox="1"/>
          <p:nvPr/>
        </p:nvSpPr>
        <p:spPr>
          <a:xfrm>
            <a:off x="0" y="6673334"/>
            <a:ext cx="12192000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sz="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Business Model Design Copyright ©2020 Gregory G. Collier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A24287B-2E04-1D44-B8E2-0187FE4E470B}"/>
              </a:ext>
            </a:extLst>
          </p:cNvPr>
          <p:cNvSpPr/>
          <p:nvPr/>
        </p:nvSpPr>
        <p:spPr>
          <a:xfrm>
            <a:off x="3225828" y="1149367"/>
            <a:ext cx="6218124" cy="5016468"/>
          </a:xfrm>
          <a:prstGeom prst="roundRect">
            <a:avLst>
              <a:gd name="adj" fmla="val 776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11AAB0-4D59-0C47-8CA1-C9755F4C4A05}"/>
              </a:ext>
            </a:extLst>
          </p:cNvPr>
          <p:cNvGrpSpPr/>
          <p:nvPr/>
        </p:nvGrpSpPr>
        <p:grpSpPr>
          <a:xfrm>
            <a:off x="4383741" y="94129"/>
            <a:ext cx="3902298" cy="1414090"/>
            <a:chOff x="4734690" y="636813"/>
            <a:chExt cx="3200400" cy="10572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1420CB-F1A0-244F-AFA6-30026D0B54D0}"/>
                </a:ext>
              </a:extLst>
            </p:cNvPr>
            <p:cNvSpPr/>
            <p:nvPr/>
          </p:nvSpPr>
          <p:spPr>
            <a:xfrm>
              <a:off x="4734690" y="1224643"/>
              <a:ext cx="3200400" cy="469453"/>
            </a:xfrm>
            <a:prstGeom prst="rect">
              <a:avLst/>
            </a:prstGeom>
            <a:solidFill>
              <a:srgbClr val="8C9086"/>
            </a:solidFill>
            <a:ln>
              <a:noFill/>
            </a:ln>
            <a:effectLst>
              <a:outerShdw blurRad="508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9D85A58-923D-E44A-A62C-94EBB4AC4CBA}"/>
                </a:ext>
              </a:extLst>
            </p:cNvPr>
            <p:cNvSpPr/>
            <p:nvPr/>
          </p:nvSpPr>
          <p:spPr>
            <a:xfrm>
              <a:off x="4734690" y="1056447"/>
              <a:ext cx="3200400" cy="392202"/>
            </a:xfrm>
            <a:prstGeom prst="roundRect">
              <a:avLst>
                <a:gd name="adj" fmla="val 50000"/>
              </a:avLst>
            </a:prstGeom>
            <a:solidFill>
              <a:srgbClr val="8C9086"/>
            </a:solidFill>
            <a:ln>
              <a:solidFill>
                <a:srgbClr val="8C90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630433F-2A70-524E-982E-9715A6AAF9F6}"/>
                </a:ext>
              </a:extLst>
            </p:cNvPr>
            <p:cNvSpPr/>
            <p:nvPr/>
          </p:nvSpPr>
          <p:spPr>
            <a:xfrm>
              <a:off x="5991990" y="636813"/>
              <a:ext cx="685800" cy="685800"/>
            </a:xfrm>
            <a:prstGeom prst="ellipse">
              <a:avLst/>
            </a:prstGeom>
            <a:solidFill>
              <a:srgbClr val="8C9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A211CEE-7B7F-D446-991D-558EEF8A5B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06290" y="789213"/>
              <a:ext cx="4572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8C9086"/>
              </a:solidFill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">
            <a:extLst>
              <a:ext uri="{FF2B5EF4-FFF2-40B4-BE49-F238E27FC236}">
                <a16:creationId xmlns:a16="http://schemas.microsoft.com/office/drawing/2014/main" id="{316139FC-CA0A-794B-9F62-C61F679DDA23}"/>
              </a:ext>
            </a:extLst>
          </p:cNvPr>
          <p:cNvSpPr txBox="1">
            <a:spLocks noChangeArrowheads="1"/>
          </p:cNvSpPr>
          <p:nvPr/>
        </p:nvSpPr>
        <p:spPr>
          <a:xfrm>
            <a:off x="3630740" y="587310"/>
            <a:ext cx="5408299" cy="101441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Document Assumptions</a:t>
            </a:r>
            <a:endParaRPr lang="en-US" sz="2400" b="1" i="1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4B96F4D3-ED2B-D247-9886-8BBF74E67A8C}"/>
              </a:ext>
            </a:extLst>
          </p:cNvPr>
          <p:cNvSpPr/>
          <p:nvPr/>
        </p:nvSpPr>
        <p:spPr>
          <a:xfrm rot="5400000">
            <a:off x="0" y="0"/>
            <a:ext cx="2464422" cy="2464424"/>
          </a:xfrm>
          <a:prstGeom prst="rtTriangle">
            <a:avLst/>
          </a:prstGeom>
          <a:solidFill>
            <a:srgbClr val="8C9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F23554-2618-6B4E-8283-20E8687B2295}"/>
              </a:ext>
            </a:extLst>
          </p:cNvPr>
          <p:cNvSpPr txBox="1"/>
          <p:nvPr/>
        </p:nvSpPr>
        <p:spPr>
          <a:xfrm rot="18900000">
            <a:off x="-156319" y="378170"/>
            <a:ext cx="1854922" cy="984885"/>
          </a:xfrm>
          <a:prstGeom prst="rect">
            <a:avLst/>
          </a:prstGeom>
          <a:solidFill>
            <a:srgbClr val="8C90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E8CF30-4DB2-AD4D-A10C-CF556E9846B7}"/>
              </a:ext>
            </a:extLst>
          </p:cNvPr>
          <p:cNvSpPr/>
          <p:nvPr/>
        </p:nvSpPr>
        <p:spPr>
          <a:xfrm>
            <a:off x="2986937" y="2105381"/>
            <a:ext cx="6318427" cy="3926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Clr>
                <a:srgbClr val="CE7870"/>
              </a:buClr>
              <a:buSzPct val="125000"/>
              <a:buFont typeface="Wingdings" pitchFamily="2" charset="2"/>
              <a:buChar char="ü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Food Costs are 30% of Revenue</a:t>
            </a:r>
          </a:p>
          <a:p>
            <a:pPr marL="742950" lvl="1" indent="-285750">
              <a:lnSpc>
                <a:spcPct val="150000"/>
              </a:lnSpc>
              <a:buClr>
                <a:srgbClr val="CE7870"/>
              </a:buClr>
              <a:buSzPct val="125000"/>
              <a:buFont typeface="Wingdings" pitchFamily="2" charset="2"/>
              <a:buChar char="ü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Packaging is $.15 per unit</a:t>
            </a:r>
          </a:p>
          <a:p>
            <a:pPr marL="742950" lvl="1" indent="-285750">
              <a:lnSpc>
                <a:spcPct val="150000"/>
              </a:lnSpc>
              <a:buClr>
                <a:srgbClr val="CE7870"/>
              </a:buClr>
              <a:buSzPct val="125000"/>
              <a:buFont typeface="Wingdings" pitchFamily="2" charset="2"/>
              <a:buChar char="ü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Fuel for the truck is $1,500 per Quarter (6K annually) Other Purchases</a:t>
            </a:r>
          </a:p>
          <a:p>
            <a:pPr marL="742950" lvl="1" indent="-285750">
              <a:lnSpc>
                <a:spcPct val="150000"/>
              </a:lnSpc>
              <a:buClr>
                <a:srgbClr val="CE7870"/>
              </a:buClr>
              <a:buSzPct val="125000"/>
              <a:buFont typeface="Wingdings" pitchFamily="2" charset="2"/>
              <a:buChar char="ü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Prep Kitchen Rent is $1,500 per month. and will be used 4 hours a day(18k annually) Other Purchases</a:t>
            </a:r>
          </a:p>
          <a:p>
            <a:pPr marL="742950" lvl="1" indent="-285750">
              <a:lnSpc>
                <a:spcPct val="150000"/>
              </a:lnSpc>
              <a:buClr>
                <a:srgbClr val="CE7870"/>
              </a:buClr>
              <a:buSzPct val="125000"/>
              <a:buFont typeface="Wingdings" pitchFamily="2" charset="2"/>
              <a:buChar char="ü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Wages will be $25/hr. ($54,750 annually)</a:t>
            </a:r>
          </a:p>
          <a:p>
            <a:pPr marL="742950" lvl="1" indent="-285750">
              <a:lnSpc>
                <a:spcPct val="150000"/>
              </a:lnSpc>
              <a:buClr>
                <a:srgbClr val="CE7870"/>
              </a:buClr>
              <a:buSzPct val="125000"/>
              <a:buFont typeface="Wingdings" pitchFamily="2" charset="2"/>
              <a:buChar char="ü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Founder and 3 employees work in the truck </a:t>
            </a:r>
            <a:r>
              <a:rPr lang="en-US" sz="1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(All get paid)</a:t>
            </a:r>
          </a:p>
          <a:p>
            <a:pPr marL="742950" lvl="1" indent="-285750">
              <a:lnSpc>
                <a:spcPct val="150000"/>
              </a:lnSpc>
              <a:buClr>
                <a:srgbClr val="CE7870"/>
              </a:buClr>
              <a:buSzPct val="125000"/>
              <a:buFont typeface="Wingdings" pitchFamily="2" charset="2"/>
              <a:buChar char="ü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 additional employee works in food prep for $54,750</a:t>
            </a:r>
          </a:p>
          <a:p>
            <a:pPr marL="742950" lvl="1" indent="-285750">
              <a:lnSpc>
                <a:spcPct val="150000"/>
              </a:lnSpc>
              <a:buClr>
                <a:srgbClr val="CE7870"/>
              </a:buClr>
              <a:buSzPct val="125000"/>
              <a:buFont typeface="Wingdings" pitchFamily="2" charset="2"/>
              <a:buChar char="ü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Social Media Marketing expenses are Facebook ads ($3K/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qtr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Yelp ($750/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qtr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and  Other Marketing (Flyers) ($300/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qtr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2F7C4-F931-C04A-8757-9541F4A44EAE}"/>
              </a:ext>
            </a:extLst>
          </p:cNvPr>
          <p:cNvSpPr txBox="1"/>
          <p:nvPr/>
        </p:nvSpPr>
        <p:spPr>
          <a:xfrm>
            <a:off x="4870483" y="1712908"/>
            <a:ext cx="292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Quarterly Expense</a:t>
            </a:r>
          </a:p>
        </p:txBody>
      </p:sp>
    </p:spTree>
    <p:extLst>
      <p:ext uri="{BB962C8B-B14F-4D97-AF65-F5344CB8AC3E}">
        <p14:creationId xmlns:p14="http://schemas.microsoft.com/office/powerpoint/2010/main" val="3889109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2542</TotalTime>
  <Words>348</Words>
  <Application>Microsoft Macintosh PowerPoint</Application>
  <PresentationFormat>Widescreen</PresentationFormat>
  <Paragraphs>43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Futura Medium</vt:lpstr>
      <vt:lpstr>Verdana</vt:lpstr>
      <vt:lpstr>Wingdings</vt:lpstr>
      <vt:lpstr>Office Theme</vt:lpstr>
      <vt:lpstr>You have done your Industry Research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Collier, Greg</dc:creator>
  <cp:lastModifiedBy>Collier, Greg</cp:lastModifiedBy>
  <cp:revision>127</cp:revision>
  <cp:lastPrinted>2021-03-30T14:46:39Z</cp:lastPrinted>
  <dcterms:created xsi:type="dcterms:W3CDTF">2020-10-04T16:35:47Z</dcterms:created>
  <dcterms:modified xsi:type="dcterms:W3CDTF">2023-04-04T22:19:59Z</dcterms:modified>
</cp:coreProperties>
</file>