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3"/>
  </p:notes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4"/>
    <p:restoredTop sz="94696"/>
  </p:normalViewPr>
  <p:slideViewPr>
    <p:cSldViewPr snapToGrid="0">
      <p:cViewPr varScale="1">
        <p:scale>
          <a:sx n="147" d="100"/>
          <a:sy n="147" d="100"/>
        </p:scale>
        <p:origin x="224"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285F8-82D7-3A49-A2BF-BD269374BE17}" type="datetimeFigureOut">
              <a:rPr lang="en-US" smtClean="0"/>
              <a:t>8/17/23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0953A-60F6-D54A-803A-3A63EF4DD4A0}" type="slidenum">
              <a:rPr lang="en-US" smtClean="0"/>
              <a:t>‹#›</a:t>
            </a:fld>
            <a:endParaRPr lang="en-US"/>
          </a:p>
        </p:txBody>
      </p:sp>
    </p:spTree>
    <p:extLst>
      <p:ext uri="{BB962C8B-B14F-4D97-AF65-F5344CB8AC3E}">
        <p14:creationId xmlns:p14="http://schemas.microsoft.com/office/powerpoint/2010/main" val="3695808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0953A-60F6-D54A-803A-3A63EF4DD4A0}" type="slidenum">
              <a:rPr lang="en-US" smtClean="0"/>
              <a:t>7</a:t>
            </a:fld>
            <a:endParaRPr lang="en-US"/>
          </a:p>
        </p:txBody>
      </p:sp>
    </p:spTree>
    <p:extLst>
      <p:ext uri="{BB962C8B-B14F-4D97-AF65-F5344CB8AC3E}">
        <p14:creationId xmlns:p14="http://schemas.microsoft.com/office/powerpoint/2010/main" val="2832300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8/17/23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1990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8/17/23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1260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8/17/23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3327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8/17/23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42679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8/17/23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6792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8/17/23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2369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8/17/23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4635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8/17/23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5086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8/17/23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6111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8/17/23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776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8/17/23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7475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8/17/23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5444631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23F08378-FFFD-D06F-FB2D-FF9086541A33}"/>
              </a:ext>
            </a:extLst>
          </p:cNvPr>
          <p:cNvPicPr>
            <a:picLocks noChangeAspect="1"/>
          </p:cNvPicPr>
          <p:nvPr/>
        </p:nvPicPr>
        <p:blipFill rotWithShape="1">
          <a:blip r:embed="rId2"/>
          <a:srcRect t="2968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B398C-59EA-5F60-6F74-28ECBC4D239A}"/>
              </a:ext>
            </a:extLst>
          </p:cNvPr>
          <p:cNvSpPr>
            <a:spLocks noGrp="1"/>
          </p:cNvSpPr>
          <p:nvPr>
            <p:ph type="ctrTitle"/>
          </p:nvPr>
        </p:nvSpPr>
        <p:spPr>
          <a:xfrm>
            <a:off x="960119" y="2100845"/>
            <a:ext cx="4670234" cy="1975527"/>
          </a:xfrm>
        </p:spPr>
        <p:txBody>
          <a:bodyPr anchor="ctr">
            <a:normAutofit/>
          </a:bodyPr>
          <a:lstStyle/>
          <a:p>
            <a:pPr algn="l"/>
            <a:r>
              <a:rPr lang="en-US" sz="3600" dirty="0"/>
              <a:t>Basic Data Statistics and Exploratory Data Analysis (EDA)</a:t>
            </a:r>
          </a:p>
        </p:txBody>
      </p:sp>
      <p:sp>
        <p:nvSpPr>
          <p:cNvPr id="12" name="Rectangle 11">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62221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60098-D051-D518-1E40-24562D2D8421}"/>
              </a:ext>
            </a:extLst>
          </p:cNvPr>
          <p:cNvSpPr>
            <a:spLocks noGrp="1"/>
          </p:cNvSpPr>
          <p:nvPr>
            <p:ph type="title"/>
          </p:nvPr>
        </p:nvSpPr>
        <p:spPr>
          <a:xfrm>
            <a:off x="960438" y="317499"/>
            <a:ext cx="4500737" cy="2095501"/>
          </a:xfrm>
        </p:spPr>
        <p:txBody>
          <a:bodyPr>
            <a:normAutofit/>
          </a:bodyPr>
          <a:lstStyle/>
          <a:p>
            <a:r>
              <a:rPr lang="en-US" sz="5600">
                <a:solidFill>
                  <a:schemeClr val="tx1"/>
                </a:solidFill>
              </a:rPr>
              <a:t>Correlation analysis</a:t>
            </a:r>
          </a:p>
        </p:txBody>
      </p:sp>
      <p:sp>
        <p:nvSpPr>
          <p:cNvPr id="3" name="Content Placeholder 2">
            <a:extLst>
              <a:ext uri="{FF2B5EF4-FFF2-40B4-BE49-F238E27FC236}">
                <a16:creationId xmlns:a16="http://schemas.microsoft.com/office/drawing/2014/main" id="{09849DCF-ABD8-97F1-E5C7-3EE863800BC9}"/>
              </a:ext>
            </a:extLst>
          </p:cNvPr>
          <p:cNvSpPr>
            <a:spLocks noGrp="1"/>
          </p:cNvSpPr>
          <p:nvPr>
            <p:ph idx="1"/>
          </p:nvPr>
        </p:nvSpPr>
        <p:spPr>
          <a:xfrm>
            <a:off x="960438" y="2587625"/>
            <a:ext cx="4500737" cy="3594100"/>
          </a:xfrm>
        </p:spPr>
        <p:txBody>
          <a:bodyPr anchor="t">
            <a:normAutofit/>
          </a:bodyPr>
          <a:lstStyle/>
          <a:p>
            <a:pPr>
              <a:lnSpc>
                <a:spcPct val="91000"/>
              </a:lnSpc>
            </a:pPr>
            <a:r>
              <a:rPr lang="en-US" sz="2200" dirty="0"/>
              <a:t>Correlation analysis is used to measure the strength and direction of the relationship between two variables. This analysis can be used to identify potential predictors or to understand the impact of one variable on another. In this section, we will discuss different types of correlation and their applications.</a:t>
            </a:r>
          </a:p>
          <a:p>
            <a:pPr>
              <a:lnSpc>
                <a:spcPct val="91000"/>
              </a:lnSpc>
            </a:pPr>
            <a:endParaRPr lang="en-US" sz="2200" dirty="0"/>
          </a:p>
        </p:txBody>
      </p:sp>
      <p:pic>
        <p:nvPicPr>
          <p:cNvPr id="5" name="Picture 4" descr="Graphs and plots layered on a blue digital screen">
            <a:extLst>
              <a:ext uri="{FF2B5EF4-FFF2-40B4-BE49-F238E27FC236}">
                <a16:creationId xmlns:a16="http://schemas.microsoft.com/office/drawing/2014/main" id="{252AA671-F16C-7BD8-28B1-9491084A81A3}"/>
              </a:ext>
            </a:extLst>
          </p:cNvPr>
          <p:cNvPicPr>
            <a:picLocks noChangeAspect="1"/>
          </p:cNvPicPr>
          <p:nvPr/>
        </p:nvPicPr>
        <p:blipFill rotWithShape="1">
          <a:blip r:embed="rId2"/>
          <a:srcRect l="15026" r="18290"/>
          <a:stretch/>
        </p:blipFill>
        <p:spPr>
          <a:xfrm>
            <a:off x="6094474" y="10"/>
            <a:ext cx="6097526" cy="6857990"/>
          </a:xfrm>
          <a:prstGeom prst="rect">
            <a:avLst/>
          </a:prstGeom>
        </p:spPr>
      </p:pic>
    </p:spTree>
    <p:extLst>
      <p:ext uri="{BB962C8B-B14F-4D97-AF65-F5344CB8AC3E}">
        <p14:creationId xmlns:p14="http://schemas.microsoft.com/office/powerpoint/2010/main" val="323130772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037DF2-63D6-7BC8-A204-0C6976B84497}"/>
              </a:ext>
            </a:extLst>
          </p:cNvPr>
          <p:cNvSpPr>
            <a:spLocks noGrp="1"/>
          </p:cNvSpPr>
          <p:nvPr>
            <p:ph type="title"/>
          </p:nvPr>
        </p:nvSpPr>
        <p:spPr>
          <a:xfrm>
            <a:off x="960120" y="317814"/>
            <a:ext cx="10268712" cy="1700784"/>
          </a:xfrm>
        </p:spPr>
        <p:txBody>
          <a:bodyPr>
            <a:normAutofit/>
          </a:bodyPr>
          <a:lstStyle/>
          <a:p>
            <a:r>
              <a:rPr lang="en-US" dirty="0"/>
              <a:t>Conclusion</a:t>
            </a:r>
          </a:p>
        </p:txBody>
      </p:sp>
      <p:sp>
        <p:nvSpPr>
          <p:cNvPr id="10" name="Rectangle 9">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D6DD1A7-2F26-9701-8EEC-A85CADD44362}"/>
              </a:ext>
            </a:extLst>
          </p:cNvPr>
          <p:cNvSpPr>
            <a:spLocks noGrp="1"/>
          </p:cNvSpPr>
          <p:nvPr>
            <p:ph idx="1"/>
          </p:nvPr>
        </p:nvSpPr>
        <p:spPr>
          <a:xfrm>
            <a:off x="960120" y="2587752"/>
            <a:ext cx="10268712" cy="3258102"/>
          </a:xfrm>
        </p:spPr>
        <p:txBody>
          <a:bodyPr>
            <a:normAutofit/>
          </a:bodyPr>
          <a:lstStyle/>
          <a:p>
            <a:r>
              <a:rPr lang="en-US" dirty="0"/>
              <a:t>EDA is a critical step in the data analysis process that can provide valuable insights and inform decision-making. By cleaning the data, visualizing the patterns, calculating descriptive statistics, and analyzing correlations, we can better understand the data and make informed decisions. Thank you for joining us in this comprehensive guide to EDA.</a:t>
            </a:r>
          </a:p>
          <a:p>
            <a:endParaRPr lang="en-US" dirty="0"/>
          </a:p>
        </p:txBody>
      </p:sp>
    </p:spTree>
    <p:extLst>
      <p:ext uri="{BB962C8B-B14F-4D97-AF65-F5344CB8AC3E}">
        <p14:creationId xmlns:p14="http://schemas.microsoft.com/office/powerpoint/2010/main" val="3737222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225106"/>
            <a:ext cx="12192000"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E741E-1F5C-54EC-84AB-CA49EC5630FB}"/>
              </a:ext>
            </a:extLst>
          </p:cNvPr>
          <p:cNvSpPr>
            <a:spLocks noGrp="1"/>
          </p:cNvSpPr>
          <p:nvPr>
            <p:ph type="title"/>
          </p:nvPr>
        </p:nvSpPr>
        <p:spPr>
          <a:xfrm>
            <a:off x="312145" y="1775575"/>
            <a:ext cx="11567710" cy="2688020"/>
          </a:xfrm>
        </p:spPr>
        <p:txBody>
          <a:bodyPr vert="horz" lIns="91440" tIns="45720" rIns="91440" bIns="45720" rtlCol="0" anchor="ctr">
            <a:normAutofit/>
          </a:bodyPr>
          <a:lstStyle/>
          <a:p>
            <a:pPr algn="ctr"/>
            <a:r>
              <a:rPr lang="en-US" sz="6000" dirty="0"/>
              <a:t>Basic Data Statistics</a:t>
            </a:r>
          </a:p>
        </p:txBody>
      </p:sp>
    </p:spTree>
    <p:extLst>
      <p:ext uri="{BB962C8B-B14F-4D97-AF65-F5344CB8AC3E}">
        <p14:creationId xmlns:p14="http://schemas.microsoft.com/office/powerpoint/2010/main" val="26676842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E301-2925-F239-FA00-0C98303EE6F8}"/>
              </a:ext>
            </a:extLst>
          </p:cNvPr>
          <p:cNvSpPr>
            <a:spLocks noGrp="1"/>
          </p:cNvSpPr>
          <p:nvPr>
            <p:ph type="title"/>
          </p:nvPr>
        </p:nvSpPr>
        <p:spPr/>
        <p:txBody>
          <a:bodyPr/>
          <a:lstStyle/>
          <a:p>
            <a:r>
              <a:rPr lang="en-US" dirty="0"/>
              <a:t>Mean, Median, Mode</a:t>
            </a:r>
          </a:p>
        </p:txBody>
      </p:sp>
      <p:sp>
        <p:nvSpPr>
          <p:cNvPr id="3" name="Content Placeholder 2">
            <a:extLst>
              <a:ext uri="{FF2B5EF4-FFF2-40B4-BE49-F238E27FC236}">
                <a16:creationId xmlns:a16="http://schemas.microsoft.com/office/drawing/2014/main" id="{E9198B19-831C-449D-F16A-7D178C4D0BC6}"/>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The mean is the average of all the values in the data set. To calculate the mean in Python, we can use the </a:t>
            </a:r>
            <a:r>
              <a:rPr lang="en-US" dirty="0">
                <a:solidFill>
                  <a:srgbClr val="EB5757"/>
                </a:solidFill>
                <a:effectLst/>
                <a:latin typeface="SFMono-Regular"/>
              </a:rPr>
              <a:t>mean()</a:t>
            </a:r>
            <a:r>
              <a:rPr lang="en-US" dirty="0"/>
              <a:t> function from the NumPy library.</a:t>
            </a:r>
          </a:p>
          <a:p>
            <a:pPr marL="457200" indent="-457200">
              <a:buFont typeface="Arial" panose="020B0604020202020204" pitchFamily="34" charset="0"/>
              <a:buChar char="•"/>
            </a:pPr>
            <a:r>
              <a:rPr lang="en-US" dirty="0"/>
              <a:t>The median is the middle value in the data set when the values are arranged in order. To calculate the median in Python, we can use the </a:t>
            </a:r>
            <a:r>
              <a:rPr lang="en-US" dirty="0">
                <a:solidFill>
                  <a:srgbClr val="EB5757"/>
                </a:solidFill>
                <a:effectLst/>
                <a:latin typeface="SFMono-Regular"/>
              </a:rPr>
              <a:t>median()</a:t>
            </a:r>
            <a:r>
              <a:rPr lang="en-US" dirty="0"/>
              <a:t> function from the NumPy library.</a:t>
            </a:r>
          </a:p>
          <a:p>
            <a:pPr marL="457200" indent="-457200">
              <a:buFont typeface="Arial" panose="020B0604020202020204" pitchFamily="34" charset="0"/>
              <a:buChar char="•"/>
            </a:pPr>
            <a:r>
              <a:rPr lang="en-US" dirty="0"/>
              <a:t>The </a:t>
            </a:r>
            <a:r>
              <a:rPr lang="en-US" b="1" dirty="0">
                <a:effectLst/>
              </a:rPr>
              <a:t>mode</a:t>
            </a:r>
            <a:r>
              <a:rPr lang="en-US" dirty="0"/>
              <a:t> is the value that occurs most frequently in the data set. To calculate the mode in Python, we can use the </a:t>
            </a:r>
            <a:r>
              <a:rPr lang="en-US" dirty="0" err="1">
                <a:solidFill>
                  <a:srgbClr val="EB5757"/>
                </a:solidFill>
                <a:effectLst/>
                <a:latin typeface="SFMono-Regular"/>
              </a:rPr>
              <a:t>bincount</a:t>
            </a:r>
            <a:r>
              <a:rPr lang="en-US" dirty="0">
                <a:solidFill>
                  <a:srgbClr val="EB5757"/>
                </a:solidFill>
                <a:effectLst/>
                <a:latin typeface="SFMono-Regular"/>
              </a:rPr>
              <a:t>()</a:t>
            </a:r>
            <a:r>
              <a:rPr lang="en-US" dirty="0"/>
              <a:t> function and </a:t>
            </a:r>
            <a:r>
              <a:rPr lang="en-US" dirty="0">
                <a:solidFill>
                  <a:srgbClr val="EB5757"/>
                </a:solidFill>
                <a:effectLst/>
                <a:latin typeface="SFMono-Regular"/>
              </a:rPr>
              <a:t>argmax()</a:t>
            </a:r>
            <a:r>
              <a:rPr lang="en-US" dirty="0"/>
              <a:t> from the NumPy library.</a:t>
            </a:r>
            <a:br>
              <a:rPr lang="en-US" dirty="0"/>
            </a:br>
            <a:endParaRPr lang="en-US" dirty="0"/>
          </a:p>
        </p:txBody>
      </p:sp>
    </p:spTree>
    <p:extLst>
      <p:ext uri="{BB962C8B-B14F-4D97-AF65-F5344CB8AC3E}">
        <p14:creationId xmlns:p14="http://schemas.microsoft.com/office/powerpoint/2010/main" val="254903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47F0-C44E-8959-B11B-B89E9091821F}"/>
              </a:ext>
            </a:extLst>
          </p:cNvPr>
          <p:cNvSpPr>
            <a:spLocks noGrp="1"/>
          </p:cNvSpPr>
          <p:nvPr>
            <p:ph type="title"/>
          </p:nvPr>
        </p:nvSpPr>
        <p:spPr/>
        <p:txBody>
          <a:bodyPr>
            <a:normAutofit fontScale="90000"/>
          </a:bodyPr>
          <a:lstStyle/>
          <a:p>
            <a:r>
              <a:rPr lang="en-US" dirty="0"/>
              <a:t>Standard deviation and variance</a:t>
            </a:r>
          </a:p>
        </p:txBody>
      </p:sp>
      <p:sp>
        <p:nvSpPr>
          <p:cNvPr id="3" name="Content Placeholder 2">
            <a:extLst>
              <a:ext uri="{FF2B5EF4-FFF2-40B4-BE49-F238E27FC236}">
                <a16:creationId xmlns:a16="http://schemas.microsoft.com/office/drawing/2014/main" id="{E9D7B0AA-3E96-DA0B-79F7-E2AF33819867}"/>
              </a:ext>
            </a:extLst>
          </p:cNvPr>
          <p:cNvSpPr>
            <a:spLocks noGrp="1"/>
          </p:cNvSpPr>
          <p:nvPr>
            <p:ph idx="1"/>
          </p:nvPr>
        </p:nvSpPr>
        <p:spPr/>
        <p:txBody>
          <a:bodyPr/>
          <a:lstStyle/>
          <a:p>
            <a:pPr marL="457200" indent="-457200">
              <a:buFont typeface="Arial" panose="020B0604020202020204" pitchFamily="34" charset="0"/>
              <a:buChar char="•"/>
            </a:pPr>
            <a:r>
              <a:rPr lang="en-US" dirty="0"/>
              <a:t>The </a:t>
            </a:r>
            <a:r>
              <a:rPr lang="en-US" b="1" dirty="0">
                <a:effectLst/>
              </a:rPr>
              <a:t>standard deviation</a:t>
            </a:r>
            <a:r>
              <a:rPr lang="en-US" dirty="0"/>
              <a:t> is the square root of the variance. To calculate the standard deviation in Python, we can use the </a:t>
            </a:r>
            <a:r>
              <a:rPr lang="en-US" dirty="0">
                <a:solidFill>
                  <a:srgbClr val="EB5757"/>
                </a:solidFill>
                <a:effectLst/>
                <a:latin typeface="SFMono-Regular"/>
              </a:rPr>
              <a:t>std()</a:t>
            </a:r>
            <a:r>
              <a:rPr lang="en-US" dirty="0"/>
              <a:t> function from the NumPy library.</a:t>
            </a:r>
          </a:p>
          <a:p>
            <a:pPr marL="457200" indent="-457200">
              <a:buFont typeface="Arial" panose="020B0604020202020204" pitchFamily="34" charset="0"/>
              <a:buChar char="•"/>
            </a:pPr>
            <a:r>
              <a:rPr lang="en-US" dirty="0"/>
              <a:t>The variance is the average of the squared differences from the mean. To calculate the variance in Python, we can use the </a:t>
            </a:r>
            <a:r>
              <a:rPr lang="en-US" dirty="0">
                <a:solidFill>
                  <a:srgbClr val="EB5757"/>
                </a:solidFill>
                <a:effectLst/>
                <a:latin typeface="SFMono-Regular"/>
              </a:rPr>
              <a:t>var()</a:t>
            </a:r>
            <a:r>
              <a:rPr lang="en-US" dirty="0"/>
              <a:t> function from the NumPy library.</a:t>
            </a:r>
          </a:p>
        </p:txBody>
      </p:sp>
    </p:spTree>
    <p:extLst>
      <p:ext uri="{BB962C8B-B14F-4D97-AF65-F5344CB8AC3E}">
        <p14:creationId xmlns:p14="http://schemas.microsoft.com/office/powerpoint/2010/main" val="405082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225106"/>
            <a:ext cx="12192000"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93422-CF5B-CBE0-3CE8-5FBEEDD67A7E}"/>
              </a:ext>
            </a:extLst>
          </p:cNvPr>
          <p:cNvSpPr>
            <a:spLocks noGrp="1"/>
          </p:cNvSpPr>
          <p:nvPr>
            <p:ph type="title"/>
          </p:nvPr>
        </p:nvSpPr>
        <p:spPr>
          <a:xfrm>
            <a:off x="960120" y="1841412"/>
            <a:ext cx="10268712" cy="2688020"/>
          </a:xfrm>
        </p:spPr>
        <p:txBody>
          <a:bodyPr vert="horz" lIns="91440" tIns="45720" rIns="91440" bIns="45720" rtlCol="0" anchor="ctr">
            <a:normAutofit/>
          </a:bodyPr>
          <a:lstStyle/>
          <a:p>
            <a:pPr algn="ctr"/>
            <a:r>
              <a:rPr lang="en-US" sz="6000" dirty="0"/>
              <a:t>Exploratory Data Analysis</a:t>
            </a:r>
            <a:br>
              <a:rPr lang="en-US" sz="6000" dirty="0"/>
            </a:br>
            <a:r>
              <a:rPr lang="en-US" sz="6000" dirty="0"/>
              <a:t>(EDA)</a:t>
            </a:r>
          </a:p>
        </p:txBody>
      </p:sp>
    </p:spTree>
    <p:extLst>
      <p:ext uri="{BB962C8B-B14F-4D97-AF65-F5344CB8AC3E}">
        <p14:creationId xmlns:p14="http://schemas.microsoft.com/office/powerpoint/2010/main" val="12521717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BF66-80A6-11F5-0B48-7CD490F7296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8714C8B-4F28-7970-1AE5-EFAE87063B83}"/>
              </a:ext>
            </a:extLst>
          </p:cNvPr>
          <p:cNvSpPr>
            <a:spLocks noGrp="1"/>
          </p:cNvSpPr>
          <p:nvPr>
            <p:ph idx="1"/>
          </p:nvPr>
        </p:nvSpPr>
        <p:spPr/>
        <p:txBody>
          <a:bodyPr/>
          <a:lstStyle/>
          <a:p>
            <a:r>
              <a:rPr lang="en-US" dirty="0"/>
              <a:t>Exploratory Data Analysis (EDA) is a crucial step in the data analysis process. It helps to summarize the main characteristics of a dataset and to uncover patterns and relationships. In this presentation, we will provide an overview of the EDA process and highlight its importance in making data-driven decisions.</a:t>
            </a:r>
          </a:p>
          <a:p>
            <a:endParaRPr lang="en-US" dirty="0"/>
          </a:p>
        </p:txBody>
      </p:sp>
    </p:spTree>
    <p:extLst>
      <p:ext uri="{BB962C8B-B14F-4D97-AF65-F5344CB8AC3E}">
        <p14:creationId xmlns:p14="http://schemas.microsoft.com/office/powerpoint/2010/main" val="1742388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16476FFD-3314-6920-CA0C-E30BD57DB8D1}"/>
              </a:ext>
            </a:extLst>
          </p:cNvPr>
          <p:cNvSpPr txBox="1">
            <a:spLocks/>
          </p:cNvSpPr>
          <p:nvPr/>
        </p:nvSpPr>
        <p:spPr>
          <a:xfrm>
            <a:off x="960438" y="317499"/>
            <a:ext cx="4500737" cy="2095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pPr>
              <a:spcAft>
                <a:spcPts val="600"/>
              </a:spcAft>
            </a:pPr>
            <a:r>
              <a:rPr lang="en-US" kern="1200" cap="all" spc="120" baseline="0" dirty="0">
                <a:solidFill>
                  <a:schemeClr val="tx1"/>
                </a:solidFill>
                <a:latin typeface="+mj-lt"/>
                <a:ea typeface="+mj-ea"/>
                <a:cs typeface="+mj-cs"/>
              </a:rPr>
              <a:t>Data cleaning</a:t>
            </a:r>
          </a:p>
        </p:txBody>
      </p:sp>
      <p:sp>
        <p:nvSpPr>
          <p:cNvPr id="3" name="Content Placeholder 2">
            <a:extLst>
              <a:ext uri="{FF2B5EF4-FFF2-40B4-BE49-F238E27FC236}">
                <a16:creationId xmlns:a16="http://schemas.microsoft.com/office/drawing/2014/main" id="{23DBCDFB-B45E-F570-4DDE-D6E1255970F9}"/>
              </a:ext>
            </a:extLst>
          </p:cNvPr>
          <p:cNvSpPr>
            <a:spLocks noGrp="1"/>
          </p:cNvSpPr>
          <p:nvPr>
            <p:ph idx="1"/>
          </p:nvPr>
        </p:nvSpPr>
        <p:spPr>
          <a:xfrm>
            <a:off x="960438" y="2587625"/>
            <a:ext cx="4500737" cy="3594100"/>
          </a:xfrm>
        </p:spPr>
        <p:txBody>
          <a:bodyPr vert="horz" lIns="91440" tIns="45720" rIns="91440" bIns="45720" rtlCol="0" anchor="t">
            <a:normAutofit/>
          </a:bodyPr>
          <a:lstStyle/>
          <a:p>
            <a:pPr>
              <a:lnSpc>
                <a:spcPct val="91000"/>
              </a:lnSpc>
            </a:pPr>
            <a:r>
              <a:rPr lang="en-US" sz="2400"/>
              <a:t>Before starting the EDA process, it is important to ensure that the dataset is clean and free of errors. This includes removing duplicates, dealing with missing values, and addressing outliers. Data cleaning is a critical step that can significantly impact the accuracy of the analysis.</a:t>
            </a:r>
          </a:p>
          <a:p>
            <a:pPr>
              <a:lnSpc>
                <a:spcPct val="91000"/>
              </a:lnSpc>
            </a:pPr>
            <a:endParaRPr lang="en-US" sz="2400"/>
          </a:p>
        </p:txBody>
      </p:sp>
      <p:pic>
        <p:nvPicPr>
          <p:cNvPr id="12" name="Picture 11" descr="Magnifying glass showing decling performance">
            <a:extLst>
              <a:ext uri="{FF2B5EF4-FFF2-40B4-BE49-F238E27FC236}">
                <a16:creationId xmlns:a16="http://schemas.microsoft.com/office/drawing/2014/main" id="{8641ACD2-8397-3B96-7BD1-21DE5AF4DB9A}"/>
              </a:ext>
            </a:extLst>
          </p:cNvPr>
          <p:cNvPicPr>
            <a:picLocks noChangeAspect="1"/>
          </p:cNvPicPr>
          <p:nvPr/>
        </p:nvPicPr>
        <p:blipFill rotWithShape="1">
          <a:blip r:embed="rId3"/>
          <a:srcRect l="5044" r="35607" b="-1"/>
          <a:stretch/>
        </p:blipFill>
        <p:spPr>
          <a:xfrm>
            <a:off x="6094474" y="10"/>
            <a:ext cx="6097526" cy="6857990"/>
          </a:xfrm>
          <a:prstGeom prst="rect">
            <a:avLst/>
          </a:prstGeom>
        </p:spPr>
      </p:pic>
    </p:spTree>
    <p:extLst>
      <p:ext uri="{BB962C8B-B14F-4D97-AF65-F5344CB8AC3E}">
        <p14:creationId xmlns:p14="http://schemas.microsoft.com/office/powerpoint/2010/main" val="344490230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A 3D pattern of ring shapes connected by lines">
            <a:extLst>
              <a:ext uri="{FF2B5EF4-FFF2-40B4-BE49-F238E27FC236}">
                <a16:creationId xmlns:a16="http://schemas.microsoft.com/office/drawing/2014/main" id="{E01EFD66-640E-BF71-5354-6E1623F3F02D}"/>
              </a:ext>
            </a:extLst>
          </p:cNvPr>
          <p:cNvPicPr>
            <a:picLocks noChangeAspect="1"/>
          </p:cNvPicPr>
          <p:nvPr/>
        </p:nvPicPr>
        <p:blipFill rotWithShape="1">
          <a:blip r:embed="rId2"/>
          <a:srcRect r="25"/>
          <a:stretch/>
        </p:blipFill>
        <p:spPr>
          <a:xfrm>
            <a:off x="1524" y="10"/>
            <a:ext cx="12188952" cy="6857990"/>
          </a:xfrm>
          <a:prstGeom prst="rect">
            <a:avLst/>
          </a:prstGeom>
        </p:spPr>
      </p:pic>
      <p:sp>
        <p:nvSpPr>
          <p:cNvPr id="16" name="Rectangle 10">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664432"/>
            <a:ext cx="6096000"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C1AB64-746D-E8AE-0588-3E7063F4A591}"/>
              </a:ext>
            </a:extLst>
          </p:cNvPr>
          <p:cNvSpPr>
            <a:spLocks noGrp="1"/>
          </p:cNvSpPr>
          <p:nvPr>
            <p:ph type="title"/>
          </p:nvPr>
        </p:nvSpPr>
        <p:spPr>
          <a:xfrm>
            <a:off x="6677023" y="990599"/>
            <a:ext cx="4857751" cy="1563989"/>
          </a:xfrm>
        </p:spPr>
        <p:txBody>
          <a:bodyPr>
            <a:normAutofit/>
          </a:bodyPr>
          <a:lstStyle/>
          <a:p>
            <a:r>
              <a:rPr lang="en-US" sz="5100"/>
              <a:t>Data visualization</a:t>
            </a:r>
          </a:p>
        </p:txBody>
      </p:sp>
      <p:sp>
        <p:nvSpPr>
          <p:cNvPr id="13" name="Rectangle 12">
            <a:extLst>
              <a:ext uri="{FF2B5EF4-FFF2-40B4-BE49-F238E27FC236}">
                <a16:creationId xmlns:a16="http://schemas.microsoft.com/office/drawing/2014/main" id="{4815D795-EBA0-4245-89F8-B45948168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2727295"/>
            <a:ext cx="6096000" cy="3456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C3D3C6F-CBB6-50A8-0FAD-1594C9813786}"/>
              </a:ext>
            </a:extLst>
          </p:cNvPr>
          <p:cNvSpPr>
            <a:spLocks noGrp="1"/>
          </p:cNvSpPr>
          <p:nvPr>
            <p:ph idx="1"/>
          </p:nvPr>
        </p:nvSpPr>
        <p:spPr>
          <a:xfrm>
            <a:off x="6677024" y="3071909"/>
            <a:ext cx="4924426" cy="2795492"/>
          </a:xfrm>
        </p:spPr>
        <p:txBody>
          <a:bodyPr>
            <a:normAutofit/>
          </a:bodyPr>
          <a:lstStyle/>
          <a:p>
            <a:pPr>
              <a:lnSpc>
                <a:spcPct val="91000"/>
              </a:lnSpc>
            </a:pPr>
            <a:r>
              <a:rPr lang="en-US" sz="2200" dirty="0"/>
              <a:t>Visualizing data is an effective way to gain insights and communicate findings. Data visualization can be used to explore patterns and relationships, identify outliers, and highlight trends. In this section, we will discuss different types of visualizations and their applications.</a:t>
            </a:r>
          </a:p>
          <a:p>
            <a:pPr>
              <a:lnSpc>
                <a:spcPct val="91000"/>
              </a:lnSpc>
            </a:pPr>
            <a:endParaRPr lang="en-US" sz="2200" dirty="0"/>
          </a:p>
        </p:txBody>
      </p:sp>
    </p:spTree>
    <p:extLst>
      <p:ext uri="{BB962C8B-B14F-4D97-AF65-F5344CB8AC3E}">
        <p14:creationId xmlns:p14="http://schemas.microsoft.com/office/powerpoint/2010/main" val="143388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FA23E-3BDD-6936-0DDC-8CB65878CE69}"/>
              </a:ext>
            </a:extLst>
          </p:cNvPr>
          <p:cNvSpPr>
            <a:spLocks noGrp="1"/>
          </p:cNvSpPr>
          <p:nvPr>
            <p:ph type="title"/>
          </p:nvPr>
        </p:nvSpPr>
        <p:spPr>
          <a:xfrm>
            <a:off x="960438" y="640080"/>
            <a:ext cx="4500737" cy="2194560"/>
          </a:xfrm>
        </p:spPr>
        <p:txBody>
          <a:bodyPr>
            <a:normAutofit/>
          </a:bodyPr>
          <a:lstStyle/>
          <a:p>
            <a:r>
              <a:rPr lang="en-US" sz="6100"/>
              <a:t>Descriptive statistics</a:t>
            </a:r>
          </a:p>
        </p:txBody>
      </p:sp>
      <p:sp>
        <p:nvSpPr>
          <p:cNvPr id="3" name="Content Placeholder 2">
            <a:extLst>
              <a:ext uri="{FF2B5EF4-FFF2-40B4-BE49-F238E27FC236}">
                <a16:creationId xmlns:a16="http://schemas.microsoft.com/office/drawing/2014/main" id="{69D3950C-7FDE-7D55-491D-3270E144C3D1}"/>
              </a:ext>
            </a:extLst>
          </p:cNvPr>
          <p:cNvSpPr>
            <a:spLocks noGrp="1"/>
          </p:cNvSpPr>
          <p:nvPr>
            <p:ph idx="1"/>
          </p:nvPr>
        </p:nvSpPr>
        <p:spPr>
          <a:xfrm>
            <a:off x="960438" y="2916936"/>
            <a:ext cx="4500737" cy="3264408"/>
          </a:xfrm>
        </p:spPr>
        <p:txBody>
          <a:bodyPr anchor="t">
            <a:normAutofit/>
          </a:bodyPr>
          <a:lstStyle/>
          <a:p>
            <a:pPr>
              <a:lnSpc>
                <a:spcPct val="91000"/>
              </a:lnSpc>
            </a:pPr>
            <a:r>
              <a:rPr lang="en-US" sz="2200" dirty="0">
                <a:solidFill>
                  <a:schemeClr val="bg1"/>
                </a:solidFill>
              </a:rPr>
              <a:t>Descriptive statistics provide a summary of the main characteristics of a dataset. This includes measures of central tendency, such as mean and median, and measures of variability, such as standard deviation and range. Descriptive statistics can be used to identify patterns and outliers in the data.</a:t>
            </a:r>
          </a:p>
          <a:p>
            <a:pPr>
              <a:lnSpc>
                <a:spcPct val="91000"/>
              </a:lnSpc>
            </a:pPr>
            <a:endParaRPr lang="en-US" sz="2200" dirty="0">
              <a:solidFill>
                <a:schemeClr val="bg1"/>
              </a:solidFill>
            </a:endParaRPr>
          </a:p>
        </p:txBody>
      </p:sp>
      <p:pic>
        <p:nvPicPr>
          <p:cNvPr id="7" name="Graphic 6" descr="Statistics">
            <a:extLst>
              <a:ext uri="{FF2B5EF4-FFF2-40B4-BE49-F238E27FC236}">
                <a16:creationId xmlns:a16="http://schemas.microsoft.com/office/drawing/2014/main" id="{A3CD7643-A291-8B17-CA38-43060FBB14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1822" y="1031490"/>
            <a:ext cx="4795019" cy="4795019"/>
          </a:xfrm>
          <a:prstGeom prst="rect">
            <a:avLst/>
          </a:prstGeom>
        </p:spPr>
      </p:pic>
    </p:spTree>
    <p:extLst>
      <p:ext uri="{BB962C8B-B14F-4D97-AF65-F5344CB8AC3E}">
        <p14:creationId xmlns:p14="http://schemas.microsoft.com/office/powerpoint/2010/main" val="2581111444"/>
      </p:ext>
    </p:extLst>
  </p:cSld>
  <p:clrMapOvr>
    <a:masterClrMapping/>
  </p:clrMapOvr>
</p:sld>
</file>

<file path=ppt/theme/theme1.xml><?xml version="1.0" encoding="utf-8"?>
<a:theme xmlns:a="http://schemas.openxmlformats.org/drawingml/2006/main" name="JuxtaposeVTI">
  <a:themeElements>
    <a:clrScheme name="AnalogousFromRegularSeedRightStep">
      <a:dk1>
        <a:srgbClr val="000000"/>
      </a:dk1>
      <a:lt1>
        <a:srgbClr val="FFFFFF"/>
      </a:lt1>
      <a:dk2>
        <a:srgbClr val="412B24"/>
      </a:dk2>
      <a:lt2>
        <a:srgbClr val="E2E7E8"/>
      </a:lt2>
      <a:accent1>
        <a:srgbClr val="CA6645"/>
      </a:accent1>
      <a:accent2>
        <a:srgbClr val="B98C34"/>
      </a:accent2>
      <a:accent3>
        <a:srgbClr val="A1AA3A"/>
      </a:accent3>
      <a:accent4>
        <a:srgbClr val="72B232"/>
      </a:accent4>
      <a:accent5>
        <a:srgbClr val="4AB93F"/>
      </a:accent5>
      <a:accent6>
        <a:srgbClr val="34B960"/>
      </a:accent6>
      <a:hlink>
        <a:srgbClr val="388CA8"/>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525</Words>
  <Application>Microsoft Macintosh PowerPoint</Application>
  <PresentationFormat>Widescreen</PresentationFormat>
  <Paragraphs>23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Demi Cond</vt:lpstr>
      <vt:lpstr>Franklin Gothic Medium</vt:lpstr>
      <vt:lpstr>SFMono-Regular</vt:lpstr>
      <vt:lpstr>Wingdings</vt:lpstr>
      <vt:lpstr>JuxtaposeVTI</vt:lpstr>
      <vt:lpstr>Basic Data Statistics and Exploratory Data Analysis (EDA)</vt:lpstr>
      <vt:lpstr>Basic Data Statistics</vt:lpstr>
      <vt:lpstr>Mean, Median, Mode</vt:lpstr>
      <vt:lpstr>Standard deviation and variance</vt:lpstr>
      <vt:lpstr>Exploratory Data Analysis (EDA)</vt:lpstr>
      <vt:lpstr>Introduction</vt:lpstr>
      <vt:lpstr>PowerPoint Presentation</vt:lpstr>
      <vt:lpstr>Data visualization</vt:lpstr>
      <vt:lpstr>Descriptive statistics</vt:lpstr>
      <vt:lpstr>Correlation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 Statistics and Exploratory Data Analysis (EDA)</dc:title>
  <dc:creator>Kshitij Prabhu</dc:creator>
  <cp:lastModifiedBy>Kshitij Prabhu</cp:lastModifiedBy>
  <cp:revision>1</cp:revision>
  <cp:lastPrinted>2023-08-17T17:29:38Z</cp:lastPrinted>
  <dcterms:created xsi:type="dcterms:W3CDTF">2023-08-17T17:02:00Z</dcterms:created>
  <dcterms:modified xsi:type="dcterms:W3CDTF">2023-08-17T17:29:54Z</dcterms:modified>
</cp:coreProperties>
</file>