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59" r:id="rId4"/>
    <p:sldId id="261" r:id="rId5"/>
    <p:sldId id="262" r:id="rId6"/>
    <p:sldId id="271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6248A-8437-4E46-9CB6-1618CB93491F}" v="2" dt="2023-08-19T16:53:28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wana agarwal" userId="e8351e6406acba59" providerId="LiveId" clId="{8476248A-8437-4E46-9CB6-1618CB93491F}"/>
    <pc:docChg chg="undo custSel addSld delSld modSld sldOrd">
      <pc:chgData name="bhawana agarwal" userId="e8351e6406acba59" providerId="LiveId" clId="{8476248A-8437-4E46-9CB6-1618CB93491F}" dt="2023-08-19T17:03:49.325" v="664" actId="5793"/>
      <pc:docMkLst>
        <pc:docMk/>
      </pc:docMkLst>
      <pc:sldChg chg="ord">
        <pc:chgData name="bhawana agarwal" userId="e8351e6406acba59" providerId="LiveId" clId="{8476248A-8437-4E46-9CB6-1618CB93491F}" dt="2023-08-19T15:07:54.450" v="1"/>
        <pc:sldMkLst>
          <pc:docMk/>
          <pc:sldMk cId="3820748635" sldId="260"/>
        </pc:sldMkLst>
      </pc:sldChg>
      <pc:sldChg chg="del">
        <pc:chgData name="bhawana agarwal" userId="e8351e6406acba59" providerId="LiveId" clId="{8476248A-8437-4E46-9CB6-1618CB93491F}" dt="2023-08-19T16:37:48.489" v="186" actId="47"/>
        <pc:sldMkLst>
          <pc:docMk/>
          <pc:sldMk cId="298855068" sldId="263"/>
        </pc:sldMkLst>
      </pc:sldChg>
      <pc:sldChg chg="addSp modSp new mod setBg">
        <pc:chgData name="bhawana agarwal" userId="e8351e6406acba59" providerId="LiveId" clId="{8476248A-8437-4E46-9CB6-1618CB93491F}" dt="2023-08-19T16:43:07.045" v="229" actId="20577"/>
        <pc:sldMkLst>
          <pc:docMk/>
          <pc:sldMk cId="228903375" sldId="271"/>
        </pc:sldMkLst>
        <pc:spChg chg="mod">
          <ac:chgData name="bhawana agarwal" userId="e8351e6406acba59" providerId="LiveId" clId="{8476248A-8437-4E46-9CB6-1618CB93491F}" dt="2023-08-19T16:37:59.951" v="187" actId="26606"/>
          <ac:spMkLst>
            <pc:docMk/>
            <pc:sldMk cId="228903375" sldId="271"/>
            <ac:spMk id="2" creationId="{FF0B01F4-B259-70DA-5F7E-D2E7F7530F4D}"/>
          </ac:spMkLst>
        </pc:spChg>
        <pc:spChg chg="mod">
          <ac:chgData name="bhawana agarwal" userId="e8351e6406acba59" providerId="LiveId" clId="{8476248A-8437-4E46-9CB6-1618CB93491F}" dt="2023-08-19T16:43:07.045" v="229" actId="20577"/>
          <ac:spMkLst>
            <pc:docMk/>
            <pc:sldMk cId="228903375" sldId="271"/>
            <ac:spMk id="3" creationId="{A819B0BB-BF7C-BB81-24FF-5FFE214138D9}"/>
          </ac:spMkLst>
        </pc:spChg>
        <pc:spChg chg="add">
          <ac:chgData name="bhawana agarwal" userId="e8351e6406acba59" providerId="LiveId" clId="{8476248A-8437-4E46-9CB6-1618CB93491F}" dt="2023-08-19T16:37:59.951" v="187" actId="26606"/>
          <ac:spMkLst>
            <pc:docMk/>
            <pc:sldMk cId="228903375" sldId="271"/>
            <ac:spMk id="10" creationId="{7B831B6F-405A-4B47-B9BB-5CA88F285844}"/>
          </ac:spMkLst>
        </pc:spChg>
        <pc:spChg chg="add">
          <ac:chgData name="bhawana agarwal" userId="e8351e6406acba59" providerId="LiveId" clId="{8476248A-8437-4E46-9CB6-1618CB93491F}" dt="2023-08-19T16:37:59.951" v="187" actId="26606"/>
          <ac:spMkLst>
            <pc:docMk/>
            <pc:sldMk cId="228903375" sldId="271"/>
            <ac:spMk id="12" creationId="{15109354-9C5D-4F8C-B0E6-D1043C7BF20A}"/>
          </ac:spMkLst>
        </pc:spChg>
        <pc:spChg chg="add">
          <ac:chgData name="bhawana agarwal" userId="e8351e6406acba59" providerId="LiveId" clId="{8476248A-8437-4E46-9CB6-1618CB93491F}" dt="2023-08-19T16:37:59.951" v="187" actId="26606"/>
          <ac:spMkLst>
            <pc:docMk/>
            <pc:sldMk cId="228903375" sldId="271"/>
            <ac:spMk id="14" creationId="{49B530FE-A87D-41A0-A920-ADC6539EAA44}"/>
          </ac:spMkLst>
        </pc:spChg>
        <pc:picChg chg="add">
          <ac:chgData name="bhawana agarwal" userId="e8351e6406acba59" providerId="LiveId" clId="{8476248A-8437-4E46-9CB6-1618CB93491F}" dt="2023-08-19T16:37:59.951" v="187" actId="26606"/>
          <ac:picMkLst>
            <pc:docMk/>
            <pc:sldMk cId="228903375" sldId="271"/>
            <ac:picMk id="7" creationId="{A953FFC1-850D-6907-30AC-67A39C3BA9E0}"/>
          </ac:picMkLst>
        </pc:picChg>
      </pc:sldChg>
      <pc:sldChg chg="new del">
        <pc:chgData name="bhawana agarwal" userId="e8351e6406acba59" providerId="LiveId" clId="{8476248A-8437-4E46-9CB6-1618CB93491F}" dt="2023-08-19T16:42:46.869" v="189" actId="47"/>
        <pc:sldMkLst>
          <pc:docMk/>
          <pc:sldMk cId="617652613" sldId="272"/>
        </pc:sldMkLst>
      </pc:sldChg>
      <pc:sldChg chg="addSp delSp modSp new mod setBg">
        <pc:chgData name="bhawana agarwal" userId="e8351e6406acba59" providerId="LiveId" clId="{8476248A-8437-4E46-9CB6-1618CB93491F}" dt="2023-08-19T16:49:55.253" v="391" actId="26606"/>
        <pc:sldMkLst>
          <pc:docMk/>
          <pc:sldMk cId="2577845360" sldId="272"/>
        </pc:sldMkLst>
        <pc:spChg chg="del">
          <ac:chgData name="bhawana agarwal" userId="e8351e6406acba59" providerId="LiveId" clId="{8476248A-8437-4E46-9CB6-1618CB93491F}" dt="2023-08-19T16:47:29.135" v="271" actId="478"/>
          <ac:spMkLst>
            <pc:docMk/>
            <pc:sldMk cId="2577845360" sldId="272"/>
            <ac:spMk id="2" creationId="{1BEDB58C-BCED-7336-B3D4-AA1F46F2367B}"/>
          </ac:spMkLst>
        </pc:spChg>
        <pc:spChg chg="mod">
          <ac:chgData name="bhawana agarwal" userId="e8351e6406acba59" providerId="LiveId" clId="{8476248A-8437-4E46-9CB6-1618CB93491F}" dt="2023-08-19T16:49:55.253" v="391" actId="26606"/>
          <ac:spMkLst>
            <pc:docMk/>
            <pc:sldMk cId="2577845360" sldId="272"/>
            <ac:spMk id="3" creationId="{F1C98560-2160-C7AE-5B3E-E12B6522BCAA}"/>
          </ac:spMkLst>
        </pc:spChg>
        <pc:spChg chg="add del">
          <ac:chgData name="bhawana agarwal" userId="e8351e6406acba59" providerId="LiveId" clId="{8476248A-8437-4E46-9CB6-1618CB93491F}" dt="2023-08-19T16:49:53.386" v="388" actId="26606"/>
          <ac:spMkLst>
            <pc:docMk/>
            <pc:sldMk cId="2577845360" sldId="272"/>
            <ac:spMk id="8" creationId="{100EDD19-6802-4EC3-95CE-CFFAB042CFD6}"/>
          </ac:spMkLst>
        </pc:spChg>
        <pc:spChg chg="add del">
          <ac:chgData name="bhawana agarwal" userId="e8351e6406acba59" providerId="LiveId" clId="{8476248A-8437-4E46-9CB6-1618CB93491F}" dt="2023-08-19T16:49:55.245" v="390" actId="26606"/>
          <ac:spMkLst>
            <pc:docMk/>
            <pc:sldMk cId="2577845360" sldId="272"/>
            <ac:spMk id="9" creationId="{2C61293E-6EBE-43EF-A52C-9BEBFD7679D4}"/>
          </ac:spMkLst>
        </pc:spChg>
        <pc:spChg chg="add del">
          <ac:chgData name="bhawana agarwal" userId="e8351e6406acba59" providerId="LiveId" clId="{8476248A-8437-4E46-9CB6-1618CB93491F}" dt="2023-08-19T16:49:48.794" v="386" actId="26606"/>
          <ac:spMkLst>
            <pc:docMk/>
            <pc:sldMk cId="2577845360" sldId="272"/>
            <ac:spMk id="10" creationId="{7B831B6F-405A-4B47-B9BB-5CA88F285844}"/>
          </ac:spMkLst>
        </pc:spChg>
        <pc:spChg chg="add del">
          <ac:chgData name="bhawana agarwal" userId="e8351e6406acba59" providerId="LiveId" clId="{8476248A-8437-4E46-9CB6-1618CB93491F}" dt="2023-08-19T16:49:55.245" v="390" actId="26606"/>
          <ac:spMkLst>
            <pc:docMk/>
            <pc:sldMk cId="2577845360" sldId="272"/>
            <ac:spMk id="11" creationId="{21540236-BFD5-4A9D-8840-4703E7F76825}"/>
          </ac:spMkLst>
        </pc:spChg>
        <pc:spChg chg="add del">
          <ac:chgData name="bhawana agarwal" userId="e8351e6406acba59" providerId="LiveId" clId="{8476248A-8437-4E46-9CB6-1618CB93491F}" dt="2023-08-19T16:49:48.794" v="386" actId="26606"/>
          <ac:spMkLst>
            <pc:docMk/>
            <pc:sldMk cId="2577845360" sldId="272"/>
            <ac:spMk id="12" creationId="{953EE71A-6488-4203-A7C4-77102FD0DCCA}"/>
          </ac:spMkLst>
        </pc:spChg>
        <pc:spChg chg="add">
          <ac:chgData name="bhawana agarwal" userId="e8351e6406acba59" providerId="LiveId" clId="{8476248A-8437-4E46-9CB6-1618CB93491F}" dt="2023-08-19T16:49:55.253" v="391" actId="26606"/>
          <ac:spMkLst>
            <pc:docMk/>
            <pc:sldMk cId="2577845360" sldId="272"/>
            <ac:spMk id="13" creationId="{907EF6B7-1338-4443-8C46-6A318D952DFD}"/>
          </ac:spMkLst>
        </pc:spChg>
        <pc:spChg chg="add del">
          <ac:chgData name="bhawana agarwal" userId="e8351e6406acba59" providerId="LiveId" clId="{8476248A-8437-4E46-9CB6-1618CB93491F}" dt="2023-08-19T16:49:53.386" v="388" actId="26606"/>
          <ac:spMkLst>
            <pc:docMk/>
            <pc:sldMk cId="2577845360" sldId="272"/>
            <ac:spMk id="14" creationId="{DB17E863-922E-4C26-BD64-E8FD41D28661}"/>
          </ac:spMkLst>
        </pc:spChg>
        <pc:spChg chg="add">
          <ac:chgData name="bhawana agarwal" userId="e8351e6406acba59" providerId="LiveId" clId="{8476248A-8437-4E46-9CB6-1618CB93491F}" dt="2023-08-19T16:49:55.253" v="391" actId="26606"/>
          <ac:spMkLst>
            <pc:docMk/>
            <pc:sldMk cId="2577845360" sldId="272"/>
            <ac:spMk id="15" creationId="{DAAE4CDD-124C-4DCF-9584-B6033B545DD5}"/>
          </ac:spMkLst>
        </pc:spChg>
        <pc:spChg chg="add">
          <ac:chgData name="bhawana agarwal" userId="e8351e6406acba59" providerId="LiveId" clId="{8476248A-8437-4E46-9CB6-1618CB93491F}" dt="2023-08-19T16:49:55.253" v="391" actId="26606"/>
          <ac:spMkLst>
            <pc:docMk/>
            <pc:sldMk cId="2577845360" sldId="272"/>
            <ac:spMk id="16" creationId="{081E4A58-353D-44AE-B2FC-2A74E2E400F7}"/>
          </ac:spMkLst>
        </pc:spChg>
        <pc:picChg chg="add del">
          <ac:chgData name="bhawana agarwal" userId="e8351e6406acba59" providerId="LiveId" clId="{8476248A-8437-4E46-9CB6-1618CB93491F}" dt="2023-08-19T16:49:55.245" v="390" actId="26606"/>
          <ac:picMkLst>
            <pc:docMk/>
            <pc:sldMk cId="2577845360" sldId="272"/>
            <ac:picMk id="5" creationId="{47D2F690-C0CC-B3D4-C35B-6A7D9048A09B}"/>
          </ac:picMkLst>
        </pc:picChg>
        <pc:picChg chg="add del">
          <ac:chgData name="bhawana agarwal" userId="e8351e6406acba59" providerId="LiveId" clId="{8476248A-8437-4E46-9CB6-1618CB93491F}" dt="2023-08-19T16:49:48.794" v="386" actId="26606"/>
          <ac:picMkLst>
            <pc:docMk/>
            <pc:sldMk cId="2577845360" sldId="272"/>
            <ac:picMk id="7" creationId="{8A5C865B-FDB0-774B-67EA-091B351FF24A}"/>
          </ac:picMkLst>
        </pc:picChg>
      </pc:sldChg>
      <pc:sldChg chg="addSp delSp modSp new mod setBg">
        <pc:chgData name="bhawana agarwal" userId="e8351e6406acba59" providerId="LiveId" clId="{8476248A-8437-4E46-9CB6-1618CB93491F}" dt="2023-08-19T17:03:49.325" v="664" actId="5793"/>
        <pc:sldMkLst>
          <pc:docMk/>
          <pc:sldMk cId="897805237" sldId="273"/>
        </pc:sldMkLst>
        <pc:spChg chg="mod">
          <ac:chgData name="bhawana agarwal" userId="e8351e6406acba59" providerId="LiveId" clId="{8476248A-8437-4E46-9CB6-1618CB93491F}" dt="2023-08-19T17:03:42.073" v="662" actId="26606"/>
          <ac:spMkLst>
            <pc:docMk/>
            <pc:sldMk cId="897805237" sldId="273"/>
            <ac:spMk id="2" creationId="{AD2F75DA-0745-02FC-27BD-DA0FB79558CE}"/>
          </ac:spMkLst>
        </pc:spChg>
        <pc:spChg chg="mod">
          <ac:chgData name="bhawana agarwal" userId="e8351e6406acba59" providerId="LiveId" clId="{8476248A-8437-4E46-9CB6-1618CB93491F}" dt="2023-08-19T17:03:46.575" v="663" actId="5793"/>
          <ac:spMkLst>
            <pc:docMk/>
            <pc:sldMk cId="897805237" sldId="273"/>
            <ac:spMk id="3" creationId="{CC8B0CAE-881C-2C1C-3B9E-0D36059B25B9}"/>
          </ac:spMkLst>
        </pc:spChg>
        <pc:spChg chg="add del mod">
          <ac:chgData name="bhawana agarwal" userId="e8351e6406acba59" providerId="LiveId" clId="{8476248A-8437-4E46-9CB6-1618CB93491F}" dt="2023-08-19T16:52:59.704" v="468" actId="478"/>
          <ac:spMkLst>
            <pc:docMk/>
            <pc:sldMk cId="897805237" sldId="273"/>
            <ac:spMk id="4" creationId="{4EED0D2A-D1A1-1FC3-4DC4-857A3F6015A0}"/>
          </ac:spMkLst>
        </pc:spChg>
        <pc:spChg chg="add mod">
          <ac:chgData name="bhawana agarwal" userId="e8351e6406acba59" providerId="LiveId" clId="{8476248A-8437-4E46-9CB6-1618CB93491F}" dt="2023-08-19T17:03:49.325" v="664" actId="5793"/>
          <ac:spMkLst>
            <pc:docMk/>
            <pc:sldMk cId="897805237" sldId="273"/>
            <ac:spMk id="5" creationId="{3F9834E3-768A-75BB-7011-B232CBEFC28F}"/>
          </ac:spMkLst>
        </pc:spChg>
        <pc:spChg chg="add">
          <ac:chgData name="bhawana agarwal" userId="e8351e6406acba59" providerId="LiveId" clId="{8476248A-8437-4E46-9CB6-1618CB93491F}" dt="2023-08-19T17:03:42.073" v="662" actId="26606"/>
          <ac:spMkLst>
            <pc:docMk/>
            <pc:sldMk cId="897805237" sldId="273"/>
            <ac:spMk id="10" creationId="{428D436F-9ACD-4C92-AFC8-C934C527A6A4}"/>
          </ac:spMkLst>
        </pc:spChg>
        <pc:spChg chg="add">
          <ac:chgData name="bhawana agarwal" userId="e8351e6406acba59" providerId="LiveId" clId="{8476248A-8437-4E46-9CB6-1618CB93491F}" dt="2023-08-19T17:03:42.073" v="662" actId="26606"/>
          <ac:spMkLst>
            <pc:docMk/>
            <pc:sldMk cId="897805237" sldId="273"/>
            <ac:spMk id="12" creationId="{090538E0-A884-4E60-A6AB-77D830E2FCED}"/>
          </ac:spMkLst>
        </pc:spChg>
        <pc:spChg chg="add">
          <ac:chgData name="bhawana agarwal" userId="e8351e6406acba59" providerId="LiveId" clId="{8476248A-8437-4E46-9CB6-1618CB93491F}" dt="2023-08-19T17:03:42.073" v="662" actId="26606"/>
          <ac:spMkLst>
            <pc:docMk/>
            <pc:sldMk cId="897805237" sldId="273"/>
            <ac:spMk id="14" creationId="{DB0D7DD0-1C67-4D4C-9E06-678233DB84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20AC4-ADEC-43C8-B821-513F6A8D70C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4949A-AFA0-4E16-9D32-A8235260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B953-F8AA-CCEE-B05E-31597BAD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7D81A-1F77-8368-2B94-454BDA8EB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8FF0-053C-EA6B-5AD9-5E5CC6D1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CFE44-DF98-77C2-D216-5ED8793A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2A5C-FCFB-D1FC-2B3E-2F9A0B07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0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35E5-2E81-AC41-0744-C467586E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F42BF-5D05-DB04-8B98-BD74E1D0F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CED4-8A9B-660D-A8B6-92A443B9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8A6D-D2A0-71DE-2F05-655FCB75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60F13-2E05-9FD5-35F3-64A405AB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6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145B7-56EC-48BA-C448-E095F4CC7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12496-F720-9071-7D01-C31A00572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0AF7A-843E-AEE3-5CA5-1F9271A5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49590-AC7D-2C13-B134-D49D9688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F061A-0C00-2B54-1D34-F5CB7837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4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4B61-271F-DD3D-D1EF-21393A6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61D1-AC4E-C991-8A27-FC0CF41F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5F02-9476-BCC5-C46D-AE23C142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54722-B983-DF68-CDBE-8F2A807F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4EB3-5277-E22A-47EE-CC6A340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6390-C215-8238-7ABE-85122EE8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26C16-8062-643A-D3A1-9BCFD7D4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6F800-66A7-2153-4DBD-4F8EE355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AE63-8129-A953-A9B8-6FEF981F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51B4-B50A-5929-1F9E-C37CF7A8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2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2A68-6BE3-ED0C-A6E1-D5C5C50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BF5B-CB6A-06F4-1B1E-F46891243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B642F-14E3-1F3E-3D1C-C075B3D0C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F9160-1CD9-FB3B-1731-C051F14A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B428D-C621-563C-C91A-8D2ED20D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10715-7795-E698-1659-B4244940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3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40CE-93A0-65FB-5825-A2B0A324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0034D-3685-1FF0-C253-5F1AD47AC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71E52-98B7-11DA-E0C6-A75A605F4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B7B0E-D8B3-633D-FB19-BFC780D13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BA800-A6AC-AA68-B59C-C7F0B2A83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074F0-71EC-828F-F40F-3DDFA1F7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E10D8-618D-8727-006B-81F548A9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22111-7435-FB8E-AB2A-1B963619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36A9-53A8-1B15-D903-9CB0FA4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F37EC-B99F-9AF3-EA05-82D1DB74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6D4B6-8D3A-B7A2-ABA8-17D1FE3A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66FE2-6555-39EA-73CA-C92E6990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D2CB0-10BC-A91E-1C69-87C4BE5F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0B371-BD00-1E09-3819-44E14F1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2D52C-4479-9CF5-087F-0FADA1A6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1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53B0-3C77-EE71-D230-36197304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6D41-BB27-EC17-D41E-D6925ABE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EEAB6-1313-2F15-FAA0-C7BD10396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2B332-6993-613C-757E-0B0E04C1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D4920-1FF1-8822-85A4-F9D06AD7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675C3-0FF8-E033-289A-02A9B8D3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6BEB-56E6-E9AE-0EAE-D54B868C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0782A-73D4-F64A-8DCF-C0D4F97B1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BA3EB-17B0-3D6B-B3DF-067CCE30D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65D64-A64A-CCA1-69F3-72D3BE88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AD6B-75A7-4486-9C42-98CF9B1B2C3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E9250-1C80-5138-7537-E0C1483B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9561E-ED11-1875-9CF7-6D98ABC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9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B8CC7-B0FB-4658-55BB-FB1AAA53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8DB57-9B73-927D-1376-792E13D6B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487A0-6613-5DB2-6089-866D8F883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6AD6B-75A7-4486-9C42-98CF9B1B2C3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0F501-02AC-21FA-4525-2E3070443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C60A3-1CB9-78ED-E3F7-B6317EADF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3E3B4-2C87-4C31-9C34-9C141500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A circular pattern with dots and lines&#10;&#10;Description automatically generated">
            <a:extLst>
              <a:ext uri="{FF2B5EF4-FFF2-40B4-BE49-F238E27FC236}">
                <a16:creationId xmlns:a16="http://schemas.microsoft.com/office/drawing/2014/main" id="{BCF389A2-C705-487E-C18C-8FF888C2B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0" r="26048" b="897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2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DEF2E-2D4B-DBF9-9813-DA2DA5976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What is the perfect size of a dataset?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54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7D2DC-A882-FF3F-4486-4FC60E9C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Power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8F08E7-4D21-FA1A-26AB-91CD5A3A4154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C60BDE-6672-CF79-3D25-9CD2277805C3}"/>
              </a:ext>
            </a:extLst>
          </p:cNvPr>
          <p:cNvSpPr txBox="1"/>
          <p:nvPr/>
        </p:nvSpPr>
        <p:spPr>
          <a:xfrm>
            <a:off x="7471923" y="627017"/>
            <a:ext cx="278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is power analysis?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DD1582-134C-BCE6-9EAC-023EA9D2DAB9}"/>
              </a:ext>
            </a:extLst>
          </p:cNvPr>
          <p:cNvSpPr txBox="1"/>
          <p:nvPr/>
        </p:nvSpPr>
        <p:spPr>
          <a:xfrm>
            <a:off x="7471923" y="1281660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do we calculate it?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F1D881-2C2E-D089-ABCF-A4A3F498E8C8}"/>
              </a:ext>
            </a:extLst>
          </p:cNvPr>
          <p:cNvSpPr txBox="1"/>
          <p:nvPr/>
        </p:nvSpPr>
        <p:spPr>
          <a:xfrm>
            <a:off x="7564345" y="1823955"/>
            <a:ext cx="255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Our results: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A3ED50-7CDA-FA65-05C4-638D50AF3891}"/>
              </a:ext>
            </a:extLst>
          </p:cNvPr>
          <p:cNvGrpSpPr/>
          <p:nvPr/>
        </p:nvGrpSpPr>
        <p:grpSpPr>
          <a:xfrm>
            <a:off x="6103433" y="2238892"/>
            <a:ext cx="6081133" cy="1712680"/>
            <a:chOff x="6103433" y="2238892"/>
            <a:chExt cx="6081133" cy="171268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1AC516-6134-CFF0-59E0-1E8899A35245}"/>
                </a:ext>
              </a:extLst>
            </p:cNvPr>
            <p:cNvSpPr txBox="1"/>
            <p:nvPr/>
          </p:nvSpPr>
          <p:spPr>
            <a:xfrm>
              <a:off x="6393448" y="2238892"/>
              <a:ext cx="1170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For F-test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FA5F8A7-FFE1-57F3-CDD0-B33C56320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3433" y="2678922"/>
              <a:ext cx="6081133" cy="127265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59F897-D9B9-2376-0259-61231C0D7C16}"/>
              </a:ext>
            </a:extLst>
          </p:cNvPr>
          <p:cNvGrpSpPr/>
          <p:nvPr/>
        </p:nvGrpSpPr>
        <p:grpSpPr>
          <a:xfrm>
            <a:off x="6110867" y="4140718"/>
            <a:ext cx="6073699" cy="2580531"/>
            <a:chOff x="6110867" y="4140718"/>
            <a:chExt cx="6073699" cy="25805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FFB32E-596D-B353-EFD9-502D3BF25DF9}"/>
                </a:ext>
              </a:extLst>
            </p:cNvPr>
            <p:cNvSpPr txBox="1"/>
            <p:nvPr/>
          </p:nvSpPr>
          <p:spPr>
            <a:xfrm>
              <a:off x="6393448" y="4140718"/>
              <a:ext cx="1644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For A/B testing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C040F26-7BD3-7413-93AD-6DB9285AD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0867" y="4739877"/>
              <a:ext cx="6073699" cy="1981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490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D4CD4-3606-9F66-C8A3-30C995F0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kern="12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How do we decide on the values of parameters?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4EE35E15-66DC-E59A-2ABE-C6036F8AD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16424"/>
            <a:ext cx="7214616" cy="47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5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2DCC8-DFE2-F91B-DE95-9CAEB370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Mead’s correction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FC267-440E-2F50-8297-43DE8E9B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97" y="2971800"/>
            <a:ext cx="9934813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4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98560-2160-C7AE-5B3E-E12B6522B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b="0" i="0">
                <a:effectLst/>
                <a:latin typeface="Söhne"/>
              </a:rPr>
              <a:t>The correction factor in Mead's correction is given by:</a:t>
            </a:r>
          </a:p>
          <a:p>
            <a:pPr marL="0" indent="0">
              <a:buNone/>
            </a:pPr>
            <a:r>
              <a:rPr lang="en-US" sz="1500" b="0" i="0">
                <a:effectLst/>
                <a:latin typeface="KaTeX_Main"/>
              </a:rPr>
              <a:t>Correction Factor = (</a:t>
            </a:r>
            <a:r>
              <a:rPr lang="en-US" sz="1500" b="0" i="1">
                <a:effectLst/>
                <a:latin typeface="KaTeX_Math"/>
              </a:rPr>
              <a:t>n</a:t>
            </a:r>
            <a:r>
              <a:rPr lang="en-US" sz="1500" b="0" i="0">
                <a:effectLst/>
                <a:latin typeface="KaTeX_Main"/>
              </a:rPr>
              <a:t>−1/6​) × Sample Kurtosis</a:t>
            </a:r>
            <a:endParaRPr lang="en-US" sz="1500" b="0" i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1500" b="0" i="0">
                <a:effectLst/>
                <a:latin typeface="Söhne"/>
              </a:rPr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1">
                <a:effectLst/>
                <a:latin typeface="KaTeX_Math"/>
              </a:rPr>
              <a:t>n</a:t>
            </a:r>
            <a:r>
              <a:rPr lang="en-US" sz="1500" b="0" i="0">
                <a:effectLst/>
                <a:latin typeface="Söhne"/>
              </a:rPr>
              <a:t> is the sample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KaTeX_Main"/>
              </a:rPr>
              <a:t>Sample Kurtosis</a:t>
            </a:r>
            <a:r>
              <a:rPr lang="en-US" sz="1500" b="0" i="0">
                <a:effectLst/>
                <a:latin typeface="Söhne"/>
              </a:rPr>
              <a:t> is the kurtosis calculated from the sample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>
              <a:latin typeface="Söhne"/>
            </a:endParaRPr>
          </a:p>
          <a:p>
            <a:pPr marL="0" indent="0">
              <a:buNone/>
            </a:pPr>
            <a:r>
              <a:rPr lang="en-US" sz="1500" b="0" i="0">
                <a:effectLst/>
                <a:latin typeface="Söhne"/>
              </a:rPr>
              <a:t>The correction factor takes into account the kurtosis of the distribution and adjusts the sample variance accordingly. By considering the kurtosis, Mead's correction attempts to provide a more accurate estimate of the population variance, especially when the distribution deviates from normality.</a:t>
            </a:r>
          </a:p>
          <a:p>
            <a:pPr marL="0" indent="0">
              <a:buNone/>
            </a:pPr>
            <a:r>
              <a:rPr lang="en-US" sz="1500" b="0" i="0">
                <a:effectLst/>
                <a:latin typeface="Söhne"/>
              </a:rPr>
              <a:t>The formula for calculating the corrected sample variance using Mead's correction is:</a:t>
            </a:r>
          </a:p>
          <a:p>
            <a:pPr marL="0" indent="0">
              <a:buNone/>
            </a:pPr>
            <a:r>
              <a:rPr lang="en-US" sz="1500" b="0" i="0">
                <a:effectLst/>
                <a:latin typeface="KaTeX_Main"/>
              </a:rPr>
              <a:t>Corrected Sample Variance=</a:t>
            </a:r>
            <a:r>
              <a:rPr lang="en-US" sz="1500" b="0" i="1">
                <a:effectLst/>
                <a:latin typeface="KaTeX_Math"/>
              </a:rPr>
              <a:t> (</a:t>
            </a:r>
            <a:r>
              <a:rPr lang="en-US" sz="1500" b="0" i="0">
                <a:effectLst/>
                <a:latin typeface="KaTeX_Main"/>
              </a:rPr>
              <a:t>(</a:t>
            </a:r>
            <a:r>
              <a:rPr lang="en-US" sz="1500" b="0" i="1">
                <a:effectLst/>
                <a:latin typeface="KaTeX_Math"/>
              </a:rPr>
              <a:t>n</a:t>
            </a:r>
            <a:r>
              <a:rPr lang="en-US" sz="1500" b="0" i="0">
                <a:effectLst/>
                <a:latin typeface="KaTeX_Main"/>
              </a:rPr>
              <a:t>−1)(</a:t>
            </a:r>
            <a:r>
              <a:rPr lang="en-US" sz="1500" b="0" i="1">
                <a:effectLst/>
                <a:latin typeface="KaTeX_Math"/>
              </a:rPr>
              <a:t>n</a:t>
            </a:r>
            <a:r>
              <a:rPr lang="en-US" sz="1500" b="0" i="0">
                <a:effectLst/>
                <a:latin typeface="KaTeX_Main"/>
              </a:rPr>
              <a:t>−2)​/ </a:t>
            </a:r>
            <a:r>
              <a:rPr lang="en-US" sz="1500" b="0" i="1">
                <a:effectLst/>
                <a:latin typeface="KaTeX_Math"/>
              </a:rPr>
              <a:t>n</a:t>
            </a:r>
            <a:r>
              <a:rPr lang="en-US" sz="1500" b="0" i="0">
                <a:effectLst/>
                <a:latin typeface="KaTeX_Main"/>
              </a:rPr>
              <a:t>(</a:t>
            </a:r>
            <a:r>
              <a:rPr lang="en-US" sz="1500" b="0" i="1">
                <a:effectLst/>
                <a:latin typeface="KaTeX_Math"/>
              </a:rPr>
              <a:t>n</a:t>
            </a:r>
            <a:r>
              <a:rPr lang="en-US" sz="1500" b="0" i="0">
                <a:effectLst/>
                <a:latin typeface="KaTeX_Main"/>
              </a:rPr>
              <a:t>−3) ) × Sample Variance − Correction Factor</a:t>
            </a:r>
            <a:endParaRPr lang="en-US" sz="1500" b="0" i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1500" b="0" i="0">
                <a:effectLst/>
                <a:latin typeface="Söhne"/>
              </a:rPr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KaTeX_Main"/>
              </a:rPr>
              <a:t>Sample Variance</a:t>
            </a:r>
            <a:r>
              <a:rPr lang="en-US" sz="1500" b="0" i="0">
                <a:effectLst/>
                <a:latin typeface="Söhne"/>
              </a:rPr>
              <a:t> is the regular sample variance calculated from the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 b="0" i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7784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F75DA-0745-02FC-27BD-DA0FB795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Simulation using Power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0CAE-881C-2C1C-3B9E-0D36059B2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36" y="640080"/>
            <a:ext cx="5053066" cy="25466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</a:rPr>
              <a:t>If analytical solutions are complex, simulations can help us estimate the required sample size by generating data and analyzing it repeatedly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834E3-768A-75BB-7011-B232CBEFC28F}"/>
              </a:ext>
            </a:extLst>
          </p:cNvPr>
          <p:cNvSpPr txBox="1"/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Scenario: </a:t>
            </a:r>
            <a:r>
              <a:rPr lang="en-US" sz="2000" dirty="0"/>
              <a:t>Suppose you want to conduct an experiment comparing two diets (Diet A and Diet B) to improve the overall weight loss journey of the people.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97805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90EC-25B6-F96F-1F76-CCC61556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/>
          <a:lstStyle/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B024D-F760-E151-46AA-2FC092C0AA9F}"/>
              </a:ext>
            </a:extLst>
          </p:cNvPr>
          <p:cNvSpPr txBox="1"/>
          <p:nvPr/>
        </p:nvSpPr>
        <p:spPr>
          <a:xfrm>
            <a:off x="1240971" y="1782147"/>
            <a:ext cx="99650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Approach (through experimentation):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 This approach provides direct insights into how a model performs on a real-world dataset. It allows you to see the actual impact of dataset size on model performance.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Case: This approach is useful when you have access to a dataset and want to assess model performance realistically. It helps you understand the challenges and limitations of working with a small dataset.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Approach (Using Power Analysis or other methods):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 Power analysis helps you estimate the required sample size to achieve a certain level of statistical power for hypothesis testing. It helps in planning studies and experiments by ensuring you have enough data to detect meaningful effects.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Case: This approach is beneficial when you're planning a study or experiment and want to ensure that your sample size is sufficient to detect the effect size you're interested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0F7AC-4BEB-9648-D17F-76B0BE1F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PIPELINE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model&#10;&#10;Description automatically generated">
            <a:extLst>
              <a:ext uri="{FF2B5EF4-FFF2-40B4-BE49-F238E27FC236}">
                <a16:creationId xmlns:a16="http://schemas.microsoft.com/office/drawing/2014/main" id="{33596AAF-4B5D-A581-A0E6-972934C27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959209"/>
            <a:ext cx="7214616" cy="29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4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7F9A7-D15C-0242-01F6-36F31A83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GARBAGE</a:t>
            </a:r>
            <a:r>
              <a:rPr lang="en-US" sz="4600" dirty="0"/>
              <a:t> </a:t>
            </a:r>
            <a:r>
              <a:rPr lang="en-US" sz="4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</a:t>
            </a:r>
            <a:r>
              <a:rPr lang="en-US" sz="4600" dirty="0"/>
              <a:t>,</a:t>
            </a:r>
            <a:br>
              <a:rPr lang="en-US" sz="4600" dirty="0"/>
            </a:br>
            <a:r>
              <a:rPr lang="en-US" sz="4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GARBAGE</a:t>
            </a:r>
            <a:r>
              <a:rPr lang="en-US" sz="4600" dirty="0"/>
              <a:t> </a:t>
            </a:r>
            <a:r>
              <a:rPr lang="en-US" sz="4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</a:t>
            </a:r>
            <a:endParaRPr lang="en-US" sz="4600" dirty="0"/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DDDC-C995-8CE1-082D-FA706C129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b="1" i="0" dirty="0">
                <a:effectLst/>
                <a:latin typeface="+mj-lt"/>
              </a:rPr>
              <a:t>Failed industrial projects because of the faulty dataset</a:t>
            </a:r>
          </a:p>
          <a:p>
            <a:r>
              <a:rPr lang="en-US" sz="1500" b="1" i="0" dirty="0">
                <a:effectLst/>
                <a:latin typeface="+mj-lt"/>
              </a:rPr>
              <a:t>Tay, Microsoft's Chatbot (2016)</a:t>
            </a:r>
          </a:p>
          <a:p>
            <a:pPr marL="617220" lvl="1" indent="-342900"/>
            <a:r>
              <a:rPr lang="en-US" sz="1500" dirty="0">
                <a:latin typeface="+mj-lt"/>
              </a:rPr>
              <a:t>Use – To learn from and engage with users’ conversations</a:t>
            </a:r>
            <a:endParaRPr lang="en-US" sz="1500" b="0" i="0" dirty="0">
              <a:effectLst/>
              <a:latin typeface="+mj-lt"/>
            </a:endParaRPr>
          </a:p>
          <a:p>
            <a:pPr marL="617220" lvl="1" indent="-342900"/>
            <a:r>
              <a:rPr lang="en-US" sz="1500" b="0" i="0" dirty="0">
                <a:effectLst/>
                <a:latin typeface="+mj-lt"/>
              </a:rPr>
              <a:t>Issue - Started posting offensive and inappropriate messages</a:t>
            </a:r>
          </a:p>
          <a:p>
            <a:pPr marL="617220" lvl="1" indent="-342900"/>
            <a:r>
              <a:rPr lang="en-US" sz="1500" b="0" i="0" dirty="0">
                <a:effectLst/>
                <a:latin typeface="+mj-lt"/>
              </a:rPr>
              <a:t>Reason – bot learned from the biased and toxic interactions </a:t>
            </a:r>
            <a:r>
              <a:rPr lang="en-US" sz="1500" dirty="0">
                <a:latin typeface="+mj-lt"/>
              </a:rPr>
              <a:t>with users</a:t>
            </a:r>
            <a:endParaRPr lang="en-US" sz="1500" b="0" i="0" dirty="0">
              <a:effectLst/>
              <a:latin typeface="+mj-lt"/>
            </a:endParaRPr>
          </a:p>
          <a:p>
            <a:r>
              <a:rPr lang="en-US" sz="1500" b="1" i="0" dirty="0">
                <a:effectLst/>
                <a:latin typeface="+mj-lt"/>
              </a:rPr>
              <a:t>Google Photos' Racist Labeling (2015)</a:t>
            </a:r>
          </a:p>
          <a:p>
            <a:pPr marL="617220" lvl="1" indent="-342900"/>
            <a:r>
              <a:rPr lang="en-US" sz="1500" i="0" dirty="0">
                <a:effectLst/>
                <a:latin typeface="+mj-lt"/>
              </a:rPr>
              <a:t>Use – Label images</a:t>
            </a:r>
          </a:p>
          <a:p>
            <a:pPr marL="617220" lvl="1" indent="-342900"/>
            <a:r>
              <a:rPr lang="en-US" sz="1500" dirty="0">
                <a:latin typeface="+mj-lt"/>
              </a:rPr>
              <a:t>Issue – Labeled a photo of two black people as “gorillas”</a:t>
            </a:r>
          </a:p>
          <a:p>
            <a:pPr marL="617220" lvl="1" indent="-342900"/>
            <a:r>
              <a:rPr lang="en-US" sz="1500" i="0" dirty="0">
                <a:effectLst/>
                <a:latin typeface="+mj-lt"/>
              </a:rPr>
              <a:t>Reason – Algorithm’s insensitivity and lack of diversity in training data</a:t>
            </a:r>
          </a:p>
          <a:p>
            <a:r>
              <a:rPr lang="en-US" sz="1500" b="1" i="0" dirty="0">
                <a:effectLst/>
                <a:latin typeface="+mj-lt"/>
              </a:rPr>
              <a:t>Amazon's AI Recruiting Tool (2018)</a:t>
            </a:r>
          </a:p>
          <a:p>
            <a:pPr marL="617220" lvl="1" indent="-342900"/>
            <a:r>
              <a:rPr lang="en-US" sz="1500" i="0" dirty="0">
                <a:effectLst/>
                <a:latin typeface="+mj-lt"/>
              </a:rPr>
              <a:t>Use – to review resumes and ide</a:t>
            </a:r>
            <a:r>
              <a:rPr lang="en-US" sz="1500" dirty="0">
                <a:latin typeface="+mj-lt"/>
              </a:rPr>
              <a:t>ntify the most qualified candidates</a:t>
            </a:r>
          </a:p>
          <a:p>
            <a:pPr marL="617220" lvl="1" indent="-342900"/>
            <a:r>
              <a:rPr lang="en-US" sz="1500" i="0" dirty="0">
                <a:effectLst/>
                <a:latin typeface="+mj-lt"/>
              </a:rPr>
              <a:t>Issue – Biased against female applica</a:t>
            </a:r>
            <a:r>
              <a:rPr lang="en-US" sz="1500" dirty="0">
                <a:latin typeface="+mj-lt"/>
              </a:rPr>
              <a:t>nts</a:t>
            </a:r>
          </a:p>
          <a:p>
            <a:pPr marL="617220" lvl="1" indent="-342900"/>
            <a:r>
              <a:rPr lang="en-US" sz="1500" i="0" dirty="0">
                <a:effectLst/>
                <a:latin typeface="+mj-lt"/>
              </a:rPr>
              <a:t>Reason – predominant</a:t>
            </a:r>
            <a:r>
              <a:rPr lang="en-US" sz="1500" dirty="0">
                <a:latin typeface="+mj-lt"/>
              </a:rPr>
              <a:t>ly male-oriented training data</a:t>
            </a:r>
            <a:endParaRPr lang="en-US" sz="1500" i="0" dirty="0">
              <a:effectLst/>
              <a:latin typeface="+mj-lt"/>
            </a:endParaRPr>
          </a:p>
          <a:p>
            <a:endParaRPr lang="en-US" sz="1500" dirty="0">
              <a:latin typeface="+mj-lt"/>
            </a:endParaRPr>
          </a:p>
        </p:txBody>
      </p:sp>
      <p:pic>
        <p:nvPicPr>
          <p:cNvPr id="4" name="Content Placeholder 4" descr="A cartoon of a computer&#10;&#10;Description automatically generated">
            <a:extLst>
              <a:ext uri="{FF2B5EF4-FFF2-40B4-BE49-F238E27FC236}">
                <a16:creationId xmlns:a16="http://schemas.microsoft.com/office/drawing/2014/main" id="{A11E9291-78B7-B0A8-C4E7-8CDDCC567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4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0F0E-CC50-9894-DAE2-58C7CB62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6235"/>
            <a:ext cx="7729728" cy="10413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can be the right size of data for machine learning?</a:t>
            </a:r>
          </a:p>
        </p:txBody>
      </p:sp>
      <p:pic>
        <p:nvPicPr>
          <p:cNvPr id="5" name="Content Placeholder 4" descr="A colorful confetti on a black background&#10;&#10;Description automatically generated">
            <a:extLst>
              <a:ext uri="{FF2B5EF4-FFF2-40B4-BE49-F238E27FC236}">
                <a16:creationId xmlns:a16="http://schemas.microsoft.com/office/drawing/2014/main" id="{CE289023-50E3-0BBC-58FD-8014236C7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70" y="1520891"/>
            <a:ext cx="8045060" cy="4525347"/>
          </a:xfrm>
        </p:spPr>
      </p:pic>
      <p:sp>
        <p:nvSpPr>
          <p:cNvPr id="8" name="Minus Sign 7">
            <a:extLst>
              <a:ext uri="{FF2B5EF4-FFF2-40B4-BE49-F238E27FC236}">
                <a16:creationId xmlns:a16="http://schemas.microsoft.com/office/drawing/2014/main" id="{E14E9F50-9ED5-13E9-2C05-E16613272F69}"/>
              </a:ext>
            </a:extLst>
          </p:cNvPr>
          <p:cNvSpPr/>
          <p:nvPr/>
        </p:nvSpPr>
        <p:spPr>
          <a:xfrm rot="2606068">
            <a:off x="4823927" y="3876869"/>
            <a:ext cx="2164702" cy="480527"/>
          </a:xfrm>
          <a:prstGeom prst="mathMinus">
            <a:avLst>
              <a:gd name="adj1" fmla="val 2351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9E600742-FA3D-E9A6-5FAC-8DC55E7BC674}"/>
              </a:ext>
            </a:extLst>
          </p:cNvPr>
          <p:cNvSpPr/>
          <p:nvPr/>
        </p:nvSpPr>
        <p:spPr>
          <a:xfrm rot="7711835">
            <a:off x="4823929" y="3876866"/>
            <a:ext cx="2164702" cy="480527"/>
          </a:xfrm>
          <a:prstGeom prst="mathMinus">
            <a:avLst>
              <a:gd name="adj1" fmla="val 2351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6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artoon of a person with his hand on his chin&#10;&#10;Description automatically generated">
            <a:extLst>
              <a:ext uri="{FF2B5EF4-FFF2-40B4-BE49-F238E27FC236}">
                <a16:creationId xmlns:a16="http://schemas.microsoft.com/office/drawing/2014/main" id="{660538E6-6583-B553-938C-5B064A294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t="7781" r="10724" b="11627"/>
          <a:stretch/>
        </p:blipFill>
        <p:spPr>
          <a:xfrm>
            <a:off x="3954283" y="2134767"/>
            <a:ext cx="3763097" cy="4055637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FE2A34-84B5-F17A-7CB4-4059FDCBD757}"/>
              </a:ext>
            </a:extLst>
          </p:cNvPr>
          <p:cNvGrpSpPr/>
          <p:nvPr/>
        </p:nvGrpSpPr>
        <p:grpSpPr>
          <a:xfrm>
            <a:off x="5315992" y="33778"/>
            <a:ext cx="3333486" cy="1901502"/>
            <a:chOff x="5315992" y="33778"/>
            <a:chExt cx="3333486" cy="1901502"/>
          </a:xfrm>
        </p:grpSpPr>
        <p:sp>
          <p:nvSpPr>
            <p:cNvPr id="12" name="Thought Bubble: Cloud 11">
              <a:extLst>
                <a:ext uri="{FF2B5EF4-FFF2-40B4-BE49-F238E27FC236}">
                  <a16:creationId xmlns:a16="http://schemas.microsoft.com/office/drawing/2014/main" id="{194E1F59-89FE-C4C5-72FE-6637E4C6491F}"/>
                </a:ext>
              </a:extLst>
            </p:cNvPr>
            <p:cNvSpPr/>
            <p:nvPr/>
          </p:nvSpPr>
          <p:spPr>
            <a:xfrm>
              <a:off x="5315992" y="33778"/>
              <a:ext cx="3333486" cy="1901502"/>
            </a:xfrm>
            <a:prstGeom prst="cloudCallou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D9BDF9-BD1A-2C15-C8A9-A52314B2096E}"/>
                </a:ext>
              </a:extLst>
            </p:cNvPr>
            <p:cNvSpPr txBox="1"/>
            <p:nvPr/>
          </p:nvSpPr>
          <p:spPr>
            <a:xfrm flipH="1">
              <a:off x="5671691" y="580419"/>
              <a:ext cx="2622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Then, what could be the possible ways to find the right sample data size?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52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A953FFC1-850D-6907-30AC-67A39C3BA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B01F4-B259-70DA-5F7E-D2E7F753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5400" b="1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Possible ways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9B0BB-BF7C-BB81-24FF-5FFE21413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Rule of thumb</a:t>
            </a:r>
          </a:p>
          <a:p>
            <a:r>
              <a:rPr lang="en-US" sz="2200" dirty="0">
                <a:solidFill>
                  <a:srgbClr val="FFFFFF"/>
                </a:solidFill>
              </a:rPr>
              <a:t>Cross-validation method</a:t>
            </a:r>
          </a:p>
          <a:p>
            <a:r>
              <a:rPr lang="en-US" sz="2200" dirty="0">
                <a:solidFill>
                  <a:srgbClr val="FFFFFF"/>
                </a:solidFill>
              </a:rPr>
              <a:t>Learning curve</a:t>
            </a:r>
          </a:p>
          <a:p>
            <a:r>
              <a:rPr lang="en-US" sz="2200" dirty="0">
                <a:solidFill>
                  <a:srgbClr val="FFFFFF"/>
                </a:solidFill>
              </a:rPr>
              <a:t>Power analysis</a:t>
            </a:r>
          </a:p>
          <a:p>
            <a:r>
              <a:rPr lang="en-US" sz="2200" dirty="0">
                <a:solidFill>
                  <a:srgbClr val="FFFFFF"/>
                </a:solidFill>
              </a:rPr>
              <a:t>Mead’s correction using Power analysis</a:t>
            </a:r>
          </a:p>
          <a:p>
            <a:r>
              <a:rPr lang="en-US" sz="2200" dirty="0">
                <a:solidFill>
                  <a:srgbClr val="FFFFFF"/>
                </a:solidFill>
              </a:rPr>
              <a:t>Simulation using Power analysis</a:t>
            </a:r>
          </a:p>
          <a:p>
            <a:r>
              <a:rPr lang="en-US" sz="2200" dirty="0">
                <a:solidFill>
                  <a:srgbClr val="FFFFFF"/>
                </a:solidFill>
              </a:rPr>
              <a:t>Consulting with the experts</a:t>
            </a:r>
          </a:p>
        </p:txBody>
      </p:sp>
    </p:spTree>
    <p:extLst>
      <p:ext uri="{BB962C8B-B14F-4D97-AF65-F5344CB8AC3E}">
        <p14:creationId xmlns:p14="http://schemas.microsoft.com/office/powerpoint/2010/main" val="22890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3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A3FA7-D905-A2B2-886E-A45CCAD5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Rule of thumb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BE385-B832-D11F-F032-9B51A9AC1A11}"/>
              </a:ext>
            </a:extLst>
          </p:cNvPr>
          <p:cNvSpPr txBox="1"/>
          <p:nvPr/>
        </p:nvSpPr>
        <p:spPr>
          <a:xfrm>
            <a:off x="6089904" y="618060"/>
            <a:ext cx="2673161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solidFill>
                  <a:srgbClr val="FFFFFF"/>
                </a:solidFill>
                <a:latin typeface="+mj-lt"/>
              </a:rPr>
              <a:t>No. of features * 10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D4742AD-B1C0-CD59-9995-9CE913AC3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573840"/>
            <a:ext cx="10917936" cy="207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F0929-AB3E-850C-CB73-A0A36E244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5268"/>
            <a:ext cx="10515599" cy="7957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b="1" kern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Cross-validation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ECCE9E7E-64E6-9F2A-5CE0-6B97B3F0B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64" y="3975471"/>
            <a:ext cx="10616710" cy="240468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385C347-0DEE-DDB4-D9F9-7FA5276B1D2D}"/>
              </a:ext>
            </a:extLst>
          </p:cNvPr>
          <p:cNvGrpSpPr/>
          <p:nvPr/>
        </p:nvGrpSpPr>
        <p:grpSpPr>
          <a:xfrm>
            <a:off x="739451" y="1831204"/>
            <a:ext cx="10713099" cy="646331"/>
            <a:chOff x="838199" y="2065101"/>
            <a:chExt cx="10713099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A0D7E6-3524-872F-C3C4-C23B6425B66D}"/>
                </a:ext>
              </a:extLst>
            </p:cNvPr>
            <p:cNvSpPr txBox="1"/>
            <p:nvPr/>
          </p:nvSpPr>
          <p:spPr>
            <a:xfrm>
              <a:off x="838199" y="2142035"/>
              <a:ext cx="2324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How does this work?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62334F-9B11-ECAB-AB2F-8A666ED567BF}"/>
                </a:ext>
              </a:extLst>
            </p:cNvPr>
            <p:cNvSpPr txBox="1"/>
            <p:nvPr/>
          </p:nvSpPr>
          <p:spPr>
            <a:xfrm>
              <a:off x="3676260" y="2065101"/>
              <a:ext cx="7875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dirty="0">
                  <a:solidFill>
                    <a:srgbClr val="212121"/>
                  </a:solidFill>
                  <a:effectLst/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The data set is split into multiple folds, and a model is trained and evaluated on different subsets of the data</a:t>
              </a:r>
              <a:endParaRPr lang="en-US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51A555-9DA6-2E2C-194A-045180C56BA7}"/>
              </a:ext>
            </a:extLst>
          </p:cNvPr>
          <p:cNvGrpSpPr/>
          <p:nvPr/>
        </p:nvGrpSpPr>
        <p:grpSpPr>
          <a:xfrm>
            <a:off x="1247208" y="2703704"/>
            <a:ext cx="9697585" cy="923330"/>
            <a:chOff x="836676" y="3237722"/>
            <a:chExt cx="9697585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1FE8B6-A98B-A375-5BD0-9ECF17E65011}"/>
                </a:ext>
              </a:extLst>
            </p:cNvPr>
            <p:cNvSpPr txBox="1"/>
            <p:nvPr/>
          </p:nvSpPr>
          <p:spPr>
            <a:xfrm>
              <a:off x="836676" y="3303037"/>
              <a:ext cx="2195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What is it doing?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7387D1-2AF1-4341-C6B0-2D2C819C55B6}"/>
                </a:ext>
              </a:extLst>
            </p:cNvPr>
            <p:cNvSpPr txBox="1"/>
            <p:nvPr/>
          </p:nvSpPr>
          <p:spPr>
            <a:xfrm>
              <a:off x="3676259" y="3237722"/>
              <a:ext cx="68580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0" dirty="0">
                  <a:effectLst/>
                  <a:latin typeface="+mj-lt"/>
                  <a:ea typeface="Roboto" panose="02000000000000000000" pitchFamily="2" charset="0"/>
                  <a:cs typeface="Roboto" panose="02000000000000000000" pitchFamily="2" charset="0"/>
                </a:rPr>
                <a:t>By comparing the mean cross-validation accuracies for different dataset sizes, it’s evaluating how model performance changes as the dataset size increases.</a:t>
              </a:r>
              <a:endParaRPr lang="en-US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51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6BA62-0E05-6FED-C986-C27AB477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Learning Curve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orange lines&#10;&#10;Description automatically generated">
            <a:extLst>
              <a:ext uri="{FF2B5EF4-FFF2-40B4-BE49-F238E27FC236}">
                <a16:creationId xmlns:a16="http://schemas.microsoft.com/office/drawing/2014/main" id="{F4E76245-27B9-ED3D-F410-DC7B8BF9A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782" b="-1"/>
          <a:stretch/>
        </p:blipFill>
        <p:spPr>
          <a:xfrm>
            <a:off x="4654296" y="983181"/>
            <a:ext cx="7214616" cy="48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2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642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Bradley Hand ITC</vt:lpstr>
      <vt:lpstr>Calibri</vt:lpstr>
      <vt:lpstr>Calibri Light</vt:lpstr>
      <vt:lpstr>KaTeX_Main</vt:lpstr>
      <vt:lpstr>KaTeX_Math</vt:lpstr>
      <vt:lpstr>Söhne</vt:lpstr>
      <vt:lpstr>Office Theme</vt:lpstr>
      <vt:lpstr>What is the perfect size of a dataset?</vt:lpstr>
      <vt:lpstr>MACHINE LEARNING PIPELINE</vt:lpstr>
      <vt:lpstr>GARBAGE IN, GARBAGE OUT</vt:lpstr>
      <vt:lpstr>What can be the right size of data for machine learning?</vt:lpstr>
      <vt:lpstr>PowerPoint Presentation</vt:lpstr>
      <vt:lpstr>Possible ways</vt:lpstr>
      <vt:lpstr>Rule of thumb</vt:lpstr>
      <vt:lpstr>Cross-validation</vt:lpstr>
      <vt:lpstr>Learning Curve</vt:lpstr>
      <vt:lpstr>Power Analysis</vt:lpstr>
      <vt:lpstr>How do we decide on the values of parameters?</vt:lpstr>
      <vt:lpstr>Mead’s correction</vt:lpstr>
      <vt:lpstr>PowerPoint Presentation</vt:lpstr>
      <vt:lpstr>Simulation using Power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perfect size of a dataset?</dc:title>
  <dc:creator>bhawana agarwal</dc:creator>
  <cp:lastModifiedBy>bhawana agarwal</cp:lastModifiedBy>
  <cp:revision>1</cp:revision>
  <dcterms:created xsi:type="dcterms:W3CDTF">2023-08-17T20:24:00Z</dcterms:created>
  <dcterms:modified xsi:type="dcterms:W3CDTF">2023-08-19T17:03:54Z</dcterms:modified>
</cp:coreProperties>
</file>