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60" r:id="rId4"/>
    <p:sldId id="261" r:id="rId5"/>
    <p:sldId id="262" r:id="rId6"/>
    <p:sldId id="263" r:id="rId7"/>
    <p:sldId id="264" r:id="rId8"/>
    <p:sldId id="257" r:id="rId9"/>
    <p:sldId id="273" r:id="rId10"/>
    <p:sldId id="258" r:id="rId11"/>
    <p:sldId id="266" r:id="rId12"/>
    <p:sldId id="267" r:id="rId13"/>
    <p:sldId id="265"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2B0A6-9C9D-AE42-98BF-736329A36634}" type="datetimeFigureOut">
              <a:rPr lang="en-US" smtClean="0"/>
              <a:t>5/21/18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65D30-1A7E-FD45-98B0-E95FA672E3EB}" type="slidenum">
              <a:rPr lang="en-US" smtClean="0"/>
              <a:t>‹#›</a:t>
            </a:fld>
            <a:endParaRPr lang="en-US"/>
          </a:p>
        </p:txBody>
      </p:sp>
    </p:spTree>
    <p:extLst>
      <p:ext uri="{BB962C8B-B14F-4D97-AF65-F5344CB8AC3E}">
        <p14:creationId xmlns:p14="http://schemas.microsoft.com/office/powerpoint/2010/main" val="82413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5/21/18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Hyperledger</a:t>
            </a:r>
            <a:endParaRPr lang="en-US" dirty="0"/>
          </a:p>
        </p:txBody>
      </p:sp>
      <p:sp>
        <p:nvSpPr>
          <p:cNvPr id="3" name="Subtitle 2"/>
          <p:cNvSpPr>
            <a:spLocks noGrp="1"/>
          </p:cNvSpPr>
          <p:nvPr>
            <p:ph type="subTitle" idx="1"/>
          </p:nvPr>
        </p:nvSpPr>
        <p:spPr/>
        <p:txBody>
          <a:bodyPr/>
          <a:lstStyle/>
          <a:p>
            <a:r>
              <a:rPr lang="zh-CN" altLang="en-US" dirty="0" smtClean="0">
                <a:latin typeface="+mn-ea"/>
                <a:cs typeface="Matura MT Script Capitals" charset="0"/>
              </a:rPr>
              <a:t>大局认识</a:t>
            </a:r>
            <a:endParaRPr lang="en-US" altLang="zh-CN" dirty="0" smtClean="0">
              <a:latin typeface="+mn-ea"/>
              <a:cs typeface="Matura MT Script Capitals" charset="0"/>
            </a:endParaRPr>
          </a:p>
          <a:p>
            <a:endParaRPr lang="en-US" dirty="0">
              <a:latin typeface="+mn-ea"/>
              <a:cs typeface="Matura MT Script Capitals" charset="0"/>
            </a:endParaRPr>
          </a:p>
        </p:txBody>
      </p:sp>
      <p:sp>
        <p:nvSpPr>
          <p:cNvPr id="4" name="TextBox 3"/>
          <p:cNvSpPr txBox="1"/>
          <p:nvPr/>
        </p:nvSpPr>
        <p:spPr>
          <a:xfrm>
            <a:off x="296883" y="19594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0851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节点</a:t>
            </a:r>
            <a:endParaRPr lang="en-US" dirty="0"/>
          </a:p>
        </p:txBody>
      </p:sp>
      <p:sp>
        <p:nvSpPr>
          <p:cNvPr id="3" name="Content Placeholder 2"/>
          <p:cNvSpPr>
            <a:spLocks noGrp="1"/>
          </p:cNvSpPr>
          <p:nvPr>
            <p:ph idx="1"/>
          </p:nvPr>
        </p:nvSpPr>
        <p:spPr/>
        <p:txBody>
          <a:bodyPr>
            <a:normAutofit/>
          </a:bodyPr>
          <a:lstStyle/>
          <a:p>
            <a:r>
              <a:rPr lang="zh-CN" altLang="en-US" dirty="0" smtClean="0"/>
              <a:t>节点：</a:t>
            </a:r>
            <a:r>
              <a:rPr lang="en-US" altLang="zh-CN" dirty="0" smtClean="0"/>
              <a:t>Client, Peer, </a:t>
            </a:r>
            <a:r>
              <a:rPr lang="en-US" altLang="zh-CN" dirty="0" err="1" smtClean="0"/>
              <a:t>Orderer</a:t>
            </a:r>
            <a:endParaRPr lang="en-US" altLang="zh-CN" dirty="0" smtClean="0"/>
          </a:p>
          <a:p>
            <a:r>
              <a:rPr lang="en-US" dirty="0" smtClean="0"/>
              <a:t>Client : </a:t>
            </a:r>
            <a:r>
              <a:rPr lang="zh-CN" altLang="en-US" dirty="0" smtClean="0"/>
              <a:t>向</a:t>
            </a:r>
            <a:r>
              <a:rPr lang="en-US" altLang="zh-CN" dirty="0" smtClean="0"/>
              <a:t>endorsers</a:t>
            </a:r>
            <a:r>
              <a:rPr lang="zh-CN" altLang="en-US" dirty="0" smtClean="0"/>
              <a:t>发起交易请求（</a:t>
            </a:r>
            <a:r>
              <a:rPr lang="en-US" dirty="0"/>
              <a:t>transaction-invocation</a:t>
            </a:r>
            <a:r>
              <a:rPr lang="zh-CN" altLang="en-US" dirty="0" smtClean="0"/>
              <a:t>），同时向</a:t>
            </a:r>
            <a:r>
              <a:rPr lang="en-US" altLang="zh-CN" dirty="0" smtClean="0"/>
              <a:t>ordering</a:t>
            </a:r>
            <a:r>
              <a:rPr lang="zh-CN" altLang="en-US" dirty="0" smtClean="0"/>
              <a:t>服务器广播交易提案（</a:t>
            </a:r>
            <a:r>
              <a:rPr lang="en-US" dirty="0" smtClean="0"/>
              <a:t>transaction-proposal</a:t>
            </a:r>
            <a:r>
              <a:rPr lang="zh-CN" altLang="en-US" dirty="0" smtClean="0"/>
              <a:t>），必须同一个</a:t>
            </a:r>
            <a:r>
              <a:rPr lang="en-US" altLang="zh-CN" dirty="0" smtClean="0"/>
              <a:t>peer</a:t>
            </a:r>
            <a:r>
              <a:rPr lang="zh-CN" altLang="en-US" dirty="0" smtClean="0"/>
              <a:t>连接（为了与区块链互动）</a:t>
            </a:r>
            <a:endParaRPr lang="en-US" altLang="zh-CN" dirty="0" smtClean="0"/>
          </a:p>
          <a:p>
            <a:r>
              <a:rPr lang="en-US" altLang="zh-CN" dirty="0" smtClean="0"/>
              <a:t>Peer : </a:t>
            </a:r>
            <a:r>
              <a:rPr lang="zh-CN" altLang="en-US" dirty="0"/>
              <a:t>一个提交交易，保存状态，保存账本副本的节点。此外，</a:t>
            </a:r>
            <a:r>
              <a:rPr lang="en-US" altLang="zh-CN" dirty="0"/>
              <a:t>peer</a:t>
            </a:r>
            <a:r>
              <a:rPr lang="zh-CN" altLang="en-US" dirty="0"/>
              <a:t>节点还可以有一个特殊的</a:t>
            </a:r>
            <a:r>
              <a:rPr lang="en-US" altLang="zh-CN" dirty="0"/>
              <a:t>endorser</a:t>
            </a:r>
            <a:r>
              <a:rPr lang="zh-CN" altLang="en-US" dirty="0" smtClean="0"/>
              <a:t>角色</a:t>
            </a:r>
            <a:r>
              <a:rPr lang="en-US" altLang="zh-CN" dirty="0" smtClean="0"/>
              <a:t>(endorsement</a:t>
            </a:r>
            <a:r>
              <a:rPr lang="zh-CN" altLang="en-US" dirty="0" smtClean="0"/>
              <a:t> </a:t>
            </a:r>
            <a:r>
              <a:rPr lang="en-US" altLang="zh-CN" dirty="0" smtClean="0"/>
              <a:t>policy)</a:t>
            </a:r>
          </a:p>
          <a:p>
            <a:r>
              <a:rPr lang="en-US" altLang="zh-CN" dirty="0" err="1" smtClean="0"/>
              <a:t>Orderer</a:t>
            </a:r>
            <a:r>
              <a:rPr lang="en-US" altLang="zh-CN" dirty="0" smtClean="0"/>
              <a:t> : </a:t>
            </a:r>
            <a:r>
              <a:rPr lang="zh-CN" altLang="en-US" dirty="0" smtClean="0"/>
              <a:t>提供共识服务</a:t>
            </a:r>
            <a:endParaRPr lang="en-US" dirty="0"/>
          </a:p>
        </p:txBody>
      </p:sp>
    </p:spTree>
    <p:extLst>
      <p:ext uri="{BB962C8B-B14F-4D97-AF65-F5344CB8AC3E}">
        <p14:creationId xmlns:p14="http://schemas.microsoft.com/office/powerpoint/2010/main" val="1181733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通道</a:t>
            </a:r>
            <a:endParaRPr lang="en-US" dirty="0"/>
          </a:p>
        </p:txBody>
      </p:sp>
      <p:sp>
        <p:nvSpPr>
          <p:cNvPr id="3" name="Content Placeholder 2"/>
          <p:cNvSpPr>
            <a:spLocks noGrp="1"/>
          </p:cNvSpPr>
          <p:nvPr>
            <p:ph idx="1"/>
          </p:nvPr>
        </p:nvSpPr>
        <p:spPr/>
        <p:txBody>
          <a:bodyPr/>
          <a:lstStyle/>
          <a:p>
            <a:r>
              <a:rPr lang="en-US" altLang="zh-CN" dirty="0" err="1" smtClean="0"/>
              <a:t>Orderers</a:t>
            </a:r>
            <a:r>
              <a:rPr lang="zh-CN" altLang="en-US" dirty="0" smtClean="0"/>
              <a:t>组成了</a:t>
            </a:r>
            <a:r>
              <a:rPr lang="en-US" altLang="zh-CN" dirty="0" smtClean="0"/>
              <a:t>ordering</a:t>
            </a:r>
            <a:r>
              <a:rPr lang="zh-CN" altLang="en-US" dirty="0" smtClean="0"/>
              <a:t>服务器，而</a:t>
            </a:r>
            <a:r>
              <a:rPr lang="en-US" altLang="zh-CN" dirty="0" smtClean="0"/>
              <a:t>ordering</a:t>
            </a:r>
            <a:r>
              <a:rPr lang="zh-CN" altLang="en-US" dirty="0" smtClean="0"/>
              <a:t>服务器为</a:t>
            </a:r>
            <a:r>
              <a:rPr lang="en-US" altLang="zh-CN" dirty="0" smtClean="0"/>
              <a:t>client</a:t>
            </a:r>
            <a:r>
              <a:rPr lang="zh-CN" altLang="en-US" dirty="0" smtClean="0"/>
              <a:t>和</a:t>
            </a:r>
            <a:r>
              <a:rPr lang="en-US" altLang="zh-CN" dirty="0" smtClean="0"/>
              <a:t>peer</a:t>
            </a:r>
            <a:r>
              <a:rPr lang="zh-CN" altLang="en-US" dirty="0" smtClean="0"/>
              <a:t>提供了频道（</a:t>
            </a:r>
            <a:r>
              <a:rPr lang="en-US" altLang="zh-CN" dirty="0" smtClean="0"/>
              <a:t>channel</a:t>
            </a:r>
            <a:r>
              <a:rPr lang="zh-CN" altLang="en-US" dirty="0" smtClean="0"/>
              <a:t>）</a:t>
            </a:r>
            <a:endParaRPr lang="en-US" altLang="zh-CN" dirty="0" smtClean="0"/>
          </a:p>
          <a:p>
            <a:r>
              <a:rPr lang="en-US" altLang="zh-CN" dirty="0" smtClean="0"/>
              <a:t>Client</a:t>
            </a:r>
            <a:r>
              <a:rPr lang="zh-CN" altLang="en-US" dirty="0" smtClean="0"/>
              <a:t>连接到</a:t>
            </a:r>
            <a:r>
              <a:rPr lang="en-US" altLang="zh-CN" dirty="0" smtClean="0"/>
              <a:t>channel</a:t>
            </a:r>
            <a:r>
              <a:rPr lang="zh-CN" altLang="en-US" dirty="0" smtClean="0"/>
              <a:t>，并且可以在</a:t>
            </a:r>
            <a:r>
              <a:rPr lang="en-US" altLang="zh-CN" dirty="0" smtClean="0"/>
              <a:t>channel</a:t>
            </a:r>
            <a:r>
              <a:rPr lang="zh-CN" altLang="en-US" dirty="0" smtClean="0"/>
              <a:t>上广播信息，以后这个信息会被广播到所有</a:t>
            </a:r>
            <a:r>
              <a:rPr lang="en-US" altLang="zh-CN" dirty="0" smtClean="0"/>
              <a:t>peer</a:t>
            </a:r>
            <a:r>
              <a:rPr lang="zh-CN" altLang="en-US" dirty="0" smtClean="0"/>
              <a:t>上</a:t>
            </a:r>
            <a:endParaRPr lang="en-US" altLang="zh-CN" dirty="0" smtClean="0"/>
          </a:p>
          <a:p>
            <a:r>
              <a:rPr lang="zh-CN" altLang="en-US" dirty="0" smtClean="0"/>
              <a:t>被</a:t>
            </a:r>
            <a:r>
              <a:rPr lang="en-US" altLang="zh-CN" dirty="0" smtClean="0"/>
              <a:t>channel</a:t>
            </a:r>
            <a:r>
              <a:rPr lang="zh-CN" altLang="en-US" dirty="0" smtClean="0"/>
              <a:t>输送的信息可以被原子化，即</a:t>
            </a:r>
            <a:r>
              <a:rPr lang="en-US" altLang="zh-CN" dirty="0" smtClean="0"/>
              <a:t>channel</a:t>
            </a:r>
            <a:r>
              <a:rPr lang="zh-CN" altLang="en-US" dirty="0" smtClean="0"/>
              <a:t>可以向</a:t>
            </a:r>
            <a:r>
              <a:rPr lang="en-US" altLang="zh-CN" dirty="0" smtClean="0"/>
              <a:t>peer</a:t>
            </a:r>
            <a:r>
              <a:rPr lang="zh-CN" altLang="en-US" dirty="0" smtClean="0"/>
              <a:t>传输同样顺序的一致的信息</a:t>
            </a:r>
            <a:endParaRPr lang="en-US" dirty="0"/>
          </a:p>
        </p:txBody>
      </p:sp>
    </p:spTree>
    <p:extLst>
      <p:ext uri="{BB962C8B-B14F-4D97-AF65-F5344CB8AC3E}">
        <p14:creationId xmlns:p14="http://schemas.microsoft.com/office/powerpoint/2010/main" val="1915354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通道</a:t>
            </a:r>
            <a:endParaRPr lang="en-US" dirty="0"/>
          </a:p>
        </p:txBody>
      </p:sp>
      <p:sp>
        <p:nvSpPr>
          <p:cNvPr id="3" name="Content Placeholder 2"/>
          <p:cNvSpPr>
            <a:spLocks noGrp="1"/>
          </p:cNvSpPr>
          <p:nvPr>
            <p:ph idx="1"/>
          </p:nvPr>
        </p:nvSpPr>
        <p:spPr/>
        <p:txBody>
          <a:bodyPr/>
          <a:lstStyle/>
          <a:p>
            <a:r>
              <a:rPr lang="en-US" dirty="0" smtClean="0"/>
              <a:t>Fabric 1.0</a:t>
            </a:r>
            <a:r>
              <a:rPr lang="zh-CN" altLang="en-US" dirty="0" smtClean="0"/>
              <a:t> 支持多</a:t>
            </a:r>
            <a:r>
              <a:rPr lang="en-US" altLang="zh-CN" dirty="0" smtClean="0"/>
              <a:t>channel</a:t>
            </a:r>
            <a:r>
              <a:rPr lang="zh-CN" altLang="en-US" dirty="0" smtClean="0"/>
              <a:t>，同时，</a:t>
            </a:r>
            <a:r>
              <a:rPr lang="en-US" altLang="zh-CN" dirty="0" smtClean="0"/>
              <a:t>peer</a:t>
            </a:r>
            <a:r>
              <a:rPr lang="zh-CN" altLang="en-US" dirty="0" smtClean="0"/>
              <a:t>或</a:t>
            </a:r>
            <a:r>
              <a:rPr lang="en-US" altLang="zh-CN" dirty="0" smtClean="0"/>
              <a:t>client</a:t>
            </a:r>
            <a:r>
              <a:rPr lang="zh-CN" altLang="en-US" dirty="0" smtClean="0"/>
              <a:t>都可以接入多个</a:t>
            </a:r>
            <a:r>
              <a:rPr lang="en-US" altLang="zh-CN" dirty="0" smtClean="0"/>
              <a:t>channel</a:t>
            </a:r>
            <a:r>
              <a:rPr lang="zh-CN" altLang="en-US" dirty="0" smtClean="0"/>
              <a:t>里</a:t>
            </a:r>
            <a:endParaRPr lang="en-US" altLang="zh-CN" dirty="0" smtClean="0"/>
          </a:p>
          <a:p>
            <a:r>
              <a:rPr lang="zh-CN" altLang="en-US" dirty="0" smtClean="0"/>
              <a:t>实现了“不同的人用不同的链”的场景</a:t>
            </a:r>
            <a:endParaRPr lang="en-US" altLang="zh-CN" dirty="0" smtClean="0"/>
          </a:p>
          <a:p>
            <a:r>
              <a:rPr lang="zh-CN" altLang="en-US" dirty="0"/>
              <a:t>共识服务与（</a:t>
            </a:r>
            <a:r>
              <a:rPr lang="en-US" altLang="zh-CN" dirty="0"/>
              <a:t>P1</a:t>
            </a:r>
            <a:r>
              <a:rPr lang="zh-CN" altLang="en-US" dirty="0"/>
              <a:t>、</a:t>
            </a:r>
            <a:r>
              <a:rPr lang="en-US" altLang="zh-CN" dirty="0" err="1" smtClean="0"/>
              <a:t>Pn</a:t>
            </a:r>
            <a:r>
              <a:rPr lang="zh-CN" altLang="en-US" dirty="0" smtClean="0"/>
              <a:t>）</a:t>
            </a:r>
            <a:r>
              <a:rPr lang="zh-CN" altLang="en-US" dirty="0"/>
              <a:t>、（</a:t>
            </a:r>
            <a:r>
              <a:rPr lang="en-US" altLang="zh-CN" dirty="0"/>
              <a:t>P1</a:t>
            </a:r>
            <a:r>
              <a:rPr lang="zh-CN" altLang="en-US" dirty="0"/>
              <a:t>、</a:t>
            </a:r>
            <a:r>
              <a:rPr lang="en-US" altLang="zh-CN" dirty="0"/>
              <a:t>P2</a:t>
            </a:r>
            <a:r>
              <a:rPr lang="zh-CN" altLang="en-US" dirty="0"/>
              <a:t>、</a:t>
            </a:r>
            <a:r>
              <a:rPr lang="en-US" altLang="zh-CN" dirty="0" err="1" smtClean="0"/>
              <a:t>Pn</a:t>
            </a:r>
            <a:r>
              <a:rPr lang="zh-CN" altLang="en-US" dirty="0" smtClean="0"/>
              <a:t>）</a:t>
            </a:r>
            <a:r>
              <a:rPr lang="zh-CN" altLang="en-US" dirty="0"/>
              <a:t>、（</a:t>
            </a:r>
            <a:r>
              <a:rPr lang="en-US" altLang="zh-CN" dirty="0"/>
              <a:t>P2</a:t>
            </a:r>
            <a:r>
              <a:rPr lang="zh-CN" altLang="en-US" dirty="0"/>
              <a:t>、</a:t>
            </a:r>
            <a:r>
              <a:rPr lang="en-US" altLang="zh-CN" dirty="0" err="1" smtClean="0"/>
              <a:t>Pn</a:t>
            </a:r>
            <a:r>
              <a:rPr lang="zh-CN" altLang="en-US" dirty="0" smtClean="0"/>
              <a:t>）</a:t>
            </a:r>
            <a:r>
              <a:rPr lang="zh-CN" altLang="en-US" dirty="0"/>
              <a:t>组成了三个相互独立的通道</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152" y="4067767"/>
            <a:ext cx="1610710" cy="1808101"/>
          </a:xfrm>
          <a:prstGeom prst="rect">
            <a:avLst/>
          </a:prstGeom>
        </p:spPr>
      </p:pic>
    </p:spTree>
    <p:extLst>
      <p:ext uri="{BB962C8B-B14F-4D97-AF65-F5344CB8AC3E}">
        <p14:creationId xmlns:p14="http://schemas.microsoft.com/office/powerpoint/2010/main" val="142111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共识层</a:t>
            </a:r>
            <a:endParaRPr lang="en-US" dirty="0"/>
          </a:p>
        </p:txBody>
      </p:sp>
      <p:sp>
        <p:nvSpPr>
          <p:cNvPr id="3" name="Content Placeholder 2"/>
          <p:cNvSpPr>
            <a:spLocks noGrp="1"/>
          </p:cNvSpPr>
          <p:nvPr>
            <p:ph idx="1"/>
          </p:nvPr>
        </p:nvSpPr>
        <p:spPr/>
        <p:txBody>
          <a:bodyPr/>
          <a:lstStyle/>
          <a:p>
            <a:r>
              <a:rPr lang="zh-CN" altLang="en-US" dirty="0" smtClean="0"/>
              <a:t>保证</a:t>
            </a:r>
            <a:r>
              <a:rPr lang="zh-CN" altLang="en-US" dirty="0"/>
              <a:t>所有节点都认可的一致性</a:t>
            </a:r>
            <a:r>
              <a:rPr lang="zh-CN" altLang="en-US" dirty="0" smtClean="0"/>
              <a:t>状态（交易记录的顺序一致等）</a:t>
            </a:r>
            <a:endParaRPr lang="en-US" altLang="zh-CN" dirty="0" smtClean="0"/>
          </a:p>
          <a:p>
            <a:r>
              <a:rPr lang="zh-CN" altLang="en-US" dirty="0" smtClean="0"/>
              <a:t>通过不同的算法来保证共识，</a:t>
            </a:r>
            <a:r>
              <a:rPr lang="zh-CN" altLang="en-US" dirty="0" smtClean="0"/>
              <a:t>比如</a:t>
            </a:r>
            <a:r>
              <a:rPr lang="en-US" altLang="zh-CN" dirty="0" smtClean="0"/>
              <a:t>PBFT,</a:t>
            </a:r>
            <a:r>
              <a:rPr lang="zh-CN" altLang="en-US" dirty="0" smtClean="0"/>
              <a:t> </a:t>
            </a:r>
            <a:r>
              <a:rPr lang="zh-CN" altLang="en-US" dirty="0" smtClean="0"/>
              <a:t>也就是拜占庭共识算法，允许一定节点作出恶意行为的前提下保证了正常节点的一致</a:t>
            </a:r>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464006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PBFT</a:t>
            </a:r>
            <a:r>
              <a:rPr lang="zh-CN" altLang="en-US" dirty="0" smtClean="0"/>
              <a:t>（</a:t>
            </a:r>
            <a:r>
              <a:rPr lang="en-US" altLang="zh-CN" dirty="0" smtClean="0"/>
              <a:t>POW</a:t>
            </a:r>
            <a:r>
              <a:rPr lang="zh-CN" alt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456" y="2557463"/>
            <a:ext cx="6303087" cy="3317875"/>
          </a:xfrm>
        </p:spPr>
      </p:pic>
    </p:spTree>
    <p:extLst>
      <p:ext uri="{BB962C8B-B14F-4D97-AF65-F5344CB8AC3E}">
        <p14:creationId xmlns:p14="http://schemas.microsoft.com/office/powerpoint/2010/main" val="1713859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总体流程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237" y="2773363"/>
            <a:ext cx="7629525" cy="2886075"/>
          </a:xfrm>
        </p:spPr>
      </p:pic>
    </p:spTree>
    <p:extLst>
      <p:ext uri="{BB962C8B-B14F-4D97-AF65-F5344CB8AC3E}">
        <p14:creationId xmlns:p14="http://schemas.microsoft.com/office/powerpoint/2010/main" val="150198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总体流程</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773" y="2557463"/>
            <a:ext cx="5878454" cy="3317875"/>
          </a:xfrm>
        </p:spPr>
      </p:pic>
    </p:spTree>
    <p:extLst>
      <p:ext uri="{BB962C8B-B14F-4D97-AF65-F5344CB8AC3E}">
        <p14:creationId xmlns:p14="http://schemas.microsoft.com/office/powerpoint/2010/main" val="1948041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总体流程</a:t>
            </a:r>
            <a:endParaRPr lang="en-US" dirty="0"/>
          </a:p>
        </p:txBody>
      </p:sp>
      <p:sp>
        <p:nvSpPr>
          <p:cNvPr id="3" name="Content Placeholder 2"/>
          <p:cNvSpPr>
            <a:spLocks noGrp="1"/>
          </p:cNvSpPr>
          <p:nvPr>
            <p:ph idx="1"/>
          </p:nvPr>
        </p:nvSpPr>
        <p:spPr>
          <a:xfrm>
            <a:off x="1295401" y="2556932"/>
            <a:ext cx="9601196" cy="4301068"/>
          </a:xfrm>
        </p:spPr>
        <p:txBody>
          <a:bodyPr>
            <a:normAutofit fontScale="92500" lnSpcReduction="10000"/>
          </a:bodyPr>
          <a:lstStyle/>
          <a:p>
            <a:r>
              <a:rPr lang="en-US" altLang="zh-CN" b="1" dirty="0"/>
              <a:t>1. </a:t>
            </a:r>
            <a:r>
              <a:rPr lang="en-US" altLang="zh-CN" dirty="0"/>
              <a:t>Client</a:t>
            </a:r>
            <a:r>
              <a:rPr lang="zh-CN" altLang="en-US" dirty="0"/>
              <a:t>想发起一个交易，它首先要把交易的相关信息（</a:t>
            </a:r>
            <a:r>
              <a:rPr lang="en-US" altLang="zh-CN" dirty="0"/>
              <a:t>propose message</a:t>
            </a:r>
            <a:r>
              <a:rPr lang="zh-CN" altLang="en-US" dirty="0"/>
              <a:t>）发给它所选择的</a:t>
            </a:r>
            <a:r>
              <a:rPr lang="en-US" altLang="zh-CN" dirty="0"/>
              <a:t>Endorser</a:t>
            </a:r>
            <a:r>
              <a:rPr lang="zh-CN" altLang="en-US" dirty="0"/>
              <a:t>节点。这里解释一点，</a:t>
            </a:r>
            <a:r>
              <a:rPr lang="en-US" altLang="zh-CN" dirty="0"/>
              <a:t>Endorser</a:t>
            </a:r>
            <a:r>
              <a:rPr lang="zh-CN" altLang="en-US" dirty="0"/>
              <a:t>的选择是有一定范围的，并不是在所有的</a:t>
            </a:r>
            <a:r>
              <a:rPr lang="en-US" altLang="zh-CN" dirty="0"/>
              <a:t>Endorser</a:t>
            </a:r>
            <a:r>
              <a:rPr lang="zh-CN" altLang="en-US" dirty="0"/>
              <a:t>里面随意选择，是由交易所属的</a:t>
            </a:r>
            <a:r>
              <a:rPr lang="en-US" altLang="zh-CN" dirty="0" err="1"/>
              <a:t>Chaincode</a:t>
            </a:r>
            <a:r>
              <a:rPr lang="zh-CN" altLang="en-US" dirty="0"/>
              <a:t>和该</a:t>
            </a:r>
            <a:r>
              <a:rPr lang="en-US" altLang="zh-CN" dirty="0" err="1"/>
              <a:t>Chaincode</a:t>
            </a:r>
            <a:r>
              <a:rPr lang="zh-CN" altLang="en-US" dirty="0"/>
              <a:t>所定义的</a:t>
            </a:r>
            <a:r>
              <a:rPr lang="en-US" altLang="zh-CN" dirty="0"/>
              <a:t>Endorsement Policy</a:t>
            </a:r>
            <a:r>
              <a:rPr lang="zh-CN" altLang="en-US" dirty="0"/>
              <a:t>共同决定的</a:t>
            </a:r>
            <a:r>
              <a:rPr lang="zh-CN" altLang="en-US" dirty="0" smtClean="0"/>
              <a:t>。</a:t>
            </a:r>
            <a:endParaRPr lang="en-US" altLang="zh-CN" dirty="0" smtClean="0"/>
          </a:p>
          <a:p>
            <a:r>
              <a:rPr lang="en-US" altLang="zh-CN" b="1" dirty="0"/>
              <a:t>2. </a:t>
            </a:r>
            <a:r>
              <a:rPr lang="en-US" altLang="zh-CN" dirty="0"/>
              <a:t>Endorser</a:t>
            </a:r>
            <a:r>
              <a:rPr lang="zh-CN" altLang="en-US" dirty="0"/>
              <a:t>节点收到上述信息后，首先用</a:t>
            </a:r>
            <a:r>
              <a:rPr lang="en-US" altLang="zh-CN" dirty="0"/>
              <a:t>Client</a:t>
            </a:r>
            <a:r>
              <a:rPr lang="zh-CN" altLang="en-US" dirty="0"/>
              <a:t>的公钥验证它的签名，然后开始进行模拟交易（不会写到账本里）并核实相关信息（</a:t>
            </a:r>
            <a:r>
              <a:rPr lang="en-US" altLang="zh-CN" dirty="0" err="1"/>
              <a:t>Todo</a:t>
            </a:r>
            <a:r>
              <a:rPr lang="zh-CN" altLang="en-US" dirty="0"/>
              <a:t>），然后根据</a:t>
            </a:r>
            <a:r>
              <a:rPr lang="en-US" altLang="zh-CN" dirty="0"/>
              <a:t>Endorsement Policy</a:t>
            </a:r>
            <a:r>
              <a:rPr lang="zh-CN" altLang="en-US" dirty="0"/>
              <a:t>选择是否为该交易背书（</a:t>
            </a:r>
            <a:r>
              <a:rPr lang="en-US" altLang="zh-CN" dirty="0"/>
              <a:t>Transaction Endorsed</a:t>
            </a:r>
            <a:r>
              <a:rPr lang="zh-CN" altLang="en-US" dirty="0"/>
              <a:t>），然后把结果发回给提交的</a:t>
            </a:r>
            <a:r>
              <a:rPr lang="en-US" altLang="zh-CN" dirty="0"/>
              <a:t>Client</a:t>
            </a:r>
            <a:r>
              <a:rPr lang="zh-CN" altLang="en-US" dirty="0"/>
              <a:t/>
            </a:r>
            <a:br>
              <a:rPr lang="zh-CN" altLang="en-US" dirty="0"/>
            </a:br>
            <a:endParaRPr lang="en-US" dirty="0"/>
          </a:p>
          <a:p>
            <a:endParaRPr lang="zh-CN" altLang="en-US" dirty="0"/>
          </a:p>
          <a:p>
            <a:r>
              <a:rPr lang="zh-CN" altLang="en-US" dirty="0"/>
              <a:t/>
            </a:r>
            <a:br>
              <a:rPr lang="zh-CN" altLang="en-US" dirty="0"/>
            </a:br>
            <a:endParaRPr lang="en-US" dirty="0"/>
          </a:p>
        </p:txBody>
      </p:sp>
    </p:spTree>
    <p:extLst>
      <p:ext uri="{BB962C8B-B14F-4D97-AF65-F5344CB8AC3E}">
        <p14:creationId xmlns:p14="http://schemas.microsoft.com/office/powerpoint/2010/main" val="99320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总体流程</a:t>
            </a:r>
            <a:endParaRPr lang="en-US" dirty="0"/>
          </a:p>
        </p:txBody>
      </p:sp>
      <p:sp>
        <p:nvSpPr>
          <p:cNvPr id="3" name="Content Placeholder 2"/>
          <p:cNvSpPr>
            <a:spLocks noGrp="1"/>
          </p:cNvSpPr>
          <p:nvPr>
            <p:ph idx="1"/>
          </p:nvPr>
        </p:nvSpPr>
        <p:spPr/>
        <p:txBody>
          <a:bodyPr>
            <a:normAutofit lnSpcReduction="10000"/>
          </a:bodyPr>
          <a:lstStyle/>
          <a:p>
            <a:r>
              <a:rPr lang="en-US" altLang="zh-CN" b="1" dirty="0"/>
              <a:t>3.</a:t>
            </a:r>
            <a:r>
              <a:rPr lang="zh-CN" altLang="en-US" dirty="0"/>
              <a:t> 提交交易的</a:t>
            </a:r>
            <a:r>
              <a:rPr lang="en-US" altLang="zh-CN" dirty="0"/>
              <a:t>Client</a:t>
            </a:r>
            <a:r>
              <a:rPr lang="zh-CN" altLang="en-US" dirty="0"/>
              <a:t>收集各个</a:t>
            </a:r>
            <a:r>
              <a:rPr lang="en-US" altLang="zh-CN" dirty="0"/>
              <a:t>Endorser</a:t>
            </a:r>
            <a:r>
              <a:rPr lang="zh-CN" altLang="en-US" dirty="0"/>
              <a:t>返回的信息，如果得到了“足够”的背书信息后，就说明这个交易通过了</a:t>
            </a:r>
            <a:r>
              <a:rPr lang="en-US" altLang="zh-CN" dirty="0"/>
              <a:t>Endorsement</a:t>
            </a:r>
            <a:r>
              <a:rPr lang="zh-CN" altLang="en-US" dirty="0"/>
              <a:t>阶段。其中足够的数量是多少，依然取决于</a:t>
            </a:r>
            <a:r>
              <a:rPr lang="en-US" altLang="zh-CN" dirty="0"/>
              <a:t>Endorsement Policy</a:t>
            </a:r>
            <a:r>
              <a:rPr lang="zh-CN" altLang="en-US" dirty="0"/>
              <a:t>是如何规定的；相反如果</a:t>
            </a:r>
            <a:r>
              <a:rPr lang="en-US" altLang="zh-CN" dirty="0"/>
              <a:t>Client</a:t>
            </a:r>
            <a:r>
              <a:rPr lang="zh-CN" altLang="en-US" dirty="0"/>
              <a:t>没有收集到足够的信息的话，这个交易会被废止掉，</a:t>
            </a:r>
            <a:r>
              <a:rPr lang="en-US" altLang="zh-CN" dirty="0"/>
              <a:t>Client</a:t>
            </a:r>
            <a:r>
              <a:rPr lang="zh-CN" altLang="en-US" dirty="0"/>
              <a:t>可以选择重新发起交易</a:t>
            </a:r>
            <a:r>
              <a:rPr lang="zh-CN" altLang="en-US" dirty="0" smtClean="0"/>
              <a:t>。而</a:t>
            </a:r>
            <a:r>
              <a:rPr lang="zh-CN" altLang="en-US" dirty="0"/>
              <a:t>那些通过了</a:t>
            </a:r>
            <a:r>
              <a:rPr lang="en-US" altLang="zh-CN" dirty="0"/>
              <a:t>Endorsement</a:t>
            </a:r>
            <a:r>
              <a:rPr lang="zh-CN" altLang="en-US" dirty="0"/>
              <a:t>阶段的交易，就会进入到共识</a:t>
            </a:r>
            <a:r>
              <a:rPr lang="zh-CN" altLang="en-US" dirty="0" smtClean="0"/>
              <a:t>阶段（进入</a:t>
            </a:r>
            <a:r>
              <a:rPr lang="en-US" altLang="zh-CN" dirty="0" smtClean="0"/>
              <a:t>ordering</a:t>
            </a:r>
            <a:r>
              <a:rPr lang="zh-CN" altLang="en-US" dirty="0" smtClean="0"/>
              <a:t> </a:t>
            </a:r>
            <a:r>
              <a:rPr lang="en-US" altLang="zh-CN" dirty="0" smtClean="0"/>
              <a:t>service</a:t>
            </a:r>
            <a:r>
              <a:rPr lang="zh-CN" altLang="en-US" dirty="0" smtClean="0"/>
              <a:t>，发起广播）。</a:t>
            </a:r>
            <a:endParaRPr lang="zh-CN" altLang="en-US" dirty="0"/>
          </a:p>
          <a:p>
            <a:r>
              <a:rPr lang="en-US" altLang="zh-CN" b="1" dirty="0"/>
              <a:t>4.</a:t>
            </a:r>
            <a:r>
              <a:rPr lang="zh-CN" altLang="en-US" dirty="0"/>
              <a:t> 共识阶段虽然有不同的算法，不过目的</a:t>
            </a:r>
            <a:r>
              <a:rPr lang="zh-CN" altLang="en-US" dirty="0" smtClean="0"/>
              <a:t>都</a:t>
            </a:r>
            <a:r>
              <a:rPr lang="zh-CN" altLang="en-US" dirty="0" smtClean="0"/>
              <a:t>是在交易</a:t>
            </a:r>
            <a:r>
              <a:rPr lang="zh-CN" altLang="en-US" dirty="0" smtClean="0"/>
              <a:t>通过</a:t>
            </a:r>
            <a:r>
              <a:rPr lang="zh-CN" altLang="en-US" dirty="0" smtClean="0"/>
              <a:t>测试，节点</a:t>
            </a:r>
            <a:r>
              <a:rPr lang="zh-CN" altLang="en-US" dirty="0" smtClean="0"/>
              <a:t>达成共识后，节点将新的交易信息写到自己的账本上。</a:t>
            </a:r>
            <a:r>
              <a:rPr lang="zh-CN" altLang="en-US" dirty="0"/>
              <a:t/>
            </a:r>
            <a:br>
              <a:rPr lang="zh-CN" altLang="en-US" dirty="0"/>
            </a:br>
            <a:endParaRPr lang="en-US" dirty="0"/>
          </a:p>
        </p:txBody>
      </p:sp>
    </p:spTree>
    <p:extLst>
      <p:ext uri="{BB962C8B-B14F-4D97-AF65-F5344CB8AC3E}">
        <p14:creationId xmlns:p14="http://schemas.microsoft.com/office/powerpoint/2010/main" val="1978281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子项目</a:t>
            </a:r>
            <a:endParaRPr lang="en-US" dirty="0"/>
          </a:p>
        </p:txBody>
      </p:sp>
      <p:sp>
        <p:nvSpPr>
          <p:cNvPr id="3" name="Content Placeholder 2"/>
          <p:cNvSpPr>
            <a:spLocks noGrp="1"/>
          </p:cNvSpPr>
          <p:nvPr>
            <p:ph idx="1"/>
          </p:nvPr>
        </p:nvSpPr>
        <p:spPr/>
        <p:txBody>
          <a:bodyPr/>
          <a:lstStyle/>
          <a:p>
            <a:r>
              <a:rPr lang="en-US" dirty="0" smtClean="0"/>
              <a:t>Indy</a:t>
            </a:r>
          </a:p>
          <a:p>
            <a:r>
              <a:rPr lang="en-US" dirty="0" err="1" smtClean="0"/>
              <a:t>Iroha</a:t>
            </a:r>
            <a:endParaRPr lang="en-US" dirty="0" smtClean="0"/>
          </a:p>
          <a:p>
            <a:r>
              <a:rPr lang="en-US" dirty="0" err="1" smtClean="0"/>
              <a:t>Sawtoot</a:t>
            </a:r>
            <a:r>
              <a:rPr lang="en-US" altLang="zh-CN" dirty="0" err="1" smtClean="0"/>
              <a:t>h</a:t>
            </a:r>
            <a:endParaRPr lang="en-US" dirty="0" smtClean="0"/>
          </a:p>
          <a:p>
            <a:r>
              <a:rPr lang="en-US" dirty="0" smtClean="0"/>
              <a:t>Burrow</a:t>
            </a:r>
          </a:p>
          <a:p>
            <a:r>
              <a:rPr lang="en-US" dirty="0" smtClean="0">
                <a:solidFill>
                  <a:srgbClr val="FF0000"/>
                </a:solidFill>
              </a:rPr>
              <a:t>Fabric</a:t>
            </a:r>
          </a:p>
          <a:p>
            <a:r>
              <a:rPr lang="mr-IN" dirty="0" smtClean="0">
                <a:solidFill>
                  <a:srgbClr val="002060"/>
                </a:solidFill>
              </a:rPr>
              <a:t>…</a:t>
            </a:r>
            <a:endParaRPr lang="en-US" dirty="0" smtClean="0">
              <a:solidFill>
                <a:srgbClr val="002060"/>
              </a:solidFill>
            </a:endParaRPr>
          </a:p>
        </p:txBody>
      </p:sp>
    </p:spTree>
    <p:extLst>
      <p:ext uri="{BB962C8B-B14F-4D97-AF65-F5344CB8AC3E}">
        <p14:creationId xmlns:p14="http://schemas.microsoft.com/office/powerpoint/2010/main" val="2096266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Indy</a:t>
            </a:r>
            <a:endParaRPr lang="en-US" dirty="0"/>
          </a:p>
        </p:txBody>
      </p:sp>
      <p:sp>
        <p:nvSpPr>
          <p:cNvPr id="3" name="Content Placeholder 2"/>
          <p:cNvSpPr>
            <a:spLocks noGrp="1"/>
          </p:cNvSpPr>
          <p:nvPr>
            <p:ph idx="1"/>
          </p:nvPr>
        </p:nvSpPr>
        <p:spPr/>
        <p:txBody>
          <a:bodyPr/>
          <a:lstStyle/>
          <a:p>
            <a:r>
              <a:rPr lang="en-US" altLang="zh-CN" dirty="0" err="1"/>
              <a:t>Hyperledger</a:t>
            </a:r>
            <a:r>
              <a:rPr lang="en-US" altLang="zh-CN" dirty="0"/>
              <a:t> Indy </a:t>
            </a:r>
            <a:r>
              <a:rPr lang="zh-CN" altLang="en-US" dirty="0"/>
              <a:t>提供了工具、程序库和可重复使用的组件，用于提供基于区块链或者其它分布式账本的数字身份，从而让它们跨管理域、跨应用和其他</a:t>
            </a:r>
            <a:r>
              <a:rPr lang="en-US" altLang="zh-CN" dirty="0"/>
              <a:t>silo</a:t>
            </a:r>
            <a:r>
              <a:rPr lang="zh-CN" altLang="en-US" dirty="0"/>
              <a:t>进行互操作。</a:t>
            </a:r>
            <a:endParaRPr lang="en-US" dirty="0"/>
          </a:p>
        </p:txBody>
      </p:sp>
    </p:spTree>
    <p:extLst>
      <p:ext uri="{BB962C8B-B14F-4D97-AF65-F5344CB8AC3E}">
        <p14:creationId xmlns:p14="http://schemas.microsoft.com/office/powerpoint/2010/main" val="770879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Iroha</a:t>
            </a:r>
            <a:endParaRPr lang="en-US" dirty="0"/>
          </a:p>
        </p:txBody>
      </p:sp>
      <p:sp>
        <p:nvSpPr>
          <p:cNvPr id="3" name="Content Placeholder 2"/>
          <p:cNvSpPr>
            <a:spLocks noGrp="1"/>
          </p:cNvSpPr>
          <p:nvPr>
            <p:ph idx="1"/>
          </p:nvPr>
        </p:nvSpPr>
        <p:spPr/>
        <p:txBody>
          <a:bodyPr/>
          <a:lstStyle/>
          <a:p>
            <a:r>
              <a:rPr lang="en-US" altLang="zh-CN" dirty="0" err="1"/>
              <a:t>Hyperledger</a:t>
            </a:r>
            <a:r>
              <a:rPr lang="en-US" altLang="zh-CN" dirty="0"/>
              <a:t> </a:t>
            </a:r>
            <a:r>
              <a:rPr lang="en-US" altLang="zh-CN" dirty="0" err="1"/>
              <a:t>Iroha</a:t>
            </a:r>
            <a:r>
              <a:rPr lang="en-US" altLang="zh-CN" dirty="0"/>
              <a:t> </a:t>
            </a:r>
            <a:r>
              <a:rPr lang="zh-CN" altLang="en-US" dirty="0"/>
              <a:t>是一个业务区块链框架，用于简单和容易地并入需要分布式账本技术的基础设施项目</a:t>
            </a:r>
            <a:endParaRPr lang="en-US" dirty="0"/>
          </a:p>
        </p:txBody>
      </p:sp>
    </p:spTree>
    <p:extLst>
      <p:ext uri="{BB962C8B-B14F-4D97-AF65-F5344CB8AC3E}">
        <p14:creationId xmlns:p14="http://schemas.microsoft.com/office/powerpoint/2010/main" val="1418255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Sawtooth</a:t>
            </a:r>
            <a:endParaRPr lang="en-US" dirty="0"/>
          </a:p>
        </p:txBody>
      </p:sp>
      <p:sp>
        <p:nvSpPr>
          <p:cNvPr id="3" name="Content Placeholder 2"/>
          <p:cNvSpPr>
            <a:spLocks noGrp="1"/>
          </p:cNvSpPr>
          <p:nvPr>
            <p:ph idx="1"/>
          </p:nvPr>
        </p:nvSpPr>
        <p:spPr/>
        <p:txBody>
          <a:bodyPr/>
          <a:lstStyle/>
          <a:p>
            <a:r>
              <a:rPr lang="en-US" altLang="zh-CN" dirty="0" err="1"/>
              <a:t>Hyperledger</a:t>
            </a:r>
            <a:r>
              <a:rPr lang="en-US" altLang="zh-CN" dirty="0"/>
              <a:t> </a:t>
            </a:r>
            <a:r>
              <a:rPr lang="en-US" altLang="zh-CN" dirty="0" err="1"/>
              <a:t>Sawtooth</a:t>
            </a:r>
            <a:r>
              <a:rPr lang="en-US" altLang="zh-CN" dirty="0"/>
              <a:t> </a:t>
            </a:r>
            <a:r>
              <a:rPr lang="zh-CN" altLang="en-US" dirty="0"/>
              <a:t>是一个模块化平台，用以创建、部署和运行分布式账本。</a:t>
            </a:r>
            <a:r>
              <a:rPr lang="en-US" altLang="zh-CN" dirty="0" err="1"/>
              <a:t>Hyperledger</a:t>
            </a:r>
            <a:r>
              <a:rPr lang="en-US" altLang="zh-CN" dirty="0"/>
              <a:t> </a:t>
            </a:r>
            <a:r>
              <a:rPr lang="en-US" altLang="zh-CN" dirty="0" err="1"/>
              <a:t>Sawtooth</a:t>
            </a:r>
            <a:r>
              <a:rPr lang="zh-CN" altLang="en-US" dirty="0"/>
              <a:t>包含诺韦尔共识算法，计时验证</a:t>
            </a:r>
            <a:r>
              <a:rPr lang="en-US" altLang="zh-CN" dirty="0"/>
              <a:t>(</a:t>
            </a:r>
            <a:r>
              <a:rPr lang="en-US" altLang="zh-CN" dirty="0" err="1"/>
              <a:t>PoET</a:t>
            </a:r>
            <a:r>
              <a:rPr lang="en-US" altLang="zh-CN" dirty="0"/>
              <a:t>), </a:t>
            </a:r>
            <a:r>
              <a:rPr lang="zh-CN" altLang="en-US" dirty="0"/>
              <a:t>它针对的是以最小的资源消耗处理大量的分布式验证器</a:t>
            </a:r>
            <a:endParaRPr lang="en-US" dirty="0"/>
          </a:p>
        </p:txBody>
      </p:sp>
    </p:spTree>
    <p:extLst>
      <p:ext uri="{BB962C8B-B14F-4D97-AF65-F5344CB8AC3E}">
        <p14:creationId xmlns:p14="http://schemas.microsoft.com/office/powerpoint/2010/main" val="433576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a:t>
            </a:r>
            <a:endParaRPr lang="en-US" dirty="0"/>
          </a:p>
        </p:txBody>
      </p:sp>
      <p:sp>
        <p:nvSpPr>
          <p:cNvPr id="3" name="Content Placeholder 2"/>
          <p:cNvSpPr>
            <a:spLocks noGrp="1"/>
          </p:cNvSpPr>
          <p:nvPr>
            <p:ph idx="1"/>
          </p:nvPr>
        </p:nvSpPr>
        <p:spPr/>
        <p:txBody>
          <a:bodyPr/>
          <a:lstStyle/>
          <a:p>
            <a:r>
              <a:rPr lang="en-US" altLang="zh-CN" dirty="0" err="1"/>
              <a:t>Hyperledger</a:t>
            </a:r>
            <a:r>
              <a:rPr lang="en-US" altLang="zh-CN" dirty="0"/>
              <a:t> Burrow </a:t>
            </a:r>
            <a:r>
              <a:rPr lang="zh-CN" altLang="en-US" dirty="0"/>
              <a:t>是一个可以许可的智能合同机。</a:t>
            </a:r>
            <a:r>
              <a:rPr lang="en-US" altLang="zh-CN" dirty="0"/>
              <a:t>Burrow</a:t>
            </a:r>
            <a:r>
              <a:rPr lang="zh-CN" altLang="en-US" dirty="0"/>
              <a:t>发布于</a:t>
            </a:r>
            <a:r>
              <a:rPr lang="en-US" altLang="zh-CN" dirty="0"/>
              <a:t>2014</a:t>
            </a:r>
            <a:r>
              <a:rPr lang="zh-CN" altLang="en-US" dirty="0"/>
              <a:t>年</a:t>
            </a:r>
            <a:r>
              <a:rPr lang="en-US" altLang="zh-CN" dirty="0"/>
              <a:t>12</a:t>
            </a:r>
            <a:r>
              <a:rPr lang="zh-CN" altLang="en-US" dirty="0"/>
              <a:t>月，首次提供了一个模块化的、带经过许可的智能合约解释器的区块链客户端，它采用了部分以太坊虚拟机（</a:t>
            </a:r>
            <a:r>
              <a:rPr lang="en-US" altLang="zh-CN" dirty="0"/>
              <a:t>EVM</a:t>
            </a:r>
            <a:r>
              <a:rPr lang="zh-CN" altLang="en-US" dirty="0"/>
              <a:t>）的技术规范</a:t>
            </a:r>
            <a:endParaRPr lang="en-US" dirty="0"/>
          </a:p>
        </p:txBody>
      </p:sp>
    </p:spTree>
    <p:extLst>
      <p:ext uri="{BB962C8B-B14F-4D97-AF65-F5344CB8AC3E}">
        <p14:creationId xmlns:p14="http://schemas.microsoft.com/office/powerpoint/2010/main" val="1275037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Fabric</a:t>
            </a:r>
            <a:r>
              <a:rPr lang="zh-CN" altLang="en-US" dirty="0" smtClean="0">
                <a:solidFill>
                  <a:srgbClr val="FF0000"/>
                </a:solidFill>
              </a:rPr>
              <a:t>（</a:t>
            </a:r>
            <a:r>
              <a:rPr lang="en-US" altLang="zh-CN" dirty="0" smtClean="0">
                <a:solidFill>
                  <a:srgbClr val="FF0000"/>
                </a:solidFill>
              </a:rPr>
              <a:t>v1.0</a:t>
            </a:r>
            <a:r>
              <a:rPr lang="zh-CN" alt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altLang="zh-CN" dirty="0" err="1"/>
              <a:t>Hyperledger</a:t>
            </a:r>
            <a:r>
              <a:rPr lang="en-US" altLang="zh-CN" dirty="0"/>
              <a:t> </a:t>
            </a:r>
            <a:r>
              <a:rPr lang="en-US" altLang="zh-CN" dirty="0" smtClean="0"/>
              <a:t>Fabric </a:t>
            </a:r>
            <a:r>
              <a:rPr lang="zh-CN" altLang="en-US" dirty="0" smtClean="0"/>
              <a:t>旨在提供一个可靠的基础区块链模版来适应各种不同的需求</a:t>
            </a:r>
            <a:endParaRPr lang="en-US" dirty="0">
              <a:solidFill>
                <a:srgbClr val="002060"/>
              </a:solidFill>
            </a:endParaRPr>
          </a:p>
        </p:txBody>
      </p:sp>
    </p:spTree>
    <p:extLst>
      <p:ext uri="{BB962C8B-B14F-4D97-AF65-F5344CB8AC3E}">
        <p14:creationId xmlns:p14="http://schemas.microsoft.com/office/powerpoint/2010/main" val="315565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设计理念与目标</a:t>
            </a:r>
            <a:endParaRPr lang="en-US" dirty="0"/>
          </a:p>
        </p:txBody>
      </p:sp>
      <p:sp>
        <p:nvSpPr>
          <p:cNvPr id="3" name="Content Placeholder 2"/>
          <p:cNvSpPr>
            <a:spLocks noGrp="1"/>
          </p:cNvSpPr>
          <p:nvPr>
            <p:ph idx="1"/>
          </p:nvPr>
        </p:nvSpPr>
        <p:spPr/>
        <p:txBody>
          <a:bodyPr/>
          <a:lstStyle/>
          <a:p>
            <a:r>
              <a:rPr lang="en-US" altLang="zh-CN" dirty="0" err="1"/>
              <a:t>Hyperledger</a:t>
            </a:r>
            <a:r>
              <a:rPr lang="en-US" altLang="zh-CN" dirty="0"/>
              <a:t> Fabric</a:t>
            </a:r>
            <a:r>
              <a:rPr lang="zh-CN" altLang="en-US" dirty="0"/>
              <a:t>目标是成为开发应用和解决方案的基础，设计为模块化架构，允许</a:t>
            </a:r>
            <a:r>
              <a:rPr lang="zh-CN" altLang="en-US" dirty="0" smtClean="0"/>
              <a:t>组件（如</a:t>
            </a:r>
            <a:r>
              <a:rPr lang="zh-CN" altLang="en-US" dirty="0"/>
              <a:t>共识和成员服务</a:t>
            </a:r>
            <a:r>
              <a:rPr lang="zh-CN" altLang="en-US" dirty="0" smtClean="0"/>
              <a:t>模块）可以</a:t>
            </a:r>
            <a:r>
              <a:rPr lang="zh-CN" altLang="en-US" dirty="0"/>
              <a:t>插入即用</a:t>
            </a:r>
            <a:endParaRPr lang="en-US" altLang="zh-CN" dirty="0" smtClean="0"/>
          </a:p>
          <a:p>
            <a:r>
              <a:rPr lang="zh-CN" altLang="en-US" dirty="0" smtClean="0"/>
              <a:t>作为开源的框架与平台，</a:t>
            </a:r>
            <a:r>
              <a:rPr lang="en-US" altLang="zh-CN" dirty="0" err="1" smtClean="0"/>
              <a:t>Hyperledger</a:t>
            </a:r>
            <a:r>
              <a:rPr lang="zh-CN" altLang="en-US" dirty="0" smtClean="0"/>
              <a:t> </a:t>
            </a:r>
            <a:r>
              <a:rPr lang="en-US" altLang="zh-CN" dirty="0" smtClean="0"/>
              <a:t>Fabric</a:t>
            </a:r>
            <a:r>
              <a:rPr lang="zh-CN" altLang="en-US" dirty="0" smtClean="0"/>
              <a:t>能够帮助降低开发成本，建立行业标准</a:t>
            </a:r>
            <a:endParaRPr lang="en-US" altLang="zh-CN" dirty="0" smtClean="0"/>
          </a:p>
          <a:p>
            <a:r>
              <a:rPr lang="zh-CN" altLang="en-US" dirty="0" smtClean="0"/>
              <a:t>联盟链</a:t>
            </a:r>
            <a:endParaRPr lang="en-US" altLang="zh-CN" dirty="0" smtClean="0"/>
          </a:p>
          <a:p>
            <a:r>
              <a:rPr lang="zh-CN" altLang="en-US" dirty="0" smtClean="0"/>
              <a:t>通过将区块链的组成模版化，开发者可以有效利用以前的模版并在此基础上做调整来适应自己的需求。</a:t>
            </a:r>
            <a:endParaRPr lang="en-US" dirty="0"/>
          </a:p>
        </p:txBody>
      </p:sp>
    </p:spTree>
    <p:extLst>
      <p:ext uri="{BB962C8B-B14F-4D97-AF65-F5344CB8AC3E}">
        <p14:creationId xmlns:p14="http://schemas.microsoft.com/office/powerpoint/2010/main" val="1409313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主要模块</a:t>
            </a:r>
            <a:endParaRPr lang="en-US" dirty="0"/>
          </a:p>
        </p:txBody>
      </p:sp>
      <p:sp>
        <p:nvSpPr>
          <p:cNvPr id="3" name="Content Placeholder 2"/>
          <p:cNvSpPr>
            <a:spLocks noGrp="1"/>
          </p:cNvSpPr>
          <p:nvPr>
            <p:ph idx="1"/>
          </p:nvPr>
        </p:nvSpPr>
        <p:spPr/>
        <p:txBody>
          <a:bodyPr/>
          <a:lstStyle/>
          <a:p>
            <a:r>
              <a:rPr lang="zh-CN" altLang="en-US" dirty="0" smtClean="0"/>
              <a:t>共识层</a:t>
            </a:r>
            <a:endParaRPr lang="en-US" altLang="zh-CN" dirty="0" smtClean="0"/>
          </a:p>
          <a:p>
            <a:r>
              <a:rPr lang="zh-CN" altLang="en-US" dirty="0" smtClean="0"/>
              <a:t>智能合约层</a:t>
            </a:r>
            <a:endParaRPr lang="en-US" altLang="zh-CN" dirty="0" smtClean="0"/>
          </a:p>
          <a:p>
            <a:r>
              <a:rPr lang="zh-CN" altLang="en-US" dirty="0" smtClean="0"/>
              <a:t>节点沟通层</a:t>
            </a:r>
            <a:endParaRPr lang="en-US" altLang="zh-CN" dirty="0" smtClean="0"/>
          </a:p>
          <a:p>
            <a:r>
              <a:rPr lang="zh-CN" altLang="en-US" dirty="0" smtClean="0"/>
              <a:t>政策层</a:t>
            </a:r>
            <a:endParaRPr lang="en-US" altLang="zh-CN" dirty="0" smtClean="0"/>
          </a:p>
          <a:p>
            <a:r>
              <a:rPr lang="en-US" dirty="0" smtClean="0"/>
              <a:t>API</a:t>
            </a:r>
            <a:endParaRPr lang="en-US" dirty="0"/>
          </a:p>
        </p:txBody>
      </p:sp>
    </p:spTree>
    <p:extLst>
      <p:ext uri="{BB962C8B-B14F-4D97-AF65-F5344CB8AC3E}">
        <p14:creationId xmlns:p14="http://schemas.microsoft.com/office/powerpoint/2010/main" val="15063131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1523</TotalTime>
  <Words>830</Words>
  <Application>Microsoft Macintosh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Garamond</vt:lpstr>
      <vt:lpstr>Mangal</vt:lpstr>
      <vt:lpstr>Matura MT Script Capitals</vt:lpstr>
      <vt:lpstr>方正舒体</vt:lpstr>
      <vt:lpstr>Arial</vt:lpstr>
      <vt:lpstr>Organic</vt:lpstr>
      <vt:lpstr>Hyperledger</vt:lpstr>
      <vt:lpstr>子项目</vt:lpstr>
      <vt:lpstr>Indy</vt:lpstr>
      <vt:lpstr>Iroha</vt:lpstr>
      <vt:lpstr>Sawtooth</vt:lpstr>
      <vt:lpstr>Burrow</vt:lpstr>
      <vt:lpstr>Fabric（v1.0）</vt:lpstr>
      <vt:lpstr>设计理念与目标</vt:lpstr>
      <vt:lpstr>主要模块</vt:lpstr>
      <vt:lpstr>节点</vt:lpstr>
      <vt:lpstr>通道</vt:lpstr>
      <vt:lpstr>通道</vt:lpstr>
      <vt:lpstr>共识层</vt:lpstr>
      <vt:lpstr>PBFT（POW）</vt:lpstr>
      <vt:lpstr>总体流程</vt:lpstr>
      <vt:lpstr>总体流程</vt:lpstr>
      <vt:lpstr>总体流程</vt:lpstr>
      <vt:lpstr>总体流程</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dc:title>
  <dc:creator>Yun Lu</dc:creator>
  <cp:lastModifiedBy>Yun Lu</cp:lastModifiedBy>
  <cp:revision>26</cp:revision>
  <dcterms:created xsi:type="dcterms:W3CDTF">2018-05-21T03:00:44Z</dcterms:created>
  <dcterms:modified xsi:type="dcterms:W3CDTF">2018-05-22T04:39:10Z</dcterms:modified>
</cp:coreProperties>
</file>