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7" r:id="rId2"/>
    <p:sldId id="291" r:id="rId3"/>
    <p:sldId id="271" r:id="rId4"/>
    <p:sldId id="258" r:id="rId5"/>
    <p:sldId id="281" r:id="rId6"/>
    <p:sldId id="274" r:id="rId7"/>
    <p:sldId id="276" r:id="rId8"/>
    <p:sldId id="292" r:id="rId9"/>
    <p:sldId id="280" r:id="rId10"/>
    <p:sldId id="288" r:id="rId11"/>
    <p:sldId id="293" r:id="rId12"/>
    <p:sldId id="294" r:id="rId13"/>
    <p:sldId id="295" r:id="rId14"/>
    <p:sldId id="296" r:id="rId15"/>
  </p:sldIdLst>
  <p:sldSz cx="12192000" cy="6858000"/>
  <p:notesSz cx="6792913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F2DE63D5-997A-4646-A377-4702673A728D}" styleName="Светлый стиль 2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Светлый стиль 2 — акцент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1" autoAdjust="0"/>
    <p:restoredTop sz="96327" autoAdjust="0"/>
  </p:normalViewPr>
  <p:slideViewPr>
    <p:cSldViewPr snapToGrid="0" showGuides="1">
      <p:cViewPr varScale="1">
        <p:scale>
          <a:sx n="123" d="100"/>
          <a:sy n="123" d="100"/>
        </p:scale>
        <p:origin x="1152" y="19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99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7745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1D217C-8F14-4A95-9B3B-4081BE03D1B8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E1689-D859-414E-8A40-4471A853B2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5436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7745" y="1"/>
            <a:ext cx="2943596" cy="49797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0F39-6719-4D1C-9EBD-0B13B351346E}" type="datetimeFigureOut">
              <a:rPr lang="ru-RU" smtClean="0"/>
              <a:t>24.06.2025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1239838"/>
            <a:ext cx="5954713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292" y="4776430"/>
            <a:ext cx="5434330" cy="3907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7745" y="9427076"/>
            <a:ext cx="2943596" cy="497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309CD-3840-4592-BA6E-A42EDD8DE0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49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4238350" y="11025011"/>
            <a:ext cx="3249188" cy="5794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/>
          <a:p>
            <a:pPr algn="r">
              <a:lnSpc>
                <a:spcPct val="100000"/>
              </a:lnSpc>
            </a:pPr>
            <a:fld id="{67DB5D5B-D899-4F73-A507-362ED2A31E06}" type="slidenum">
              <a:rPr lang="en-US" sz="1400" b="0" strike="noStrike" spc="-1">
                <a:latin typeface="Times New Roman"/>
                <a:ea typeface="DejaVu Sans"/>
              </a:rPr>
              <a:pPr algn="r">
                <a:lnSpc>
                  <a:spcPct val="100000"/>
                </a:lnSpc>
              </a:pPr>
              <a:t>1</a:t>
            </a:fld>
            <a:endParaRPr lang="en-US" sz="1400" b="0" strike="noStrike" spc="-1">
              <a:latin typeface="Times New Roman"/>
            </a:endParaRPr>
          </a:p>
        </p:txBody>
      </p:sp>
      <p:sp>
        <p:nvSpPr>
          <p:cNvPr id="1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-122238" y="882650"/>
            <a:ext cx="7732713" cy="4349750"/>
          </a:xfrm>
          <a:prstGeom prst="rect">
            <a:avLst/>
          </a:prstGeom>
        </p:spPr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748825" y="5512310"/>
            <a:ext cx="5989887" cy="5221592"/>
          </a:xfrm>
          <a:prstGeom prst="rect">
            <a:avLst/>
          </a:prstGeom>
        </p:spPr>
        <p:txBody>
          <a:bodyPr lIns="0" tIns="0" rIns="0" bIns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000" b="1" kern="1200" dirty="0">
              <a:solidFill>
                <a:schemeClr val="tx1"/>
              </a:solidFill>
              <a:latin typeface="+mn-lt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94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501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52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3684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48111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547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D60A-DA97-6CD8-4F94-412BC02F3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3EE57DA-04C2-C166-3952-663B8F41ED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B243509-46AA-013A-E1A7-32E2BAE94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D05F35-3718-789B-9971-7CDD71050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866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Собрала</a:t>
            </a:r>
            <a:r>
              <a:rPr lang="ru-RU" baseline="0" dirty="0"/>
              <a:t> картинки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309CD-3840-4592-BA6E-A42EDD8DE021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8272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838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75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30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518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3486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150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6138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2611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89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5287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392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25.06.2025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EC6EB-7A6B-4558-8621-C8DECC721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305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Рисунок 7"/>
          <p:cNvPicPr/>
          <p:nvPr/>
        </p:nvPicPr>
        <p:blipFill>
          <a:blip r:embed="rId3"/>
          <a:stretch/>
        </p:blipFill>
        <p:spPr>
          <a:xfrm>
            <a:off x="33701" y="5345468"/>
            <a:ext cx="3397755" cy="1512532"/>
          </a:xfrm>
          <a:prstGeom prst="rect">
            <a:avLst/>
          </a:prstGeom>
          <a:ln>
            <a:noFill/>
          </a:ln>
        </p:spPr>
      </p:pic>
      <p:sp>
        <p:nvSpPr>
          <p:cNvPr id="88" name="TextShape 1"/>
          <p:cNvSpPr txBox="1"/>
          <p:nvPr/>
        </p:nvSpPr>
        <p:spPr>
          <a:xfrm>
            <a:off x="560701" y="254733"/>
            <a:ext cx="11178253" cy="2427353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Федеральное государственное автономное образовательное учреждение</a:t>
            </a: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высшего образования </a:t>
            </a: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«Московский физико-технический институт (национальный исследовательский университет)»</a:t>
            </a:r>
          </a:p>
          <a:p>
            <a:pPr algn="ctr">
              <a:lnSpc>
                <a:spcPct val="90000"/>
              </a:lnSpc>
            </a:pPr>
            <a:endParaRPr lang="ru-RU" sz="2180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218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Передовая инженерная школа радиолокации, радионавигации и программной инженерии</a:t>
            </a:r>
          </a:p>
          <a:p>
            <a:pPr algn="ctr">
              <a:lnSpc>
                <a:spcPct val="90000"/>
              </a:lnSpc>
            </a:pPr>
            <a:r>
              <a:rPr lang="ru-RU" sz="2180" dirty="0">
                <a:cs typeface="Times New Roman" panose="02020603050405020304" pitchFamily="18" charset="0"/>
              </a:rPr>
              <a:t>Кафедра Аэрофизики и летательных аппаратов</a:t>
            </a:r>
          </a:p>
        </p:txBody>
      </p:sp>
      <p:sp>
        <p:nvSpPr>
          <p:cNvPr id="89" name="TextShape 2"/>
          <p:cNvSpPr txBox="1"/>
          <p:nvPr/>
        </p:nvSpPr>
        <p:spPr>
          <a:xfrm>
            <a:off x="663741" y="2638784"/>
            <a:ext cx="10972171" cy="1224571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endParaRPr lang="ru-RU" sz="2400" b="1" dirty="0">
              <a:cs typeface="Times New Roman" panose="02020603050405020304" pitchFamily="18" charset="0"/>
            </a:endParaRPr>
          </a:p>
          <a:p>
            <a:pPr algn="ctr"/>
            <a:r>
              <a:rPr lang="ru-RU" sz="2400" b="1" dirty="0">
                <a:cs typeface="Times New Roman" panose="02020603050405020304" pitchFamily="18" charset="0"/>
              </a:rPr>
              <a:t>Алгоритм предиктивного анализа отказов системы видеоаналитики в режиме реального времени по данным от систем мониторинга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7611593" y="4539680"/>
            <a:ext cx="4399002" cy="1134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108847" tIns="54423" rIns="108847" bIns="54423"/>
          <a:lstStyle/>
          <a:p>
            <a:r>
              <a:rPr lang="ru-RU" sz="1935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Студент</a:t>
            </a:r>
            <a:r>
              <a:rPr lang="en-US" sz="1935" spc="-1" dirty="0">
                <a:solidFill>
                  <a:srgbClr val="000000"/>
                </a:solidFill>
                <a:ea typeface="Noto Sans CJK SC Regular"/>
                <a:cs typeface="Times New Roman" panose="02020603050405020304" pitchFamily="18" charset="0"/>
              </a:rPr>
              <a:t>:</a:t>
            </a:r>
            <a:r>
              <a:rPr lang="ru-RU" sz="1935" spc="-1" dirty="0">
                <a:ea typeface="Noto Sans CJK SC Regular"/>
                <a:cs typeface="Times New Roman" panose="02020603050405020304" pitchFamily="18" charset="0"/>
              </a:rPr>
              <a:t> </a:t>
            </a:r>
            <a:r>
              <a:rPr lang="en-US" sz="1935" spc="-1" dirty="0">
                <a:ea typeface="Noto Sans CJK SC Regular"/>
                <a:cs typeface="Times New Roman" panose="02020603050405020304" pitchFamily="18" charset="0"/>
              </a:rPr>
              <a:t>		</a:t>
            </a:r>
            <a:r>
              <a:rPr lang="ru-RU" sz="1935" spc="-1" dirty="0">
                <a:ea typeface="Noto Sans CJK SC Regular"/>
                <a:cs typeface="Times New Roman" panose="02020603050405020304" pitchFamily="18" charset="0"/>
              </a:rPr>
              <a:t>Боровец Н.В. </a:t>
            </a:r>
            <a:br>
              <a:rPr lang="en-US" sz="1935" spc="-1" dirty="0">
                <a:ea typeface="Noto Sans CJK SC Regular"/>
                <a:cs typeface="Times New Roman" panose="02020603050405020304" pitchFamily="18" charset="0"/>
              </a:rPr>
            </a:br>
            <a:r>
              <a:rPr lang="ru-RU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Научный руководитель: </a:t>
            </a:r>
            <a:r>
              <a:rPr lang="en-US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	</a:t>
            </a:r>
            <a:r>
              <a:rPr lang="ru-RU" sz="2000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Гришин Н.А.</a:t>
            </a:r>
            <a:endParaRPr lang="en-US" sz="2000" spc="-1" dirty="0"/>
          </a:p>
          <a:p>
            <a:endParaRPr lang="ru-RU" sz="1935" spc="-1" dirty="0">
              <a:ea typeface="Noto Sans CJK SC Regular"/>
              <a:cs typeface="Times New Roman" panose="02020603050405020304" pitchFamily="18" charset="0"/>
            </a:endParaRPr>
          </a:p>
          <a:p>
            <a:endParaRPr lang="ru-RU" sz="1935" spc="-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en-US" sz="1935" spc="-1" dirty="0">
              <a:cs typeface="Times New Roman" panose="02020603050405020304" pitchFamily="18" charset="0"/>
            </a:endParaRPr>
          </a:p>
        </p:txBody>
      </p:sp>
      <p:sp>
        <p:nvSpPr>
          <p:cNvPr id="95" name="CustomShape 5"/>
          <p:cNvSpPr/>
          <p:nvPr/>
        </p:nvSpPr>
        <p:spPr>
          <a:xfrm>
            <a:off x="4688061" y="6350393"/>
            <a:ext cx="2923532" cy="5076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/>
          <a:lstStyle/>
          <a:p>
            <a:pPr algn="ctr">
              <a:lnSpc>
                <a:spcPct val="100000"/>
              </a:lnSpc>
            </a:pPr>
            <a:r>
              <a:rPr lang="ru-RU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г. Жуковский </a:t>
            </a:r>
            <a:r>
              <a:rPr lang="en-US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202</a:t>
            </a:r>
            <a:r>
              <a:rPr lang="ru-RU" sz="2177" spc="-1" dirty="0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  <a:endParaRPr lang="en-US" sz="2177" spc="-1" dirty="0">
              <a:cs typeface="Times New Roman" panose="02020603050405020304" pitchFamily="18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0032" y="5308182"/>
            <a:ext cx="1448267" cy="146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3896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Результаты экспериментов</a:t>
            </a:r>
          </a:p>
        </p:txBody>
      </p:sp>
      <p:sp>
        <p:nvSpPr>
          <p:cNvPr id="15" name="Дата 14">
            <a:extLst>
              <a:ext uri="{FF2B5EF4-FFF2-40B4-BE49-F238E27FC236}">
                <a16:creationId xmlns:a16="http://schemas.microsoft.com/office/drawing/2014/main" id="{8E934000-7322-B9A0-B005-4093A531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6" name="Нижний колонтитул 15">
            <a:extLst>
              <a:ext uri="{FF2B5EF4-FFF2-40B4-BE49-F238E27FC236}">
                <a16:creationId xmlns:a16="http://schemas.microsoft.com/office/drawing/2014/main" id="{87D84CE1-4B3D-CC6D-20D2-5A7AD35F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7" name="Номер слайда 16">
            <a:extLst>
              <a:ext uri="{FF2B5EF4-FFF2-40B4-BE49-F238E27FC236}">
                <a16:creationId xmlns:a16="http://schemas.microsoft.com/office/drawing/2014/main" id="{237D8769-E84C-FA26-F102-F97B0F86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10</a:t>
            </a:fld>
            <a:endParaRPr lang="ru-RU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BC1D9EFE-522F-EE1E-FC23-A09589025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06804"/>
              </p:ext>
            </p:extLst>
          </p:nvPr>
        </p:nvGraphicFramePr>
        <p:xfrm>
          <a:off x="2332942" y="1631769"/>
          <a:ext cx="6877693" cy="32153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571658">
                  <a:extLst>
                    <a:ext uri="{9D8B030D-6E8A-4147-A177-3AD203B41FA5}">
                      <a16:colId xmlns:a16="http://schemas.microsoft.com/office/drawing/2014/main" val="1442354526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1950911540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3835735781"/>
                    </a:ext>
                  </a:extLst>
                </a:gridCol>
                <a:gridCol w="1435345">
                  <a:extLst>
                    <a:ext uri="{9D8B030D-6E8A-4147-A177-3AD203B41FA5}">
                      <a16:colId xmlns:a16="http://schemas.microsoft.com/office/drawing/2014/main" val="2840562562"/>
                    </a:ext>
                  </a:extLst>
                </a:gridCol>
              </a:tblGrid>
              <a:tr h="485962"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Модель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MAE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RMSE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MAPE, %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249662"/>
                  </a:ext>
                </a:extLst>
              </a:tr>
              <a:tr h="918667">
                <a:tc>
                  <a:txBody>
                    <a:bodyPr/>
                    <a:lstStyle/>
                    <a:p>
                      <a:r>
                        <a:rPr lang="ru-RU" sz="20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Наивный прогноз (</a:t>
                      </a:r>
                      <a:r>
                        <a:rPr lang="en" sz="2000" b="0" kern="1200" dirty="0">
                          <a:solidFill>
                            <a:schemeClr val="tx1"/>
                          </a:solidFill>
                          <a:latin typeface="+mn-lt"/>
                        </a:rPr>
                        <a:t>Baseline)</a:t>
                      </a:r>
                      <a:endParaRPr lang="ru-RU" sz="20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121.5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153.2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31.52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7389806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SARIMA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44.1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+mn-lt"/>
                        </a:rPr>
                        <a:t>51.4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11.06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245344"/>
                  </a:ext>
                </a:extLst>
              </a:tr>
              <a:tr h="838783">
                <a:tc>
                  <a:txBody>
                    <a:bodyPr/>
                    <a:lstStyle/>
                    <a:p>
                      <a:r>
                        <a:rPr lang="en" b="1" dirty="0" err="1">
                          <a:latin typeface="+mn-lt"/>
                        </a:rPr>
                        <a:t>CatBoost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36.0</a:t>
                      </a:r>
                    </a:p>
                    <a:p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41.1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8.90</a:t>
                      </a:r>
                      <a:endParaRPr lang="ru-RU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300400"/>
                  </a:ext>
                </a:extLst>
              </a:tr>
              <a:tr h="485962">
                <a:tc>
                  <a:txBody>
                    <a:bodyPr/>
                    <a:lstStyle/>
                    <a:p>
                      <a:r>
                        <a:rPr lang="en" b="1" dirty="0">
                          <a:latin typeface="+mn-lt"/>
                        </a:rPr>
                        <a:t>LSTM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3.7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4.5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latin typeface="+mn-lt"/>
                        </a:rPr>
                        <a:t>0.89</a:t>
                      </a:r>
                      <a:endParaRPr lang="ru-RU" b="1" dirty="0"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94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A561B7-3AC1-297D-3079-815910044990}"/>
              </a:ext>
            </a:extLst>
          </p:cNvPr>
          <p:cNvSpPr txBox="1"/>
          <p:nvPr/>
        </p:nvSpPr>
        <p:spPr>
          <a:xfrm>
            <a:off x="1009684" y="5614351"/>
            <a:ext cx="95242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i="1" dirty="0"/>
              <a:t>Вывод:</a:t>
            </a:r>
            <a:r>
              <a:rPr lang="ru-RU" sz="2000" i="1" dirty="0"/>
              <a:t> Модели </a:t>
            </a:r>
            <a:r>
              <a:rPr lang="en" sz="2000" b="1" i="1" dirty="0"/>
              <a:t>LSTM</a:t>
            </a:r>
            <a:r>
              <a:rPr lang="en" sz="2000" i="1" dirty="0"/>
              <a:t> </a:t>
            </a:r>
            <a:r>
              <a:rPr lang="ru-RU" sz="2000" i="1" dirty="0"/>
              <a:t>и </a:t>
            </a:r>
            <a:r>
              <a:rPr lang="en" sz="2000" b="1" i="1" dirty="0" err="1"/>
              <a:t>CatBoost</a:t>
            </a:r>
            <a:r>
              <a:rPr lang="en" sz="2000" i="1" dirty="0"/>
              <a:t> </a:t>
            </a:r>
            <a:r>
              <a:rPr lang="ru-RU" sz="2000" i="1" dirty="0"/>
              <a:t>выполнили техническое требование по точности.</a:t>
            </a:r>
          </a:p>
        </p:txBody>
      </p:sp>
    </p:spTree>
    <p:extLst>
      <p:ext uri="{BB962C8B-B14F-4D97-AF65-F5344CB8AC3E}">
        <p14:creationId xmlns:p14="http://schemas.microsoft.com/office/powerpoint/2010/main" val="3600181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A99668C2-D4EB-1C6F-122C-F4814905F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E60DFA-B279-DF1C-CD16-8B815D4B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02267" y="6352997"/>
            <a:ext cx="2743200" cy="365125"/>
          </a:xfrm>
        </p:spPr>
        <p:txBody>
          <a:bodyPr/>
          <a:lstStyle/>
          <a:p>
            <a:fld id="{76FEC6EB-7A6B-4558-8621-C8DECC721174}" type="slidenum">
              <a:rPr lang="ru-RU" smtClean="0"/>
              <a:t>11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043A9B6-890D-F6B7-ADEB-9D62F9334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4135639" cy="87113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и сравнение результатов</a:t>
            </a:r>
          </a:p>
        </p:txBody>
      </p:sp>
      <p:pic>
        <p:nvPicPr>
          <p:cNvPr id="9" name="Рисунок 8" descr="Изображение выглядит как линия, График, диаграмма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040ADE5-8CB6-E9E6-026B-2286FB3AD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0"/>
            <a:ext cx="6654229" cy="2218076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077AABA-CBDC-B5CD-69CB-2E51AEFC34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2260314"/>
            <a:ext cx="6654229" cy="2218076"/>
          </a:xfrm>
          <a:prstGeom prst="rect">
            <a:avLst/>
          </a:prstGeom>
        </p:spPr>
      </p:pic>
      <p:pic>
        <p:nvPicPr>
          <p:cNvPr id="13" name="Рисунок 12" descr="Изображение выглядит как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FBB296A-EC8E-88D8-68B3-D72DAD0001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990" y="4520628"/>
            <a:ext cx="6654229" cy="2218076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EDA5982-EF17-2256-B3BA-DF4E694B8086}"/>
              </a:ext>
            </a:extLst>
          </p:cNvPr>
          <p:cNvSpPr/>
          <p:nvPr/>
        </p:nvSpPr>
        <p:spPr>
          <a:xfrm>
            <a:off x="333771" y="1430055"/>
            <a:ext cx="4862958" cy="4199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LSTM -</a:t>
            </a:r>
            <a:r>
              <a:rPr lang="en" sz="2000" dirty="0">
                <a:cs typeface="Times New Roman" panose="02020603050405020304" pitchFamily="18" charset="0"/>
              </a:rPr>
              <a:t> MAPE </a:t>
            </a:r>
            <a:r>
              <a:rPr lang="en" sz="2000" b="1" dirty="0">
                <a:cs typeface="Times New Roman" panose="02020603050405020304" pitchFamily="18" charset="0"/>
              </a:rPr>
              <a:t>0.89%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Эффективно улавливает тренды и локальные пики.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b="1" dirty="0">
                <a:cs typeface="Times New Roman" panose="02020603050405020304" pitchFamily="18" charset="0"/>
              </a:rPr>
              <a:t> - 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8.90%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Хорошо ловит общую динамику, но сглаживает пики.</a:t>
            </a:r>
            <a:endParaRPr lang="en-US" sz="2000" dirty="0"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SARIMA</a:t>
            </a:r>
            <a:r>
              <a:rPr lang="en-US" sz="2000" b="1" dirty="0">
                <a:cs typeface="Times New Roman" panose="02020603050405020304" pitchFamily="18" charset="0"/>
              </a:rPr>
              <a:t> - 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11.06%</a:t>
            </a:r>
            <a:r>
              <a:rPr lang="en" sz="2000" dirty="0">
                <a:cs typeface="Times New Roman" panose="02020603050405020304" pitchFamily="18" charset="0"/>
              </a:rPr>
              <a:t>. </a:t>
            </a:r>
            <a:r>
              <a:rPr lang="ru-RU" sz="2000" dirty="0">
                <a:cs typeface="Times New Roman" panose="02020603050405020304" pitchFamily="18" charset="0"/>
              </a:rPr>
              <a:t>Линейная модель не справляется со сложной динамикой.</a:t>
            </a:r>
          </a:p>
        </p:txBody>
      </p:sp>
    </p:spTree>
    <p:extLst>
      <p:ext uri="{BB962C8B-B14F-4D97-AF65-F5344CB8AC3E}">
        <p14:creationId xmlns:p14="http://schemas.microsoft.com/office/powerpoint/2010/main" val="3043276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E44095E-467F-DE1F-A2CA-9D63D7F3B6E8}"/>
              </a:ext>
            </a:extLst>
          </p:cNvPr>
          <p:cNvSpPr/>
          <p:nvPr/>
        </p:nvSpPr>
        <p:spPr>
          <a:xfrm>
            <a:off x="400050" y="1041148"/>
            <a:ext cx="11506200" cy="4969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Цель работы достигнута:</a:t>
            </a:r>
            <a:r>
              <a:rPr lang="ru-RU" sz="2000" dirty="0">
                <a:cs typeface="Times New Roman" panose="02020603050405020304" pitchFamily="18" charset="0"/>
              </a:rPr>
              <a:t> разработан метод предиктивного анализа задержек, позволяющий прогнозировать состояние </a:t>
            </a:r>
            <a:r>
              <a:rPr lang="ru-RU" sz="2000" dirty="0" err="1">
                <a:cs typeface="Times New Roman" panose="02020603050405020304" pitchFamily="18" charset="0"/>
              </a:rPr>
              <a:t>видеоконвейера</a:t>
            </a:r>
            <a:r>
              <a:rPr lang="ru-RU" sz="2000" dirty="0">
                <a:cs typeface="Times New Roman" panose="02020603050405020304" pitchFamily="18" charset="0"/>
              </a:rPr>
              <a:t> на 3.75 часа вперед.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Результаты по задачам: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Обзор литературы:</a:t>
            </a:r>
            <a:r>
              <a:rPr lang="ru-RU" sz="2000" dirty="0">
                <a:cs typeface="Times New Roman" panose="02020603050405020304" pitchFamily="18" charset="0"/>
              </a:rPr>
              <a:t> сформирована теоретическая база.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Анализ данных: </a:t>
            </a:r>
            <a:r>
              <a:rPr lang="ru-RU" sz="2000" dirty="0">
                <a:cs typeface="Times New Roman" panose="02020603050405020304" pitchFamily="18" charset="0"/>
              </a:rPr>
              <a:t>выявлены сезонность и ключевые признаки.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Сравнение методов: </a:t>
            </a:r>
            <a:r>
              <a:rPr lang="ru-RU" sz="2000" dirty="0">
                <a:cs typeface="Times New Roman" panose="02020603050405020304" pitchFamily="18" charset="0"/>
              </a:rPr>
              <a:t>подтверждена перспективность </a:t>
            </a:r>
            <a:r>
              <a:rPr lang="en" sz="2000" dirty="0">
                <a:cs typeface="Times New Roman" panose="02020603050405020304" pitchFamily="18" charset="0"/>
              </a:rPr>
              <a:t>ML/DL </a:t>
            </a:r>
            <a:r>
              <a:rPr lang="ru-RU" sz="2000" dirty="0">
                <a:cs typeface="Times New Roman" panose="02020603050405020304" pitchFamily="18" charset="0"/>
              </a:rPr>
              <a:t>подходов.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Реализация моделей: </a:t>
            </a:r>
            <a:r>
              <a:rPr lang="ru-RU" sz="2000" dirty="0">
                <a:cs typeface="Times New Roman" panose="02020603050405020304" pitchFamily="18" charset="0"/>
              </a:rPr>
              <a:t>реализованы </a:t>
            </a:r>
            <a:r>
              <a:rPr lang="en" sz="2000" b="1" dirty="0">
                <a:cs typeface="Times New Roman" panose="02020603050405020304" pitchFamily="18" charset="0"/>
              </a:rPr>
              <a:t>SARIMA</a:t>
            </a:r>
            <a:r>
              <a:rPr lang="en" sz="2000" dirty="0">
                <a:cs typeface="Times New Roman" panose="02020603050405020304" pitchFamily="18" charset="0"/>
              </a:rPr>
              <a:t>, </a:t>
            </a: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dirty="0">
                <a:cs typeface="Times New Roman" panose="02020603050405020304" pitchFamily="18" charset="0"/>
              </a:rPr>
              <a:t>, </a:t>
            </a:r>
            <a:r>
              <a:rPr lang="en" sz="2000" b="1" dirty="0">
                <a:cs typeface="Times New Roman" panose="02020603050405020304" pitchFamily="18" charset="0"/>
              </a:rPr>
              <a:t>LSTM</a:t>
            </a:r>
            <a:r>
              <a:rPr lang="en" sz="2000" dirty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" sz="2000" b="1" dirty="0" err="1">
                <a:cs typeface="Times New Roman" panose="02020603050405020304" pitchFamily="18" charset="0"/>
              </a:rPr>
              <a:t>MLOps</a:t>
            </a:r>
            <a:r>
              <a:rPr lang="en" sz="2000" b="1" dirty="0">
                <a:cs typeface="Times New Roman" panose="02020603050405020304" pitchFamily="18" charset="0"/>
              </a:rPr>
              <a:t>: </a:t>
            </a:r>
            <a:r>
              <a:rPr lang="ru-RU" sz="2000" dirty="0">
                <a:cs typeface="Times New Roman" panose="02020603050405020304" pitchFamily="18" charset="0"/>
              </a:rPr>
              <a:t>реализована методология, решена проблема утечки данных.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Эксперименты: </a:t>
            </a:r>
            <a:r>
              <a:rPr lang="en" sz="2000" b="1" dirty="0">
                <a:cs typeface="Times New Roman" panose="02020603050405020304" pitchFamily="18" charset="0"/>
              </a:rPr>
              <a:t>LSTM</a:t>
            </a:r>
            <a:r>
              <a:rPr lang="en" sz="2000" dirty="0">
                <a:cs typeface="Times New Roman" panose="02020603050405020304" pitchFamily="18" charset="0"/>
              </a:rPr>
              <a:t> — </a:t>
            </a:r>
            <a:r>
              <a:rPr lang="ru-RU" sz="2000" dirty="0">
                <a:cs typeface="Times New Roman" panose="02020603050405020304" pitchFamily="18" charset="0"/>
              </a:rPr>
              <a:t>лучшая модель (</a:t>
            </a:r>
            <a:r>
              <a:rPr lang="en" sz="2000" dirty="0">
                <a:cs typeface="Times New Roman" panose="02020603050405020304" pitchFamily="18" charset="0"/>
              </a:rPr>
              <a:t>MAPE </a:t>
            </a:r>
            <a:r>
              <a:rPr lang="en" sz="2000" b="1" dirty="0">
                <a:cs typeface="Times New Roman" panose="02020603050405020304" pitchFamily="18" charset="0"/>
              </a:rPr>
              <a:t>0.89%</a:t>
            </a:r>
            <a:r>
              <a:rPr lang="en" sz="2000" dirty="0">
                <a:cs typeface="Times New Roman" panose="02020603050405020304" pitchFamily="18" charset="0"/>
              </a:rPr>
              <a:t>).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Рекомендации: </a:t>
            </a:r>
            <a:r>
              <a:rPr lang="ru-RU" sz="2000" dirty="0">
                <a:cs typeface="Times New Roman" panose="02020603050405020304" pitchFamily="18" charset="0"/>
              </a:rPr>
              <a:t>сформулированы для внедрения.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6AB0EA3-2B00-DFB1-6112-DCDF190F1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F037FE-E084-5A7C-025C-079FC6D97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E4B77-1506-3F7E-5935-71ED2584D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12</a:t>
            </a:fld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F9CE088D-9480-90C6-A1CB-B558CA8A7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Заключение</a:t>
            </a:r>
          </a:p>
        </p:txBody>
      </p:sp>
    </p:spTree>
    <p:extLst>
      <p:ext uri="{BB962C8B-B14F-4D97-AF65-F5344CB8AC3E}">
        <p14:creationId xmlns:p14="http://schemas.microsoft.com/office/powerpoint/2010/main" val="394418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3DF524D4-7C76-A917-A8C7-3B2F3684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396DF4-7E55-1A4D-46EE-B100813F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F10841-2B17-A9F4-3CC1-059FBE1B8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13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B47F1E-3C70-8463-D73A-5A4136458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81" y="248746"/>
            <a:ext cx="11164019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Дальнейшее развитие работы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913FC50-08ED-E947-4D7A-5935ECE6AAB4}"/>
              </a:ext>
            </a:extLst>
          </p:cNvPr>
          <p:cNvSpPr/>
          <p:nvPr/>
        </p:nvSpPr>
        <p:spPr>
          <a:xfrm>
            <a:off x="400050" y="1041148"/>
            <a:ext cx="11506200" cy="4661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Улучшение модели: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Интерпретируемость (</a:t>
            </a:r>
            <a:r>
              <a:rPr lang="en" sz="2000" b="1" dirty="0">
                <a:cs typeface="Times New Roman" panose="02020603050405020304" pitchFamily="18" charset="0"/>
              </a:rPr>
              <a:t>SHAP): </a:t>
            </a:r>
            <a:r>
              <a:rPr lang="ru-RU" sz="2000" dirty="0">
                <a:cs typeface="Times New Roman" panose="02020603050405020304" pitchFamily="18" charset="0"/>
              </a:rPr>
              <a:t>Понять, </a:t>
            </a:r>
            <a:r>
              <a:rPr lang="ru-RU" sz="2000" i="1" dirty="0">
                <a:cs typeface="Times New Roman" panose="02020603050405020304" pitchFamily="18" charset="0"/>
              </a:rPr>
              <a:t>почему</a:t>
            </a:r>
            <a:r>
              <a:rPr lang="ru-RU" sz="2000" dirty="0">
                <a:cs typeface="Times New Roman" panose="02020603050405020304" pitchFamily="18" charset="0"/>
              </a:rPr>
              <a:t> модель делает прогноз.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Root Cause Analysis: </a:t>
            </a:r>
            <a:r>
              <a:rPr lang="ru-RU" sz="2000" dirty="0">
                <a:cs typeface="Times New Roman" panose="02020603050405020304" pitchFamily="18" charset="0"/>
              </a:rPr>
              <a:t>Определить </a:t>
            </a:r>
            <a:r>
              <a:rPr lang="ru-RU" sz="2000" i="1" dirty="0">
                <a:cs typeface="Times New Roman" panose="02020603050405020304" pitchFamily="18" charset="0"/>
              </a:rPr>
              <a:t>источник</a:t>
            </a:r>
            <a:r>
              <a:rPr lang="ru-RU" sz="2000" dirty="0">
                <a:cs typeface="Times New Roman" panose="02020603050405020304" pitchFamily="18" charset="0"/>
              </a:rPr>
              <a:t> будущей проблемы.</a:t>
            </a:r>
            <a:endParaRPr lang="en-US" sz="2000" dirty="0"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ru-RU" sz="2000" b="1" dirty="0">
                <a:cs typeface="Times New Roman" panose="02020603050405020304" pitchFamily="18" charset="0"/>
              </a:rPr>
              <a:t>Развитие </a:t>
            </a:r>
            <a:r>
              <a:rPr lang="en" sz="2000" b="1" dirty="0" err="1">
                <a:cs typeface="Times New Roman" panose="02020603050405020304" pitchFamily="18" charset="0"/>
              </a:rPr>
              <a:t>MLOps</a:t>
            </a:r>
            <a:r>
              <a:rPr lang="en" sz="2000" b="1" dirty="0"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Production-</a:t>
            </a:r>
            <a:r>
              <a:rPr lang="ru-RU" sz="2000" b="1" dirty="0">
                <a:cs typeface="Times New Roman" panose="02020603050405020304" pitchFamily="18" charset="0"/>
              </a:rPr>
              <a:t>внедрение: </a:t>
            </a:r>
            <a:r>
              <a:rPr lang="en" sz="2000" dirty="0">
                <a:cs typeface="Times New Roman" panose="02020603050405020304" pitchFamily="18" charset="0"/>
              </a:rPr>
              <a:t>CI/CT/CD, </a:t>
            </a:r>
            <a:r>
              <a:rPr lang="ru-RU" sz="2000" dirty="0">
                <a:cs typeface="Times New Roman" panose="02020603050405020304" pitchFamily="18" charset="0"/>
              </a:rPr>
              <a:t>мониторинг дрейфа данных.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ru-RU" sz="2000" b="1" dirty="0">
                <a:cs typeface="Times New Roman" panose="02020603050405020304" pitchFamily="18" charset="0"/>
              </a:rPr>
              <a:t>Расширение функционала: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Проактивное управление: </a:t>
            </a:r>
            <a:r>
              <a:rPr lang="ru-RU" sz="2000" dirty="0" err="1">
                <a:cs typeface="Times New Roman" panose="02020603050405020304" pitchFamily="18" charset="0"/>
              </a:rPr>
              <a:t>Автомасштабирование</a:t>
            </a:r>
            <a:r>
              <a:rPr lang="ru-RU" sz="2000" dirty="0">
                <a:cs typeface="Times New Roman" panose="02020603050405020304" pitchFamily="18" charset="0"/>
              </a:rPr>
              <a:t> ресурсов на основе прогнозов.</a:t>
            </a:r>
          </a:p>
        </p:txBody>
      </p:sp>
    </p:spTree>
    <p:extLst>
      <p:ext uri="{BB962C8B-B14F-4D97-AF65-F5344CB8AC3E}">
        <p14:creationId xmlns:p14="http://schemas.microsoft.com/office/powerpoint/2010/main" val="1876920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81F1479A-D56A-DE42-15FC-0F9A31AE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A4A9F-81B2-2AD1-23A8-E09F15D8C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6C20EF-5F41-F58D-0B31-254701CC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14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C9A8E273-971E-9526-ACC7-B9D7B21D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2901443"/>
            <a:ext cx="4093901" cy="615777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8AFBC04-08C0-3754-619B-C7CF3D6B2E10}"/>
              </a:ext>
            </a:extLst>
          </p:cNvPr>
          <p:cNvSpPr/>
          <p:nvPr/>
        </p:nvSpPr>
        <p:spPr>
          <a:xfrm>
            <a:off x="4161140" y="3517220"/>
            <a:ext cx="3848819" cy="62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Готов ответить на ваши вопросы.</a:t>
            </a:r>
            <a:endParaRPr lang="ru-RU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32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>
            <a:extLst>
              <a:ext uri="{FF2B5EF4-FFF2-40B4-BE49-F238E27FC236}">
                <a16:creationId xmlns:a16="http://schemas.microsoft.com/office/drawing/2014/main" id="{569949EA-73F1-DB34-7900-645937B3C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25.06.2025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5442A-8C0F-CF24-0B5F-6DE5E63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055980-6835-956F-C3B7-5A087E6AE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2</a:t>
            </a:fld>
            <a:endParaRPr lang="ru-RU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3D87436F-F00A-928A-8FEF-50391A5A0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0" y="277643"/>
            <a:ext cx="10937341" cy="69413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Содержание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873F6E2-88B5-01DA-62F1-EAEB88500F34}"/>
              </a:ext>
            </a:extLst>
          </p:cNvPr>
          <p:cNvSpPr/>
          <p:nvPr/>
        </p:nvSpPr>
        <p:spPr>
          <a:xfrm>
            <a:off x="400050" y="1041148"/>
            <a:ext cx="11506200" cy="4930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ru-RU" sz="2000" dirty="0">
                <a:cs typeface="Times New Roman" panose="02020603050405020304" pitchFamily="18" charset="0"/>
              </a:rPr>
              <a:t>В ходе доклада будут рассмотрены следующие ключевые этапы работы:</a:t>
            </a:r>
          </a:p>
          <a:p>
            <a:pPr>
              <a:lnSpc>
                <a:spcPct val="200000"/>
              </a:lnSpc>
            </a:pPr>
            <a:endParaRPr lang="ru-RU" sz="20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Введение: </a:t>
            </a:r>
            <a:r>
              <a:rPr lang="ru-RU" sz="2000" dirty="0">
                <a:cs typeface="Times New Roman" panose="02020603050405020304" pitchFamily="18" charset="0"/>
              </a:rPr>
              <a:t>Актуальность, цель и задачи исследования.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Постановка задачи и анализ данных: </a:t>
            </a:r>
            <a:r>
              <a:rPr lang="ru-RU" sz="2000" dirty="0">
                <a:cs typeface="Times New Roman" panose="02020603050405020304" pitchFamily="18" charset="0"/>
              </a:rPr>
              <a:t>Описание архитектуры системы и выводы по данным.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Методология: </a:t>
            </a:r>
            <a:r>
              <a:rPr lang="ru-RU" sz="2000" dirty="0">
                <a:cs typeface="Times New Roman" panose="02020603050405020304" pitchFamily="18" charset="0"/>
              </a:rPr>
              <a:t>Подходы к инженерии признаков, выбору моделей и валидации.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Результаты: </a:t>
            </a:r>
            <a:r>
              <a:rPr lang="ru-RU" sz="2000" dirty="0">
                <a:cs typeface="Times New Roman" panose="02020603050405020304" pitchFamily="18" charset="0"/>
              </a:rPr>
              <a:t>Сравнительный анализ моделей и выбор лучшей.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Заключение: </a:t>
            </a:r>
            <a:r>
              <a:rPr lang="ru-RU" sz="2000" dirty="0">
                <a:cs typeface="Times New Roman" panose="02020603050405020304" pitchFamily="18" charset="0"/>
              </a:rPr>
              <a:t>Основные итоги и выводы по работе.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Дальнейшее развитие: </a:t>
            </a:r>
            <a:r>
              <a:rPr lang="ru-RU" sz="2000" dirty="0">
                <a:cs typeface="Times New Roman" panose="02020603050405020304" pitchFamily="18" charset="0"/>
              </a:rPr>
              <a:t>Перспективы и направления для будущих исследований.</a:t>
            </a:r>
          </a:p>
        </p:txBody>
      </p:sp>
    </p:spTree>
    <p:extLst>
      <p:ext uri="{BB962C8B-B14F-4D97-AF65-F5344CB8AC3E}">
        <p14:creationId xmlns:p14="http://schemas.microsoft.com/office/powerpoint/2010/main" val="165773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277643"/>
            <a:ext cx="10937341" cy="69413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Цели и задачи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0050" y="1041148"/>
            <a:ext cx="11506200" cy="5122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Цель работы</a:t>
            </a:r>
            <a:r>
              <a:rPr lang="ru-RU" sz="2000" dirty="0">
                <a:cs typeface="Times New Roman" panose="02020603050405020304" pitchFamily="18" charset="0"/>
              </a:rPr>
              <a:t>: разработать метод предиктивного анализа для прогнозирования сквозной задержки в конвейере видеоаналитики.</a:t>
            </a:r>
          </a:p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Задачи: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Провести аналитический обзор литературы.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Выполнить анализ данных, выявить корреляции и признаки.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Провести сравнительный анализ методов (статистика, </a:t>
            </a:r>
            <a:r>
              <a:rPr lang="en" sz="2000" dirty="0">
                <a:cs typeface="Times New Roman" panose="02020603050405020304" pitchFamily="18" charset="0"/>
              </a:rPr>
              <a:t>ML, DL).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Выбрать и реализовать 3 ключевые модели.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Спроектировать и реализовать </a:t>
            </a:r>
            <a:r>
              <a:rPr lang="en" sz="2000" dirty="0" err="1">
                <a:cs typeface="Times New Roman" panose="02020603050405020304" pitchFamily="18" charset="0"/>
              </a:rPr>
              <a:t>MLOps</a:t>
            </a:r>
            <a:r>
              <a:rPr lang="en" sz="2000" dirty="0">
                <a:cs typeface="Times New Roman" panose="02020603050405020304" pitchFamily="18" charset="0"/>
              </a:rPr>
              <a:t>-</a:t>
            </a:r>
            <a:r>
              <a:rPr lang="ru-RU" sz="2000" dirty="0">
                <a:cs typeface="Times New Roman" panose="02020603050405020304" pitchFamily="18" charset="0"/>
              </a:rPr>
              <a:t>конвейер.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Провести экспериментальное исследование моделей.</a:t>
            </a:r>
          </a:p>
          <a:p>
            <a:pPr marL="457200" indent="-457200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ru-RU" sz="2000" dirty="0">
                <a:cs typeface="Times New Roman" panose="02020603050405020304" pitchFamily="18" charset="0"/>
              </a:rPr>
              <a:t>Сформулировать практические рекомендации.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992E8BD0-B3FF-C251-A246-95156E19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CDB51F7A-9B2A-4B1A-644B-C6B47F2D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01742DF1-64E5-81A4-91D4-095E9AB97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27841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1569884" cy="4595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ru-RU" sz="3200" dirty="0">
                <a:latin typeface="+mn-lt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10" name="AutoShape 2" descr="data:image/png;base64,iVBORw0KGgoAAAANSUhEUgAAAjwAAAI8CAYAAAD1D3GaAAAAAXNSR0IArs4c6QABQkN0RVh0bXhmaWxlACUzQ214R3JhcGhNb2RlbCUzRSUzQ3Jvb3QlM0UlM0NteENlbGwlMjBpZCUzRCUyMjAlMjIlMkYlM0UlM0NteENlbGwlMjBpZCUzRCUyMjElMjIlMjBwYXJlbnQlM0QlMjIwJTIyJTJGJTNFJTNDbXhDZWxsJTIwaWQlM0QlMjIyJTIyJTIwdmFsdWUlM0QlMjIlMjIlMjBzdHlsZSUzRCUyMnNoYXBlJTNEaW1hZ2UlM0J2ZXJ0aWNhbExhYmVsUG9zaXRpb24lM0Rib3R0b20lM0JsYWJlbEJhY2tncm91bmRDb2xvciUzRGRlZmF1bHQlM0J2ZXJ0aWNhbEFsaWduJTNEdG9wJTNCYXNwZWN0JTNEZml4ZWQlM0JpbWFnZUFzcGVjdCUzRDAlM0JpbWFnZSUzRGRhdGElM0FpbWFnZSUyRnBuZyUyQ2lWQk9SdzBLR2dvQUFBQU5TVWhFVWdBQUFmSUFBQUh6Q0FZQUFBRGJ6WjkxQUFBQUFYTlNSMElBcnM0YzZRQUFBQVJuUVUxQkFBQ3hqd3Y4WVFVQUFBQUpjRWhaY3dBQURzTUFBQTdEQWNkdnFHUUFBTnNuU1VSQlZIaGU3ZjE1OEdmSFZkJTJGJTJGdjklMkZaOXowaEMyRFpsbVZyMzZYUnZrdVdOMkVNR0p3NGtFQ2xTSUFxTUtGQ3BjaFNGWklxd01TWVNvd2RzRjFnSXd2YjhpTEoycGNaYlRQU2FHYTBDMW15Q05qRUlCTEFJU3hKSVA3TnFVJTJCJTJGUDk5SG4lMkZHWnI0eVQzeSUyQlgzM245TTBkdjNYdTclMkIlMkZUcHZ2VjVudTYlMkI2JTJGJTJGMXYlMkY3WDUxZER2JTJGdTd2enVzJTJGM002V042d3ZqVDlvVCUyRjBoNFoxZUgyeDViM1E1MjUwdU9kJTJGc2MlMkY2MzFuMkM5RVhXOTZYcXY5ZGZmJTJCbHFxckhsJTJCS1AlMkYxTyUyQjlMbnI5WHBZcTlYblA3ODliUDklMkY2dGZmVDltVnIzeldDJTJGSG4lMkY4Nnl2OWolMkIlMkIlMkYzMHhRdHAzeGZiSnAlMkZ6JTJCJTJGSEglMkZ6JTJGcGhmaGZmYkV4OGZ2Umw5Sm5mJTJGU1AlMkZ0RmhIYXpyJTJCTGZWYXJWYXJkWUMxUyUyRnlWcXZWYXJVV3JQWDk5OSUyQiUyRnpZVSUyQiUyRnZHUEQydTElMkJ1JTJGJTJGJTJGYjhQYTdYNkUzJTJGaVR3eHJ0ZnJjNXo0M3JOWHFUJTJGMnBQeldzMWVyUCUyRnRrJTJGTzZ3dGVmOWpqejAyck5WcTc5Njl3MXF0JTJGdlNmJTJGdFBEV3EzJTJCMmwlMkY3YThOYXJYN3J0MzVyV0RONiUyQk9OJTJGJTJGSThQYXk1UHpCWDY3ZCUyRiUyQjdXR3RWciUyRjBTNzgwck5YcWolMkYyeFB6YXMlMkJia2lpciUyRndGJTJGN0NzRmFyUCUyRiUyRm4lMkYlMkZ5d1ZxcyUyRjhrZiUyQnlMRG1GSVRQJTJGNSUyRiUyRjgzOE9hMHUyNlclMkY5cmI4MXJOWHFMJTJGN0Z2emlzdVF6OVlmMXNuJTJGYXYlMkYlMkZxdkQlMkJ2UXRNanp6ejglMkZyTlhxeiUyRnlaUHpPczFlcHYlMkZzMiUyRk9helpoNWF0biUyRlhaNyUyRjNlN3cxcnRmck4zJTJGek5ZYTFXZiUyRkpQJTJGc2xoSFlxS1B2dlp6dzVydGZyTVp6NHpyUGxaJTJGJTJCVyUyRiUyRkpkaHpYRmpXOFZjdHVjdiUyRmFXJTJGTkt4RHk5WW52JTJGaUx2emlzMWVycHA1OGUxbnpQT2VlY002elY2aSUyRiUyRjViODhyUGs1eG9xMjElMkZ0NzZBJTJGJTJGNFQ4OHJMbmRJbGw5ZVBMSkp3OXJ0ZnF5TCUyRnV5WWMxdGRZenMzNzklMkZXS3ZWSnolMkY1eVdGdDZiJTJGJTJCMSUyRjg2ck5YcXIlMkY3VnZ6cXMlMkJibU9sOSUyRjRqZDhZMW1yMW9oZTlhRmh6JTJGWjU3N3JsaHJWWlBQUEhFc09iMiUyQk15UVBqanl5Q09ITmRmUHVlV2xMMzNwc09iNHNDJTJCc3E4cHhZT3g4NVZkJTJCNWJCV3E1ZTg1Q1hEV3ExZSUyRk9JWEQydU9lZXZ0NzQ2alo1OTlkbGlyMVMlMkYlMkY4aThQYTdWNjhNRUhoN1dsVDMlMkY2MDhPYSUyRmU4OCUyQmd1JTJGOEF2RFdxMSUyQjdkZCUyQmJWanpOWCUyRmxyJTJGeVZZYzNqMWpGdm5JV01TZXVveiUyRjNkdnJUZGprJTJGblJIMnB6JTJGSzg5RHUlMkY4enZEbXZ0RjIlMkZ2JTJGMjMlMkY3YjhPYTIlMkJjODdUenJ2WTZSa0hIclhPMDlqcjBycnJoaVdITiUyRjZkdG5ubmxtV0hNc2Y4VlhmTVd3NXZrMDVEdmo0UHQzV0xOOEx6alglMkZvJTJGJTJGOFQlMkJHdFZxOTdXMXZHMWIlMkZSZDVxdFZxdDFxTFZMJTJGSldxOVZxdFJhczlVMDMzYlROVUs2JTJGJTJGdnBoemJoQmpDSE8lMkZSdCUyRjQyOE1hMFlCSWJIb3B6NzFxV0d0Vmc4JTJGJTJGUEN3Wm1UdnM4UTNZaklSZzZoVSUyRkJMeXVXSlk4WkxQMWJiZFBrZEVKT3JUempqcm1HT09HZFpxOWVWZiUyRnVYRG1qR2w3ZjdyZiUyRjJ2RDJ0dWt4akkzOFZVb3JDUUNFYVVLZUszZmRhOVF2YWlLbTNqSSUyRnRBWENjYTg3bld3ejclMkJ1WiUyRjd1V0hWcU85bEwzdlpzQTVGV0tKa01helB0UjVpVjh2UWw3Yjd6JTJGMjVQemVzMWVxb280NGExb3hCUXo3clAlMkYybiUyRnpTc3VXeWZKZEl6SnBUMzd0bXpaMWlINGx6clhxVlNsSDFweklwUkxlUFJSeDhkMWp5JTJCVEFPRWJJZjFNSjd0RjYlMkZSbjdaYlJPbnZlYld4NDhmeGR1S0pKdzVySHF0aTglMkYlMkY0SCUyRiUyRmpzT3BVaWpFdVhoVzdoa3czNUhHeWtha1JVMUZISDMzMHNHYk1xMSUyQmZldXFwWVIyYTJyQ09wcnVjUSUyQnhqZiUyRiUyRlZYJTJGM1ZZYzF6cyUyRk9ZJTJGblB1eiUyQjIwWHRyMm4zNTJickFmSGV2R3JMOWIxNUFwTmZ2R01YTHV1ZWNPYTdWNjA1dmVOS3g1ZkZhJTJCY1V3NTkyU1pQdm5FSno0eHJGbW1UM3pIR0Y4JTJGOVZNJTJGTmF6JTJCaTd6VmFyVmFyVVdyWCUyQlN0VnF2VmFpMVk2NSUyRiUyQjZaJTJGZVpwYiUyQm1TOUtFQm1JUTBROFlwWlFoV3BGVmVJVXNhYjRWJTJCd3REdkU1NG8yUTVZazF4ZXpXVjV3dWx2TmVmU0RpRVZtSmFFS3VUaGYlMkYyQ1lScEN0bnJaT0l5TGFKa2J3JTJCSkpMU3Q5Yko5b21lWFluOG4lMkYlMkZ6Zng3VzNLZTJ4N1JLUm1tJTJGOGl1JTJGTXF4NUZhNTlMNmJVJTJGN2xmTjdKT3hxbjlHeEtkaXV0TXkxZ1BZMExiJTJGclpzVWFRNE5vOEYlMkI2bEt4ZGglMkZsMTU2NmJEbTFFR1ZndGk5ZSUyRmV3NWgwaUlldDR4QkZIREd2dVA5dm4lMkJNNkllaU1ScFpqUXVEYlZFRHIlMkIlMkJPT0hOWmZucXVrbm4zeHlXSE1xUmQ4cTQ4ayUyQjlma2hNYVd4NXJnNDRZUVRoald2d0haTU93NnR0M09EOFdTZFF2djI3UnZXdklKZHYxbDMyMzNjY2NjTmF4NXZ4dG90dDl3eXJCbkJodlN0WTBFJTJGRzV1TzIlMkZ5c2pjVDZ4cWx4N1RORHhsUVZkNko1eDQ1STI3Rnd1RGxBV1lZcEx2dlZaMTEyMldYRG1uODN2V1o3ZkI4NnQ5cSUyRklWTW1QJTJGTXpQek9zdWQybXRSeGp6b2wzM1hYWHNBN1dZJTJGemJhclZhclZacmdlb1hlYXZWYXJWYUM5YjZneCUyRjg0RFpiOGMlMkY4YW9XbXElMkZIRXRDS2xrS2hXZkZ5dFVoVjduSHJxcWNPYWtlUFAlMkYlMkZ6UEQydEcyaGxkaUNMRU45YlI5bm0lMkZhTWF5YmJlNHgzcG5yT3h6ZlZhRlZFVnA0alBiNE1wdnNWWDJRZlZja2FyNFI3d2tTdk81SHJ6Z2dSM1ZxdTZRT0ZHNUt0bkRFOFNsNGklMkZyYWhuV082OFdkNld2JTJGbkMxczMxaHZ5cGoyZmdWNzRuWWpLMlFhRmNjS1VvVG1UbmVURE9KOTBTN3BwbEU3cUhUVGp0dFdLdlZLYWVjTXF5NXJmcEFiQzVlRmRIYmJqR2hLRGtqVHZ0WW5HczdQTERET0JWWjZqT2Y0NWczJTJGUlJ5JTJGdEglMkZJdkZqanoxMldIT0t5JTJGR3RiJTJCMnZsNyUyRjg1Y09hWld5R1JOJTJCUFAlMkY3NHNPYnhiVnZ0TzFmYjIyNTl2blBuem1ITmNSclNQMVdjVnp0R2pIJTJGdjFaZkdoJTJGRmtmSVFjbzg1eFZTckZzazFyV1E5VElkWGhNQ0hSdkhIdWZHSjhXVCUyRkhubVU3N28weiUyQnl2NzIzYTRVOHhuT1FkNDRKTng5OGdqand5ciUyRnlKdnRWcXRWbXZSNmhkNXE5VnF0Vm9MMXZyV1cyJTJGZFpob2YlMkZPQUhoelhqSG5GRGRSaEJ4Z2NpRkxHMDJOYVZtNjdBcTFhVVd3OHhocWd2Skg3MiUyRjRtaHhHOWVYeDJDNFhPc2slMkJkUlp4JTJCSTFrUkUyaUl2MjIwOWJMZllTbnptN3lHZkpSYnlXYUljJTJCOHUyaXNCRlhxSjFrWndvTW5UZ3dJRmh6ZmhNck9ucVlUR3hlSzlhR2F6dE5TSHJXSjM1YnAzRXY4YW1aMm43VE9QQXVOWm5JVEdiJTJGZXI5NGozalVSeG8lMkZhclVodTBKWFhEQkJjT2FNYjF4NEQwaVIlMkJjQVVibjlwUyUyQnIxZXloYXVXNHFSdmJxb3hUWTlOMmUlMkJoVVhpa3R5ano5OU5PSE5kZkpPY3IlMkJzbDhkeiUyRnBHTEc5YUphZVpST3ZHdVdQWCUyQmNUZEM2WWFmSzdZVlR2NzBoMCUyRk9RMjZrZk9TNDhXNXdUblIlMkJMVTg0eW1udSUyQnclMkYlMkIxWGJmbmtoYVRUZkJhOTR4U3VHZGVpY2FFejZ6USUyRm5VZWNRbiUyQnVZdHQzR212T3NZeTJuMnB3dlRWODVKdTBqRWJwMTdWWHJyVmFyMVdyOUFWRyUyRnlGdXRWcXZWV3JEV0R6MzAwRFlIdWVtbW00WTFZd3dScDVpZ3dxTWhEMWdRcFlsS1hLRXNnaFhSaVJoRUQlMkJLWGpDN0VZYTUyZHRXN2FGM2s3a3BGbjJ0S1FRd25Dc3YxRUUlMkJKJTJGc1NSSWx4OUk1b1I2JTJCaG5NVmRHcXZxOHdyblZhbk92TVYyZ2IzeW1HRjlFRnRJbm9pMVhLOXRmMXNQZlJYTEs2ek5hRjNuNkxCR2lmVkVoVldQUU9EQnVYRTJhVXl6NnAwclIyRiUyQjJ3JTJGZzExbHlwSyUyQmJOcVEydk0zYnNKeEdrbjFWMFo0Z28wOVh2JTJCa2w4bTFjcmV6aVAlMkJOTXhMV1kzTnYxZG4xdWU0OHM2aFd6SGExJTJGNzJtSE40N2dhRiUyRnJUZW1qclYlMkYyVVY4JTJCTHZ2T0s5bzFNWDczNjFhOGUxaHhEM3V2NTZzN1RHWjg3djlvM1hxZmZSTWFXN1U0bFk5WVlkQzdLODRIUGNzellKc2QwRmR1T2tiUFBQbnRZOHhqTzZRWDlZN3JGJTJCam8lMkI5WTMxOExuT3phSjFmZWw3THVUOFlNckVzV0FaOW9YMSUyQk1BSFBqQ3MlMkZvdTgxV3ExV3ExRnExJTJGa3JWYXIxV290V1AwaWI3VmFyVlpyd1ZydjJyVnJPMEh3c1k5OWJGaHpua2plNyUyQkg0NWlOY3FoJTJGeSUyRjVrWE1jJTJGaFVucHpYSDdqMkp5QWRUSzNrRSUyQlJNdmZpTmclMkZ6ViUyQlp1emRkV3VTdGxleXc3NTZYY1J1UnBZdVpuekxYcFozT3hsdWZhQUhQa1dmYVQyNWE4eDF5eDBrJTJGbWolMkZTWnVTSHpadFkxWlA3UU5RcjJVZlZ0WUhPMzVqRDklMkJNZmgxZ240MyUyQmJkakVIclpINVNQOXZINXRETWZabDNOSjVDMVJZVGJmTm1mdHZaY2VTSlklMkJhJTJCemFQbnZLQ3hacHZNWFJvSDVzaCUyRjltZCUyRmRsaHpiSHZ5b3MlMkJ4bmNaRXlIdU1SJTJGdlYlMkJITGNPMGJjaXVQSFlteW5NUlF5anM0Nzc3eGh6ZjNxdUxmc3ltZjYzTzFFbHBYWEt6Z2ZXSjdQc2p3JTJGTkdNJTJCMm5uQ2olMkJUazA5eVUlMkJXRmozbmpSeiUyRmFGdG5PRE9XSDdYdiUyRmxPY2ElMkI5enA5NkltT3R0dDY2QU5QY0hTJTJCTVNaQ3RydWExNXklMkZYTDlrWHhwZmJzR3U0aW0lMkZVeHdieG9UJTJCc083T3RjYktUJTJGN2tUdzZyJTJGeUp2dFZxdFZtdlI2aGQ1cTlWcXRWb0wxdnFHRzI3WVpnelhYSFBOc0diTUlnb1ElMkJZcTNNMUlWQjRpa1JIVGlEUkdNMzhNV1k0Z28zUDRrNGdtSmkzYnQyaldzR2VPNTljU0Q5cFUlMkJjQXVMV05nMmlJZENvcTVjeDQzY29pS1NGYUdJNiUyRlNsMjVIeTlpdyUyRjVDQ3VFJTJCZTZsVWRFYlYlMkJLbE1SWllpUjltZVBBNzFMYnglMkZyS2JXblcxYjdYejZZTmpFSFJWTWkwaWtoV254c1QxdFZVa2VqTmVuaXZjWjIzSGJtZFVseHQlMkI0eXBjODg5ZDFoekdrSGtmdEpKSncxcjNoYVljYTVwQzdjcTJRNWp3dml5M2Y3dTliYkJhM0txemY4Mm5oMWpQbGZmV3RmS2wlMkZaOVRuRlpuckZqckJyJTJGeG9GYjdheWZzV3dxMEw3UFdGbGtMT2F0JTJCalduU1RhcTVnd3hiZmFCNkx2cU0lMkIlMkZ4dWM3bG9uViUyRnQyMzJoV1dGeE9ET0ljNHRwZ0Y4OTVoJTJCc3E0VjNuWk1oVDc1eVU4T3E1NVQzZFpXZlpTcWVvJTJGb0QlMkJOSm40WHNWMCUyQk4xRyUyRkdqajV3VEw3dmZlOGIxc0Uyakg5YnJWYXIxV290VVAwaWI3VmFyVlpyd1pwV3JkOTQ0NDNEbXRHRFdFeThMZXJJcTFTOXh4VzlJZ3J2RjNPNXdsdmM0Q3BoRVd4R0YySWs4WXBsZTclMkJyZ2NWbmxpMCUyQkU0djV6SXlSeEw3aXdXckZxb2hmTEclMkI3eFdxdWFzMm5tdmxSRGZ0R0pDWFdFZVg0TE9QQWVudTlxQ2tqZmslMkY0RTN2cFc3RzMyTWxuMlFiUnB6N09PTkgyJTJCWkVFc2FGWVRrd213dEsydjAyWEdMJTJCMkxXUThPaGE4enBoWGxpMTJ2ZXl5eTRZMXA3dHlEQnFyMnZhcnNoMzYzRDUyQjREeDY3MzZLU1E2dFk3MnR5Y2g1blpzcE0lMkIwTFR0TFJDcEd0VTNPVjZZMm5CdjBtV2twVXpqVnFXUWhWeUxyajJwbmdyNnBVaUg2dWNMYklmdmVtS3I2ekpTTVk5MHhhZHhabnMlMkJ4ckpCJTJCOXY5NXYlMkIxd3puQ2U5OTFoYWtuJTJGSHc2dDYwJTJGcjYzdkJNdXg3WTk0VXIlMkZPSDElMkJRVWlkJTJCaU53NlVaVmQlMkIlMkJxbWYlMkJxbGg5ViUyRmtyVmFyMVdvdFd2MGliN1ZhclZacndWcnYzcjE3bXpIczNMbHpXRE51RUxXS3ZFUlRlZVczdUVOTW8zeXV5TXNWNHVKU0ViTyUyRmk1cENQc3ZWMFg1RVEyem9RU0NpQzFjQTMzcnJyY09hMGF4b0t1TTlzWXRJWEVTdG42eUhaWHR2dGNKYmxCT3liSiUyRnJha3I5N09FSEltT3hqcmhISDRoRWpZbVEyRkNmRzElMkJpSnZ0VmYlMkZwY0VadjF5emhXWDFsSHk5QTNsbEd0b0JhVGVZMHhsM0dpWThPZEJqN1h1SE5sdHBoUmJIamhoUmNPYThheDltJTJGSWV0bHUlMkZXJTJGZlYya3RaUnhZdHYyU1Yyd2J6OGFFJTJGblMzaWl1WHhab1YyalhGWXB0RHBqYXFBemlNZVQlMkZxSXBhM3YwVyUyQlZUJTJGcXA1RDMyQ2I3VmVUcllTajYxcFhmMWtsMG5IR3VjM0IxY0l6UDhucm5YZHZxaDUyTU85dVc4Ylp6bHF1OGZSYzRMJTJCV2RRQnZaQnV1dHJWOUR6cVBPTGQ1am0lMkJ4THg0NXp0Z2ZRR05jcXA4M3V2dnZ1WWMxeHEyJTJCTkhjZU92bTIwM21xMVdxM1dIeEQxaTd6VmFyVmFyUVZyJTJGY0FERDJ5ekhNOVpWbUlQa1UyRkdVUCUyQnQyaWcyaWd2aWhQMWlRREZJZUxwakZRdHo0TlJYRlVvMHFqUXVsam50dHR1Rzlic0QxZGhhb2RFck9JOW42cyUyRlJNJTJCaUZiRzVXRWNmaSUyQlJDSWtqOTdIVmlSczlzOW5yYktpSzJ2MFRZR1dmWmY3YkQzOFhlbG1FOWpEWDlKNDdLRXIlMkI1V3R6WU1TWkVtZmFsc2FMJTJGZmI0JTJCRUVXRzlLRTdEZXhqa2FNNFY4em9BU2o2UUtSbkcwS2lQMzJ1YlolMkZaSm1ORlhHMXNhWHQ5UnFLMnolMkZTQzQwMDBiSnF2T29qSXNXMGY1Ym5JJTJGakFsbEJIOFJzWmRsVnJTNThhdjQ4TG5oTHluU2h2WnZ1ckFweU9QUEhKWWMyd2RidFclMkY1OUo3TUpEMWRWdzROMlIlMkZibVNzNlJzeHRMdDlRcDYxYmdyRGNXVnF5UjBCMXRVZEFOck81Ym5lb254VGo5WmRIJTJGZ2UwYyUyRmE5ckcyWThHWUMlMkZsJTJCeTJtNGpiemZNZUx2NzMzdmU0ZlZmNUczV3ExV3E3Vm85WXU4MVdxMVdxMEZhNzFuejU3dHY5VWZlT0NCWWMzWVNmVGpLa1JYQVdhVUl6SVdweWlSbVFoRkxDY3lFME9JR1BLS2JSR0tpRlJzcFMzT0ZlSGFKdEdzN2JFc2NXWEk5b2w1WEhub05iYnY5Tk5QSDlhTWNzUlpZcUJjdG1qTXd5dkV0dFZxZUo5bCUyQnp5SXBXcVBuNk1ONlU5WFlJdHdSWiUyQnV5TFdQTFU4c2FmMnNSOGpWb3E2SXRteWZWYTMwRjclMkZ2MkxGaldEUDYxTiUyRkdTdWpoaHg4ZTF0emZqakZ4cWZGc0gzdW94MzMzM1Rlc0dXVjZFRkRveEJOUEhOYmMzOHIyT2ZhcWxmNWljdE5Cb3NpOFd0a3p6bzBqbnl0YUZ3VmJKJTJGR2xxOVlkTzZMSWtQSHNXUEozJTJGZXljSWI0M0JrMUhWTHRzUEd3b2ROeHh4dzFyeHJuS2U0ekJMMWFPblpDeGMlMkYzMTF3OXJIcSUyQjJ5WEhycyUyRnpkJTJCSFVjZXIwcHhaQzdBMHcxT0I4N1R4aEhWWXFrU3NmWnA2RnFuRGdINkFOdDMyZFYzRlR6ZlU3JTJGR1olMkZPV1Q3WEdEU3Q0dlglMkY5dCUyRiUyQjIySDFYJTJCU3RWcXZWYWkxYSUyRlNKdnRWcXRWbXZCV3Q5JTJGJTJGJTJGM2JIT1NlZSUyQjRaMW93RFJKVFZwOTM4OHo4a3JoTlppbDFFZDY3SUZkJTJCSXRpcnNrVmVIV3A3WVJDd2glMkJoRExpWDdFS2FKQlYxdDZiMFk1SWlJbGtoSVJpWDQ4Vjl1JTJCRU1ucGc0eVZSV1lWMHJiJTJGOUxrSXklMkY0UzYlMkJzUGZTQmlDN2xDMDBOMXJKTnRFcTJMcU8xanNaUDltNUdxUG5EWGdYRm5tend3eU5YZW91N1h2T1kxdzFxdHpqNzc3R0hOV05reEVqSmw1VUViJTJCbDg4YUglMkZiTCUyRnJTQTFPc242Zzc1R3BnWThSN3pqenp6R0hOOGZqUVF3OE5hOGJiWWxEN3dudXpEenc0eHRneGZTV2lkczZ4M3RyR3B2NDN6UkhTSiUyRmFyY3Y3eVVCRHJiWGxpVk1ldHo4a0hoUGpkQWNlTTg0SDJDNUYxcXV5UU1mJTJCeGozMXNXUFAzQ0l4SCUyRlNrZTElMkYlMkZPajliYnN2Vk55SG5YJTJCNnZEcll3UDV5N1RSRlY2N1hCbzNWUldmbjlzSk5hMzN0byUyQnMwcGQyYzZRWThrNXk3SHUlMkI5UDQ5Vm4lMkYlMkJsJTJGJTJGNjJIMVglMkJTdFZxdlZhaTFhJTJGU0p2dFZxdFZtdkJXdSUyRmR1M2ViZzl4eXl5M0RtcEdHRyUyQjdGb0Y0amJnaUpKVVFmSWhqUmg3akJaeDF4eEJIRG1uR1c5NHBYUSUyQkpTVjZsNm9JRG9UcFI4NmFXWERtdkc3QmRmZlBHd1pneWEyNjFjaWUlMkJxVWRHcDdmQlpJa0N2RjF1NUdqMWpKSkdaUHJjdk1nYmZ5SDRWJTJGWWdEenp2dnZHSE5maEtMaGNTdDExNTc3YkRtUXlucyUyQjJPT09XWlljMyUyQjdlMEVmMkhjWjQ0bFl4Y1FpWEhHWUs5SmY4cEtYREd2dUYxZUJuM0hHR2NPYWtaZHREbm1XdkNrRjIyR2MybCUyRmlSUHZDRmR2R2glMkJtV2tFaFZ0R3ZmbjMlMkYlMkIlMkJjT2FmYWlmOXUzYk42ejVzN001cGJaUmprZGp4SlhaeHBvNFhwOVhxUWJqMzNhTCUyRmtQT0I5WlglMkY5dCUyRkluRVJwOWRidnlyJTJCblNkQ3JwUzJUZHJXbzVwYjdDUFRMY2FkbUR4a0hIbjRrJTJGT2dQcXgydlRqJTJGNjB1UnRzcHpqREZzak9oRFViZHp0bTN5ZXNzd0RaRG5BMlBOUHJaZjdRdjlhWjJxdWNoM252NXdIZ3ZwYyUyQnVrUDB5SldWZDklMkZzTSUyRiUyRk1QRDZyJTJGSVc2MVdxOVZhdFBwRjNtcTFXcTNXZ2pXZHRmN1JqMzUwV0RObUVTJTJCSkRNU2FHUU1kT0hCZ1dETyUyQkZEMkp3TVRqNGhzUm9taEZPNjhLckJDWVdFNkVZbm5pTDNIbmxWZGVPYXdacmVnUE1XYklGY3FpU2UlMkJwOEY3R2NodTVtdlRKSjU4YzFveW5RMTdud1NYMnBZalQ4dXdqVVpoMXZlaWlpNFkxJTJCeVBMZSUyRmJzMlRPc0dmMjd1dnhWcjNyVnNPYlZ6Y3FEUTI2ODhjWmh6VzBPaVlidGIlMkJza05qU2RZWnU4MSUyRlJDZFVCT1J1dkdoZjFrUFl4QjBiclhXNTY3R2h3THRpZmtRVGoybVdqeTFGTlBIZGI4TFB2JTJCd1FjZkhOWnFkZGRkZHcxcmpsbDlrMWZ3aWpsZDZTNWExQiUyRlZZUyUyRjZ3ek81N1h0VEhpRlhubHNQMjJyWjducHhKNE45YkV6b2MlMkZzJTJCcjFwMzdMMFFWV2pkdW9yTVJiT205VUw2MHpTZlk4bVVpU2tnMnlUYWRmN09HSHVqak5hckZlSyUyQmIlMkJ4TGZlQTd3dmkxZnZyRHVBa1pxOW9WNnJhdHpxSDJxMk5WbjlzWCUyQlhBa2Q1ellWdXZ1M09jQlpOYjdiVzk3MjdENkwlMkZKV3E5VnF0UmF0ZnBHM1dxMVdxN1Znclo5OTl0bHRUaU5hZDZXNmYlMkY2N2lsQU00WiUyRjhJWEdpbSUyRjNGV1dLeUNxMVhhRVYwWVQxQ2xpMGVGJTJGT0l1VnloTE9LeGJOR3pTTW15UlgwaHNaWHRWcUltbnlYdUVYRzZtbEdmNTFXajRqY1B1UEIlMkIlMkZlbnVBREdjejdWJTJCbmh1dFAlMkZMNTB0YmQxSWFyMXNWNEhySlNuVFh0TSUyRiUyRjl2JTJGJTJGM3c1clJWR2olMkYlMkZ2M0RxakcyZlZ4OU50SnJ4SFhWUVVjWk00cGhYY0dxYngxanBnUnNrNWpYMWZQR2xxdVlRNjVRUHZua2s0YzFqd1YzWkJnZnloWGxIbkFqampVbDQlMkZnTWViODQwcGp5ZnRHaWZXRmJIZWVXbHc5OWNYeDd1SWJQMVIlMkZXd3hYdnhzSCUyRkxhclNkUG1NYzNHd01XS0t5JTJGUkpkWTFqcDRvVjY1RjlaajJjTnh6VHpnZkdpdjNsdk9tN3luYm5kNUxqMG5lUFpmaXVNcVlzMjFTTjBrJTJCV2xWT3V0czkyJTJCJTJCNHg3cHklMkZmVyUyQjk4NTN2SEZiJTJGUmQ1cXRWcXQxcUxWTCUyRkpXcTlWcXRSYXNmcEczV3ExV3E3VmdyZmZ0MjdlZDBQanhIJTJGJTJGeFljMTVPbTF6eGVaSWNnN1luSjliQmN6cG1KdHdTNG81UlU4WU1xOWhlZVprUXVZYSUyRkg5dUtUS1A1bGFlYWp1SEgzV3hEZVpDYkdmSVhMUDVZWjlybSUyRnpkNTVvRDBtZm1uN0wlMkZiYmQ1UWV1azdiUE1QNW5IMG4lMkZtak93dlAzSVRxbkpBdHFQS2Rab0h0ang5OCUyQjUzdjN0WXN5OURucWhtdnN3OG4lMkZrbjI2YyUyRnplTzY1cUw2bUVITzdSdHIxbDNmdUQzUnRSWDZ6UGlxY3JlT3UxQzFWc1djOERkOHd6Y002OUExRGw5STV0MzFmNVZyRFBsYyUyQjlJJTJCczY2dVY5RG41cnYxcFdzUFhQc1JNczZOYmV2aFBkYnAlMkYlMkZZY2VhV2NJM2QlMkJkWTV6YmpFdjd0b0h2MSUyQnVuJTJCeGo1eHZIam4wVXN2OThsN2oyeEMyVGJ0MXk3WUwxY0h4YXR2TjB5SGE3MXN1NGRTdW0yd3A5RDFXbk1GYTVmZWUwa1BmYkpyZHMlMkJzNTFyTHJHNFAzdmYlMkYlMkJ3RHBZMyUyRm0yMVdxMVdxN1ZBOVl1ODFXcTFXcTBGYTcxejU4NXRKdkpUUCUyRlZUdzVyeGtpY0IlMkJhZDloY3hENG9ScXk1Um9VclFpcG5IYmlpZjRaSnl1TEZzMDQ1WVd0JTJGSzglMkJ0V3ZIdGFNYVVReGJzMnJUZ0lTUTRmYzBpVk8wYTdTRSUyRnBUcktNJTJGUEJFdEkxV1JtVmhOWkNubUV2MzdIWEQ3eUJPR2JLc1l5VyUyQjFoN3hPcEMzVzlLUWpQOXhqVEZpR2Z2TDB2SXp4akdFeG9HVlgyd29yTkdiWlhpUHFPJTJCdXNzNGExSldQTk5JVFBNZzF3eHgxM0RHdHVnN0ZtSDFsMnhyOFZKaFl4diUyQjUxcnh2V25BWndyRnIyN3QyN2g3VmFmZWhESHhyV3ZEWEc3ejJIakF2N3lmcWEyakRXakFQYm9FeFQ2TmVRUG5DY2lEWEZsMVclMkZMZ210NTlNRmplMHFCcDN2ZHUzYU5heloxamZpYWVjUDUyYmpKbVNLeFhlSmZlR3BvTlYyWUo5cjM2dTglMkZjdzQ4dDNsdk9SYyUyQmZERER3OXJUdnZZVm1QV09OT3YlMkJqdFViWE4xYmpkVjVEdkN1cjduUGU4WjFzRiUyQkdmJTJCMldxMVdxOVZhb1BwRjNtcTFXcTNXZ3JXJTJCNmFhYnRqbkkxVmRmUGF3WmYlMkZseEZCR1U2RUlzRXhKM2lGREVER0tDQ2wlMkJLVnFwN1JSMGhueVVhdnZ6eXk0YzFZMiUyQiUyRjB5dzZFcFZjYzgwMXc1cFhWWXJxdkRma043c3R3enFKMlgyVyUyRm5jVnM2Y3YlMkJZM3Q3SCUyRnI2Q3Bxa2FlcndxMkhHTW0lMkJFRFBhQnZ0RjFCUVNoZnIlMkY3RDlYaDNwcVdKVktzWDklMkY0UmQlMkJZVmlIb2slMkZiVkgwVXBscHRMbnF1VnN1YSUyRnJCc1Q3MExlYUphSmNmWXZmZmVPNndadDdtcSUyQk5GSEh4M1czSWFNR1gydUo5SFpEbmR0ZUkzWVQ5Ulg5WkZZM3RXJTJGSVolMkZseDM2OHh4UG1yTiUyQlhLazhSTk9Va3N2UmpTZmE5JTJGYXB2VGRuNW5BcVZoc1M1WXQ3JTJGRzNYYmJiY05hJTJCNHY1eVZUakdKMnglMkJyaDBsMiUyQlMlMkZTdHE3OGR3OGE1WlhpOTVXV3M3JTJGeGpXdEY2T044NXY5cFdkMEdJNGwxMTdoeVY1YnZIZVBFOXBtMmQ5RUdqOVZhcjFXcTElMkZvQ29YJTJCU3RWcXZWYWkxWTY1JTJGJTJCNlolMkZlWmhUdmVNYzdoalZqUSUyRkdCV0VHa0tzSUxpWjVFenFJcThZaFkyYkpGS3lKT2tXMUcyajVYcEhyaGhSY09hOFlicnFoOTdybm5oalhqRFElMkZCY0lXeHlERWZndUczdGNXcjRoSHI3a3Brc1pDWVhMUXVYalVGRWJyenpqdUhOZnZBRlpOJTJCMzlxVjF1SjMlMkI4WFY1V0xES2hVU3NpOVVGUWNpZCUyRnRiWkdac2ladno2bEF4c2Y2dlVLaDlLUUswdjZ5VGJiRGVwNXh5eXJDMkpMYjFIaVdLczElMkZkTWVJcVdtUENkbWNmVkdQUDYweXhpTVJ0ayUyQlBiajlFWUg4NE54eDklMkYlMkZMQzJKSUkzemwzRmZNa2xsd3hybm5PJTJCVkxtN3czYUl1aDBYdGx2WlZyODk3ZmdTMDVxaUNobHIzbE9waXBYJTJGYjhnNTdwNTc3aG5XN0FOOTZWenBlTTd6Z1gzdnM4VFNwaDJjJTJGNTN6VFlNNUI0am8zZTBUc2k2bWV5M0RzajJVUlRtdk9HNzFnWDJYJTJCOUg1eCUyRm5FWiUyQmtiZnpjMmYlMkJ6SGZteFklMkZSZDVxOVZxdFZxTFZyJTJGSVc2MVdxOVZhc05idmZ2ZTd0em1JaHp1SWlMVDkwMTVrNEtyRmtDaE41Q0FpOVJwUmdxaFduS0p0bmJMRUslMkJJemNib283ZWlqang3V2ZCaUJ6M0cxYTI3clJxN0FEYmthMk1ObzlLRVlTbHhhSVNKWGVJdCUyRnRVTVZEck1lcjN6bEs0ZTFXcjMydGE4ZDF1d3pjWlRuZ2Q5MTExM0RtcSUyRkpxJTJCZHRxJTJGJTJGUGRvdTU3Q014bDNqSlZjZyUyQlV3UWU4b0FTOGJheDQ4RWpwZ3Y4dHJCbFcyJTJGUm9vaHN4NDRkdzlyU0dXZWNNYXk1VGZyR1ZJcXJ3ajNqWDFRcjNoYlZaUjlZaHYzcWRYNWYyZFc4MVdFb1ltVlJhWlhDQ1lrcEhmZXVKTDdvb291R05aJTJCQiUyRjZYS3NrMlIyU1o5WU5sZVk3MU53NGg1OVpseEUzcjY2YWVITmElMkJNcjNaMlpDVDd4Y2c0emZLNXBqR2RtJTJCMWo1eExuUHBHMDQ5QzV5MVJseVAlMkYySHVkOHg0aGpXTnQ1ekhQbEhVZW1Ba1AyaDJrT2QlMkJBNExoeHZ6cUgyc1hGZ2lsYiUyRjYlMkJPUUtWakhwJTJCMHc5YVdmdmZjZiUyRnNOJTJGT0t6JTJCaTd6VmFyVmFyVVdyWCUyQlN0VnF2VmFpMVk2dzk5NkVQYkRNQURZY1FicnRJVCUyRllnUDhncSUyRjZqTnM0aHRScHZoZFdRJTJGeGk3WllNeVRxZFFXMjV3MkwwMFVyb2hMbHdTTWlHdXNuRmc2SkdxMmpxTVh5dE1WZjRoNzlwdyUyRnlLbCUyRlJxNnVnN2IlMkJ2JTJCcXF2R3RacTlUVmY4elhEbXJHT21NeTBnMmtZNjUwUFliQWQ0biUyRlJvbmpibGMlMkY2ekRxNVN0VVl6Q3UycTlpeFRyblBOaktkSVZhejc4VHYxWXJWMEdtbm5UYXNlU3k0WXR0MmlEV3Rod2RmaUNoRmpua0hoejZwWXNxejRJODU1cGhoelVoUEZLbiUyRlBTekVYUkQ1UUJqcmJoelp4JTJGckpsZiUyRjJZJTJGYnRGMUplS1MyeU5CVWcycld0WWx2OVpIck5Pb2s3OVglMkZleWFNUFRJZG9PMmZZZDQ1N3g1dmpVeG16SWVjc3g2aSUyRlYlMkZPTUtZVzllJTJGY09hNVklMkI5MTduelpBJTJCcU9xdTlJY3BDUHRJM0c5N1RFdUZLcDg3Sm0ySGRUZHVYR0h2TyUyQnpNTTg4YzFqeWU4MjRtNDl4M2ttUEJldWduMzhXbVJ2c3Y4bGFyMVdxMUZxeCUyQmtiZGFyVmFydFdCTmFQMjk3MzN2c0diY2VmYlpadyUyQnJYb1VzRGd4NWtJV0lTRFFwc25raEt4aEZERjR2TGc2NTZsUlVxTVFwSWh1UlJvWFZMRnVKaTBQVzF4V1E0a0hiSjJxMWJPc3ExaEdSaVVkRG9qVnhtQ2tQVjl1JTJCNlUxdkd0YU1zMFRHZSUyRmJzR2RacWRlT05OdzVyUnVZWmI0dlo5TzNMWCUyRjd5WWMyWVN5UlZIYUJoRENydkRkbFBZazc3eFJYejFzTnJxbDBYSWx0eHA4ZzlaSHhhZDFNNnhvSGxPVjVjclMlMkYyYzRWNFJ1dkdtdVBOZmhLRG0ycXdyc2FndUY5ODZhcGREM2NKT2FZZEM4NFQ5cmNIeXJoSzJMaXBsSGR3V0ladDBqZXU2TGV0JTJCdE8lMkJkJTJCelpSNDdQJTJCJTJCNjdiMWhiRXFPYVFyTGRsbTM4Vm5IblBPRnpjcXBTTkd6czJCZjJtYWxINiUyQkVuVFkxNTYyRmZpOUpEMXQwNXFsb1Y3cGkwNyUyRlNsOXpwdTNlRVRNdjFZWVhibktOOXAxbHQlMkZpUEpGNXZyQWVUWmtTdE02dWV2Sjk0MSUyQk5nWGt1NjMlMkZJbSUyQjFXcTFXYThIcUYzbXIxV3ExV2d2VyUyQnBaYmJ0bm1rUiUyRiUyRiUyQk1lSE5hJTJGQUU3MkpiTVNWJTJCVnhiRHolMkZ3RTNCaUtIR1BHRVFzSWJwUXJ2QTclMkYlMkZ6emg3V2w3JTJGek83eHpXakt2RlUzNGF0Rm9GclVRdTJ0WTFyeFFWelZpZXFFVTg4ZzNmOEEzRG10c25UbkdWc004WE5ZVzgzNE1SUkVTaTFnb3QyajdQT0xkUDlhdlBEUG4lMkZ4SlFla2lJYWRnV3E5NHBCYmF2UHpGaGZST2V6akVIN1d6eG9PNHh6TVp6MU1FNUY0Q0VQSVRGMiUyRk55cGZTenVWTWFYcTJYRjhqbnRvTjhjbyUyRnJLczlhTkclMkZHeGFRQjk3bnhnbWlKJTJGdXRYMmlUOUY4OGFYNDFaayUyRkxyWHZXNVljJTJGJTJCcVBJWTlhTWtWJTJGajdYJTJCTmRueXJGZ25HcUxSUDBNWmtqa3I1OHQyM1pYZm5iY203YXB4bkRJOFdycXg5JTJCTkE4ZWtLTmt6Mkt0VW9QMnI3MFA2VUhsUGxYNnQ1Z2JIcE1vN2FLeWolMkZxJTJGR3NlOGtVeWF1SE5kUHhyampQTTlMVjE1NTViRG10SzdwN0Z6M2pheWZLTDclMkZJbSUyQjFXcTFXYThIcUYzbXIxV3ExV2d2VyUyQnVDZjhOc2NTcVFoZWxEaWNCR2c2Q0hrZGRXbkprVmdJdU5xZGEwYjYwVTA1NTEzM3JDMjlPWTN2M2xZTXo1VDRpTFB0aFklMkZpbnRjN1MxQ0VXdG10TzV6UlZnaUZGSGhWVmRkTmF4RGNjeEdsaUYlMkI4Zk9tSWZHdWlFNDhaZnRFc21JclYweUs1YXNVaE1nMzVITkZmNjQlMkI5aHgwOGFOeG9QOWNDV3ZNdW1vNlpFcklIUVhHanYxcVBGdUdpRTFrS1JyWHh4bUx1V3RBJTJGJTJGaGNNWmslMkJlQ0VycSUyQjNUS201QzFianlJQmZiWVh6WTM4NE4lMkJ0OXhJV1lQR1FmZVV4Mnk0cG52am1FJTJGdCUyQnZLYiUyRjJVWTlQdkFvZ3liVWQxWHJyUDhuT28xYXBpcjhtcjU2c1l0Qzl0dDNWMVRKb3FNMmIxUVQ3b3FFcUoyc2RpVyUyQmR6eSUyRlk1JTJCdCUyQjBpTSUyRjAlMkJwQ3BEZjN2ZFk1Sm4lMkJ2MXBucXF0RWdlQzFXZkdWOWlkdWNjeDQ2cjAxM2RiOHJENiUyRk43d1JpMjczMHY2Q2ZIbFdQZE1kWiUyRmtiZGFyVmFydFdEMWk3elZhclZhclFWciUyRmZtS2tTSXhrQ2hIbEpEUDFLMVFpNWpHMzczZUZYJTJGaUhsR09tRW9rRiUyRnEyYiUyRnUyWWMxWVF0bHNEMjRRNnp6enpEUERtdEdQJTJCTVVWa3htaCUyQkN3eGo0Y0FlTmlPeUViRSUyQlVLMGMlMkJmT1lXM3BsbHR1R2RhTU1pc0VxWjlzcSUyRlUyRHNST1ZUJTJCR2JKOFl5ZWVLTWtWUzlyMiUyQk5OWnMyeFZYWERHc0xYa2VzM1czdnVMdGFsV3NLTktZRnhkWEIzT0ViSlBZWGN3dVNqUHRZNTMwVTNXOTlRNDVOaHclMkYxdGQlMkJ5ZmR2NU8lMkZXeVJTRXNaVSUyRjZldnFYdU5PM3hxRFZWckVYUjVWdlkzTjBJYyUyRiUyRk9GaHpXUFBHRFM5STJhdjBsS1ZuM3htSHNPbTdVeFQyVWVtYTZ5SDhXdmEwclNOT0R3Zmt1WGNKR0lXVjV1NmRJdzREaDNmeHJLJTJGMjc4JTJCUDJUYzZVUEhzZTJ3Yk9kYVk5bjUyQmpNJTJGcTkyS2psZVRXM1lEdWRFWThWNm1NNzBldXNVT3YzMDA0YzF4M0NWZGpBJTJCN0JkM2h2UmY1SzFXcTlWcUxWajlJbSUyQjFXcTFXYThGNlFXamRTOFRlanp6eXlMRG1jN2hENG9RS1Azc0dzZ2dsbzRpTiUyRkYzY2xnJTJGQmVQV3JYejJzJTJCaHhxMjJUZHhVNmlFdkdHNTM2TGRjUmZJZHZxQ2xUdkY2ZDRYcnFJVGxVNDZycnJyaHZXbG5idjNqMnMxWVJlcmE5SXlYWjcwRU9Wd2hCVGlaSEVqNkVMTDd4d1dQUHFVbGYwR2xQZXIlMkY5TTZkZ0dFZFJGRjEwMHJDMjVzdFV5OUp2MU1JNzB2OWZzMjdkdldQTk9DNUZoUHFEQ2R1dkRqT0EzMGdjaVM1OWolMkZVVDNHZm1LNDElMkZJWVNQR2l2SHNjN3pHMUlSdEUxR0dYc2dLZjVHcTQ4WCUyQkZpYzZINGpvOCUyQmNyalczUGNOZWZ6aE9xbWg2TkZYMXVXWG5WZWpWT2pFZFhOTnRmOW9YcGpMdnZ2bnRZTTY3UFpYdSUyRktSM0hpTDR4TmgySDFYbiUyRnp0OHFmMTdaNiUyRlNCY1dBS29xcXJxOFdkUTFXZWk2clYlMkZ0YlJ1ZG01eiUyRkZtck5pbmZpN2E2JTJGTjhZTjJOYlRHN3V4OU1wYml5JTJGVHUlMkI0enVHMVglMkJSdDFxdFZxdTFhUFdMdk5WcXRWcXRCYXRmNUsxV3E5VnFMVmpyWCUyRjdsWDk1T0FwbDc4ZFFZY3hibXhjMXBtWU1NdVpXa1dqNXZqc1ZubWZzeXA2SnQ3c3I4WGNnOHdwRkhIam1zT2E5bDNzS3RUZWFEJTJGTjFjclBVelA1YnprJTJCWSUyRmxOOUwxMCUyRm1CYzFSdVkzSzNJbjF5eDhuc0QlMkZNTTVtN3NReHpuZjZ1eiUyRlN6dVVEYjdmTkRmbUJBdjluMzVwbU1GZnZDZk5VcHA1d3lyTG11OW5YSVdQTWtKJTJGT0Y1bXZOYzJzcnR6YlpGOFpqM3ZiaXRoN3JhejNNMlprWDE3Zkd0ZlZ6N0poUEMxa1g0OHY2MmlaenExNWpQdG1ZTlNic28lMkJ3RDQ2TEtwWnNyTm1lcW45ejZZejJNRlhPaEljZnVwWmRlT3F5NXZ1WmY5YmslMkJNUGZ1OWJaViUyRiUyRnV4bkpEUE5UWWRGJTJCYXAzV3JuTmZwcCUyRiUyRjc5dzVybmFiZWxoZlNCYzRQYjFIYnMyREdzT1YlMkZyJTJCSFNlOGVSSzF5aTR0Y3V4R2pMdmI1dU1ZZGRPMmZmbXNvMEQ1MW12ZDM0TTJUZk9COVg2SldQYjhlWVlkbDJDOGVHOWp2JTJCUTdiQmZuR3VOWWVkSyUyQiUyQmlmJTJGJTJGTiUyRlBxeURNVGolMkJiYlZhclZhcnRVRDFpN3pWYXJWYXJRVnIlMkZlbFBmM3FiSFhscWxTZldpQkw4azE5MDRSYVlVSFhxa2poRkxDR3lGJTJGMklGY1FtU2xRWEVtVzRWVURjSWZMMXVkYlYlMkJ2bTdXTVoyaTRkQ29qR3hpZjcwdVJXYWNVdUt2aEdEaWhsRFBsZnNaWHFpMm43amMyMmZPRjI4SjM2MG5TR1JsTGhVN0tpZlRTTzRyZVNDQ3k0WTF2ekJGWkd0ZURWVXBXNU1OZGdYeHBFeElVWTF0dHlHWmRsdXpRdnBUJTJCdnJXSEJianlrdTB3VmlTcEdjNkZQY0glMkZMJTJGR1NQR2gyUGFQdklha2VnSko1d3dySG1lcU5JaUlYR3AxOWttJTJGV0haeHBkcEtSR2xjV2FjaGp5aDBURnBYNHI0VFcySXdPJTJCOTk5NWh6VWphOWpoZVRKZUV2RWVzYnd5NlpjcVBRVm1HNDladml6dU8zdmEydHcxclM4YWdZMVElMkYlMkI5RWglMkIxdiUyRk8lMkI2ZFYlMkJ4dnYxbHV2VVBHaXo2dzczMldaZXNuWTlsN0hiZkdYRWpmJTJCbjRTcCUyQnRieTY3bTA2ZWZmbnBZOCUyRlhXUTNRZmN1eDZqMzNrM09JOGVNWVpad3hydFhyTFc5NHlyUDZMdk5WcXRWcXRSYXRmNUsxV3E5VnFMVmpyejMzdWM5dCUyRjIyYzh2cEVJU3V3a0Fzd3JSVVVHNGpwJTJGRiUyRnVKV3EySHVFR0pVJTJGSUtXZkd6S0VoY0xjSVY5NGclMkJYWDNwNmxDeGlkakQzME8yMWV0RUxhNmVGNU5aYjdHaFdGblVKSzRKaWFjcVZPNUpjcTZHdEIyZVhpWXlxOUJuOW9FNHklMkY0V083cmE5cFd2Zk9XdzVwV3BsMXh5eWJCbU5HaDVJdFNRenhXUmlzTmNzUzF1czAxJTJCdkVLZldiWW83UDc3N3glMkZXbGtUdDFrTVphJTJCNGdNT1hoNldoJTJCbEVSOHFZOURqbEhMdHY5RXNoV3lGNEdmZiUyRjc1dzVwOTQlMkZXbUNrSlZha21jYTE4NHp4akxmbkRDc2VEWXp2T1lweHo2M1g3UnJuM3Y3ODRIem1PbVolMkZ6ZHVjaVVUTWdZRnVHNjZ2cm1tMjhlMXR6SG9tVFRMY2E4OGY2RFAlMkZpRHc5cVMlMkZuVE8wWFpPOVhwVEFwZGRkdG13WmlUdFdLaE9Qd3c1TjVzYU1XVmllYmJKZm5WJTJCdE43S21BamxPWElqJTJCOXRZTTRWcVN0TDVROHh1M3pzbWphR1FiYlZPOW9VJTJCc08lMkZkVGZZdDMlMkZJdHclMkJxJTJGeUZ1dFZxdlZXclQ2UmQ1cXRWcXQxb0sxZnY3NTU3Y1pvcXZReFFSaUlQR1p1Q0VmUkNFbUUlMkJONW5jJTJCcUR0QVhQVlM0V0Z3VEVrVllob2hEdkhIRUVVY01hMFlpNGs2Um5EakZ0RU5HJTJGTlpSekNOYTl3QjlyOUZuSWlYYlpsM0ZsU0hySWlMU3p4NCUyQjRiZlFMZHVVaDVoTUhGVWhwY05KSDdxaVhGenF6Z0klMkZsbUhjR1NzaTFKQXBFMUc1ZmVrOW9qNzliS3lJJTJCNjIzY1NZT0RGV3BIbGRYaThCRjNmcFRQQzFtRndzN1ZrTmklMkZXckZ2SFd5NyUyRld6SHlMeVVCWHhyJTJCMDhjT0RBc0xaa3pOc08wYngxTmZYaXh5aEV1eWVkZE5LdzV2aDNuZ2dadDZKcjIlMkJmWUUxOGEyJTJCSjAlMkI4VzRFWSUyRm0lMkJjRFYlMkZ1SjA3N25ycnJ1R05jZUIlMkZXVTZ3cmdSaCUyQmYwanVrNXklMkZaMzV4bHQ0OHNkTk01OWppOTNJRDM4OE1QRDJwTHBIV1BDVmZMTyUyQmM2aGxtRXMlMkIweDluaiUyQkVZM3c2SjlxWHJuUzN2JTJGVyUyRnUyR3FsSkV4WlB5RzlGdjFYbkJjNlglMkY3N3UlMkYlMkYlMkZiOCUyRnJJUHRIdiUyQjJXcTFXcTlWYW9QcEYzbXExV3EzV2dqVWRDT1BLOHdyRGlUSkZDWGsxcmxqYWUwVHI0bmRYJTJGYXBxcGEyWVJLd1pFcFdJWThRZzRuUXhpTzMyZ0J4WHJZdnVSQjBacFZtMmRSSW5pZ2Q5bHF0QXhWeTIyJTJCZG50SzdmcWhXMjRoc1B4S2pLOXBsVnU2MVRTRnhVZlRkWVZPVlp6dmFYT0Vvc1pudGNUUm9TQTlvbTBaOHhMJTJCSzBmYUl0NDBOa2ElMkYlMkZtYjNGWGlOOERnSXdwJTJGZXk0TU01UFBQSEVZYzElMkJ5aXQ0WFQxdTNjV1h4cFFyclYyVkxGcDM1YmpYJTJCNXg4S0k0cEhldW8zNXdQVER1NE10c0RNWXhmJTJGV3BmaDBUb3UzYnRHdGFjQWpHbVh2emlGdzlycnA4eG9RJTJCcTg4UHpUaDdUU2NhVTQ4SzJHaFA2NDh3enp4elczRzc5bjg5YU4yMXFuemx2JTJCQ3pIdmIlMkJiY2pLbG9KNTc3cmxoSFRvbVRjbFpEMlBZT0xjdjlaayUyQk56M2dYT1RjRXpMMVlGJTJCWVd2SWEzemYydmVQVCUyRm5aODZkZjhmWHpMVUQ3TE9VUSUyRjIlMkI1diUyRiUyRlp2SDFiJTJGUmQ1cXRWcXQxcUxWTCUyRkpXcTlWcXRSYXM5YlBQUHJ2TlRjUTY0bGlSalpoS1pPZ0s0NUQ0UUJUaEtrdFJnczhWcDRqb3hWOWVJd0xKRWd1SmI2eXZLMzByTkNhT2RTV2xpRkpzRkhMbHJmak16MUZXcUZDSjJFeE5XQThSWUVpZjJKZmlIJTJGdFByS3pQZkk1NDIlMkZiNFRCRlV5REpFUk9Jdzhkc0hQJTJGakJZYzA0MWhXODRuVHJtdE1MSHQ1aWVhSjhuMldLUmJrNnZiSkZlcVpPUXFKYTYxRWQxaUxXdEk5VnRiSmFuNFdNUWZ2U1dQVWVuJTJCdTU1RiUyRjFWVjgxckhuVnRHVmJWOXNUTWtYZ2ZITFBQZmNNYTBhY3l0JTJGRiUyRmNhYWJkUEhJZiUyQmZ1eFRzUCUyQlByMUZOUEhkYU1jOFdkeHBhSTJMcUttRVBPWmM1RnppR204MFRNemtVZVp1WEJJWTZGbk5vd3BvNDY2cWhoelhPUnV6TmN2UzNXZHg1MER0RG5YcDlYenhzWDNxJTJCZmJiZHpueXU4SFZQVzIzcUlvVVBHb0gzdnpoeGowJTJGaHk3ckslMkZxcm5WdVRLdlduZmNLJTJCZGcyMlE5M05YelRkJTJGMFRjUHF2OGhiclZhcjFWcTAlMkJrWGVhclZhcmRhQ3RmN3NaeiUyQjd6V1BFdHA3N25ROTcyY2hWZ2FLT2tIaEUzQ1RDcWxZRGk4MWQ4ZWVxVmhGNHhvOWVWNjFFRmclMkY2dTNqS3d3ekVMOHBWbk9LYWtDaEhsQzkyOFZPRnJtQVhXWXA3WE5YdHlrdnRrTWpIWjlsV0R6ZlJUJTJGYVhtRXdjYXpwQ0RKUVBZYkM4akw0M010WjI3dHc1ckRuZElvNFNqWXZxOG1FbzRrJTJCeG5LdVZiWiUyRjRUQnhyUHhxellqeXZ6MWhaSHhqblBzdTRjNHhZdGdqY05KUGxtU29JMlRmNlFGdCUyRml0TTlkTVp6d25QcVlDUHJsMWVPMjI3bkJuZURPS1lkVjdhdlN2JTJGWjl6a085SlY0MiUyQmZxNTZ1dXVtcFlNOHJQcWJPTmpHdmJjTGlEZ1l3ZCUyQjk1ejlxMmZiUlh0R3JQVkRvQ1E3WFB1RTlVNkglMkJnbng0aUhLUm5YbHUyOXBncEM5cjN0OW5mblVldHRPc0lVa0RzSTdDTVBrY295MVhEVFRUY05hMDZIMkslMkJPRjJQWkZJUjk3M3hxbjRhcWNlamNhVHNjUyUyQjYyJTJCc1p2JTJGTVpoOVYlMkZrclZhcjFXb3RXdjBpYjdWYXJWWnJ3VnIlMkYzdSUyRjkzamJmOEU5NFZ3dUs2MFFnb2lKeFNrZ2M3M1BGdk5VcVpxOFh1N3E2V2N5U1YyejczNjdRdEF3eGlPaE5yQ3ptRmFHSTIzem0zWGZmUGF3dHViclU4a1F6bm5kJTJCNFlVWERtdCUyQnJyYm94M3A3NEVOSW5PUHFVSkdOdiUyQnRQJTJGUzh5ZGhXb1dGaFVKeW9LaWVXc3IlMkJrUUVWdDFBSTN0TXc2TVRkc1Fja1d1JTJGODh5WE5XdG55MjdTa2NZSzQ2WGpCTXRXMXdudXJZTW42dWZYSWtzNG5STVphd3NCaGZKT2tZY3E2OTYxYXVHTmZlcmRhMVNFS0xralBpdGwlMkZmWXJ6N1hPSEtlRWNYblQyUnVaUHlHdk4lMkY1UzMlMkJZSm5RbmlYRnVQMVk3RHJReldoY1pHd2VtMnF5VGNvellkeFh1eiUyRk94NlJQSHZaOUVGYk9icWhOdjJ5WXhyJTJGVndsYmFmUGc2WmZ0R2Z6byUyRnVMRENPSEdPbWpDNiUyQiUyQk9KaHplUElmZ3c1dnEzSExiZmNNcXpWNnJiYmJodFdqY0JmeU9GVSUyQmlESG8lMkZVeTdrd1g2SE5UYlk2UmYlMkZFdiUyRnNXdyUyQmklMkZ5VnF2VmFyVVdyWDZSdDFxdFZxdTFZSzAlMkZMN1A1SWlXZXlBakZBd3hFQ3lJbDBVeUYza1RhNHA3cW9JeVE1MUI3dUlQSTB1ZTZhdEdEYkVRYUlrRHJJYWIxJTJCcEJZczhMSEhwamlKMDNGWiUyRnBHUENkcXlpc2o5YUY0c0VKNjFjcHE4ZXBGRjEwMHJMbE9ZclhzZyUyRnZ1dTI5WTh3NEUyMkY2UVlRbHFoTCUyRnVuTGZsZTM2TldTYnhIaTJUMW0yMSUyQnMlMkZWNlBxWTFGWVBtTzdXdm1zJTJGOFYlMkJvbkxIMkFNUFBEQ3MyUiUyRldOUjlxWTMycmxlUDJ4ZCUyRiUyQjIzOTdXRE5xZGF4YVAlMkJ0aDMlMkJkenJqMU14WEhvJTJGWlglMkZIZXZHdVRoVyUyRjlrWElSRzhNV1U3N0NQclp4OVhVNlgxMDVkNVRGWlkzemd3SFdTYnJGT0YxcTJmcTl4RG9uWHI0VzZhYzg0NVoxaHpmNWt1Y0g2MGp4MXJwb0Q4TEd2SWZqVk41Y0UyTjk1NDQ3RG1lVmZrN3J6cEo1aU5JZWVWa0Q0MzNXSUs5WnBycmhuV1hEJTJGN3lKU3BjN0N4WWt5SXcwUCUyQnQzMm1EMHhKbWtwMGQ5Z1AlMkZkQVBEYXYlMkZJbSUyQjFXcTFXYTlIcUYzbXIxV3ExV2d2VyUyQmpkJTJGOHplMyUyRjdZWFNmbm52NGhIaVJMeXA5bkVTcUlaVjN1S1o2dVY0T0lRVVpqUHlTaXolMkJreW9LRTUwSVZvUmpYa29oZVc1S3RsVjlTS3JVSVdlOUp1WVRQUXBTaE1EVmRkN1RjaiUyQkVOOVlKN0c1dUVqOEpiWnk1YkxYV05kOHh2UE5OOTg4clBuJTJGaVFSUE9lV1VZYzAlMkJGMXZwWjFlRWl0WXpUalIyeE9QR21qRmxDc2oyMlhmR3JQNFhnZWRWNjVZbiUyQnJQUGJLdSUyQk1hYjhOS1Y5YXYxTUs0VXN6JTJGYnBLM0h6NjElMkYlMkYlMkJtSFZLOTU5cHM5eEI0QnRDUGtzNHlXdnJ0NUkzJTJCcWJDcDJhUXJBOW9UdnZ2SE5ZTlNhdTVpampTN3VLZiUyQmNZZnclMkZaWiUyRmFyMSUyRm05QmVkQjYyUXNhM3ZtdSUyRjBWOG41eHRha1lkODA0SnEyZmM2M3ZDMU4ycGt0eXlsVkU3ZnpqJTJCOGJ6MmEyciUyRlZpbEhvMmJmRWhaTlFlN0UwS003VUV6OXF1JTJCdFUlMkIxclllN0JFTCUyQlB4RzhjNUhsR2FmR3glMkZkOTMlMkZjTnElMkY4aWI3VmFyVlpyMGVvWGVhdlZhclZhQzFhJTJGeUZ1dFZxdlZXckRXVHp6eHhEYlk5OE1nbnZoVDVXM2slMkJPYVBRdWFnelQ5OTZsT2ZHdGFjWXpISFpUN05QSmc1Q0Q4S1lJNGo1RllMdHlsWVglMkJ0a1BTekR2SSUyRjVQOXRXdFROa3Z0ZWNqdmt4ODNtMjI5JTJGOWVJdDVsTXBuSWZPdjFzTjd6RGVhUHpJSDVKWTQ4MXZLMDQxeWZ0aXRQMjRQc3g3bWtQUzVmakkzNSUyQjlWN2lwVSUyRlQlMkZ6bSUyQlpmWFI5aFB0bWNscjcwJTJCZWJ5OGpZNHQlMkZoWUQ5dFI5WkgxOEZRJTJGeTdNOWJoc0tXWjR4WmQ3TnJXVm5uMzMyc09iY28lMkZGdlB0UG4yJTJCNDhINWhuTlQlMkZwVms1ajIzRm9IdEhmenpycnJHSE5wdzU2VGVnVG4lMkZqRXNHYWZPNGVZWHpZRzdXUHI3Wm9JNDhQNU1lZnFyWmYzVjl2MmZKYnJTJTJGemRNZXgyS2RlOGhGeXpaSG5lWSUyQnk0cnNONk83ZWFkOWRQOW4wJTJCM2M2WWNydVZiYkolMkJQc3V5alRYOVhJM2JrRDZ4ajIySDg2WTVmT3Zobkc4OUxGdCUyRmVBcGR5UFVqM3ZQVVUwOE5hNjY3NDlzMURXOTk2MXVIMVglMkJSdDFxdFZxdTFhUFdMdk5WcXRWcXRCV3Q5MjIyM2JYT1RHMjY0WVZnemVqamhoQk9HTmFNUlVYTEd5cUprTVlPJTJGNSUyQjBaRzRsNVJic2lCdEdVcDdTRjNOSmllYUk3TVpsNHhEcUo0YlRGSGo1SE8yUWRsZVY1amZVVEY3a2x3dE8yeElsaW9KQjFFV0hwRDdjT2VlcWFFdDFwaTl2RVBSbHZpNkhFZXlMdGpFSTNzaTlFVzJKUWtaeSUyRmg4UldsaUUlMkJFNmRYU005ckt1bHYlMkJ5V2tmNnJZc1R6SG1ERXZEcmZ2ZkthSVBtUk1LV1BDdEl5Mnp6Sm1sVnQ4S2glMkJIckx2dDlqcGowNzR6ZFdOcXpubkNldWNVa1AxYUlYNnhxN1oxcXJhZEt1Zk5QTDg1RnZTSGFOZTBpbjJuJTJGNjJUNVpsRzlJUzRrS2tSeDZIZndEWmw0blB0QyUyQmRCJTJCN3VhdTV3elFtNlhjJTJCNXp5NXJ4WE1XQjQ4VTV3RG81eDRRY1Y5NWpQVjdJZGpEbE9MUyUyRnRVMWRoWXhQMzV0MzNISEhzT2E2T3c3OUNOaCUyRiUyQkElMkYlMkZZVmdINnpyJTJCYmJWYXJWYXJ0VUQxaTd6VmFyVmFyUVZyJTJGZjczdjMlMkJiUmJ6clhlOGExb3pUdGNWWllnd3hWVWdrSXFLb1ZwZUtZMXhONnVwSmNaRUlWeFFURXBXSXJjUVlsaWZlODNmeGwwaEkxQ0Zhc2F5USUyRjA4MFU5V2p1a2E4cWolMkZFY080c0NQbGM3JTJGRjNjZnFlUFh1R05aY3RTaFBmdTdyVzlFZEd1YTZ1ZHZXOWFOTFZzc2FYJTJGZXB6eFdMJTJCbmhHV2NtZUNLNEJkQ1M1Q3R3d3hvM0ZuMmFMcWZKS1RxMVR0WSUyQjhYcFlsT1JYVEdvJTJCMHhOck1QJTJGSCUyQjI2ZGhqangzV2pCejFnVGpYZEpYdEVmVVpXem10VktWU2JGJTJCRjFvMEQ2eWN1MXE4aTRwRHhydzlNeFhpTiUyRldmWmpoYyUyRjNHUFpJdjZjNm5IVnRhdTV4Y3JHaEg2eXYlMkZXWjdiSHN2R3BkWHhuJTJGeHEzempIRnUlMkZKc21zciUyQmQlMkZ6MEIwcmtoWlB2MHh5T1BQREtzZWM0UW9ac2lzYTNHdU9tRmpOYU5aNSUyRnJkYzdadmhmMGdURmh2eWo3UmIlMkJHakhQbld0dW4lMkYwMHBpT1YlMkY5RWQlMkZkRmdIJTJGVHIlMkJiYlZhclZhcnRVRDFpN3pWYXJWYXJRVnJmZjMxMTIlMkZ6bXc5OTZFUERtZyUyQnhFS2VJbFVVRW9vU1FHRkJFSkxZUzBZa3J4QjdpRUZHeWFEZmpSSEd3Q0V3TTRrRVVGU0lTYWJqNjByYUtRJTJGTEhXMFF6NGpmTE9GeUtZQ1B4aTc2c01HRklCT09CQks3S0ZPbDVxRTYxJTJCbEw4V09GJTJCTVZmSThvd0pFWloxTmI0c1E5OVVhWnU4Y2wlMkYlMkZpSHI5NklxNDFQb1pteG1WYjJSZm1CTElxNlpGdlk0WjQ5dzJpZkc4Ump3cW12WDVmdVFtVkIyNjhjWTN2bkZZOCUyRjMydCUyQm1QOTc3M3ZjT2FuMmwlMkZHNmUySWFSUEhBdU9FY2VGZFhWOG13WndETHNpUEI5Q1lveG9WMzFtM09rUEQlMkJ5b3NLdHpaVTUzMmZmR3Y5JTJGc3R4M0dsMk5WUCUyQnRMVjZEbmolMkJmWWJ1dHUlMkIlMkZTSDg1cGxPQTd0STUlMkZ2TiUyQjN6V0hCdTNyZHYzN0RtZzZPTU8lMkJ1cUQ0d0ozd3Z1NnZFZEVmSlo0blRIdlNra3g1N3RxOUpQJTJCc241MkRhSCUyRkc5ajNudDglMkZ6cnVmVmU5JTJGZTF2SDliQiUyQm8xJTJGVzYxV3E5VnFMVkQ5SW0lMkIxV3ExV2E4RmEzM1hYWGR2ODVxYWJiaHJXakJKRVdPSUtFVnMlMkJUOVlWaWVJRDhZM25xUHNzciUyRmM1b2h4eHJ1Y0ZoOFJGNGhoUmlYakVWWklpRnc5T0VLMkxYY1ZjJTJCZHZLb2pHeFM0VzNmWmFJelhibmxaZ2JaZnpyV2ZsaUdwJTJCbG44VlolMkJrbE1tVmRmYmlSdUUzMkclMkZIJTJGR2xDa0YyMTFoYzY4UlVmcjhmQWlHR01vWXRsOU50OWhINGpwWHd2cE02MXBoNFpEb1dud202aE9mR1YlMkY2eWV1TlglMkZGMkhndVdwOSUyQiUyQjR6dSUyQlkxaHp1NVV4NkFwWnNiRGpRdHlaNjVFUjYwYW1yJTJCd2o2JTJCU3VCbjFab1ZMN0lxUnZqVzNiNGZ4bG5QdGN4NnB4NSUyRlg2NDZTVFRocldsa1R0SWxrUDRucnd3UWVITmJmRE9jMlkwRSUyQm1wUnolMkZvZXBRSW1QVk11d0xVYkRJM1RuWWVmMlZyM3psc09hWUN6bWZpTmJkOGVNM3pKMHI3VWZqU1olMkI3bXYzVVUwOGQxcGFjVDZwJTJCZGNlVWRiVXZSUEg2VDl2NTJCZ1BPZWM0aCUyQnpZc1dOWXM5OXN0MzU2ejN2ZU02eiUyQmk3elZhclZhclVXclglMkJTdFZxdlZhaTFZNiUyRjM3OTIlMkZ6WDdHT1NNTVZ6ZUl6TVpkbkxvZkVjdUpJTVlQNFRTd2slMkZySWVvaHdQbHNtSEg0aU9YQTFaWVY1WG8xcSUyRkJ4NTRZRmd6JTJCcTlXOFl1alFtSm1VWWxZN2RaYmJ4M1c3S2NLSTRtNVJEbmkzNUM0eiUyQnYwZ2ZVVDk0aVJ0TDNldElFJTJCczIwaCUyQjFKa3JBOTlsajR3NVNGR0ZWdlpObkY0U0J4dlBZeE4lMkZlbXFYOXNxdXJZZTFsdEVsbGVwVml1RGZaYTQzM0hsOVdKVXl4TzE1dFhpMXNWNzN2S1d0d3hySG9mMjl6UFBQRE9zMWVvREglMkZqQXNHYTBhRjljY01FRnd6bzAxVlBoWU9QUjJMRyUyRmpBbmpXdHR4bUhkT3VKdkVtTkEyTGVQY1lMcE1mMWducjY5UWFjajRjbDdidlh2M3NGYXJoeDU2YUZoeiUyRmZTVFkxVkVySSUyRlBPZWVjWVczSmcxbDhsbjRXSzlzbXg1aXBHdjN2OWFZUTdKZVF1MGRNbTRyVGZkJTJGWVB1UE8lMkJkJTJCWXIxWiUyQmgzeVdjNWJmNmpEJTJCcmF0ajJQaDFidFlIMmhtdFd3JTJGTE14M2kzT0FaJTJGODQ1VjE5OTliQU9samYlMkJiYlZhclZhcnRVRDFpN3pWYXJWYXJRVnIlMkZkUlRUMjMlMkZyUzdlRUIlMkI0cWslMkZVVnlIRGtQaEczT1N6WEhsYnJmQ3VQczBuaGpqbW1HT0d0YVVLUTRuS3hiemlMUEc0JTJGaEFqdWNKVkRDcW1DbFU0eTNhN1UwQ2M0cUVsSWpOM0RZaVI4dUVINGh1UnBjaEglMkZHbGZpdEpjQlNwdXRrOUZjdUt5a0hqUSUyQjZzemtmV2g1NkM3TXRWVnpOYlZHQXI1WE92aFBmcld2cXh3ZFY2RnUxR0ZLRU12QkJtTERhdlVodjFWSVQzYkZ2SyUyRnZjN1VoczhWJTJCWnFDc042bXVJeTdNODg4YzFpeiUyRjBMNjMlMkZIdHVMSnN5JTJGTXp2bzRSVTJyR2hBZzc1S0UlMkYlMkJ0TiUyQk5SNjk1dTY3N3g3V2FuWDk5ZGNQYTY2M01hRyUyRjNaVVQwcyUyRkdxcXZuVGFrNUp2V05LU2RUSjZZVSUyRkQ1R1NGOVYyTmQ2MkpmT2xmcldWZDNXVDV5ZWR6TXA1NUM5ZSUyRmNPYTU0VGJaJTJGanlEU2ElMkZqZTJjb3JMJTJGN2F0JTJCcUJLN1psYWRUVzg0OUM0TVdaOUI0V01FWDFyekp0cWN6NXhYTzNjdVhOWSUyRlJkNXE5VnF0VnFMVnIlMkZJVzYxV3E5VmFzTmElMkYlMkZ1dSUyRnZzMTR4RHFpTVAlMkY4RnpHSUFzVFFJYkdvQ0VWRVdpRlY2JTJCRzl5c01XUElBZ0pINFQlMkJkeHh4eDNEbWhHTTVZbEh4RjhpZDM4WEYyZnNLb2F5UEZIT2dRTUhoalVqR0xHT3lLeGFjZXJ2SWZ1cFFrJTJGZUkxTHlldHZnNzhiSHB6NzFxV0hOSzBCRG9pRHI1S3BUbjJXYmZLNzNtcklRVXgwT3JkdXY5cG54NlAzNVdSdjV1N0hwUVExNTk0Smw2M094bkhVViUyQjRrVGpRUDcwWHJrbGZ2dUpyRXZqSG5IdDdGcHZVV2tZbWp4ZEhWd1M2Z2FWJTJGN3V1SzNtRnVQVVZmS20xJTJGSzNGOFNVNGxYSG1PMndIcDZEcnMlMkYwdiUyRkdyblhlU09KYkUyJTJGYTNCNjdvSjJQRjV6b21EJTJGZmRCJTJGdFk5RzJkSEpPT0slMkYxcGVzRFYxTWFwR04lMkZyRHlmcjYycHMlMkZWbU5aMU1ROXAyZmF3MFoyNDRsNiUyQnV6M0tYZzJQR2JEcWFVclpQZiUyQkRDV1E4NCUyRjN1JTJCOG9UJTJCTVdYM2c2djclMkJpN3pWYXJWYXJRV3JYJTJCU3RWcXZWYWkxWTY4OTk3blBiJTJGRWFNSWJJUkJWVEtudzY4OGNZYmh6WGpNRDh6SnhJVUs3dFNWSHdqcmhCdlhISEZGY1Bha2xoSTNDRktjMFd1YlJWQmlaUmNhUzZxRThtNUVqZ2ticXJ3ajZ2NFJURGlMN0dPdU0yVnpubWx0Q3VMeGRLaVhmMWtPeXI4WHVGbSUyRlpkVEllSWkwWmIlMkIwTFlNTVpMOTRrcDY2eWNtRDluMzJyWmJUR2taamdWOWE4cW93bjU1dkloUmpRbmpSWiUyRnJEMzFtSHptbWpCdmJHWEoxdFgxanY0aHRiWk54SjdvMlhlVXp4YWo1ckc5anhQc2RDODRCRlNJMWRlQW5XMDIxSFhYVVVjUGEwbU9QUFRhc3VXelRXdjZ1RCUyRldmSyUyRlFkbiUyRnJBNjA4JTJCJTJCZVJoYmNtNGMlMkY1eGxiYnpxSEhqQ25qbkpaJTJCcG56d0lLOHY0OU9BWVY3cGJ0bWtqeDBJMW5qMElKMzlhdUpLSGtYM2lFNThZMXZ4Y3g1aHg2cHpodU1oem92Rmw2a2QlMkZlcjlwUXN0enZGayUyRmZlWll0WTlDamdYSG5zJTJCcXZnZGgyZGRkZDkydyUyQmklMkZ5VnF2VmFyVVdyWDZSdDFxdFZxdTFZSzJmZiUyRjc1YlM0aGVoWTV2cENWaCUyRmtna0QxNzlneHJSZ2JISFhmY3NHYk1LR29TcmZ0Y2tZUW9NaDg2VU5WWFBHS2RsS2pXQTJqRVp5SWxzVWslMkJGTWQ3ckx2b3poVzVJaFRMOWl4czJ5QiUyQjhiem1rQ3VJeno3NzdHSE5lTkE2dVVMVFZaSiUyQjNsUU01SFBzMDN3SWc4OTFGYnEyZmFrJTJGUGZCR3pDdTJFbWZsMWFIaVklMkYlMkJmc1gzS0thY01hNDRiJTJCOGowanF1WXhYRFZibzZRY2U3S1lsZk9pbXIxZ2Y0MHp2V0J5TkV4SEtvd3VMOWJ0blhTJTJGeUpTa2FVeDVPcmZQQ2J0WTVHbEtObFVrZWRjYTV1T01NWTlWOXZWMXlFUGhMRnZqRTM3V3g5Y2R0bGx3NXA5NERqVTUlMkZvc3B4ZE1Geml2JTJCYjBGZmFEMHMya3p4NFhQTkRaRDFmZ3hEV0Y5blFjZHEySjI0OVJ4NkR4byUyQmlOa2FzU1llUGpoaDRjMWY5N1UyTFo5MVp6aEhKclJ1bk8lMkJhTjF4YjN3WW0xViUyRkd6Zld5VEdWVTIybThKemJUY3M0VHhnVDF1JTJGZDczNzNzUG92OGxhcjFXcTFGcTElMkJrYmRhclZhcnRXRDFpN3pWYXJWYXJRVnIlMkZWdSUyRjlWdmJPWEszTDVoVDhTU3RTaDU2SHpKJTJGYSUyRjdFJTJGSlc1RjY4M0wyc3V6eHlDJTJCWWk4N2NpY2hMa2V2NU5ycnMzNm1SZnh4S1VxaDZtZDglMkI1dTV6QXZaYTdzbm52dUdkYWNDM1E3elJsbm5ER3NlYXVGT2FCNzc3MTNXRnN5RDJOdXp5MHg5ckgzV3clMkY3MWI0engyUSUyQlAlMkJmSTdWZFB4akpQYXY3UCUyRnRMbnlyN1h6amt4ODNubWx0eHVjdUdGRnc1cnpyUGFsejdua1VjZUdkYWNoOVMyblNIelhmYTlhdzdzQyUyQk5SZnhxejJ1YnZ6QkdHS3Q5VyUyRmpmJTJGNnJqU2RseVlUemEyYkZ2SWZ2TFVLdGZHbUElMkIxdiUyRlNmTVdoJTJCMSUyRnI1bkpBZlJYTDhlSSUyRjVmZGM3R0IlMkIyU1QlMkJidTdWJTJCMlFlT0slMkI5eFRaQnpzREhsdWh6ajFMcmFOdWZLa00lMkJ5TDF6clVtMkhkT3V0JTJGV0o1cnI5d1RZanJHRUwybWZseTYlMkJmV09lZCUyRjglMkJpV1lWd2JtNzVmUXBWJTJGcklmUHNtekhwSE8lMkI4Nno1Y3JjVk8lMkZlSEhEUEdpODh5VnB5TG5BJTJGZSUyQmM1M0RxdiUyRkltJTJCMVdxMVdhOUhxRjNtcjFXcTFXZ3ZXJTJCbmQlMkY5M2UzZVlOSVc4U1F0MUZzNUolMkYlMkY0cXVRaUVPSkNVUWY0ak5ScGdoTEZPWVdCMCUyRjZDb21MUkpadU5SSnBpRno4anF6MTBCJTJGaXBZeVNsVnRYeEplaUtoR01lTXAwaGloWUpPVDFQalBrY3kzYjlJTFA4b015MVpZUEVaVFAxQWNpc3BEOUxRNFRQMXNQJTJGV3glMkZpNlJGV0dKbE1XMUlINGpKVEF1Y2UlMkI2NXc1cFRCTWFFMjlqMGMlMkJWJTJGMHpNaDYyNWJxJTJGYXBhdHVRVzJhc3E3NDVuT3dMNnlFT3JyYjFpQm5GaE1hc1l6RGtQZmFUZmFRUGJZY3g1UWVTM09LbSUyRjV6SFFpSlo0OFgyblglMkYlMkIlMkJjT2E2MTZsb3FwdFRsN2pIQk55TEpseWV1Q0JCNFpWeDFjVnY4NTl6aE81Yk1lMFpWaDMlMkI5TCUyQk12N3RMOGU5c2FtUFRkV0VUR0dZSW5CdXNYN090WTglMkIlMkJ1aXc1ajZ1MExOMURlbFAlMkZhSHRXSEF1MHVkdU1WVEdiRTZ2S2VkTzQ2aEtJJTJCdGJyJTJGJTJGZ0J6ODRyUDZMdk5WcXRWcXRSYXRmNUsxV3E5VnFMVmpyejhQbHFsV1NZbkx4aENoQnZCY1NyJTJGaiUyRnhHcWV1Q1JPRVdtTDcwVU00b244a1FTJTJGc1NzJTJCOCUyRmNYOG9FTU1ZMm42MWhYNzgzcEJFOFFzJTJCN1ZTbEd2RVhPSmUlMkZTNXVFYzBGWExWcVN0aFAlMkYzcFR3OXI3bSUyRnhuckllMWslMkI1QWpxdkdOYlBZckxxWXlEMmwyV0xuWHlPJTJGWlZ4bHJGbTNGYjRzJTJGb1lTNFVjald0alF0JTJCSHhHVEdpJTJCM3d1Y29ZdE8lMkZGZSUyRnJNV0FrNWZpemJPdnE3N1RaT2pTJTJGYlhlMk95S3VWOWJsMWNvV3ljYVJ2JTJGS2I2MTMlMkY5MXc5cjlvRnRFS1dITEVNMDZjbHVubjVvSFBpeEdOdHFuSnVtRUVPTGZFT09OejhBNWVtTzFSem5zJTJCeHZmZUFKaTlZNzVMTWNlODROOXF2eGFHeTc0OEIwaGp0TWpGUExDaGwzN3N3eDVXY01LbE1UZnZER01XSzljN3JLT1VCJTJGYW51UDExZmozam5mM3gySCUyQlpSRDQ4aDVUVDlYYzVGcHU3ZSUyRiUyRmUzRE9saSUyRjhXJTJCcjFXcTFXcTBGcWwlMkZrclZhcjFXb3RXT3VEZjlyJTJGUHp3QVZUaFgzS0RFaDFtaUN6R1N0dGhKUkNxMkVzOVpQNUY1eUVNU1JEa2lLYSUyRnhXU0pFRWFBSCUyQll2JTJCUldIaXZaRDFGYWVJVGNTWDRpJTJGdjlibjJoY2pYMWFBaDd4RkplYUNKJTJCRktzS1NMeUdtM2pRQ1NVRWJGeFVmV0ZtRktNNU1FJTJCbGkxS0V6WGxENFo0bmMlMkZWaCUyRjR1WmpkdElSb3pIdld4aU0xJTJCQ1ZWWTA5aHhGMGFGOGNSJTJCJTJCdFhyODRkNyUyRkglMkZhJTJCdDhkSSUyRnJHRmV6R2wzMnY3UXJsakhhTlozMWxxc2UlMkJjRXphOTY1YXIyVEtMbVNNMkw2cTdDcjFaZnphZDg0bGpuTjN3SVRzJTJCOXR2djMxWU0lMkJMWGg1WWh1allPYkklMkI3QnZJaFh0YTlHdFBHdnpGcm0lMkZ5QWtPUE4lMkZ0VWYlMkJWQVc1eG5UQXE1Z3Q2M0dsNnZRN1dQSHViNngzbG5XMSUyRkhxbkc4YXhqbGZIRzVxenpIbGJvZjhmckpmOWIlMkZqczNxSDJiNjN2T1V0d3pwNDclMkZpMzFXcTFXcTNXQXRVdjhsYXIxV3ExRnF6MTQ0OCUyRnZzM3VSQ1d1UUJVMUtYR1VXQ0ZMQk9uWjNkNHY2ckFlcnBJVWhZa2V4RiUyQmhDdk9MJTJCTVdsM3U4S1dSSEt6VGZmUEt4NVZhd28wNVdYSVZmVFd5ZHhrUWRENkNmYkozSVIlMkJZckN2RGYwM0hQUERXdHVoJTJCaW8lMkJnNnZTT214eHg0YjFveVhSSHEySjlmRHVvdk14T2FpeFFwMWkzbEZUWlludGd1SndXMmY4ZVg5eHg1NzdMRG1tQmU5R1klMkZlSyUyRklTbllXTWJjZUpiZklhJTJGV25aR2RsdlpGJTJGa3NrWGklMkJ0eVlNSjZ0bjdGV0haYmpjMnpEOGNjZlA2d3RHZiUyQm16a3pMV0hkVGJhTDQxNzN1ZGNPYThhJTJCeTMwT21EdlN0ZldtZEhOTzJ5WGJiZDQ1NzV4WG5xNUR0ZVAlMkY3M3olMkJzMVdyMzd0M0RtaEd6YU5pJTJCdDElMkJjMHh4ZmVSZUwlMkZXbzduQU9NZiUyRnZMZzJZY1J5SnRWJTJCRTdUemd1UXZyQXVEV2w0UGcydnB5TExOdTJPZDk0YjhqVVJwWEcwWiUyRmViM3JHdUt1JTJCVDNMNTVaY1A2OUQzZ25WMGw0T3FVcTcyM2JkOTI3Y05xJTJGOGliN1ZhclZacjBlb1hlYXZWYXJWYUM5WjY1ODZkMjMlMkJyZiUyRnpqSHglMkZXdk5KTzNDUEc4TUFUTVdoSWhDS09jWldmS0VmVUlmcDg2cW1uaGpXakZSRklYcW5ycW5Ecks3b1RYWXVxYkxkWVNQem9Ta3hSaDU4dERYbEFnJTJCMFRKNHJWUk5yaWZqOWphbCUyQkloUFJUeUw3VUJ5SzNsNyUyRjg1Y09hbiUyQlVxY2c5ZXNGJTJGMHYzN0tPTkUyV1hmYlo3JTJCSzFjUzVvbHF4bjJXN0N5S1U2N0tSaU0wNDlieHR5JTJGQjZuMWtoY09NOUpFSVVaVlp4S2xhMlgwU2N4bE9GR1VNbm5uamlzT2ElMkI5NEFqUDJGck94elRyakMyVDAzVmlCWXROJTJCVFljdzV3JTJGRmgzbnl1cXZmamlpNGMxJTJCJTJCOXdzdiUyRnNtMTI3ZGcxcjN0a2g1bldPYzU2eDcwV2YlMkJpJTJCalhmJTJGN2xsdHVHZFpxZFhBT0h0WThMdXg3VTM0ZXBLTFBUU2s0amtMaVhLOXpyRHZHeFBwbm5ubm1zT2JuS01lZXElMkZWdFEwaiUyRld3JTJGSG0lMkZGdnJIbld1djczWHYzdmZCV3lqMzJ1NDlPVWliR3BuNHduMjZCOTZhV1hEdXZRMUslMkZsaWRZZG40NzE2clBjYjNyVG00YlZmNUczV3ExV3E3Vm85WXU4MVdxMVdxMEZhMzNmZmZkdDg0TjN2T01kdzVxUjR6bm5uRE9zV1dLV3ZFcFM1Q09LRUVPSkhFUkJvbWNQQVJCZGlCTXp3dktjWiUyQnZocWs3Um5RaEZwT1NxWk90bkc4VHklMkJRQ0NhbE8lMkZXRWNNSmI0UkViMzV6VzhlMXFHZkJkem93UWNmSE5hV3Jybm1tbUhOMG0lMkZpT24wamRoVkgyY2Yydlg3U3J5SDdSalRwcyUyQnhqMFp2OWN0WlpadzFydmxjY216JTJCbDYlMkZueDlvMUlWcCUyQkxra1YzNGklMkZQYjdkJTJCcGdIeUxvJTJGS1A2WTJqQ25IbnJhZkV4YXhtZWJJS1M3cnBhJTJGMHVhanZwUzk5NmJEbU5JQnlwYTVqdTNwT3lMS05mMzFsdiUyRm9zVjVTYiUyQnFvJTJCcjV6bHpoRGpTMVRyNzliSmcyMUVuS1pZWExIdHdWRTU1V2MlMkZXU2Y3d2xpeGZhWWhSZXVpNjZvTkllUEwxTVp0dDkwMnJIbU9FbGM3OXB5WGJJJTJGeDZMenVOU0huQSUyQmNXVTRQdVB2SCUyQktxWGpXSFU4JTJCNzRJdWZMY1o5bXY3dFl5WnUwWHg2VDFjeXo0RHNydlJsTUgxc24zaFR1ZW5QT05LYjg3MEglMkJSdDFxdFZxdTFZUFdMdk5WcXRWcXRCV3Y5eVU5JTJCY3BzUDNuSEhIY09hMFpINFJ0d2dyaFJ2aE1TT29oeHhpcGhYOUNQbUZiR0pRNnBWdXlGeHQlMkZVVlhhZ1gwaVpSY3JXeVYyUVNzbDRWJTJGaEhiMmxiUjFodmYlMkJNWmh6VGpjWjc3NzNlOGUxcFpjV1o5WHNHNGs1dkpab3RPcXJjcSUyQmNIVnpTTiUyRmFQckZYZGRDTUVpM2FqMkt4dkhMZmxiU2lSbkd6JTJGcmRmUkdiMnEyMDFKa1MlMkJlVFcxZldrWiUyQnNwMk8xN3NSNUdsOVJEZHVWbzJKSmF6REgyalB6MGoycjczWHZHeDdSRXQ1dm5BJTJGOWFmJTJCczEyZUkzOWVza2xsd3hySHF1T2VlTXBaTXBGJTJGS3h2OVlHeDRvNFI0OTlEWmp6MzI5MGlPUjZyZVVhJTJGMlc3UFMzY0hqQ3Vhblp2RnYlMkZrUUVsZGp1OU5qejU0OXc1cFg4ZXNuJTJCOTVkQXlKJTJCVXhER2U1YmolMkZ0bG5ueDNXYW5YMTFWY1BhJTJGYUJkZlhkNGZ2RnNlRHozWEVRRWtzYnQ2WmZiV3VWRG5YT01LNTloN2xESjglMkIlMkZ2aGM4bE1qNiUyQlN6anpnT0h2dSUyRjd2bTlZJTJGUmQ1cTlWcXRWcUxWciUyRklXNjFXcTlWYXNOWUglMkY4emZaaFN1Rm5URnIlMkZoR1RDQ0d5T2RjaTBUY21POXFRMWVuJTJCeXdsNWhLYmlDRXlRaEdEaUQ3RU1hS0x2TEp5SXclMkJ4OEY0Um1Xa0Fyd21KbU1Td1lwM3EzRzh4cWdoTEJDZ2F6NnZXOVVIVmJuMG9uaEpodWFyZTY4VlJvcCUyQk1sWTBYY1owcmtVV2gxa01maUdEMXF6SGslMkJmSWhmZXY5WWklMkZUQ0s1RzFXY1Z5cmRQamNGOEdJcFkwN0Vrb3FzJTJCRDZtZkxGdSUyRmlsSCUyRjN0JTJGN2U4UGFrbVViZDZiUjdFdlJxWEh1ZUw3NzdydUhOZmVGY1dDJTJGaEN6YjFJRjk3SGh6ZDRDcnVxJTJCODhzcGh6ZkZvQ3NFVjRhSDc3cnR2V0RQV3RCNCUyQnkzYWZkOTU1dzVxUnRzOFIwZDkwMDAzRFdxMmVmUExKWVczSlBoTWZPJTJCNk5mJTJGRzd2bkUzZ2ZOUGhYWkRwaDZjTjR4JTJGWTk2NkdvUHVZRExONGZOdFE1Ynp2Q2tKJTJGZVo4Yk53WUIlMkZyUHVqcW03TWVRY2E2dnFqblYlMkJhbzZyOTg1d0xIZ2U4dXhFJTJGSWQ2RHZOOFdOZHRTM2pCMyUyRndCNGZWZjVHM1dxMVdxN1ZvOVl1ODFXcTFXcTBGYSUyRjE1ZUlvcjFUMEwyRCUyRnR4UjRpVVZmZmhVUWZJZ3BSbiUyRmhNM09DQkpDSUtjWlpJUXpRU0VxbUlYVVJWRmVieWQ1OGpLaFNWaUg1RVV5RXhxblVVazlrT3k3YmRYaVBXOFhwWHZvYThUdHMyWmZTMGtjaFJWR1U5UkdTdXZzNkhpSWlDdEsyVHlNdzJHU3NpZTlHZGNaZlJ1cXB3cEdqUk9sbEdsWUt3cm1LeDh6bXpQZVJLVSUyQjhYcDR0aHhXMVZPc20lMkI4SXhzRHc4S0dZUEtWSXpqMiUyQjhGMkQ1WEdOOSUyQiUyQiUyQjNEbXBHcUs5Nk5tNUJqeGtNdzdHUGJaRHdiTnhkY2NNR3dabCUyRmFoandXcXM5ZkduZktPYzVVZyUyQmtaeDdyOWVNTU5Od3pyVUxSZXBaWWNQOGFtODdHcFM4ZUNjZTF1REhlM2hFekxWR2xQMHhQT0RhYWNmTzVwcDUwMnJMbHNzWFdXdm5WVnY0ZnFpTEh0UyUyRjFaNFdiZkhjWlp5TG5hJTJCY3YzUW5Vb2tla1B4MVExTnp0JTJGTzQ1Q3pxJTJGR2NFNUxibVFaMXVPSGZ1aUhoblh3bXZGdnE5VnF0VnF0QmFwZjVLMVdxOVZxTFZqclglMkYzVlg5MW1SSDZxMDg5cmlrTmNEZTMxR1dlSkU4UTA0a0VSU3JWYXNGcVY2VFdpbFZDRlBqemd3anFKVUVSdjFjWiUyRmJSRlBoYXBEMWwxRTU1bTZ0c002aVg5TlFkak9qUFZGJTJCZFpMakNUaTBaJTJGaU5yR3dLUUdSciUyRjFvJTJGVUw2U296cXFsckxWc2FLQ05jJTJCRmZ2bEdEUjJiTGVwRkZkdjZ5ZFJ1ZTFXeHJoOWw3R20lMkZXMGNpSFpOVTFVcG1RcnhleGpIUlJkZE5Ld3RlWSUyRnk4N1MyejlYM29rang5UDc5JTJCNGMxMSUyQiUyRlVVMDhkMXV6dmtIRWdNcTRPZVRLZWpaV3p6ejU3V0xXY3IwSWlXYkd5TzNPVWVQWENDeThjMW95UEhaJTJCT0l6OEo2MkVySWVOY0h4aDMydFhjWmF6cFYzJTJGUE8zazhYRWFVNzQ0SCUyRldiN0hDUDJpMlBTZEpMeG51VzhZVXc1NXpnSG15NXpsYnYlMkJxTkpIZVNlVlplZzMwdzZPQmYzaFdMQmZuQVBFM3U1Y3lmVnpWNUR2UGZ1aUtzTjYlMkZKdCUyRjgyJTJCR2RmRDY4VyUyQnIxV3ExV3EwRnFsJTJGa3JWYXIxV290V1AwaWI3VmFyVlpyd1ZydjNyMTdPJTJCbHg4ODAzRDJ2ZWJ1VkpTZVlYcXhQVVF2NjMlMkJSYnpPT1lVekJXWXB6QyUyRllCN1JmRlBPRDV1N1VaWlJiUWQ3NXBsbmhqVnZYJTJGQlVKJTJGTiUyRjVsTE44WVZzdCUyRm1aYWd1SDlUQ1g1TllNdDFmWWJ0c1RzbDdXdzdxYmZ6TDNZcTdaNzByN1RPdm5Oc0w4d1FyYmJUM01jZWtQZldpTzI3eVp1U3ZYS09SJTJCdDYzYTNtTyUyQjEzajAlMkJpbzNXdWx3MTVqdmRZeVlaM1hyaWpsdWJkdHc3cm5uRG12JTJCbm5MSThXWiUyQmVPZk9uY09xYyUyRktPZGNlRmNXT2RyRWMlMkIzYzU2bUNQY3UzZnZzT1kxS1k0RnQwV1pzNjd5aUc0SEM1bGJOYzdOVSUyQiUyRllzV05ZY3p5YWEzYjloeCUyQmRjUzV5emNhMTExNDdyQzFWT1dqYllVeTQ5YzEyRzV0dXY3UlA4JTJCbDJYJTJGM1ZYejJzdVgxJTJCakVoWlYwJTJGRzh4M2hYS1Nmbk5QeXZHUk1PVGY0dnJGcyUyQjlMJTJCTXAlMkZzbWdhM2NMbDJKJTJCU1dQOThGeHI5OVlWMXRhJTJGWGVjMzJEUG5Dc2hteUhKMmM2MXpvUE9tNnRoeCUyRks2ciUyRklXNjFXcTlWYXNQcEYzbXExV3EzV2dyWCUyQjhJYyUyRnZNMW4zJTJGZSUyQjl3MXJScGtpM0FwOWlyYXlSQkhpQjNHTU9FVmNJZW9RczRoJTJGTTg0VmlWaXZhdHVGWllnNHhWJTJGVzIlMkIwS25xeVUwYnJ0MEo5dVFSS2pXb2JvUnlRa3hoUFpaSVFseWhRbjZnT2ZKVlkycFdBZjIxJTJGMnFmZUsyVVAyalczeVdXNVhzYiUyRnNGekdacU1uZlJiQWhVd0hhbG0xOWJZZnRzNyUyRkVjUGFYZnMzeXVYNGt4RGdTbVhtOWNTNXV0bjh2dSUyQnl5WWExV3A1eHl5ckMyWkIzRnZtNXBmTm5MWGphc09hWWNSNDglMkIlMkJ1aXc1aE81dk40dFRtNnJET2xEMiUyQmV6M0M3a25LT2Z2dVpydm1aWXRmeUlTY2k0ZSUyQlNSUjRZMXg3OFkyJTJGU0g5VFltM0w0bjN0YkhHZkZYODRFJTJCMUxhUHYlMkJ1N3ZtdFljMXBLVE90MnR6d25Ibm5ra2NPYWJUJTJGSVZDRiUyQjB3amlYUEc5ZldROE9hJTJCSGpFZGxIMW0yZmVSOGJMMU5xZGwzJTJCZVElMkIwME51ZmJNODUyTmpzRW85NXZadDVIT005NUF4NGx4bW1zcFljejUydm5QN1pQOUYzbXExV3EzV2d0VXY4bGFyMVdxMUZxejF0ZGRldTgwUGZ2ekhmM3hZczBROFlnalJXejVCeW52RUkySUpFWSUyRlBkWFdvS3pSOWppakdWYWtoVWJRb3g1V0VyblFVZmRnbThZaSUyRlcxZlJTSmFveW5aWW5qaSUyQk9ubk84a1RQMWlsJTJGSU1CVjVkNXZLa0FVYlYxRlAlMkZhRnFNbFZwdUwzak02ODM3NjNiRkYzSmUlMkJ0JTJCc3Y2aGV4alQ1WFRGcGw1djglMkYxR3N2V05sYnlxblV4bWYzdFNXZ2llJTJGM3ZDbSUyRnh2WDUyVmYzcHA1OCUyQnJDMDVMaDBYeG9TbnBZbVNMV1Bmdm4zRG1qRzcxJTJCaURQQjhZWCUyRnBBbkM2cU5jNWRVZTczc0pYdHlWalplVU5NTEtZMEZXQ2F5bFNJWllqdkt6dkhvNzUxZm5UMXRqSGwzSExGRlZjTWEzNk8xempXckd2SThXYTh1THZBJTJCbHFQajMzc1k4TmFyZTY1NTU1aHpYMWtTc0E0MFBjaDYyVWNWTHRTYkpPblRCb0hqZ3ZudDV4aThUM2hiaFhIdDJoZWYzaE5kUktjNlR1eHZrZyUyRjVPNE1mZVc0TjJWaTJrMmZ1ZU9qJTJGeUp2dFZxdFZtdkI2aGQ1cTlWcXRWb0wxdnJHRzIlMkZjNWdjJTJGJTJCWk0lMkZPYXdabVlseVJDVWlJYThKZWI5WVRVUWhTaFpqaUZQRW85V0t6b3lWWFhsdTJhNk85bGxpVkpHOWg4Q0kyMFNuWWclMkZSU0piMUZmJTJGb0F3OHpxUENTWlZ1ZXVETWtwclJ2eEZNaUtURloxUmNpWWxkN2k2cDlma2pmV2w5eHV2alNzc1Z0NGlpeG4lMkYyVlY1Q0t3RnpaYXRtV29VUlkydFpQVkcxODZNdVFmaE81VlFlUDJDYlJxV1ZZRDMyakwwTlZXc3k0RSUyRkdMeE1XR2ZvJTJGY1ZkcktPdG52SWNzMjdlTTkydmJYYTE3em1tSFZCNWdZRTdsJTJCJTJCbENrS3ZJVXFWcTJLYkZxRG5BZWROeUpXa1BHa2ZkYkolMkZ2U3VjdiUyQk1wNmN4NXl2OGc2T3l5JTJCJTJGZkZoekg5c201M2I5JTJCZjczdjM5WU01NzJBSk1jOHhzWmZ5SEhxUDNpSEc3WnpobldWZCUyQmEyanZjQjFzc3olMkZTTENMNGF4JTJGYVg2U3Y5YktyWUZNUnR0OTAyckMySnpZMHY2MmQ1eG9IdnczZSUyQjg1M0Q2ciUyRklXNjFXcTlWYXRQcEYzbXExV3EzV2dyVyUyQjk5NTd0M25XTGJmY01xd1pPYnF5MU4lMkZGSG5tVmFyVkMwOSUyRkZiVDVMYkN2JTJCdFF3Um15diUyRlFqNUxUT01LWU1zUTk0djlYdktTbHd4cnh0N2lFTnNtMGc5VkdFa0VKbVlYVVh0OVZWZCUyRnolMkY2M2JQdk0xZDglMkJ5JTJCdEYwcTZtRnIzNUhGRmtQaGlscXElMkYzaUxPTUNiRyUyQnp4SEJ1bm8lMkJyMUsxREpGVWxWNHdIYVElMkZSZDNHazJYN25KeG04aDc5cG0wZkdWJTJCaU81R3F6JTJGVGdFZU1wSkhZVXozcSUyRnE1aTl4cjQzamVBNEVoZUxJbk82UzlSdU9zcURQWXdEa2ZGeHh4MDNyUGw3NjVadGJPWlZ3c2FPNTRiYkRwR3NQcmNNNDhNeFl0OFpLem5OcEglMkJjWiUyRnlHdVg1ekRuajV5MTglMkJyQm0xJTJCa3h4YzA2eGlIM1BPdXVzWWMzM0slMkJjRFY2M3JQJTJCY3hVYkElMkJ5MmpkdW51UE93ajgzVlNGNDk3bjJQZGVjOTU1NXcxclM3NG5IRXUlMkIzNnl2JTJGYTJmJTJGS2FBZmpZOTQyRXROOTEwMDdDMjVHcHo1enZuSEczSHNIUEdqJTJGN29qdzZyJTJGeUp2dFZxdFZtdlI2aGQ1cTlWcXRWb0wxdnFoaHg3YVpoRWUlMkJpQjZjMFcwdUZOVW1nJTJGMUVFdUlua1FpMnFJbVY0SDZITEhmR1dlY01heDU5V1RJbFo5aUYxZGNpbFpFYjJJNVYlMkIyS3BxclY4Nkt3a05qRWV0Z203eGN0V2ljUnJtV0k5enpVSXlTT3NhMzJwVWhKbENaYTlOeGtaWjMwazIwT2VaMTlMT3IySHVQT3RvckZMTSUyRnJQVDg4Wk5uR2p2M25nUmlpWkgwZ3VqYiUyQmpUT3Z6OUszSWpyYlYlMkZsR1pPJTJCNE1KNDg1Q1RIb0cwNjRZUVRoaldQUFNVT0ZqZWJOakoxWlYlMkZvWThkOHlEN1diNlloZkpaJTJCY2x3NHo5ajMlMkJqaW5OcFFyMmkzUCUyQlBKJTJCMGE0cEQlMkJjY3IzZXM1ZFh6SW1mN3hWWE0lMkJzWjBoR2pkZWhnSHB1Yjhsa1RJJTJCTHpra2t1R1ZVdEU3YWMyUCUyRnpoRHc5cmJvJTJGanduN0o2RjVmT1VjWnQ4YUtLRm1zNzZlZFR6NzU1R0hOYzZJSGdJWHNZMU1nb254VFBjN1QxWTRLRWJneFlmM3lqaUpUZ0xaUFRLJTJCZnJLdnZzRjYxM21xMVdxM1dIeEQxaTd6VmFyVmFyUVZyJTJGZXl6ejI0ekEzR0FFcUdMekZ4OVdxRzZrSmpIVmJWaUJjc1drWW9WTE9Od0t6UkZ4bUlhViUyQmU2RWxiOFl6MjBmWTdJUlN3alZndUpZN3hmbkM1QzBSYWpWamo5Y0FleDZDc3h2WWhVMzFyWEtwMWgzNHN5UldTdVBnMkoyYlJGZ2o3TGVudGdTbDROdjFGMUdFZklNc1Nvb25WeG1PMDQ1cGhqaGxVZml2UGdndzhPYTBhZk9kVmozSW1HamZNbm4zeHlXSFA5Uk81aVYlMkJQSk90bm1rTThTTGRySHJrZzNwaHlyJTJCc0JZRVJGWEthT1FHTmFZTXJhZEQ1eGJMTThZRkQzcmozd1FpejZ3SHE5NHhTdUdOWThmcjdHUGJGTk9KVzVrR2lhdlZuYWVzVTJpY3VQVWVEUUZKTTdWWiUyRm95JTJCOEJkTjY5JTJGJTJGZXVIOWNMa1NucDNOaGwzemlYYU9SN3RQJTJGdkZzOU9OS2Z2aTdydnZIdFk4eHp1djZJOThlSkNvWFR6dTdnWHJwSiUyQjkza09kbkZ1dHEzVTZuUFNWJTJGVjFoZmROYTMlMkZJdDN6S3MlMkZvdTgxV3ExV3ExRnExJTJGa3JWYXIxV290V090ZiUyQlpWZjJmNjdYYnduMHRNV2clMkZvbnYwZ282JTJGenp6eCUyRldqT3VxZ3hvT0hEZ3dyQnBSaUxUekNsbnhnOGpOZ3hCY25TaE84VXpweHg1N2JGZ3pzaEY3aUVOTVFZU3N1ejRVd1ZnJTJGVWFHNHpmSzgxMVhaSXBxUXo5SVdYWXNITFU4RUtMb1dyOXB1VVZoRzY4YUx0bjJtRDhTRFJ4OTk5TERtOG16UGM4ODlONno1OTFCMTJJdjk0b3BvMGFrcnRyM1hOb2hSWGQzdkt0cVFaNW03JTJCOEg0RWxrNmxsejVyRyUyRnNveXJsRWJKdnhLMzZ3RDUyVEN2alglMkJrYjY2U2RaZG1pJTJGQW9aYXh1bnpoJTJCbUhYS3FUUiUyQkltRTJmbUhaUWptbmp5M2dVSDV1T2UlMkJxcHA0YTFKY2V1ZmVselRaMlphbk8lMkJFdk5XWXlIUHh4NVc4azNmOUUzRE92eTh2Wkh6cVFlZEdHdk94OGFUZHNnNXhQSDUydGUlMkJkbGh6SDl0M3ZpUGNYV1Q5OUlmeEZQSzhlZjNoJTJCTm16WjglMkJ3WnQ4WUg5VXVGdXRrbk9WNjJLJTJCMjFkOGRQODZQeHQzclh2ZTZZZlZmNUsxV3E5VnFMVnI5SW0lMkIxV3ExV2E4RmFmJTJCWXpuOWxtYVNKdFViRG9RZFRocWtEeGRFakVJV2JJWjBGdnRIUG56bUhOOVJEZGlUckVvQjZvRUxLJTJCcnF3VWo0ZyUyRlhVWHJpa1JSU1lYVlBHOVluNFZFYmg0QzRPRU1vaFV4cno1VHJpRFZaMzZXTDFTaFpDVmExemRpc296S054TEI2aHN4VU1qJTJGRmgzbFZjMGIyWmZXMiUyRmdTTzFuWFhMYXg2ck5Fc3VLOWFnZENmdTVHWWxEaklLOW92dkxLSzRlMVd1M1lzV05ZTTNyZHRXdlhzT2EyNXRqZVNCJTJCSUZyVkQ0bHp4djJXSWolMkIzWHZPTDRDOGxyWEdtZWthMzFzRTNPQiUyQkpPWThybmVuMVZWOGRSeUxhNmc4YmRCZGJYbUhlTXVkUEY4U0ltOSUyRkNVbkk3UUI5YlhYUVAycTNFcVRuZiUyQk1UYjFrN0VaTW9YeDVqZSUyRmVWanpJVUdPVDUlMkZyeW4xWGl6dDNtYklUUFh0OXFFclJlQzY2ejdYZGpoZFhtbGZ2aFh3Z2olMkZGbDJzNERtQjU1NUpGaHpmNjNqNVZ6aHVrZGxjZVJLUW5qMlhZWSUyRiUyQko3RCUyRjV5WHVtJTJGeUZ1dFZxdlZXckQ2UmQ1cXRWcXQxb0sxZnZqaGg3ZjVsQWRjaU0wOU9FRThKTG9VWjRkRW1hNm16T2ZmYnJSJTJGJTJGJTJGNWh6U3NIeFQyV0ozN0pueTEwQlhlMTRyN0MlMkZiWkQyMnRjRmV0cVVoRkl5UCUyRjJjQWpSbU04OTg4d3poelVmSXFKRSUyRnpmY2NNT3dEc1ZJJTJCa2RNSmlLeUwwWHglMkJsek1LQ0lTNFhwOVJucVdJZmFxVmpVYkslMkZhajlSUGolMkJYeHhXOGolMkJNMzJpenl2ZmlIJTJCdHF6alhlMTJObnRHdWgxM1l4NlpiM0MxaCUyQjZyMGdqTE84czRKNjI1S1I1eW9EMjJmWll1U2ZhYnhrZjJ2YkpPNDFmS3FNb3liYWllQyUyRlZ1bGJVS2lXdE1obHVkODR2Y25Uam5sbEdITks1SDFVM1d3VDZqcTF5cWRKTnAxOWJkdHNPJTJCMGpmRXM1eTlUUFk1ZHg3cjEwN2ZHdVhPQWlOODJoRXhadVd0RDlHOFp6dE9PWjhzdzVXRjhpTWxEcGpDTWYzZW9pTFNOQ2R0cVhmVzViZFZuR2JuYng3WlZUTyUyQk9KT1B4TmE5NXpiRG1GRW4lMkZSZDVxdFZxdDFvTFZMJTJGSldxOVZxdFJhc2ZwRzNXcTFXcTdWZ3JYZnUzTG1kcERLbjhJM2YlMkJJM0Rtdk1KbGN3dGhNd2ZYbnZ0dGNPcVAxSlJIY0J2UHNFY3Q5c1k4dWxCNW5lMHpVZVlWelNmYkZ1OTNqVURibUZ4UzBPV1Bybm5ubnVHTlclMkZQTU5kMjFWVlhEZXZRN1RzYnVjM3NqanZ1R05haEh3enhmbk05bFclMkZOMzdtdXdLMG4lMkJ0eThUN1YlMkJJRlRsQmIzZmZ2VjZmV3N1eXV1dHE4OFBlWjE5YVk3THRRWG1xTXgzJTJCUnh0WTh0WTltTXZJZk44JTJCc2VZMTdmbUFtMmZaZWduNVVkeFFwWmhIdGs2dXZiRU5obSUyRnRzRjRjcTJFZVV0ejN5SEhtR1VZdHo3TCUyRmphSFdhMFRNRyUyQmN4NlQ1VzMxZ0hDakg1ODAzM3p5c2VjdXE4NFJ0YzQxQ25qZXI3WExPWDhhZDZ3JTJCTVUlMkJQQVozcHlYJTJGNklrbjFXclR2UzUxNWZiYjF5allMalN4OXJoeHlqdGp1ZlRMbVI5WEFzZVAxUlJ4MDFySG5ycCUyQnVKUW43TDI3eXpIenh5SFlReDVlbU10dFgzbkZ1RFhldVQzMCUyRjJtVGw5eDV2em8lMkJ0bjdOZnYlMkI3N3ZHMWIlMkZSZDVxdFZxdDFxTFZMJTJGSldxOVZxdFJhc0NhMTdvdG9iM3ZDR1lkVmJvY1FLTHUwUGlUNCUyQiUyQk1FUERtdkdOJTJCSmZjWSUyRjRRQlFwMWhROTVOT0NSQmZXUTBRa05oRU51MFZIckNQS3RFN1ZkNGxEJTJCa2VVYyUyRiUyRjk5dzlyMXF0ZTlhcGgxY2pGOUlmWUwyODdFdG1MenlyY2JMJTJCNGRjTHl4TFJpTmJmeFpBeG5HZDVqJTJGJTJCa25jYWRwR091bjdCZWZFN0l1MXNPdEpCV2F0MzQlMkJ4OWpLR0hzanZ4MGRFdlVhZDVaaHFrZVU1dSUyQldiYnR0VCUyRmFCbUY1azdBZUVqSE8zdlZpJTJGS3RVakl2WWFZeTdrMWlaVEdHTEhDczJMOWNYWTlwZlglMkJ6R1VVSlgyc0U3NlFNU2ZQM3l5a1lqZmUlMkYzZGNSR3E1cVhISDM5OFdMUFAzWjVZcFp6c1glMkZ2ZSUyQlNQazJIT002VSUyRkxzSzQlMkIxM2gwWE5pbnp1WDZQdVE0dGd6anlOJTJCdHQya1lNYmElMkJkSHpsc2VCWU45WkU4MjYxMW9mSEgzJTJGOHNHYWZPemRiRCUyRjFrbjRhcTdYa1ZzdmRaWHZQOTMlMkYlMkY5d3pyWWQlMkJQZlZxdlZhclZhQzFTJTJGeUZ1dFZxdlZXckRXQnc0YzJPWVlvaHdSZzJoZCUyRkNJeThEUzJrSGhLckN3YWNFV2ppUHIwMDA4ZjFvelZSR2xpUWpGTHFFSXpJakJQa1JLdFc0JTJGcXBCNXhrVzNRTnlFeDlxT1BQanFzMWVyZWUlMkI4ZDFveW5QQkRmOUlJb1J1d3E5c3Y0Um9SbCUyQiUyRlNIR05DNmkxZE5tWWg3eEhPMjAzNFA2U3Q5cm0yZHJJZElTZlJXcmM0ViUyRllmMFc1WFNzUXd4bWZkYUoyTkkzNGdUWFFVYmN0VjExYSUyRjJuNmtYVXliR2l2VXcxYU12UTk0am12UkVMJTJCc3VIblJjVmF2NHJiY29NcCUyRnc1d3B1NzhueHNwSDlZZ3daeXlKT3I4JTJGJTJCTjgwa2xxNVNlOGFhJTJGbmNWdFA0M3RrVDNJdHNzJTJGZW1wbHE1VTl3UTgwZTVMWHZLU1ljMjQyQSUyQjI1TG5JdUxDZjdCZm5BJTJGMnNiMDJGR0FmR2pmWFdyeUhuUyUyRnZGJTJCNVY5Wk53NFJ6bU83Tjg4RnB5JTJGYkt1Mjg1SjFOMzFsT3NLJTJCdDJ6THNuNGh2MW52U3ZycUl6NDVUYlhSOTN6UDl3enJZSCUyQlBmMXV0VnF2VmFpMVElMkZTSnZ0VnF0Vm12Qm1yNUhMa1lTdjRocHhJOXVlaGQxaDd5dVdwbG5HZUlEVVdHRmNFVlFHU3VMTmNSdjRqN1JrYWpXVmV1dVN2YUFmMUdUaU1jMmg2eUhkYXdPZ0xCT1lob1JsTmhQM0o4UFA3RFBmSzdJeGxTRmRSVXAlMkJSeFRMS1l2VEoySSUyQmtKaUszM3J0N0dOQ2Z2WVF6RGNtU0MlMkI5SENlbkdJUkpkdFdmV0I5eGRBaVg5RzRXTTJZTlE3c281RCUyQkY2M2I5OVhxOGlwV1JMdU9JOXNaTWxiMW9ha3olMkZXODl2TjVWeWZhUlB0ZXZlYld5U05YMmVjQlJsZW9SWCUyQnB6WTlheFoyeUclMkZHJTJGYllYbk9EZGJWNTRxTVJkSiUyQk1NZlVuQ3VvUTFVOTdGZDk2JTJGeFRwUWU4M2prbWowTmxqRlFwQW4zZ3VCQ0JpNjU5ampGcmJJV01DMjNMc0YlMkJOWHhHMSUyRldJJTJGT2xaejJWN25POFolMkJzbzk4SHpxbVRXMFlqejdmdWpvM2hFeGhtNTd6QTF6Vk85YzJOVnB2dFZxdFZ1c1BpUHBGM21xMVdxM1dnclUlMkIlMkJLZjlOa3Z3VDM1UlR2Vm52bGdnNDBUdkVkUGtsY1ViaVhORlNxN3c4em1pd1l5d1JFUmlEZkdQQ01iN3ZkZFY0U0llZlNOT3lYaGJYJTJGbiUyRnZFZGIzQ2J1RnlXTGZrVEhZdmFRJTJGaGU5MmslMkJXNSUyRlhWNm5KM0VJanhkdTdjT2F4RER3YlM1JTJCSkxEOHZRQjlhaldyRXRvaGRWNXhTTFBqR21LaVJySDF2ZWxWZGVPYXdaazd1UzFUaDklMkJPR0hoN1VsWTFBVVY2VTh4TFAya2I1VVhtUEtLV1RaOW8ySHBwZ3VxUHhSWVhhZmI5OXBoMnkzMk5jJTJCOHJtbWNZeGZrYVZsT0g5WTc1RFA5WDdIc2NqU01TSSUyQnJsWjQyemJSYzBiOCUyQnRteW5kZWNmNHhUbjJ2Nm84TGtlVGVBejlJZnRzbDJXRmRqVXo4NVJwemZmS1oyU0o5NHYyM3lHc2QwOWI1eGw0SXJ2MjF6U0pSJTJGOU5GSEQydSUyQlIlMkZsOWZjZVY4NDl4WjF5YmNqTDlFZkwlMkYlMkJZNnhIZmFyWTlKNmY5ZDNmZGV3RG82RjhXJTJCcjFXcTFXcTBGcWwlMkZrclZhcjFXb3RXT3VEZjlwdmM0d0hIM3h3V1BObjI4UXNZbWhYRmJ0U01TVDI4bjVSaWRoS3BDVGlGNFY1dlpqV1ZZU2hGNEslMkJ4VkFpVW1YNzlJZllXendxWGcySldtNjk5ZFpoemF0T1JVJTJGaUZOc2dXaGZUaUk3eUtsWCUyRm42dGk5V2VGejBSOSUyQnRrJTJCRWc5NXdFMU9uWWpKeEdFJTJCeTFnUmY0bnlSWHJlcTIlMkZ5S2xWeHNKak1zNjE5VmtaZ0c3bWExRjBVeHFQcEJRJTJGdENlbFBWOWxYTzBPc2g4alJtSFhWcldtRG5HS3hQeHlqcnJRV3FWcTI3YXZrOVZWc2hveG40ODY2bTBweG5qRU5KbDZ0c0hMdVIlMkYlMkY3eVNlZkhOWWMyeUxTQ3ZONnZjOTBURGwzNVhTajg0emozckZuUE5vdnBndkU3UHJBOHNTJTJGSWV0ciUyQnh3ejlyZnptdk9yZldkJTJGT2ZjWnk3WXRaRDFzazc2eEhxWUIzQ1hsbkZidEtzbXBEZE9FWjU1NTVyQm10TzQ5am1Qbk8lMkYxaCUyQiUyRlMlMkZkZlhla0RGaSUyQjZyZENOcCUyQlN2Y3RiM25Mc1BvdjhsYXIxV3ExRnExJTJCa2JkYXJWYXJ0V0N0ZiUyRlZYZjNXYkpZaEh4QTBpSGhHSXlFQXNIeEwxaW4lMkZFaWFJTzhVRjFJRVpHSlJ0NXVFaElCQ2I2OEVBSEViJTJGUEZlbUpiOFFwNGxFUlo4YWFyc3JjdDIlMkZmc0dhTXB5MHlzJTJCeHFoZXdKSjV3d3JFUFRDNkpOc2JLSHQ5Z3ZvbGJMRnYzNFRKJTJGak9mSjU1YmlvMExZYUIxNGo2bk5GdXNoTW4zdWV0ZmcyWkgxRnVINFh3TGdUeiUyQnJ6Q3V1TDduUGZLMWRnMjJmS3Z2ZjhaZU8lMkZXbTBzUGpmdEV4SnplcWlSY1dUOGE1dEdjQng1alhqVVo5cGZJVk1nMXQzMjZVT2ZkZEZGRncxcjdsTmp6VGtqWTMzbE9EU05ZNyUyRnFaMUYlMkJoVVJGd2ZvNzE4UDZWbk9xOXh1enhxbnpwbVY0ciUyQm1ja1BjYkw5cTJ5Ym5CMUpKbGU2JTJGJTJCZHlkRFRsdnFaMWRqVndlNTZDZm5HZnZGdVVUcGo1RFBjdGVNYlZLbVRLeTNLOGQ5cHVXWnhzMDdTWnhmblhQMHY3ODdOempIJTJGZWlQJTJGdWl3RHBZOSUyRm0yMVdxMVdxN1ZBOVl1ODFXcTFXcTBGYSUyRjA3diUyRk03MjV4TXRDNnVFSFc0a2xpMDZHclFrSiUyRlVxNUNnejNVbHBVakpzNWpGRGFJalVXdElMQ3FXOExsNWxmZEdic29YQlN0OUl6b1NOWVhFV2ZwS0hPbEtSJTJCdW56MFNab3B3TExyaGdXS3ZWSlpkY01xd3RpWG5FWHRkZGQ5Mnc1a01qVGp6eHhHSE4lMkZyTmZLcXhzaXVXZWUlMkI0WjFwYnNNJTJGdmIxSTIlMkZpM0NyRmVKaXVNT3RXcmRzJTJGU3hlOVJPU3Rsc2NMdUwzR21XY2l2MUN4cndIR2RrbSUyRmV5S1YyM2JVQjNFNG1yY2tQalkxSko5NW5PdGh4alA1NGh6aldYSFJVNXptQUp4dkRvJTJCalVmdnYlMkZ6eXk0YzF4NkRvMDAlMkIlMkY1bFhDMWZqUnJzYXFmV25LdzlneUp1elRMSjhyWm5lZXNTJTJCck9jb1Y1ZmFGejhsb1hZenRiaHpicHclMkIweGRENThLMk5qQnNQcWpKdVF0Ykx2dlIlMkJmV0NxU0VSdCUyRkR2dXZUNlBRMzJnWGFWRzlITjFBSmtwQ09YelJla2glMkY1OXpzJTJCUFElMkJLcVElMkJ3YyUyQjhJRmhIYXozJTJCTGZWYXJWYXJkWUMxUyUyRnlWcXZWYXJVV3JQWHp6eiUyQiUyRnpaMDhJMW9FSWpweTFhMVlMSzlXOXRBTk1VMkY1Vnk5NnUlMkJXSVZZUXZZayUyQlE2SVc4WXJZMXZ2Rk5QNHUlMkJyRU5vaEY5SXdyT3NoMGllSjhyV3ZGWklrQjlJeEs2OE1JTGg3VWxFWkdvOFpaYmJobldmS0NEYU4xVm5KWmhYY1Y0UHVlQkJ4NFkxcGJFU3E3aTklMkZBRGZlaU9nJTJCcEFHSDNqY3pKT3RQJTJCTXU3MTc5dzVydGJyNjZxdUhOWmZoV2VUR3ZLalE2OTBaa05OTXhxQUhkZWhuWTl1NmVxJTJCJTJCRkNzYk4zbjNncmpidUJOVDJpJTJGaVgzR25xUkJqd3ZGaUc0eVZrUDFrSGIzT01hSVB6aiUyRiUyRiUyRkdITmZlejFCdzRjR05hTWprT1c0WXBqVjlickElMkZ2U2ROY25QJTJGbkpZYzF6Z09qZXRFRk96VGttVGNWazlMcVIlMkZqZVc5YVZ0RU1IbWxkTDZ3UG5PNjR3ajI2VFBiWk54WU5rNXhhaWNneDMzOXBsOTczY0huQWVWMSUyQnVQdzhXQjklMkZoYyUyQjhpNVNKeHVYeGczN21iU1o4Wkt5REZtckRtdldZWjlZUnZlOWE1M0RhdiUyRkltJTJCMVdxMVdhOUhxRjNtcjFXcTFXZ3ZXJTJCaGQlMkY4UmUzJTJGMjUzQloxJTJGenZ0bnZwaFJKSlElMkZteWRlRkxtNWdsZXNJN1lTS1ZXYjlWM1JLYUlKaVc5RSUyRnE3b2RTV21xM2s5ZEVDTTdlcEViZkd2SzNORFlocVJsRzBTQmRrT3NhRzJLUWpybWc5ZThGbGlVVmZsMnhkZUw3YlZOMHFVNXNwcSUyQnpFa3J2TzVsbWQ4aWJEc0l6R1g5ZGIlMkZyaklOaWY1RVlLNnN0MzMybDJqTTFJMFl6dWQ3UUk2cm0wTWVKR0xmMjZhcWJQM2ttUFIzJTJCeUt2b2hVaFdsJTJGdmR5elpSeDVxWWR5WVVyQXZuQU15TG5ZWGdPa0YlMkIwVWthOHdiRTVZdGRoVTVtdW9KNlJQSGFIV1BTTmElMkJNMFhsSEdPcXdMbzY3NFdjVHlxTUxZWjFyRHRQSEh2c3NjT3FENU1SMzRhTUElMkYlMkJmYzc2JTJGbTlJUiUyQlpxcWNTeFliOGV6c1JteURQM2puRzlkamFNcW5hRXZmYWRreEclMkZzT0E2ZG0zMnUlMkZqU0ZaUDFzcTNIZyUyQkRLV1ElMkZyQTlwbjJNYjcwczJQeTdXOSUyRiUyQjdBTzFuWDgyMnExV3ExV2E0SHFGM21yMVdxMVdndlclMkJ2T3lCQ1FHOGhKeG9LaER2QkVTV1lvUHhBd2lXWEdrZUUlMkJVTHdJUnkyU3NMODRSWTV4OTl0bkRtbkdwSzFOZHVTOVcwd2ZpUkxHMVdDMVVwU1JFS0NJWTljZ2pqd3hyeGw4VlVzMnJ4Y1ZJcjN6bEs0ZTFXcDEyMm1uRE9oVDliV1FmbVNJUjk5ajNycnkwNzBMR2hmNzBIaEduUGhUajJXNnZjYVZvOXI5OVpvcEYlMkZDWW1NNzcwbjJqTFByVk83dEp3QlhYSSUyQkJmdG1oYlFueUpjMHdXdW1QYzVZdGVNRSUyQjBQJTJCOEoyT0g2MFBkaERQOXR1MHdEMmFhNkhLTk42T0Q1RjRNWjJsUjV3N0lsJTJGTThvMHZ1eGpmV05NNkFQUGY5Zm4lMkJzT0RtWlRsaHR3dFViWEpXSEYxdVgzc2dVaXVrdGZIdGlja3VuN3FxYWVHTlk5SnklMkZhNTRudkhoZEpucGs1c1o4Z1VodTF6akRrdldTZGp4ZkZpQ3NMWTlKcVElMkZXRTdST2pXVnglMkZhUjlXT0tlY3IlMkZaM0hnbkh1ZTlhNTJUTDB2ekgwbnZlOFoxajlGM21yMVdxMVdvdFd2OGhiclZhcjFWcXclMkJrWGVhclZhcmRhQ1ZlYkkzWkxpSlhtYlU2Vm5uMzEyV1BPU2VYTXBibkh3ZXZNRzU1NTc3ckRtSEsxNWFuTXRJWE1RYm04eGYyS094THlaT1pucUl3bm1LcTFUemptYko3bjQ0b3VIdFZxZGZ2cnB3NnJ6TSUyQmFtOVprZkJUQ3ZkUDMxMXc5clMlMkZhWnVUM3plZDZ2OUpuMU1FOWtEdE0xQmxubWglMkZ5UWpsdDg3Qzl0Yzk3bVlzM3ZtaHUxSDBQR2tURm9Mc3Q3akczTHJ2SnAlMkJxUEt0NGFxajElMkI0SmNzMmFac1gxT2NubjN6eXNPYjJHTDhoJTJCOGJ4WmglMkJiVTdhJTJGakk5VFRqbGxXTFBQekR1YVQ4NzFNTGJOazFacmNmU0I0MGlmVjJNaCUyQjF1JTJGJTJCU3l2MDNhODZUOVBtRE5QZmRsbGx3MXJ6bVhuJTJGUER1M2J1SE5hOCUyRnNFN0dtbmxTJTJCODU1eHExbzJyWWhaQjliRDYlMkZUdDM0a3hIblQ1OWgzcmtFeEh1M0hrSDFzMmNaUnRlM0xlZDU2NkQlMkZIY0g2MTJUNzliRHVzaDdsM3g2SFBjYzJZNDhJNjVWeTlNV0xjR2xPJTJCVjdUdnUlMkIlMkIlMkJZYTFXMTE1NzdiRDZMJTJGSldxOVZxdFJhdGZwRzNXcTFXcTdWZ1RXaGRKT2lwWVNJS1A4NVJJZXlROTdzVnpYdkVEOVVKV3lKRWNZaW9OWCUyQndwYXBYM3BheWtTaElaRyUyRjlxcnFLWmJMRXZtNlZPZlhVVTRjMW95TXhpM1VWJTJCM21OeU9iR0cyOGMxcGIwZ2NoSHhPOFdFNThyaWhRWjYwdFJrempLMzBNaVZ2RzJhTkc2ZWtLYWRUS2RZZCUyRmJYMkt1a051YzdDZXh1WmpNdnRCbm9reHR4NFclMkZHNmNoMiUyQmNXTGNzUXQ3bTF5Ymp6T1JuWFZmSiUyQiUyRmU4SmZJNDNiV1BXVXhHdHR4S3Q1N0Ztak5ndm9ueGp4Vml6WCUyQjJ2ZkpMZlJuNlFKR1I1JTJCdCUyRiUyQnN6eXYwYzlublhYV3NPYXRYbTR0dFIlMkJ6M1BibDFsdDk0SFlteDZkdEV2ZDd1dDF4eHgwM3JFUDlieHg0diUyRld0NWxlUnRyNXhibkFPdFYlMkZ5V0xBdkhaUEd0djd3dWNhdiUyRnRBSHBsdHlxbFBzWHAwdWFKejZYakVONFBYT1k5YlZPVFNuZmsyNVZHa0lZOVA0TlMzbEI3RDZMJTJGSldxOVZxdFJhc2ZwRzNXcTFXcTdWZ3JYJTJGbFYzNWwlMkIyOTRUeE1UbTRnb1h2YXlsdzFyUmlNWkg0aGdSTU1WUHZBYU1Zc2Z6aEMxaXEweldoZEYyQTdSbmVqanhTOSUyQjhiQldxelBPT0dOWU14YXlmbnYyN0JuV1hMWllNaVJHRXVmNnJXc1JuVmhOdk9TS2ZrJTJGOThzUTNmdyUyQkpiJTJGU3pINzhRUXgxJTJGJTJGUEhEbXV2cXZlSTUlMkIxZWNMbllLaVVLTkVlc3V2bnpvb1llR05mZWRmU0Y2RmczcXk1RDN1UEl6OTlOR1hxJTJGJTJGS3ZUbWMwVDhudGdXMG9kUFBQSEVzR2E4NnNwZyUyQjBYY3IlMkZTbFB0WU9pVmhGM3prRnNwRjlJWW8wSFdRWmpqV1JiVjZ4TFVMVXRuM2VJMEowUHREbjN1dGNsT2NEMiUyQjB1RFBGc2xScXhYOXo5NFRYMnZYMnRIYkslMkIlMkJrQTVQMWElMkJzYTJPSTl1ZDB4JTJGNnpYRmlySHBQTmRiRjI0NExuM200YjRnN3h6a0hhMXVHaUYlMkJNYlhwVGxPJTJCSFMlMkZKWXNKJTJCY1ElMkZTNWZuYU11WUxkZHB1T2R0ejZuRHczVyUyRmZLQjlxT01mMzgwWTklMkJkRmdIJTJCM2Y4MjJxMVdxMVdhNEhxRjNtcjFXcTFXZ3ZXZXUlMkZldmR2ODU0WWJiaGpXb1FjNmJDUnFFdjFvaDBRREhnU2l4Rk5pS0ZjSXVyclFNa1FqZVlWbXRicFhSQ0ZhRkMlMkI1S3QlMkZ5TEVQVVpGbDVsYVElMkJFTiUyQllMaEN4MlZheG4lMkY0VHElMkJrbmZ3JTJGcFQzR3d1RlFzZmNrbGx3eHJ0VHJ5eUNPSE5jdG5tb1lSRllubFElMkZheDlYM3NzY2VHTldNODB3aXVyTmJQOXIycjJWM2xHeEtsaWZ1TUE5dGslMkY0bmxMTHRLSiUyRmw4UDRvVHNneGp4ejRXeFZrUFk3REN5bm5zS1E4U2NTeTR3dG40RUVONyUyQkVSMWVJMyUyQnNDemJISElGJTJGSWtubmppc2VlelpibU5GWkc5ZFJaejJhWjY3akNQVEdmYXJzZUtZdEYlMkJxSFNQMmk1aFhQNFhPT2VlY1ljMkhmOWh1WThKNkc0JTJGV3lSU0U0eWpIaEhPUmZyT3R6dTIyejM0MTVXZWRST0RPTVk3JTJGa0hPYzZTNWxUSmtLRVZFYlh6NG5sNmYwczRqZiUyQmRnJTJCTTZhTVIyUFF1TkZuemcwNUhzWDBWZnJRTXJ6R2R0OSUyQiUyQiUyQjNENnIlMkZJVzYxV3E5VmF0UHBGM21xMVdxM1dnclYlMkIlMkJPR0h0JTJGOVc5ekFPc2F0JTJGem90JTJCJTJGSk0lMkZyNUlVRFlnQUtqUXZraFZwaUg2c2t5alRza0tpSjdHWGlFT3M1a3BBRVdCZWZieVI2RWVjSmJvSmZmbVhmJTJGbXdacjk1enJqM2lKM0VlQ0lYVXdMNzl1MGIxb3pZUWhYdUUzdFp0ciUyRnYyTEZqV1BWM251JTJCNjY2NWh6ZTNKU004enV1MUxrWm00N3FhYmJoclczRmJMRmhNYUUlMkJMS2tMc0c3RXVSb0Q0UTBZbllLaXpwaW1Hdnp3ZlRlTCUyRnhieDlWTWV1eiUyRkYzYjhlbHpRcTVrTmg3dEY4ZVBLNGI5eHIzJTJCMTJmZWE5b2dwN3RjVFh6MjJXY1BhMDZOR0FlT01YMWclMkI4U2QzcXUlMkZRMkpPJTJCODg1d1A1enZPbGIyNnIlMkZuZnRFclJtdG03SnlyT3RQMHdnUFB2amdzT2J5akZQTDglMkZmc2YlMkJjJTJCMHlmT3U4NDVqaXVSdHJ0M3ZFYTBycXgzcUJwNzJ2YVhoJTJCZ1lLNWJ0TTIxM3h1eGU1NXh2MnNqNkdsTmljJTJCdGhmQmolMkY5cU5qUG1ROEclMkJmNnR2S1QxM3prSXg4WjFzRjZqMzliclZhcjFXb3RVUDBpYjdWYXJWWnJ3VnAlMkYlMkJ0T2YzbVlEcms3TU9HQWprWUVybCUyRjJUUHlUNjhOeDEwWlk0dHpvb1FIVGg5VzYlMkJ6d2hMRk9IcVhMR3ZaWWpvJTJGRjFVSzlMekVBRHhyJTJCV0dQR2ltT3BUQzlJUzR4elBteFdlaTBydnZ2bnRZTXhJTmlaWDBnZmpOdG9ySFJmSDJTNFdSJTJGRDBqdHNzdnYzeFk4JTJCcFE2MnQ2NGozdmVjJTJCd1pweWw5TDkyTHR1Mml0Wk55eGc3SWxKOWszSDFSdmFGR0M2bmV2eHY0OTh4WnRtbU0yeURjcnlKaURQSzlMOUZpTVptSGo4YmVRQ0hLMjF0ano0UWElMkJaNiUyQkZsTXk3YnV6aTJPQzY5M2pKbUNFMUhhZHlFeHBUc2JmSmIxc0klMkZFeXM0VHhyeTJmWnJuQSUyQmNmWTlYNk9SYjBnZjYwRE9kWjclMkYzVXB6NDFyQzA1bHZTVk1TRXlkZzZ3WDV6SFJQSE96V0w4UEhhTUVhJTJGVGglMkZaZlBreGxJOGVMYVFwJTJGejJQSCUyRnphbFVLMFc5MzJvJTJGMFhqMWxzJTJGT1Q1elBaeUw3RCUyRmoyVEZwYkJvVGIzM3JXNGQxc0g3ajMxYXIxV3ExV2d0VXY4aGJyVmFyMVZxdzFyJTJGOHk3JTJCOHpRWkVMcUlTSlJLOTU1NTdoblVvMmhVTmlLVEVTR0lGc1hLRktjVW1vblV4VU1qbmV0QkpYc1c0a1N1JTJCNzclMkYlMkYlMkZtSE42S2RhUlpneHFySWVJa2o5TFBJU3dZakQ3UXRYZE83ZnYzOVlNd1lLV1Y5UnJkanFoUng0b0clMkYxdiUyQmpvMGtzdkhkYWhlTnN6dXBWSVhIVGtxblYzVWRnWGx1MXo5R3RJZiUyRnFOQUhjbVZGaFRQM3VOJTJGakRHalZuYkUlMkZLNUhwNWp2eG9yVlRwRFRHa2ZpVnB6ak50blZhcENSRnF0NEJYVjJoN3h1JTJGWElTTlh4Nm9FNWxtRyUyRjJ0JTJCbVF2U0hhUzNqT2lOdFUxT2lkY3ZXTjZKMWJjZUl2NXRtTWc2eXhMbjJuMjJ5JTJGeXJrYTF1ZHUlMkJ5TGpLUnRxekZoUEJzSDdqQnhYRG1QT2I2c3EybVlIQWYycSUyQlBITWVZOUJ3NGNHTmJzZiUyQlBKTktUWTJ6Z04yVzdIbTMycG44WFlqbW5yN1h5bmo2dTJoVXhoNkhQdnQzN083ZnJ2Ylc5NzI3QU8zanYlMkJiYlZhclZhcnRVRDFpN3pWYXJWYXJRVnIlMkJveXBPS0JDNiUyQkl2VjAyTFFVTmlpWXhYTmhMRmliJTJGRUcySXk4YnZvSVI5Q0l2SVJyVmNTMFYxMzNYWERtdHNxbGhHbmlKUXkwck45WW16Um1NakdGWjBpVHZHWENGQ1VsdjN2ZGVKbjYydWJ4RHJXMWMlMkJiMm8lMkJQUCUyRjc0c0Zhcks2JTJCOGNsZ3oyZ3A1dUl6eXNCSFJuZWRMYTN1TiUyRldLOXhVNVolMkJ0RERTWXg1JTJGU1JhRjNXN2d0bzRNeDd0OTVBNDBuUHpSV3plSTRJMXRxdnhhVHhsZkc2ZnVhcldtTGZQeEpUV1ElMkZ4b0clMkZ3c3EzMlIwd3Y2MzglMkY0R29NVnduVmNpYUZ0cTJNeSUyQjc5S1lYaSUyRmZuS00lMkJLeHF4ZlhQJTJGdXpQRG12MnNYVU4yVmJSdCUyQjN6T3dJZUlPTTF6cTJlaDMlMkI0c28wZDQ4VVlGZ0ZYYzdEOWFueUl1cTFISHBPMjIlMkZ2MXMlMkYzaURoOWoxblNMbjJhdW5obXlIY2FhNlFuOVprd1klMkYxN2ozS0NQblVQem1QVCUyRldZYjFzJTJCNm1GR3ozTzklMkY1em1IMVglMkJTdFZxdlZhaTFhJTJGU0p2dFZxdFZtdkJXbiUyRnVjNSUyRmI1Z1NpRlJHVUVxMTQxcmVJTGVUcVRWY1BldWE0S0VFazRnWiUyRjZ5UnVGa21JNFVLaW8lMkZQT08yOVlNeFpWZnRydzNudnZIZGFNaFVSTjJxSU9rVnpJdXV1RGpMMDJFdDNwWiUyRjBodmhFSjdkbXpaMWhiMGolMkZXdzBOdXhMYmlWZHZuTmRiUFhRcWlhbGU3aHE2NDRvcGh6ZklNNWZlJTJGJTJGJTJGM0RtdHRVSFpyaEttSHJsJTJGMXYlMkYybDdNSTBJcTBvdjJDYmp0SXJmWEElMkZId3Q2OWU0ZFZJMXpqM0JYMkZiNTNUT1d4WUR0TUZ5Z1J2NWl5U3E5NXhyeXIyVDNvSXU5ZTBJY2ladE1rMWwyY1dPMm9jRXc1RHZQY1pWMk1MJTJGMW1mTmh1ejZkM2pOajMxdHNWeHRZMVpLckk4a3daT3BhT091cW9ZYzJ5SDhYNmg1dGp2TWY1MFRqeUhsZWVPJTJCNHJyR3k2eEpnVFlZZnlRVFViNlUlMkZIdEZqYU9kRjUwREtNUVgwWjhoNzk0V0ZZenB2YVZXclZ1RE5PSFNONUI0RnhZZDhyZmFpTXg1JTJGNGlaOFlWdjlGM21xMVdxM1dvdFV2OGxhcjFXcTFGcXoxWnolMkY3MlMlMkJJMWtWaDRoU1J4R09QUFRhc2VjVnZTUHdnMGhBcGlTN0VqNklmY2Fjb1IlMkZRZ0dnJTJCNXVsRk1KallVbFZpZW1ORVZuWlluUXJGJTJCdGpNa252SWV5M2ExcHhKQmlaMHNJMk5VWmIwOEVLWktCZGh1MnlyYU1nNTh2bmJHbXE1NkY0R0pubHg5ZjhNTk53eHI3bSUyRnJLdGIzUUFXUlhNaTZpM0JGNiUyRmF4S1F4OUs5TFRCOWJKdEUzR3l2YTNxJTJGVXR3M2FjY01JSnc1byUyRk4yb2ZLYjlsa01lQ1ByQ2Z4TENpUHNla1k4ZTV3UmdVOVlsWDlXdklsZGIyaGI4N1JpelB1Y1gyaUh4ZDdaMWowSDRTcDdzUzJUNXl2Qm1iN3F5eERKOHZ1bmRlQ2RrJTJCNzlHMkRPdWhEeHhIJTJCc043czF4SjdqMjJ3JTJGS2NRMDBYT0JhY1Z4eXJ0anNma09QdUdzZVNNV1ZmT3Bic0k5dmdJVXUlMkJ0ekphOTM3TE5pWnNuNzg3RnFydk5qaW51YXNuejlQT002WlBySk54NXp2WDlNNjExMTQ3cklOamUlMkZ6YmFyVmFyVlpyZ2VvWGVhdlZhclZhQzFhJTJGeUZ1dFZxdlZXckRXVHo3NTVEYVlOMyUyRnRTVXptelR6RTNoeFR6b21aJTJCNVhyVzBhVmR6WSUyRlk5N0dmSVI1ZzV5RGVQYlpaNGMxNTB3OEtjbmYzWUpoVHNiOGtXMDFaMlJ1SiUyQmZJemQyNFpjbzhqUGxRMiUyQmYyTFBPWjNtdCUyQjhkaGpqeDNXb1RLZlpKNUkyNzR3WjFmbHFYMm1mWkY5VU9WMWxkc3o3cnJycm1ITmVWTHpvZWJnekhlYkF3NFp0JTJCWmxxejR6NWkxYjViem5Sdm9wYjlzeSUyRnMyZEdSUEdvSEZxdjVwSHR4NnVWY2xqd1JnMk4lMkJjWU0lMkJkcUxqWDM1VWI2eVklMkY3JTJCUHpjRjI3eE1TZHZYdEE0Y2o2cDhzNk9CZjJmJTJCODU3TE0lMkJ4Ym4wZDY5V0hlNnlmZmVlWXpOdlBySWZsYWR2SHhxemZBZmM1em8lMkIyMjNhR0hEJTJCV1VXMm50QjMyblRsdm4lMkJNNHQxOHNOJTJCVDZGc3ZXbjQ0WDN5UEdsJTJGT1B2ckZQODFvVmZXSzl0SjB6OUlGdGRaNzJQZUo0ZGsyRHp3enBLOGVTOGFLZmJLdGowZzlNemFPdDFXcTFXcTNXb3RRdjhsYXIxV3ExRnF6MXolMkYlMkY4ejIlMkZ6QmhHV09LRENEZUpZY1U5SURPdHlmZkdVU00lMkZuVnVoVEpPSFdMcEZjU0ZRaUJuSDdtZmhHbEphM1MyeGt2YjNHN1RmaWw1Q1k4dUdISHg3V2ZQJTJGcHA1OCUyQnJCbXp1JTJGMUF0S0xQUkVwNUc1dVlySktveWUxdW9rTFJ0ZjRYQnhvM0djZDZqejRYNiUyRnNSRHZ2UyUyQlBKM1V3M2lzN3o5UnRSWTRWSXhvSDNwdGhEckxRS3MlMkJpV2pYZiUyRmJsSWtvemZIaTlodTN0WG1OTVc2czVCalVKejdMUGhQSG16WXlwdXd2eDRMMThQZU1sWTE1VDY2cjhMYSUyRjIzZjZ2TUxlUGlma3RrUyUyRlMyODlWSFhTbzdGdFRHZ2JwM2xPdE82MnlmcjZMTkc2WThTeGJlcEVuMmVjcSUyRjhkMzQ1UDd6Y21iSk1wbVFyUk82WWNxeUg3eVclMkZEV3lmcmJndzZsMXNQNXk3cmtlUEElMkZ2RDlVYzFydHNPJTJCY0R3N0puMm0lMkZlZzFJZDhMbHEyY202dlRPSCUyRjRoMzk0V0FmclBmNXR0VnF0VnF1MVFQV0x2TlZxdFZxdEJXdjk2VTklMkZldnR2ZUZmZGlWYjhNOSUyRlZvYUlZMFhoSWxPeUpUJTJCSU43UW92JTJCWHRWWHNZMzRpYVJvR2hHTE9RS1F6SGxLMTd4aW1ITjlSQ3hpVHJFUXlGWFklMkIlMkZldlh0WTh3cDlmZU1LWlZHdE9NcG4ydTZNYjZ5dnVNbSUyQkZPJTJGNU1RJTJGTEZpVzd3bExjVTZValF2byUyRiUyQjJjalk4MzRzbjNXeVJXZDFjbGJJZnRHJTJGM2dDa3pGb1RJaGc5Wjh4Wkh2RWFobXBLdXR1WDFqMk9lZWNNNno1b3luNlVwJTJGNTRRejdOR1FkUmNtT0glMkIlMkJ4VHA2TTVYTkVtUTglMkIlMkJPQ3c1dDl6dWt1TWV1R0ZGdzVyVHJ2WlBsZiUyQkc4dW1XJTJCNiUyRiUyRiUyRjVoemUxeCUyRmdpNTJ0bTBoZjNxM0NKYXYlMkY3NjY0YzE5NnQxZGR4VzlRNkpqQzNEc3EyVDZROVBCRFNXdmQ3eDRqTkRwa3hNVzNpJTJGeU5objJaZld5Vmp4bVQ0bmp3WDk1dTRNRWJOajNYU0UlMkZXcjhPd2M0ZjJUWkp0Rzg0OEs1M2JTUk81Q3FlZGM2JTJCUnpiSExLJTJCeG92M1ZMdXRuTlAlMkI1YiUyRjhsOE02R0d2ajMxYXIxV3ExV2d0VXY4aGJyVmFyMVZxdzFzOCUyQiUyQiUyQncySHhIUmlYQkZLQjRBSVFySUgwMjUlMkZmYmJoeld2ZkJhMSUyQkMzV280OCUyQmVsaHplZUlvVnhHS2pnNkhFNnRES3NRanBoUkVLSzk1eld1R05TTVVjYk9JSnE4VWRYV2lhRjIwSWtJUiUyQjRtVXhJbmlHOHZMcTlSRlZTSlNNYjNJVE4lMkJLJTJGa1hCMXZWdzM1NVcxaXY3WnlPUnVCOWlzQiUyRnRMJTJGdElySjlScHY5dCUyQjd6SE9vbjB4SGltRkVURUlqT2Y3N2dJZVoxb3Nvcm4xNzcydGNPYSUyRmF3dnZYZmZ2bjNEbWxjM2gyeHJWViUyRjlaUHRNbjNpdjQ4WHluQVB5bUhUOHZPRU5ieGhXWFliJTJCTUcxaCUyRkhvNGxlazA0elFrUGpaV2pTOHhxcyUyRmR2MyUyRiUyRnNPWXhxZjlPUFBIRVljMDdZM3glMkJ5UGI1YmZKcXJEcCUyRmZPUWpIeGxXdlZyYzlJSjFEZGxQOXJHcnd2V2hlTno1eHo3V1o5NHJMczZJMyUyRiUyQjJuJTJGU1ZhUURuU3VQZnVIYTglMkJVN0o4NDN0RUZHN20wTlZCM281RiUyRmslMkJzMDdHUjY2SDliVk9xdXBqWSUyQmhqSCUyRnZZc1BvdjhsYXIxV3ExRnExJTJCa2JkYXJWYXJ0V0N0bjNubW1XMk83UXBVY1pab3dJTXlxbFdPSWJHTEtGcEVJU1k0M0puWkc3bGkyRHBsak9mOVloUFJqQmpWczRURiUyQnVKJTJCMGFEMUZnTmxUR0piS3p3b2p0R2Z0azlNSXc3WHpnaExIT3dLYkRHMmlFZVU0NnB1RHpEeGQ3SFllZWVkTjZ6Wk42RnFwYWslMkI4Rm5XMjJ1c3E3RWxTdlBla0Q0eFZXUyUyRjZGdlA2RGRXckolMkZZVU9SbE96TktNejZmZlBMSlljMzRVN1Q0eGplJTJCY1ZqeklVSEd0ZkZiclJ3UG1TWVJpJTJCcFAlMkI4eFVsTDZ0JTJGSyUyRiUyRjlIY2VrJTJGNiUyRk43M3BUY09hViUyQlZYTXIzamM2eUhpRFA3MyUyRjhXSlp2R2NkeUxWTyUyQjg4ODVoemYzbHQ2cWQzeHhyemhraCUyQjYlMkZhdWVLaFJCNzRkUFBOTnc5cmprRlJ2TSUyRk1hTjE0TWRiRSUyQnZhWjg3bmpxa3A3JTJCcnRsNVRuUiUyQmM3bjZpdFg5SnZ1OWJtaWZGT1N4bW1PQSUyQmNmeDdRJTJCVjhhQnFRbWZZd3lhc3JDdjg4cDlmV0Q3ckslMkZ0TUEzZ1dIVm4yQmQlMkJZN1phclZhcjFWcUUlMkJrWGVhclZhcmRhQ3RYNyUyQiUyQmVlM21ZaUhnbmkyckRoTDNDeFNFb09HdkY4VTVLcGRzWVJsaUg1RUZHSmhWMmhhVmtpc0pIYXh2aG03YkNUR0VLJTJGNlRCR1d1Q2MlMkZVendsVG5HbHV6Nm9QdFBuYzdURkwxbVdKNFp5bGJCWVRaJTJCTERWMDVhOW5pSW5jeVpKeG9lYVloVEF2WWYlMkJKY1Z4aGJWMjJSdHIlMkJIeEgyMjZaRkhIaG5XM0NZJTJGQiUyQnJ2cGp4c3o1bG5uam1zV2FLM2tDa0pEekd4anozSTR0V3Zmdld3VnF0TExybGtXSFA4R3YlMkJQUHZyb3NPYiUyQkNqbXU5SWRsYXh1YnBnN3Mxd3JOV3BZcGhKQjklMkJaYTN2R1ZZTTk3JTJCUHlYNzNqbkV1anQyUmRxbUxmU1Q1N3dyVXdYaTI1QXBQT2NONTFUajJYbkd0SThJMTdFbkdzOXprVEZzSE5pWHB2OU1xWjF4eGhuRG11ZVNhdjV4N25GJTJCQyUyQmxieDdxeGJUM2NOV0JLekw3elFCZmZGJTJGWlh5QlJOTmJmb0o4ZXRjNWR6biUyRlcyWDB3RDUlMkZTQ3o3VjlQdGYzcVR0WGpLbGJicmxsV1AwWGVhdlZhclZhaTFhJTJGeUZ1dFZxdlZXckRXdiUyRlpydjdiTldVUjA0azR4amZoQURDMnVDYm1hMWVzcXJDd0djUVcxRWgySmFESmFGJTJGR0pxOFVnSWhSeGxta0E2Nm90SXFzT21BajUzNjZhRnBuWkp0c3R5aEg5dUlyWnRtV0p4dlN0YmRVSHRsczBKaWIyT2Y0dWJzdDk1NjZCcXI5ZGlXbWRqQnRYdUhvR3ZzalhWYVloRVoyZm84eTRieVBiTGFLMmoxejFmUG5sbHc5clRzUGt3NUVlZiUyRnp4WWMxeDY3Z1NZNHRhM1NWaUhEaSUyQlJKeGVFeElsNjJmN1Q2UW44blVjS1JHbHNpOWNVUnN5N3E2NjZxcGh6VmpVdElWeDhLWEs5amxQMlQ1VFBjYUtHRlFaSzdiYmZzem5mb3ZqcXgwRXlyRmtmem51SzVTZm4ybXNPWmZwWjhlTGZqcjU1Sk9ITmM5cFBsTWZXMWY5RkRMTjRidkV1ZG42N2Rteloxanp5bkhSdFlmd0dMOCUyQkolMkJRNHREeHQwYnh6Z1BPVjg1SnpuNnBXMG9lc2w3dE1SUEFlaE9PY1kzejk5RSUyRiUyRjlMRDZMJTJGSldxOVZxdFJhdGZwRzNXcTFXcTdWZ3JaOTQ0b2x0aG5MMzNYY1BhJTJGNHpYeVFuUm5MVm9YYklBMTVFUWFJUGtiam91VUpoNGtRUmlGZ3pKTXFvN2hjTCUyQmJ2UHN0MCUyQnglMkJlTFZxeFRxRnBGYXZ2RVdlSTJ6MklXbjMzRE4zekRzQTYlMkY0bGM4S09hMEh0b2lUdkZzNVdmN3k3cG1qR1RxUWN5cjM4UkYlMkJzYnlmSTZyYVAzZDJBcDVCdm5IUCUyRjd4WWMwSTBuZ1d0WG9vaGRqVk9wMTc3cm5EbXR1V2taNnJiVTJaNkglMkY5WVp1OFJreDUlMkZQSEhEMnUxdXV5eXk0WTFIeEFTRXAxYWQ5R2RxbnhnMmNhV2FTTFJ1Q21Fa0hQQVNTZWROS3o1ZDNjQmlDJTJCJTJGVkZrWFk4U1Z3WTQ5ZHl6WUpxWCUyRkhucm9vV0hOejh4em9yNnlYOFhWampkVFFNYVExNHVGJTJGWnlxdjRlY2kzeXVzZVljSnhyMmtCdnJWJTJCMUFFcTNuTWFuZm5OZXF0SkZvM1g0VXklMkZ1WlQ4ZWU0emJrQ25ISGd2NTBUaFduMnc3dmRid1lOOVl2cHh1ZGMlMkZTYnp4THJPNFpOVWIzblBlOFoxc0YlMkJHZiUyQjJXcTFXcTlWYW9QcEYzbXExV3EzV2dyWGV0V3ZYTms4Ulk0Z2JLc3dsdnNuNFFNd2olMkJoRFJpWnJFc3g3TUlXcjFUTnpUVGp0dFdJY2lMTkdIcXlSRkpTSmdmJTJGZDZKZjZ0em9lMnJpRlRCNklxTVpLSTJzTkNQRkREVlptdmYlMkYzcmgxV3ZtQXg1JTJGJTJGWFhYeiUyQnNHZVZiUDlHNmVOYlZvV0kxVWFTSFZSeE9ZaUh4VXBXZUVQV1o2aEhOdW9MZGZndzk4Y1FUdzVvUDlqQSUyQkxFJTJCazUycFMyeXF1cTg2dzk1a2h4NG1JMDNoeExOaFdjWnR4YzhvcHB3eHJYajJ2UHc2bnZNSiUyRkk1R3Y5ZkIzVWZMQiUyQldOWWN5b3E3d3l3YjR4aHglMkZSWlo1MDFySGw4R2w5aVJyRzNmWnJsM0pKWDAzOGhuWCUyRiUyQiUyQmNPYTQxJTJCSmVkJTJGMXJuY05hOTR0WWt4a0dSTzJvMnEzOFdoZjZBJTJGbnFKemljaXc1RGtYclBzdjQwalllM2IzZyUyRkclMkZjT0wlMkJGZk1jNGIzdSUyRnZuRSUyQnRnMk9IWEc2Y1pEbkE1JTJCbEQ0MWI2JTJCUll6NWglMkJJOHYyM1daNzhqeHRQMVdwTCUyRjFzR2Zick5kZGNNNnolMkJpN3pWYXJWYXJVV3JYJTJCU3RWcXZWYWkxWTY5MjdkMiUyRnpDbEdPeUVWTTRFcFdWeURtczliRk1SNXdJWElUajdncThPcXJyeDdXakdsRWI2NFl6dmhMVkNKQ2RDV2dlTW1WaWlLVXFuNnV0QldiWkx6bklTYmE0aFN4N1VjJTJGJTJCdEZoemI5N3NJUVkxWlNIcUNna3B0ZjJqRzVSc3YxaTJrTE1YdUV6c1o5SUtNdCUyQkVwJTJGWkYlMkY0dUd0TWYxbFUwbTMyUVY4eHVKS0x6SHVQWk9CQ0hXdzlURTE1amZJUk1NNWxTc0I3Mml6NDB4ZVdoUGNhUXFSZnRrREVpOHMlMkZvOVF0SlZPaFlzTCUyRjlES08lMkJ5VmpUc2tYSnh2WkZGMTAwckhsY21XclROOGFOcWFFczV3QXhwVDYzWDR4JTJGeTFCaVd1Y3I1OUI4VUpWOVp0JTJCTDRMM0d1dXBieDU3OTR2anlPU0huT0ElMkJWOHZjTExyaGdXSE9zS2VkNVY5TGJCbGV0R3lzaFA4ZnFRU2Y2M3pTa1k5MzV5dkdwejQwUCUyRlJSeXg0aHhaeCUyRnJUMU15ZVc3WnlKWHF2bDlNWVRxbmhZeHR6MUgzdmVXNE5RNXMzeWMlMkI4WWxoOVYlMkZrclZhcjFXb3RXdjBpYjdWYXJWWnJ3ZW9YZWF2VmFyVmFDOWI2MFVjZjNVN1clMkJORVVjMmphNXF2TU1XVzVEY2FjZ0l6ZnZJcW5iYmwxeXB4RnRWM0JQR0xJNTNyNmtIa0xUNTV6TzFPVkclMkZVYjF0YkRmSjkxQ3JudHJzcXptcjh6bDIzZVJ2JTJCWmY2M3laaUh6dyUyRnJIUEw0NUk3ZVN2TzUxcnh2VyUyRk5FVDYyUk11QjBwNTVLOHpqeW1lU08zWTVnSHMlMkIlMkZNeDdtRnhUeGt6dnRhZCUyRk9lNXYlMkZNVlJyYjlvdDVzQ3FQYnU0dzUxVmRJMkpPekx5eGZ0TUgxZSUyQk9DM09LbmlnVnFyWVZ2cENUMDZvdGNkcm0wZldOOVF1NWRjNCUyQk01ZHIzdEw1d0RnM0pveGZyODlsbTg5MiUyRkpqTDFSJTJGT0I0NTE1eTYzbiUyRmt4RHZPWmJuOE1PUWNvJTJCOWlZME5iUDFzTm5PdWZtdWNnWU5EZnRkZWVjYzg2dzV2NVNscWYlMkZxMU13Nzd2dnZtRnRhZSUyRmV2Y09hYyUyRnJWZG1mSGxlc3VISlA2eVhuUDhSbXlueHdMeG82eDR2dlFjVnVkUk9tOXZodnpXZ2xqeERVJTJCenMyMlc5dFk4VDNaZjVHM1dxMVdxN1ZnOVl1ODFXcTFXcTBGYSUyRjN3d3c5dmM1QTc3cmhqV0RNJTJCRTdPSU5Qd3pYN1FTOHI5RldPSVJzWlVmVEtoT2JCS3J1ZTBsSSUyRjVxZTVIdEVPTzVaVWNNWWwxRnolMkJLNWFndEZ5UCUyRm4lMkZXSTUlMkZTbENkQ3VEc2s1JTJCSzlubmhNUldZaUh2RjVOcCUyQjFFUzhiUUlTaFRtUnpUMGZjaHRqTlpEcENvYTB3ZTJUJTJGJTJCSnZNUlpPUWJkQXZucVY3OTZXUE5XUU5zaHNoY0JpcyUyQk1KM0dudUN6TFdEUGRZaXJBVklNSTNYRm9uRHN1Zkw3Zkx3OVZLWVc4VmZMM0szMWpESXAlMkZRN2FqUXZZaXhLcCUyQjRsRlRPdFlqbzNYSHEzT09zV1BjNmlmVGRNYXBTTnFZc084ODVTMVVmZSUyRmJzZUJ6ZlZhRmtpM2JPTWhibmp5RnNIcXVZOFE1MkxnVFhkc2U0MSUyRiUyRjIxOGg1M0Q3M2pvNWpxdnRXZDdyM09YekhaOGg1MTNSdXFrdzclMkZtNW4lMkZ1NVljMEkzRlNXN2JhdFB0TzZob3glMkZ2MUZ2ekJzSDFzbjUyM1JqJTJGMFhlYXJWYXJkYUMxUyUyRnlWcXZWYXJVV3JQV0JBd2UyR2MlMkZPblR1SE5hTU84WTBTYVlqUFEyTERDdW1KTlQyMWJjZU9IY09hc1pObGlFSEZycUZxZFhxMVl0aDJWTmpWNTFUSTNkOURZbWtSak9WWkQxR09LOWhGTTY2bUZpUGxQdEtmSW42dnExYUtXaWZSdU04Um5mcEJFdThONlhNUnAyalIlMkZuSjNnT2l6d3R2R1JEN05xdnBtZCUyRlZ4aVFjZWVHQlk4NHBqTVdYMUFRa3hyOGdyNU9sVUo1NTQ0ckRtNXhvcnBtaU1xY29mcGp5c1g2ajZFRW1sbktMWnlIdHpDdU9GeUxwWEp3RmF0bjFzcklpclhSRnQyaXglMkZwMSUyRmZPcTlaSjdHJTJCWTFxVTdCZ3hGZWc0c2w5RXFDRlhVZHMlMkJueXZLTjA2VmRUSk9IYXM1emVmOHBSd3o0bVBSc0w1eExySjlwc0gwc2JFZjh2ODVmJTJCazMwMCUyQjJTWiUyRjVYRmZQNSUyRktVTWVMdURuMWxERHFPdmJkS08lMkJ6YnQyOVk4JTJGTnpQJTJCcERVM2lPTVhlYmVKcXE1WmxlN3IlMkZJVzYxV3E5VmFzUHBGM21xMVdxM1dnclYlMkIlMkZQSEh0N25WN3QyN2h6VWpyd3FiaUFMRVN5SHhsa2hWaVpoZHBlZmhCYUlmMFlwSVNVUVdFbzJkZlBMSnc1b1JtNWpyN3J2dkh0WnFkZW1sbHc1clRnbUklMkI2MjNtRVM4R2hKNWlteEVZNjZTOTBBU1A4UWcxaEZWVnl0QVF4NXFZYnBBSDlwbklqMzcyRlNJOWJDJTJGeEQwaXNwQnhaRDJxbElLSGl0ajNQa2ZjckMlMkI5Sm5UZWVlY05hMGFoNGpyYmFqM0VhcGJuTTEwQmJWcktmZ3o1WEpHWmlObzRkZVc1MSUyRmljYWxlREg4UUl2ZktWcnh6V2pIQmZpQndqJTJCc2wlMkJyR1JNaFBTUHR0aldNWExNTWNjTWE0NDdVeWtpUjl1V0QlMkJSeGhiTCUyQk5OMWxQY1N6eHI4eGElMkZ3YmQ2WUI4a0VneHBIWE9TYmRaWERjY2NjTmE2NnJLTmtVbzZtdnZHcmQlMkZ6WUd2Y2Y1M0RsZjMxaFg2MlRLenpuQXVBbnBUJTJGdlNlNnJWJTJGYzVSJTJCdDk2dUhJJTJGeCUyQm1wcDU0NnJEbDJuRVA4QUl1cjNLMmZhUXJyNTN2SGRqdmZoSXdqJTJGYW4lMkY3UyUyQiUyRm9XJTJCJTJGOUtyMVZxdlZhclglMkJnS2hmNUsxV3E5VnFMVmpyQng1NFlKc04zSG5ubmNPYVVZS0hkSWl0JTJGUFBmODhCRGJwb1hVZnZjNTU5JTJGZmxnelRoR3BpbUs4Vnp2akc3R0pXRU5rTDlJUXQ0bkRiWjlZUnRRa2xzbXI1OFhkWWhvUnFkZFUlMkJGaTBxTDElMkYlMkYlMkY1aHpmVUk2VU5UQ3VKTDZ5dWFyTDZmclo5Tkw1aEdzVjlDeG81MUV1dUxtcXlUJTJCTmp5OUpOOWwxZk1uMyUyRiUyQiUyQmNPYXYxOXZQQm9mSWxYUnNMOGJOOTRySnRRTzJmZkd2TEtQeE9QaU5tVTlqQlg5RVhJbHN1bUZmTjMlMkZicm1pTnVSaEdSNGdKTDQzUGh4dnhxRHpSTFVLUEtkWTlHRjFhRW9WbTE3alhPUTRNclhuN3prT0hMdVc4ZEtYdm5SWTgzbm54cGZqUXZ6cnluMVRtSG5WdW1QVXcyRmNVUzBtZG1lQjhhV2ZuSFA4ZHJmelJPNEwlMkZXUHF3WG5DMU5UcHA1OCUyQnJEbXRhSjg2UHYlMkZPMyUyRms3dzVySGVjaXhjTnR0dHcxclRsV1k5cW5lVHo3SFBuS2NpJTJGdnolMkIlMkJuc3M4OGUxaHdUeWtOZ1hBMXZIUGllNjclMkZJVzYxV3E5VmFzUHBGM21xMVdxM1dnclYlMkI0b2tudG5uS1BmZmNNNndhSFlsZFhSVW9kZ3FKT2JWRnlhSUJ5JTJGQlpJak1QSUxEc3ZCcFhMQ1IlMkI4NkFCa1lZYiUyRkhPS1lDUHhpQ2puY0JqSiUyRnhhbmkyQkVSTFlwZjQ1eUk4c1QlMkZZaSUyRlFnY09IQmpXak5uMHAlMkZoSHZDZk84bDZ4dVNzcGJVT09BeVZxTkE1c3E3ak82NnVZRUVIbHZuUGx2b2ZEbUI0U2FmdTc4YTl0REJvSFlrMVRMeUYzV0R6OTlOUERtdVBEdnZkemxPSkUyeVB5dFU3NUVCTDljOUZGRnczclVQVDYlMkI1VjlVWTNWa0Rzc3hPd2lWZnZlVmV0aWFPOFZpWm9LeVVqYk9jRHZLb2lZN1QlMkY3d2pJY2U5YmI1eHNUT1I2cjFjNm1JVDNBeHpuSzFOSmRkOTAxclBrQUpkdWd6MEttREgydXFOd3hhZnVNTmVkeWZlNWNYcVZBUTk3aiUyRkdYZk81ZGRlT0dGdzVveHRyRm1xdUZOYjNyVHNPWmRKU0huZjc4clVxRjFjYnJ0Y0o1dzduTmVkODdJY1dDS3l6NXpqbk51OXRzU3hyYTdyZm92OGxhcjFXcTFGcXglMkJrYmRhclZhcnRXQ3RmJTJGM1hmMzJiOFlqOVJFUmliN0dyaUVFTUVSTE4lMkJFbE5rWU40MWpObnhVaEtEQ1JPenhoSlZHSTdQRVJBSk9JQkNhNXFGWFdJbld5RGlFeU1HUktQNkE5WGExb25NYW80UzFXSUxNdVZqcTRDRlkySmR2V25DTmRER094SE1aSW8yWGFHYkllcjBQV0JxMEJkYVZxZGlhNmZQVUJHWDRiMHAlMkY5UHJHeEtRY3hleWRpMFBiWWg0MFRSdXBqTTY0eFRQeVByQVVYVmFuWVJwYkVmOHRBSUQ0ZXA0dXVGeUxpcGRoWVklMkJ5SExNMFljWThhWFkxbyUyRnZmdmQ3eDdXakhQMVh4NkgxbGVVYVVyTmcxR01HMWRqaTN5Tlg5c3RJclk5SVZNbXl2UDM3WHQ5WnZ0dXZmWFdZYzF0ODk0OEoxcGZkdzFVN1hOWGclMkZPTWNXZSUyRmlNejlYWCUyQkUlMkZIJTJGNnpaaXdUYVpZakJYblhkODlYcFBSdXQ4aHFGYVlPMWFkYTMzWFZYTyUyQmJUQU5rOU9lcGdoTXElMkZoJTJCYzU1MmpPbSUyRmE2JTJCOWRsajlGM21yMVdxMVdvdFd2OGhiclZhcjFWcXcxczglMkYlMkYlMkZ3Mkp4Q3pWQWVWZUtpS2YlMkY1bkhPNEJCS0lac2NTVFR6NDVyTlhxaGh0dUdOYU0zRVVVMm9kYk1lJTJCS1dldm9Ta2ZiSklhcXpzTDJkOHV6VHFZbVF1SmN5eFkzZWI4JTJCRTclMkJJZ3F1emtYMSUyQlNFVGt3VEVpT3A5clNzR1Z2ZUs5YXRXb3lsalRWY2IyaXhqSjFjT3U4TFE4WTBpZjJZJTJGR1ZraGtKdDZ5djcxSDMycUwxZlJmZFlaNnJvZm5JM3VQUHRSdiUyQnNPRGJFVHJ0c0gwUWticiUyRnIlMkJ2JTJGJTJGcXZIOWJzWiUyQlBvaGNnZEVYNWZ3SEZoJTJGNGFjTiUyQndMJTJCN1hhVmFJJTJGMyUyRnJXdHc1clhyMXRlZG4lMkYlMkJsbE1xUSUyQnFGRksxYzhJVWtNODN6V1FLTHVSemZkYnJYJTJGJTJGNlljMmYyM1glMkJNWlp2dWVXV1ljMXBBTkY2N2xQbjU0OTg1Q1BEV2sySGdOa3ZwcldxV05IUHJ0d1glMkYlMkJiZEM0NXB4JTJCNHp6end6clBsJTJCVTFaZVg2MEtOODNrN3lGVEc3NFhmTmVKNlVYenpvUGE5cjFqMiUyRnJsdExNJTJCMU0lMkZHaE5lWTluUmMlMkZNaVAlMkZNaXclMkJpJTJGeVZxdlZhclVXclg2UnQxcXRWcXUxWUsyZmUlMkI2NWJUNGlnaFUzdUNMUlQlMkJ2NTU3OHJRRU1pRVRHRzhwQUlOJTJCTDd1NSUyRnBFJTJGMkxJYkxFWHRaRExLRXFWR3U5UmEwaWNDVkdEbm5RaWFoRlhHZlpvaUR4allqZVZiZFYlMkJpT2tyOFNybHVlelhMMHRBaFNmR1FjWm9XJTJGa1NzJTJCUWJiVjkxY3BONjJmN2xLdERiVVAyZ2FrT0VWOWUzYjZSV05RNHoyM2FTTCUyRmF2OWszZnVKUkJPejRFWlY3alg0U1Q1c1dzViUyRnlZU2olMkJ2MHN1dVdSWTgzTmR6ZXR6VFgySlRzWHA0bGlmbWNlbjZRTExFQnVLUHIxR2ZHa0t6dk95OVg5ZUpTeHVkVzV4bnREJTJGcGslMkJxdnZkNjY2cHklMkZJcktiWk00M1FOUVJMTFd5ZFg2RjE5ODhiRG1GZDVaMXVYMjIyOGYxdnpwYW1QSDl0bVglMkJ0YnJIVHUyTFk4RiUyRlNsQ2Q2dzY3NXJtYzF4WUQ5T3NscGUlMkZKJTJCQTdxanFJeFhuQ2xKalBkWGVMcVEzVE5xWkNQTEFtVkwxajNGbGczUjA3anBkJTJGOWElMkYlMkIxYkQ2TCUyRkpXcTlWcXRSYXRmcEczV3ExV3E3VmdyWjklMkIlMkJ1bHRkdW9LUmxHQzJPUGtrMDhlMXJ5cUx4OTJJQWJNaUdNamNZeWZQUlJMZUNhdTV3cDdUVWIzb3RxampqcHFXRFBxRnFmWTF1ck1ZQkd6V0VaNSUyQkVhb09ydGI5T1NxUlhHNnEweHRuNnRydlQ1TG5DT1dFODFVcXpMOVhUOTVNRkRsJTJGNHdUZmU1VlYxMDFyTGt2VEhtSWMyMkQlMkZoUHppZ0RGOGlIdnQ3N0dvN2pOdG9ycnJGJTJCMWdsZmNyNTlDSGdJajFxOFF1b2RWdU1PaFFzR2lYZjBVRXRkVk9GSGZXQSUyRmp3THBXSzdaRmhzWlp5RFBFalFucmJuckhPSGZzbWY1ejliV3I5VFBxdG83aVQzMWdHWTQ5VTNNJTJCeDN0TlJla25NWDdJc1dFZDliUDltbmNDYlNTZXZ1S0tLNFkxN3p6SiUyRnRjJTJGTjk5ODg3RG1NV0tzNkElMkZuYWVkS1UwdkdxZmZtZEtZeDZMeGgzT3BiMjZwdjlaUFgyRWY1dmVCMXpqJTJGT0I0NEZkMmVZb3RMUHhxeHQwRSUyQnVaZzg1VHB4RFRGVTRuNGp5SFolMkZ2ZU1jN2huV3dyZVBmVnF2VmFyVmFDMVMlMkZ5RnV0VnF2VldyRFdqejc2NkRZSDhhQUJjYXk0UWRRa1poUlZoRHclMkZ1RUsxSWhneGpXVjdyckFyMjhVaGVSVzVkWFFsWjNXb2k3anR2dnZ1RzlhTXdsd2xLYm9YOGVUVnN1SVJKWnFzVmwyTDFmeGRuNGxwTTBaeXhhdklXYnlrYlJuaWZ1WHFhOXRhclNZTjZaJTJCdiUyRmRxdkhkYmNGNkpXMHlkUFBmWFVzR1pmaWl3UGglMkZVOUZNY1lOaDdGVnNaRXRhTGNlMSUyRnlrcGNNYTQ1Wk1WeklIUVElMkJWNzhaejliYk5JTDNHdlBHa3hnMDVNcGIyMkY1OW9VcEJmRnNOZFpGeE9KVnJ3JTJCWmtyTXZSZWhpU3V1cW5DZiUyQjNiJTJGN2Q4T2FZeVdublBSUGRYQ0pjZXU0MGglMkZHbCUyQlBUbGRYVzIzUmhTTXdzSXJVZTFmeG8zenMlMkJuVDhzTyUyQiUyRk1FTyUyQjZ1MFolMkZXRDk5WnIlMkJLZjZ2VWwyM0lhTjIlMkJxZHBuM0ZWbm5GdEdOVzYxUThhOHZ2STZ4NlQ5N1R4alBZeCUyRng1NyUyQnlDa1duNlZ0VElubUxjTzZmdWhESHhyV3dlZU1mMXV0VnF2VmFpMVElMkZTSnZ0VnF0Vm12QjZoZDVxOVZxdFZvTDFuciUyRiUyRnYzYndOOXZXTXZpNWYzbURjd1ZtT3NLSFglMkY4OGNPYWwlMkJzcm4lMkZXcFQzMXFXSE4lMkJZTmV1WGNPYXR5YVpxOHc1Y3JlRGVDcE9sWTkydTQ4ZmJIRXJnJTJGY2VlJTJCeXh3NXB6VWVaaFE5YlhaNW5qMGpaUFo5N00lMkZLdjVJUE9RJTJGaDR5OTJYdXh0eVElMkJTdHpRMVglMkJ6dnlrenpUUFl6dERQc3NjcU9zWVBEV3Z5alhyVzIxak1PZkklMkZRNjcyMjg4amNsOG5MbGJ5OUJuUnh4eHhMRG1yWTNXSSUyQmVwelRIcUslMkZ2TWE2eTN2JTJCdExjN2Y2TCUyRnZmMkxiJTJGTE50JTJCc1gzR3RySG1OZVpTOCUyRlklMkZaUjdlOVJ2ZTd6V1Z6TyUyQiUyQjdXMXZHOWI4dTdFY3N2JTJCY0clMkJ3TDV6dmJiWDdTZWRENGNQNXhYbkVyYThqdiUyRkJ0MzlwbHpuOXRaelMyN1JrRmZlcSUyRnpWY2olMkJkcHVac1dwOE9TJTJGNVhPJTJCMWZjWkh6azJyUEVZM01oZWUzeVViVmFjJTJCT204NkRuTTk3TXM4VGpheUhhNkJNVTd0WTIzOVpGMmRpMFBWT2czWElDblhNaG1iUCUyRm1UUHptcyUyRm91ODFXcTFXcTFGcTElMkZrclZhcjFXb3RXT3M3N3Joam0wV0lndjF6WGdRclBsQVpaNGxLWFBZdml2Q0FlcmN5dUF4ZjNDbUdFSnZrVTR6RUl4Vks5bGx1cVJEcldPOXEyNTBvSjI4NzhtTU4xbGRNSmlLdEVMVTR5JTJGWm9XNCUyQlF2aFVEJTJCdHk4Vld3ajB4WktuMmxidGlnNEpOTHp1ZnBUMUMzJTJCc243MmhTalplTEtkb1FjZWVHQlk4eFlROFpSOTRUWDJwYjliYjVHcTljNGZFREplJTJGTzZ5ZU5EVEV6MFp6bmFMOTR4VEVYJTJGR2lZNGYlMkZhSGNvdW5XU3NlMHNXbmFyUEpmUnJ0dTBiS09QdGZ5akhreDVVYyUyRiUyQnRGaHpSOU5zYjlNejRTY3MyeXJmYVp0blpReEwyWjNURGwzT2ElMkJFUkxYT2o0NWpVYmZwUnVOYzMxaWU5Y3R6b3RqY1ByYmRQc3MyNmYlMkZLQjg0QjJobWxPeCUyRlkzOWJEdGxxZTliQiUyQnhxQnpUSDRuT2Y5WFk5ZG5tWWFwOExaMWRhdW43YzdmWkhlN3MzT2MyMDQlMkY4NW5QREdzJTJCTmRWNiUyRjlpUCUyRmRpdyUyQmklMkZ5VnF2VmFyVVdyWDZSdDFxdFZxdTFZSzEzN2RxMXpVRTgxVXdzSVVwd05hTUlTc3dTRWclMkJLUVpSWVFRd2xUaEY3aUNpdGs3JTJCSGZKYTRvc0paSWhkUCUyQnRJSHRzRzJpbUo4VGtpazR1cFNNZGVSUng0NXJGbjZRRVJmb1RDeFUwalU2RDIyeVpYY3RzJTJGVnd4VUdGU21KMG5KZml4TnRxMlg0TExHb2FNdDYySGRpMDhPaGRmMWhmVVY5WWsxdFQlMkJpeWJER1hzYlZqeDQ1aGJVbWZlM3FpYVFnJTJGckdJOGkwaU5MJTJGdFVIMmYlMkZpJTJCajh0ciUyRnRQdmZjYzRjMXB6bnNiOXQ5d2drbkRHdEclMkZGNXZDaUxrU3VzS1hUdXVQTVhSY2VTdUVtUEZ1U1NuZCUyQnhMMjJFY0dJUFZQS0hzQzlNSSUyQmpXdlFoYVZlNTM5YmZyRU9jRDI1ZFRCUnZvdnAwQ05JJTJGdlllZFI1MDduQnV2b2MwNExWaW0weGNrZyUyRkszMWdQT2M1ZFNQN1JUOVpWJTJCZVBrUE5QZFRwbk5jOW9PJTJGWnN0enNuN0l2c0ElMkJOWmY1aGU5aVElMkIlMkI5NVl1JTJGYmFhNGQxY0V5TmYxdXRWcXZWYWkxUSUyRlNKdnRWcXRWbXZCV2olMkZ3d0FQYmZNa1ZvV0piVndLSzBrUldHZTJLT3p3UVJuUWhCdlRERXVJSzBZTllQJTJCTjBKWXJ3T3A5bCUyQjhReEhvNGhBclJPUHRNNjVWV1NJbG14aWRqUjc3YUx0dlNuSzQ5Rk5oNFlrVmVIVmloTlJPUUJJV0pHNzdXUFJIcld3M3ZGWXFHdiUyQnFxdkd0YmNWcEdlenpKdVJKeVYlMkZENTF4b21tVlhKOGJxUnZsZlh6R2c5ek1EMGdic3NISUJsM2Z1UFlQak10NEVwMTdRcGZPaWJ6Q2xucks3WTF0c1dYVlNwRk5PNHFlZWNHWTh0eEVUcnV1T09HTmFlampDOXhyaDlMY2x5SXE2czBrMm1za09QYjlta2J3N1piMjNGdldrWCUyRlc1WTdGRUllb0dKOXJZZlBkVDR4RGh6UGxtZE01RyUyRmkyejc3MjduU09MZmR4cEQzMnNmT0pjYTc3UWxWdnRJZlNnVHV1SElPZFZ6NHpEd1htVGF0a0wzMXFONUQ5b3RqMkZYcnptbiUyQkh0S2Y5b3R6bnlra01idlhQJTJGamdnOE02MkYlMkZqMzFhcjFXcTFXZ3RVdjhoYnJWYXIxVnF3MWc4OTlORDIzJTJCcXVnblBscCUyRmhNQkNodXlLakMlMkZ4YlZpc05FZldJMThZYUlRclRyb1FoNXBhNDRSbFJ1M1VXUTNpJTJCeUVTJTJCSlU4UkRJaThSWUVqRUozYlVOOVdxVWV0a0NrUDhWYlVoWkolMkJKejhSRm9qNTk2N09zcTVqTWE4UTklMkJienN5eSUyQiUyRmZGZ3pXdGVIOXJmbGFZczFSVkMzMzM3N3NBNWR6VnNkTXFRJTJGeEpIR3BsamZzV0JmdVB0QXBHZWZoanhNd3V1TUhROVRzViUyRjFyVEh2TmJaSGJCZXlUY2FFc1cwOXFuNFY1N3B5MXJiNkhGRjg2TlJUVHgzV0xQdk0lMkZuS2xyJTJGMHRoaFlmaTNaTnFZU3ExS0I5WWJzZGg4NXh6bVBHaDNWU2VSZUZiWEljNm1mblJNZWIlMkZhaHZiWVBQeVlkVDZWdjczbm5KWnpuZVJNTlZYWDJPejg5NHU2cXY0OU5udVFORSUyRnh2empoM242VFBQUEhOWVc3SyUyQiUyQnQlMkY0Y295NTQ4Tng1Vmd3NW4ybXYlMkJjeFdhMXVOMVZoREx2YndYSHZMcFQlMkJpN3pWYXJWYXJRV3JYJTJCU3RWcXZWYWkxWTY0TiUyRjVtJTJGekRRJTJGUUVDbUpHOFNNRldJT2lYYkVWbUlUTiUyQng3dUVDRmUwUTg0aFRyR2hKNWlnRmRZZWpuSFYxRkslMkY0VkVYbXY2RTBrbEElMkJpMENkaU1wR1NxTmJmYmJlNHFGcDluWEd1ejMzb29ZZUdOZnZRTXNSTFR6MzExTERtTk1VNTU1d3pyTG1QbEQ0TGllaEVndHBpUTU5cmZCa3IlMkJsa0VKYVlLaWFSTTNkaVhZbSUyRnJxcDlGcDhhcDlmRDYzQmZublhmZXNPYnl0RDBReGgwYyUyQnRNNGVPU1JSNFkxOTJrZUM3YkolMkJGTEd2NmhiMjAlMkYzT2taY1NXeDd2Q2FrMzl4dElYYTAzY2FCNDhoWUVhYzczJTJCVFY0dmFUYmRWWFluQnQ1eTc3d2xpelglMkJ6N3ZITGZlZFQ3SGF1MjFYUGglMkZWM0U3TGgxUE9lViUyQjg1M2ppdjdUUFJzMzVzUzBBZU9ZYjh2WUYzRjBDSHhzMlhvYzlPYm5qTnVYemhIR1VQMmhRY1hoWXdkVTVSaWV1ZHA2NlFQckpQbEdVJTJCT08lMkJzZCUyQnNoSFBqS3N1UjZtSlcyVGZXazlQdkNCRHd6cllMJTJCTWYxdXRWcXZWYWkxUSUyRlNKdnRWcXRWbXZCV2olMkYzM0hQYnZFMGtKUjRSVFltSHhFaGlrcERudG90Z3hIdXVTbmFGb2F0TXhhRGlVY3NUMTRSYzJTY2FGZ3VKNXNWYzRtTjlJQjV4Zzc3NFJhUWZzanhSaVRoRnpPaEtXTXYyczUyaVFaOHZOZ3JwQTFkSldvOFg0ZyUyRjdUbFJsZVNJOWtWS1c1ZGttYlZlS0duZGlLeEdncVkyY2RoQTVHenRLOUNmaTFCWWZpeER0JTJCd3B4aHM0JTJGJTJGJTJGeGh6U2tDTVo0SFFPemV2WHRZTSUyRmJUSHlJMnolMkJMUGFOMjBnT08xV2pGcyUyRjRtM1JZZ25uM3p5c0ZhckUwODhjVmcxYWcwNWZ2eGNzdTB6N3FyMG1tUGRjV1I3N0plUXV6T3EzVEdteTR3dng2SFBGZTA2YmszbFpiUnVlZGJYdm5SJTJCTlc0Yzl5SllmV1lNNnVPUWJYSiUyQjliblYySzNTUmg2d1lwMk1sVHd2VmJ0dUhQZWVpZTZxZDk4RnJzTFg1NWFYc2I3dkRNc3pCazBoMlYlMkZPSmFKJTJGNDBQJTJGRzc4WnJWOTMzWFhEbXJHNWNXNzZ3M2I3N25uNzI5OCUyQnJJTno2JTJGaTMxV3ExV3EzV0F0VXY4bGFyMVdxMUZxejFwejcxcVMlMkJJMXNXZ0lyMEs1WWozUXE3Q0ZidUklMkZzUiUyQjRqb3hrTmVMMVNyRUZuSUZxeXNNeFIyaUxWZSUyRiUyQmtsSE1aTDRWeHd1Q2hPSGhFUk1GVnJYNTdaSjM0am94UGMlMkJQNmMyUkVIJTJCUDFlOFdvWjlLWHBUSWlneGtMYTRMYVFQOVlIWGlXRkZnbUpRMiUyQk16N1ZQYkVCS2ZpY0JNNmVnUCUyRlNUMnRsOXRxJTJGNXd2QmhiSVZkc2kyRTlKTVV4ZHZmZGR3OXJQbHZjbGNldThMYmRHZWZxVzlHcDQwcGtMRFkwdm94TjB3TkhISEhFc0dhVW1jJTJCYnR5OU5XMWdubnl2VzFNJTJCMld6JTJCTDlmVnh5T3ZjeWVBODhmVFRUdzlyYnF2M2luTTk1MXEwYXlyUE9vV01mJTJGdE0lMkY0dTZIWWZHciUyQldKdlVXd2pvdVFQckZzZnpkMVp0bWlZY3V6ZmZhM1l5VFB6WDRid1FOOVRPMzVMTWVPTWV1NGRWZUk3VFolMkJRN2E3ZXE4NGprWCUyRnBtZWNQNXlMZkJlb1BDJTJGNURRN0h2VEdvJTJGNjJUUG11MDNtcTFXcTNXSHhEMWk3elZhclZhclFWcnZYJTJGJTJGJTJGbTEySkM0U2YlMkZubnY5aGI3SlJYaW9vRVJiaGlBZzhqRU5PSWtVUk5sdWNxVTFGM1NKVHhzcGU5YkZqemM3VkZLNjVhZEFXa1NGdTg0YjBaU2VzcnJ4TWo2VnRsVzhWRklsOSUyRnoyamRsZXFXWjUzRVFpSTJuMnY5SG52c3NXSE5tRkNVZHNvcHB3eHJTNVpuVEpsdUVaJTJCSlBrV0ZZakpqU0p5VlkxQ3NaOThZVXlJNkVXTFY5OVpKUEtjUDdPdVE4VyUyRlpmJTJGZnYlMkZ0MWh6VzNhdDIlMkZmc0diTXJtOHFYeG9mSWV2dU9CR1JXbCUyRlJzT096UW82T0klMkZzNjQyM0xzeSUyRjlGb0p6Z0dXWXp2TndJN0glMkJ5MSUyRiUyQjhtSE5pRDZrejhYcHhvYyUyQmR4VzVmZXcxZm83V01lTDhZWjFDcGglMkZ0UCUyRnVvT25ESU9jMjBnM0hxbkhIYWFhY05hMHZHaUdQQmRJaHBHT2NBWTc3YSUyRlZIVnc1Z051WnZKdnZBQUljZVM4NHp6bFdrQTU1eHFuc2lxVW1TbVdZMDc1MWY3d210ODUlMkZsTSUyRlJmeSUyRiUyRmtzMzclMkY2eHRTZVklMkJ4SGZ1Ukhobld3cmVQZlZxdlZhclZhQzFTJTJGeUZ1dFZxdlZXckRXOTkxMzN6WUh1ZU9PTzRZMVkwWlh3b3ElMkZ4Qk9pc0pBWXFqcEU1cmpqamh2V2pIVkVrUlVDRkszbnM1VkZhZUkza1k5b3k3YSUyQmtIcFUyQyUyQnZrdlJnQXpHUDdSQkpWV2tFVVl3ckpnJTJCSGtjU0RIbDdocyUyQndMY2FUWGlIamNpV0RaMmhscmlydEZnaUpnVjZtS01xdm4ybGI3THUlMkJjMEo4VkpyWmZSV0FWbHRQJTJGeHIlMkJJVEolMkJGcklmOSUyRmJWZiUyQjdYRG12dkNtSEpNM25ycnJjT2FkMWNjZiUyRnp4d3pvMEJrV0Y0bURiS3I0MEZhWFBsTHNCckd1RmlFUGlRZXZvM0tKdjlLSHhhSnJJTklDN1NnNjNlOFN4NTd4VXBSMGNoODR6ZSUyRmZ1SGRhTTZFM1Z1TG84Sko1MWJ0RUgyaDclMkJZWHg1cjJqYzMlMkZOWjl4NnNZcjNzSiUyQnR1Yk52SDFzbnhWaDJ3a3M5OHI5b3RLbmNPY0plQyUyRldqZmElMkZ2OFBCWWNoJTJGNCUyRjQ4RDJWWWNqT1hhcXolMkJmYVg3WW5WTTB0OTk5JTJGJTJGN0RtT2Z1c3M4NGExdnhPJTJCWjd2JTJCWjVoSFh6bSUyQkxmVmFyVmFyZFlDMVMlMkZ5VnF2VmFyVVdySDZSdDFxdFZxdTFZSzEzNzk2OW5RUnlxNHQ1RlBNdzVobk1NNXRiQ0puYk1EZHFic0s4bHJsM3I2bnkybTdOc0t5UWVVeHpzZVp1dk4lMkJ0R2VadHJKOTVNMDhaTTclMkZveVZzaHQ0RDRYSE5PNXFWeVhuRWpjemptdm0xUDN2cG1Yc1p0WSUyQllDTGZ1b280NGExcHgzTnFkb0x0Q2N0YmxOcnclMkI1WGNoOGtuRzBZOGVPWWMxJTJCTWs5biUyQnl4REgyVCUyRnV5M0Z2bFJ1SmZSJTJCODJQNnc5JTJGTmd4bW41dE5DamlWOVpkenBEMlBLN1R0JTJCV09VYnYlMkZFYmh6WEhtZjRJJTJCUUVXVHlZem50MDJVNTE2WiUyRjJxclRqR2I4N1I2djlxNjQlMkYlMkJOJTJCYVZ6N0U4NjJmYlFqN1h2dFMySGNxNm1yZTNYNXpmTE5zNUp1VDhwVzlkSDJGOEdlZlYycUlxZDV2WENUZ1BHb00lMkJWeCUyQjZ0a1hmMktacVR2VDN2QzNXN1ZQR1dyVk4yUGxPZjdnZXc3eXhPZktjaSUyRmE5WXI5YVIlMkZ2WUdLeGl4YlVCbnN5bTlHc28lMkYlMkZkR2JobjJmWHJTU1NjTmExN3I4TzNmJTJGdTNENnIlMkZJVzYxV3E5VmF0UHBGM21xMVdxM1dnclYlMkIlMkJPR0h0NW1nVzhaRXB5SVFjY1BodHV1SUxzUzU0aVczTDRoS1JDc2lLSEd4ZURxZjdHYlpvaHlSajBqUEQzaUl0dHdXNWIxaU5UR29XQ2QwekRISERHdmV5bVA5YkxkWVdZbVhiciUyRjk5bUhOeURDamRiR2pPRXgwSkdLclBscGp1NzFYcENleWNsdGd5TFNIYU14dEtlSlN5emFtOUpOYk0zeW02RG4wZFYlMkYzZGNPYThiUHRGbzE1diUyRjZ6SHZhamNlQTFlUXVlSCUyQjR4dnFxdFRXNXZGTVBaMW9zdnZuaFlxOVVaWjV3eHJFTlJwbHZXSEslMkZLMDdyMGglMkJQTk1lTFlxVkpVYm84TGViJTJGeDclMkYxJTJCVE1MNDBFOWlaZVBHT1NPM3N6cVJzRUxhMVZZcVk5UGZyWjlsNTFQUXhOWE9xY1oybFRwd2pEa25Xb2ElMkI5UGtoNDhnNlduZnY5MlElMkI3M1dybDNOQWhhSHoxaXZMRmxGWEtVMzk3RHpvZThUVEFaMkRiVnZJdnZmOVlUdXNrJTJCUGJzclVyT1IlMkZrTklleHFxJTJCY0ElMkZ4NGxOYzR4dDc3M3ZjTzYyQjU0OTlXcTlWcXRWb0xWTCUyRklXNjFXcTlWYXNOWjc5dXpaNWclMkYzM252dnNHYmM0NSUyRjIycTdHUGZIRUU0ZTFKZkhad1RLR05XTkRVYjVvUmVRbFJoSWJhb3QlMkZReFdhRjd0NFRiWFMwWHFJYVR4ZFN1V1BKSWk3TFUlMkZmaU15MFJWSiUyQkMlMkZldXUlMkI0YTFveDQ4cXBiY1c2RjZMUkZOcUl0NWFwelYlMkJycXM0eDJxeE82ZkpZeEllYlMlMkY2SkNWMWxYdURqa0tYMmVqaVFlOTM1WDNvb1dyWWV4SW5MVSUyRjJLN2tOZnBLMUdmOVhEczZRJTJGUnA3Ym9MbzhGMGF0anJJcTE2a1JHVndiYmolMkJKJTJCNTRQVFR6OTlXRnNTZiUyQm9EeTNaYzJSZkdtaXQ0cTUwVEdha2FhOXIycTMxa09raUVhMHdZaiUyRnJTJTJCSEN1RERudTdWZjdXOFJ2JTJGWHlXZmVyM3ZVWDMzaHR5TEJndiUyQnMzMldRJTJGN3k5WHYxbHM1QjlqT2tIM3BtTEVNJTJGV1NzMlQ3blB0dmdjJTJCeVhVTzZQall6QktzMWszRmkycVFicm9mJTJCY1cwT09HY2U5SzlVZmVPQ0JZYzN6diUyQlBvbm52dUdkYkJkbzklMkZXNjFXcTlWcUxWRDlJbSUyQjFXcTFXYThGYTMzbm5uZHNjNmhPZiUyQk1Td1prUWgzaEFmdXpuOXpEUFBITmFXeEFjaWUxR1Zxd0k5YkVUVTRjcHhrWXY0TXVOVjYlMkJ0S1V6R1A2RVBFNmIwaXFHb2xwVWpPRDdTRVJEdlcxJTJGYUpsOFJPbHVGQkFUNUhGSll4bDRmNGZQbVhmJTJGbXdaaVFvQnZSZ0ZIOFg0YnFTMHY2eVg4UkxJZVBJZnZMd0JHTkNQJTJGc3NNYXFZMEpSRlRpJTJCSVo0MERFWEMxQXRnNjZZOVh2dktWdzVxZlk5bjVBMEwybjZ2NmpUdHhzUDFWWVZmOUwwN1B1d2JjMmVCWWNpem9aJTJGdFkxRzE1MXNNMGhjJTJCMHJKQUh4T2hQbiUyQlZZVXBadGYxbWVjWkJ4cnFoWFhHcmNPaWFOJTJCUXJIR3FlbTBLcWRKNkVxSGFXTUklMkZ2ViUyQmNCNTAlMkZTSDdjbHg0SUZQOW8zJTJCTiUyQjZjdSUyRlNCZldTN0xWc1VuRCUyQmFZcHdiQiUyRjR1UXJkZjlZRXBPJTJGdlU1JTJCVGRJJTJCNmNzSDAlMkJ5eDFRemglMkY2MlhIaEhPd2NZMnJEMUdhb1Nnc2I1JTJCNmdzVHclMkZMblAxMVZjUHElMkY4aWI3VmFyVlpyMGVvWGVhdlZhclZhQzlaNjU4NmQyeXpDd3lORUNlSUQwYm9yOWp4UUpDU2VFbGVJTDhXNUlqMnh2QWhMWEN3YThmcVFpRUwwSjhwUm9nNHhVcFU2RUl1SlI4V3hJZXNvVmhiJTJGaUtUMG1SakpNN0pGclNLYnZOSmNoQzRDTmwzZ05lSXcyJTJCRUtYaEdQM3liM2V0dWNKVEx6VUJkOUl3STA3anoweE1OZHhLaXVMQTJKcCUyRlNuQ0ZHMHFQOTlyaXRGTGR1JTJCRUpIbGV0eDAwMDNEbXYlMkJmY1dTY0d1ZjZ3Tld2ZnB0QWlRbERybjRWSDF1MnVOVHhhV3k3bXQxenNjV0olMkJzQzREamx2V042eHh4NDdySGxGdFBjYmQySmxzYTF0eTJrbXg3M3RNMWIxc3poWE9UZUlsUjFUeGszJTJCUHI3empIWHlIdE1jJTJCc095OVlkanl2WTR0NGJzYnclMkJxc2d4ak1NZlJSdnJKNiUyQjB2NXd6N0slMkJSWXQwMjJ3JTJGbkVXQkZYNjMlMkZMOEpsNUY1RnppSDQySmc2JTJCRDRjMXoxR21QSXc3NiUyQlJPSWZzaXAxRjh0JTJGcGM1d2JUQmNhS2M4TTczJTJGbk9ZUjBzWSUyRnpiYXJWYXJWWnJnZW9YZWF2VmFyVmFDOWFFMW0lMkIlMkIlMkJlWmh6YXRkUGQ5WXBDSE9kVFZkU0h3c1BoRFJQZmpnZzhPYVYlMkZxS1I4UVZIa29oMHNoSTI0MzE0ajd4bSUyQmhEUENqRzhQQUpzWXlvUk16eWtZOThaRmhic2gwaUtiR09xMXh0aHdqS002aDlqbjBoUGc5VjZOUzJpc1pFY1dKbyUyQjBYJTJGMlk4aXc0d1R4VVgyaXpqUmVsUzQ4OVJUVHgzV0hHdGlVR00ySk1JU29ZdENMYzkyaUdjOVRNWVlGRCUyQmFhc2oxOE5BT1Z4UHJUM0ducSUyRkwxazZ0dSUyRlVTcnlta20wYnIlMkJjSHphYmpHanFRYmJaejJNTzhkT1J1dkd2TFlwT1ZkVEc3JTJGNlROenB6Z2ZUQU1aVHlEU0VLOGV0aDJrcXg0dlNUNVdNOXh3SHpwZVc0UnpnU210VGwlMkZyRE9jMlYxZTVvY1F5SEhNZkdqbWttZHdRNFZxdVY5TWFtOGVRY1lNeUZUSHNhWDFWOE9DZmFyOVpibnp2bjZyJTJCUTg3biUyQjklMkY3cnJydHVXSE1LdzNuQ050a3ZZbSUyRmpYJTJGJTJCRmpHZiUyRm4lMkJsTmZXTVoxdU9hYTY0WjFzRnJ4ciUyQnRWcXZWYXJVV3FINlJ0MXF0VnF1MVlLMmZldXFwYlNieXhCTlBER3RlOFN2U0VFR0pZakxPRWdHSU8zeXUyRThrS0hJODc3enpoalhqYmZHb0dEcmtBUnlleXkyaUVBbFdxJTJCRkZpTWNmZiUyRnl3WnJraTM4JTJGS2hVUWxscWNQTGNOMjZBUHhVb1hvdlQ0a2F2UTZrYkhwQ1hHWSUyRmVWelhWa3ExclRlcm9RUHVSdEJ4T3poT1NKSDYyUjhWZWhUaEdYJTJGaHZTdHEzTkZtVDdMV0xGZlhhVXQxamZPN3J2dnZtRWRpaFBGJTJCdmFGS05xMmlvSkZtYmJCVklNeG01R3FkYXpHbUhqV2M2UjlscWpWTnJqTHdOaktLOGVWZmFiJTJGdmNmZjlZMHg2SHpsS2w5VFRpSDdUeHhzR2M0QnBtdEV4c2FFcVNqNzIwJTJCbUdyTWhrYlp0c214VFg1YXRSUHo2dzNHYjB3QWk3V3IzZyUyRkZsSElqc1RiMFlINWJ0T013SDVQZ3MweHklMkJQNHdQc2JkeGJ2d2FtJTJGck10R3pJWFVnJTJCeTNGdnF0VDZPUWM3VjlwV3g3UCUyQnlJZnpLTzgzam94bjclMkZlNWZzTmtudmxhclZhcjFXb3RTdjBpYjdWYXJWWnJ3VnIlMkY5bSUyRiUyRjlqYUxFQiUyRmNjTU1OdzVwJTJGRjZ1SlFETGFGUlA0JTJGOFFWcnN5clBzbnBnUkdpS1JHejlRdUpFOFZ2MXQzREFrUnZZalZ0MnlydUZNdTRranNraWhORGlYd3Z2JTJGenlZYzNvUiUyQlFpRHJTdDFpUGpYRmZNZWwzMSUyQlVXUmt2NjNqMFNSb2pyUmVzYmJIdFpnbmV3JTJGcFclMkI4eGhYTllrTmpLJTJCTmNZMGZFSjBLMHZnY09IQmpXSEVOViUyRkJzZkZRb09pVCUyQlZmcXZ1dHd6VERtTGJDdW1GWEZsdmpJZzQ3U05YTjRzcGJZTyUyRjZ6JTJGN3k5WDlJWDF1bjVsJTJCOHJtMno3U1dZMEhFNmZ5UjV5SVJxeWk1T21lODhxZllmTyUyRmV2Y09xVWF2SVBPVHVIMlBWbGVxV3AyMFp0czhZMHM0SHd0ajNYaWZLZDR5NVl0dDZHS2VtTUp3Zm5UJTJGeVFWWE9SYVo2bkl1VTExdUc4NCUyRmZDTkUzJTJCWkF5JTJGZXgxNG52bHVCZHZPMFpNOFNySGl6RWVNb2FkVCUyRnpkZUZiNjNGMVM4NnpiYXJWYXJWWnJVZW9YZWF2VmFyVmFDOWI2OCUyRkFzMFphZkhoVUxpJTJGZkVFNktPa0poUzFPTHFiZkdlJTJCRUgwSTJvViUyRlloaThpRVlvbyUyRnFQR2JSbmVoTmxHbTdSY3kyUjN3dUJncUpUV3lUdU9uS0s2OGMxbnhnZ1loT3hDTUdGWmRsZkNzT3MxJTJCdG8lMkZlSWRTeGJQNXNXcVRDdDU4S0hLa1RuUFNJenk5WlA1NTU3N3JCbSUyRjJ1N29qYmtHZW4ydDVqZFBqWU5JNUsyZnFZJTJGbEczTGFRNTNFQmlEJTJCbFBNNnhoeHZOa1hwa2pzWDU4WkVzbmFWbiUyRlhiNll0YkpNeGFQdjBreW1CODg4JTJGZjFoYmNvenBBdzk0RVdtTDRoMFglMkJzWllkbnptJTJCVUFjTEY3VmglMkI2aWNBN1FCNlpiYnIlMkY5OW1ITktTTmpLNiUyRllkaTZ6WDZ2ejZ1MVh4NUYlMkJOdjRkVSUyQjRxQ2JrendUblJNdHlCb0QlMkJzcTJsSXNYSlZWJTJGczBaUHVzcnpIbFhHUmI3VmRUR3ptbHVWRSUyQkVNYTVwWW9kJTJGVm1sTVIycjFTNEQyJTJCUDREMWtQJTJGV05zRzNmNndIZmc5Mzd2OXc3cjREUEh2NjFXcTlWcXRSYW9mcEczV3ExV3E3VmdyWCUyRm5kMzVubXdlSUVsdzFKNDV5dGFXSXpFJTJGWGhUNzYwWThPYTBZb1lnSWwwaEEzaUtkRkV1SVhrV0ZJdkdnZHhSWFZLa3V2VjlaYlZDZnU4ZmtociUyRk81UG12SGpoM0RtdEdXY3NYa0k0ODhNcXc1aFNENnliSjlZako5S01iV3o5cVdwOCUyQk5tM3klMkJ0TmVKb2NTWDRsbFRGY2FkZmhJeDYxY1BHQXJaeHhWYXQlMkY5Y3ZhclBqUGtxTmFUeVlSejYwSGpXNThhOGRUS1c3UyUyRmJvNCUyQnolMkYwVjglMkJrTjUlMkJJUjRVT2tiNjJTZkd1JTJCdTBBNGRmZlRSdzVyTE1LVW1raFY3ZXhDVTZSSVJwekllUTZhajdBdFgyWHZRVHo3Y2FpUHI1NjRlRDdreUpaQjNVZmhjNDE4Zkt1Y1QlMkJ5Z2olMkI0Mk1BNyUyRlBFRExsVmUxTXVPcXFxNGExV3IzNjFhOGUxaHliamozbkpjdjIlMkJUbk41SCUyQmJidFMzJTJCc20yV3A2SG9WUTdLcXhUeUhGcDJkcVdiWHc0ZGh6RGx1ZGNaSHVNdVpBJTJCOUxsJTJCSXRuNGQxenBqNiUyRjd1cThiMXNFeXhyJTJCdFZxdlZhclVXcUg2UnQxcXRWcXUxWUswJTJGODVuUGJMT0JqT1UyY21POVdFSGxEZXdmJTJGdkNIaHpXak9KR2dLeUJGQ1NJS2taNnJMY1ZxR2FHSWtjUlRva25MYzlXdVdFNEU3b3BUZlhDNGpmOWlrd3JwaWRPclZZc2U3aUJlcWxCcFNCJTJGYVZsZWFpdG10bjg4VnElMkJsejhaRDNpZ0JEMWwzJTJGaXlDTkR3JTJGWXNkNnVvdFglMkZ0dFB6emtPdTFEWHU5TDhZMjJlSnpDeFBKQ3FTMHdmNWtBZyUyRmcyb2Z1d0xlVmNaJTJCM2xjY2FKMk1EeEclMkZhWXBRZFNpTyUyRldmYzJsJTJCV2JjcERYOXFQeG8xOUhmSWVmV1diVEElMkY1TE5zZ29qYyUyQmJFJTJCZUR6emozNWp3ZnIlMkZwNEdGUjF0VTR2ZlBPTzRjMTczYnd3QTdqS1NSV2R1eDVjSXhsNkE5VGw4NUwlMkJrbGY1bkhvdkdhOXhMWVhYWFRSc09aVWxtVllQMlBXY2VRcThMeWJSdXl1YjAxRFdDZm5IMlBieiUyQnFLc1ZWTzQlMkJyektoWGdXSEtNV1Q4UEZmSWElMkI4dnozM1BxeEdjNVR2eCUyQmdtbEZyOUYlMkJ3eHZlTUt5RHZoeiUyRnRscXRWcXZWV3FENlJkNXF0VnF0MW9MVkwlMkZKV3E5VnF0UmFzOWU3ZHU3Y1RLJTJGZmNjOCUyQndaaFp2anM5dEplWUh6S0dGUEJuTzZ5Njc3TEpoelhuUEt0ZmpxVDM1NUs2TjhuWWZ0NFA0UFd4em5YNGt3YlphVjdla21CY3h0MlBlNjZHSEhocldsc3p2S0hOVTVtUjhyakpuWlA3VmV1YzhqSGslMkJjektXWno3YXRRajJoVGxRODVQbW1jMUZtUnNLJTJCYUVKZld0T3M5b0s0blAxdnprNDgxTG16VUtlTm1qZjZ3OXpoJTJCYjVmSzUlMkJOcSUyQnFiNVQ5RmJyd3dndUhOY2VkOVRCMlBPM01zczAzT2k3c0w5c1pjZzJHZmVZSlVlWUxyVWYxRFhJJTJGaUdKYlBjSEtYSFNXYlRybW1HT0dOZWVLTGM4Y3VXdFYzQ0pvYkRsJTJGaE14aFYzbGR0N1ZkY01FRnc1cnI2dG9iMXpFWWoyNWZNb1pDdGttJTJGT2U3TjV6dXYyUmR1VzZ6bXpidzEwbm81cnJ6SE5URG0lMkJ2V3olMkJXaFBCM1RjJTJCa3pIUzhpNXo1eTE0OXN4V2MxWDV1cGROMlFjNUxKdHQlMkZYMXViYlB1VmIlMkZHYWZPOGJiTmQ1VjFDbGt2NDhENXdQVmpqbHQ5JTJCdyUyRiUyQndUOFlWdjlGM21xMVdxM1dvdFV2OGxhcjFXcTFGcXoxZ1FNSHR2OVc5eUI2c1pCSXdpMHNvb1Q4VFZmUmhRamx6VzklMkI4N0FPUlI5ZlNHNmpFTE5VMnhKQ252QWxiaFZoaWN3cVpIek9PZWNNYTVZNFhZUWlGZ3U1MVVoOEtaSnl1MCUyQjF4YzJ0Q0dJbmtaZHBpdENaWjU0NXJMbE5JaW54cHlmRzJmZGVMNjRYNWJ1MVNFd1ZFbDhhUiUyRjd1S1ZTMlclMkYlMkZwRzhzd0pqTE90UjBpU09OQUxLZHZiYmRiem15RHVFMThscmVmdWJYSjhXTWM3ZDY5ZTFoejJTSk94MVElMkJ1V3NqMnhuS21IbWpLNjY0WWxnejFoVG5pdSUyQk5iY2VMYlJWTFB2UE1NOFBha25HdVAwODU1WlJoMWFlMm1jNTcwWXRlTkt6WkgxNmZVeHY2MHo0MiUyRmVlenZ1SXJ2bUpZOHp4ejExMTNEV3Zlc3VmOEp2Yk9Keldha25EdTlGbld5YnJhcjg2YnhyJTJGellONUtyQThkdTg0aHBxS3FVeHd0ejlTU3FUSVJzU21ja08zUTU0NVY1d2F2TVhXanp5M2JjWmkzUkh1UDhlSjhyRzM3ZkY4WVgxNWpyQmpqUGpOa0tzWXg0JTJGd3FXdmRaanM5JTJGOGslMkYlMkJ5YkQ2TCUyRkpXcTlWcXRSYXRmcEczV3ExV3E3VmdyWjk3N3JsdDl1YkhCVVFkJTJGdm52biUyRlppa296MGxHakFGYnpWU25BbFdxa1FTbDdOdm12WHJtSE5LNEM5UjBUa3FuelJtTmpQZG52Q25ENXp0WHlvU2tOVXEyMzFoM2hLZkNubThsN0xDb25TcXRYVjFrbWtKOEp5ZGE2ciUyQkVXJTJCWXFlTVZNWHUydUpCTWFEJTJCdE42aWRWZHZHNmZlRzdLZjlIbUZXcTJUdmhXaGkwZEZhYUpJNHpRa1dqZDFJTXAwdGJneEx3YlZ6MkpENnlveURCa0h4cFNyNThYdjR2NERCdzRNYXo3SlRQUnNlZFlqendkVmZmV2h6ekkyeFl6R2dmZmFIc2RSeUxGcmYzc1NvTGpUVkpSeW5qRUduVXZzWCUyQmVQa0trRCUyQjlqdm5Qc3hFSiUyRnJIR0M3Ylp0cG9ueXlXNFZxbFhGck81eHozSjJrTDczWE1lSjhHckpOcG1QRjZkYlBPTkJueW5qU3R0NGh2NG52WEdSS3dwaTNiRzNuRDlzbmNuZW5SWjRQckpkemdLbEUwNm5LdXI3bExXOFpWdjlGM21xMVdxM1dvdFV2OGxhcjFXcTFGcXdTcllzUFhQa3RuaE5QaUx4Q29oM1JuUmhiWENRU0VlMktpMFFTSXRXOEt0QVYyUG4lMkZiU1NtRVhtSk1sMTFLa1lTUDRxRVRFR0VMRnU4WXJ2RnBjclYwYUklMkI4YSUyRlB6S2tKVnhaWDN6bFhya3JXJTJGNjZtcmxZVmklMkZjOGZDUGs0UW11WVAzS3IlMkZ6S1lkWDNHeE5pSzhzVzRZcTNRMkk4ZmVWMXJuUTNUbDNoNm5lQzNRM2dNNDMzbk9xeEw4U2l0bFdmMjVkaTdBcnJHOHVPbDVBcEVOc2tLalMxNGYzT0IxNWZIU2FqJTJGM0pjaXdRZHV4NTBZciUyQllDakglMkJSWTZPVmV1a3owTDJoekhoaDBqMFo0VnF0Y1clMkZ0dHZZOUtNNG9TclZKcVozTjRKMU5iNk1PJTJCdmtNNzBtWkgyZDI2MTd0UnJiYTZ5cmZXbzliR2VPQSUyQmRPNDg0eTdHOSUyRjF4JTJGR2lyYnpnZW1Xa0dsZGQlMkZrNGZqN3hpVThNYSUyRmFUWTFJZk9FODdONyUyRnVkYThiMWp4dmh1d0xVMDYlMkJQNHhocjlkJTJGWCUyRjNWWHoycyUyRm91ODFXcTFXcTFGcTElMkZrclZhcjFXb3RXT3Q5JTJCJTJGWnRzd3N4cWhoRCUyRkNWQ0Y2MW5mQ3N1RlZ1ZGYlMkY3NXc1b2xtdkY4ZE05Rzlwbld6eFduSWRHSFNGd002SXBtSlpJUzY0aE5SSHFpRmRzUUVqMkpyY1RONGs3bHM3ekc1NGg3WEdVYUVpdUpJJTJCMExmZWhxYyUyRjFrR3lyODZJRVc5bGZJbFpqR3lQSEhIeiUyQnN1WThxbkd0YlhTa3FkckpmUXRYQkVwYmhLbHo5b1olMkY5SHI5dHNFNm1VVEphcjlJaFlqWDlZZHBCeE9ucWVSR2lxTnBkR2lIcll2JTJCSnJxMkhQdk5aeHBBJTJCOERuMlY1WUh3dGdYemkyaVRHVjZ3RDQyNXFzeEVoSkxXM2FGTW0ySDdkUFB6ZzAlMkIwM0huT0E4WjV5Sm4wNVg2dyUyQnVkbTQwRG42T2Z0RU5pYlB2Q1ZJcCUyQk15MmduNDBEJTJCOHM1dzdHUTUwVGxQZGJEbGR5T2IlMkYza05kVUJLM25Yd05kOTNkY05heDVqam5zUCUyRmRGUHlucWJKald0SWxwMyUyRmdnNUglMkZnZU1xM2llMFglMkZHMnVYWDM3NXNQb3Y4bGFyMVdxMUZxMSUyQmtiZGFyVmFydFdDVm56RVZSNGtQUkJKaUV4RklTQ3drR3ZqbWIlMkY3bVlkVVNiNGhCUllOaXpZeFVSYTlpTXVza3h2QlRtJTJCSWlVWnFvUTl3cFNoTWpoMXhoYU4xRk1DSTYlMkZWbWxKaXBNbTNHaXo3WGRvaHhYZSUyRm81U2NzVFdWb244Wkx0ekN2M3ZVNGtLTXEwM2RiSnZyTk8zaXRhekFkNWlQbEZjYTRXTjNhODMlMkZpcVZ0RmFiOXVkVnd5THEwVzFIbHdpaXZNd0NldFJIYnFrajIlMkI4OGNaaGJjbURmcnklMkZPbnZidWpvZmlDODlFOXF4N2Jqejk1Q0hmOWl2MWwzRWFUMzBlYldhVjc5NmI2aGF0ZTVZRU1PYU1uUmNtV1p5VFBsTTI1M3h0dmQ3bldQTSUyQmM3bmlxdWRBJTJGU05jNVJ6VE1oMG8lMkY3eE1CcnJlOUpKSncxcmptZkxjRDV3cnJUZSUyQmFBcTZ5NG1OclhuRGc3OTclMkZ6cU5mYUY5Y2olMkJQJTJGSEVFNGMxejBYNnd4MVBwaU9NVTYlMkYzT2ZhajN6Snd0WHpJdm5IdTlEM2tmT1VjNTlqNVIlMkYlMkZvSHcyciUyRnlKdnRWcXRWbXZSNmhkNXE5VnF0Vm9MMXZyZWUlMkIlMkZkWmpPMzMzNzdzT1klMkY3Y1VINGdvUmlwZ2s1RXBtc2VpM2Z1dTNEbXQlMkJya2piUXpwY3hTbGlFTE9jY2NZWnc5cVN1RnMwcWNSY25zM3U3Mkluc2FSNFNEeWFVWTQlMkIxQWV1dnN4SWZDTnhVYlZ5UE9OTEpYcXliM3l1OVJWWjZqTlJqdGhiaEpWWDU2cHFoYXolMkJGRFdKU0VXaXhvY0hMQmdUR1NlYUh0S0hJak5YNTNxb2lIN1dIeUppY1p2JTJCeml0MXJidDFkQWZJcWFlZU9xejVYR3g5V3gyZ1pMJTJCOCUyRiUyRjN2SDlhV0hJZjZ5a051Zks0cEFuZVAyRDZScXZFcmNzJTJGbm5YdSUyRmNpelpKdWNXNnlIMmR2NHdIc1dWSVgxZyUyRkx0YSUyRiUyQnl6eng3V1hIZDlZeHRFMnRxT3RUeTJMZHQ3OUtkcEgzMWdEQnFidHR1eG11YzlzYTl4WUd4NmpYMXBHV0pscjglMkZwcEkxRThTSEh2ZTBUcmV0RDV6aFRYUHJNZHV0em54JTJCcTBobmU3NXhUcFE2TUw1JTJCcEQ5eUY0aUZvSWVkJTJGN3puY29WSWI2WVB2JTJGTTd2SE5iQiUyRmg3JTJGdGxxdFZxdlZXcUQ2UmQ1cXRWcXQxb0sxdnUlMkIlMkIlMkI3WVp6MDAzM1RTc2VaV3FxMFB6NnZTTnhEMGhVYWJJVEZSMXdRVVhER3RHaUtJSFVhWW96R3RjWVJueTBJSnFwYSUyRll4Y01XUkl2JTJCTG1aUnJzck1xNmF0dSUyRlVRM1hsJTJCdHNoTHhGd2RzQ0NXekRqeDUzJTJGJTJCNTRjMVA4dCUyQmN2VzlpTWN5aklPcVQ4WENPVDdFUlNKZ2taN3RFSE41V0l1NHJmS1pxNzFEOXJIMTJMdDM3N0JXcXhlOTZFWERtakc3YU5LMnV2clgzMFZ2JTJCYnh6a2FwOUwyWVhHZnU3aUU0JTJGaSUyRldOelFjZWVHQllXM0lWcmo0VTY5c09VeUUlMkIxJTJGak5uNnJkeUZYcnBnZEM5cFBTejhhWENOY2RKbzZ4NnFBamZST3lUZjQlMkZ4N3E3Y1Z6RmI1dU1KOGVGejlSUE9mVmxtMFRyeG81em5PUFdzV3A4JTJCQnhYNFdjZm1JcTBQTk1GMVhuMXR0czZPVjdzWCUyQmVlbkZMUkIySnc2JTJCdm5vTzFYNTVacVh2ZTlrR1clMkZpdFo5bGpGaGJOcHUlMkZWZWxScDNIOHBudnZnTk5QVGdPblJQdGI2OSUyRjR4dmZPS3olMkJpN3pWYXJWYXJVV3JYJTJCU3RWcXZWYWkxWTYlMkYzNzkyJTJCem1kdHV1MjFZTXdJUlBZam5SQjM1TUJUUnFTaENoT0pac2FJNEVZaVkwcyUyQnBXaiUyQnZEJTJGa3MwWXlvUk13clFoY0ZpWWhzanhqYXNqTSUyQkZPbUpacnpIZzFqRU5QclpObml2bUNXdjBCUWxWMGhQdVVKZlZYMHZPdkl6blRtOW9KJTJGMVFiVmFWcndrdnZSM3k3QXY4dXBRMGJ5SExkaXZIZ1JpREZzblYwY3JmU2slMkJ6empSdUJOcDIzJTJGdXpyRGRwcHhlJTJCOXJYRG12MmdlUExGZHFodSUyQiUyQiUyQmUxaHp2ZnhzclVoV2pPZXVCakd4SzJxTkQ5Tk14a1RJJTJCdHFYcG9Tc2h5bU1CeDk4Y0ZoekdlSnc1eUxqTEZURnZINXolMkZIaTluN3QwN25Jc1dKN2p3cGdJZVoxeDY3ZzNWcFI0MWpsQSUyRjV1Q2MyZEdxTnB0WlByUHRwb0NjcXphUjFXYXlCaDB4MEdvT2pqSiUyQkRMJTJCOWFlMmVOcDV0JTJGSnJ5SEdzMzB6cEdFZnVqbkUlMkJjTnc2dHhvZkh1emp2U0h2MTlhZnBuUnNoJTJGWCUyQiUyQnElMkYlMkYlMkJtSDFYJTJCU3RWcXZWYWkxYSUyRlNKdnRWcXRWbXZCV3UlMkZhdFd1YkkxMTc3YlhEbXRHUnE0RXpKdGdvcnhZVUk0blNsQ2hVckNOS3RoNzc5dTBiMW95Tzh5cGhWd0FyRVpGSXhNODFpblZFTWFJJTJCOFpkb0pLOVNGYlZvNnh1Um1RaWx3aXdpU3N2eiUyQlNIYm9jUlQlMkJ0Q0RLUFMlMkY3Uk9MJTJCWHpiSURvT3VmSlpwQ2VpRTNGV1pkdGYxZlY1OTRLcEdGZkNpaVpQUCUyRjMwWWMycjRVVjNybzYyYk9OYVBHZk1oa1IlMkZycElYNDRuJTJCUFJCSm4xMTY2YVhEbXA4akNzNjdLMFI4eHYlMkZQJTJGTXpQREd1MU9uRGd3TEJtbkNqR3M2M0dxZlh6JTJCdnk1WW4xbyUyRkZlZm85UyUyQjVwcHJoaldqZGRNaSUyQnRoMFRzaSUyQk5GN3NTJTJCUFJhNHhuNXdudmRSeFdHRFRrM0tudGZHVTd2TiUyRjV0VUxKMWx2TUhqSjFvJTJGJTJCTkYzMXJPNHdieDVUem96N1dsJTJCNDRDQmxING5qYlYlMkJGMDQ5eDRzcTRxcHluMHVjOTFibmZlZFN5NGlsemJlVW0lMkZtdGJ6bXBEOVpOMjFxMTBzenZQJTJGJTJCQiUyRiUyRjQySDFYJTJCU3RWcXZWYWkxYSUyRlNKdnRWcXRWbXZCNmhkNXE5VnF0Vm9MMXZyeHh4JTJGZlRqdzg5TkJEdzVwenNTZWNjTUt3WnI0diUyQjglMkJIdkp2N01wOWtUc1p2dHBxUFVPWWR6QjJhZzhoYkxiekhYSWk1TTl0bmppVG5OemN5QjJwZVVIJTJCWXJ3cVpPelBmWlc3VTA1VE1rZmpSQW5OaXRzMThVODRIJTJCU3pMc3klMkZ5Mm9LTmNtNXZJN2ZUNlROelQyNEpDcG5yZEt1UmZXYSUyRldMWTVNY3MyUDZhUFhVc1E4cFFzdDE1NVNwYjVjdlBPNXVmengzQTJzbjdHVFY2dm9OemladXhZVjljdW1MJTJGMnRDMjNXQm9mdWE3R3JkdWh6RHRiWDNPZDVsbU5lY3ZUQjk3clIwaEM1bE9OVFhPb2ZqJTJGZTJMempqanVHTlQlMkZYT2NPNCUyRnVRblB6bXNMWjE4OHNuRG1zZUNNZXo4WmQ4N1Q1Z2pkJTJCeFp0dkdieDRKanRCb3o5cCUyRlhPJTJCN3RDJTJGMXY3dFk2aFZ3ajRuZ3olMkYlMkIxNkFPY3k1Mng5WU83VyUyRnZXWiUyQmlsazMlMkJzcng2Znp2TmRiUCUyQmNBNjZvJTJGckVmSThxeTc5enNmbUxlM0wzeXU4ZVR6OWI5eEhkTCUyRnpsbjJzZk5KTmQ3ZTk3NzNEYXYlMkZJbSUyQjFXcTFXYTlIcUYzbXIxV3ExV2d2VyUyQnJPZiUyRmV6MjMlMkJxZWVDVlNPdXFvbzRaVkw5dlBIMUp3TzVPWVFaem9sak5Qc0JKeGlqMDhNVWdVSThZUFdTJTJGdmQ3dWJaWWc2eEZiaVhMY0hXUTl4U01iYlloZnhpUGhHSEdsZHhUcmlLY3M3bkVUT0ZYcTFiSyUyQnYwaEhpY0RHdDdmRTVJZEd1dU5RVHBiVDFvZjRRUFZ1MjZNMnRJeUh2MTRmV1VWUmxuRm9QdCUyQlVZTjhheXo4OWJmMHhCT2E3RWc5WkQlMkZ4dm4xczglMkJOYzU4ZmtoTTZiZ3d0azAxbVA3UUZxJTJCSzR2V3h6OG5iRUt1dFYlMkZmZWUlMkIlMkJ3NXExTiUyQmxNJTJGMmNmR3IzT0FiUXU1TFZIOGFkckhtTEpOdGxWYlglMkJwJTJGdHczbFZJJTJGMVZmYTNTTldZc043NlR6JTJCNVBmUnc4NFRqMEQ0MlhlTVlzWDJtZWp3ZHNFclBtSllOJTJCZjlFMUw0JTJGZkpieHZHUEhqbUhOOFdYOWZLYnAxNUI5WEczNWM3NXlEbkRzJTJCUnhUbzhhTiUyRlpXMzREbW4yc2R1NDNYT3NTJTJGcyUyQjMlMkY2VCUyRiUyRnBzUG92OGxhcjFXcTFGcTElMkJrYmRhclZhcnRXQ3RmJTJCbVhmbW43YjN1UnNiaWlXbGtubGhFWGhGeDVLejRRYVlqRHhEMmVKQ2R1OEhvUlNGNHhiMzFkZ1hyWlpaY042NFZKek83SEolMkZ6bXM0Z3RyM2kzcmRZanIyYmRTRCUyQkolMkZVUThvcFZxQjBISWV5eGJKQ1clMkJFZTlwaTcxRmQ4cXlUTSUyQkV2TiUyRllxVkMwR0VtTUttSVdueG1ESXRpUXlOJTJCJTJCc2MlMkZFYXNvMkdZT3VsTmIlMkZQak4lMkZnTWIyV1VlJTJGTDI2JTJGaXU3MG56NHdwV0E5ckhmSTFjcU9HVk5aeHFObFdHOWpRb1JZcFFReVJuWSUyQnNYMWl4eXJsWlB6YVgySlgwYWZ0REJrdnhxQXg0YXByMjJkZHRVMDElMkJFempOJTJCJTJGRXFVNnYxTTlpWmZ2UzU5cEh6bEhPano0JTJGNUZpeXZyYkpkSjczTzFaRjY0NTE2MnBNNUhpMEhzYUU0OWclMkJ0bDh1dlBEQ1ljM3BYcSUyRjNQWkklMkZJS1N2cXZFbWpxJTJCUXZXUFNuU1RHalRzSW5CdEN4cDIyTVMlMkJ5OXozaW5QM21ONzk1V0FmOVBQNXR0VnF0VnF1MVFQV0x2TlZxdFZxdEJXdjk2VTklMkYlMkJndWlkWEdLZiUyRjZMR0VRNVlvV1FHRU9KaUVSZ29tUVIyeXRlOFlwaHpkZUl0akxXRjJtSjVmeiUyQmVTV2ZLNjUyaGFhNDBnOEVpR2hDZm12Y05oMSUyRiUyRlBIRG1uR1dLeDFGUEtJMGNhTDR4bXRDb2pFeGtnZVNXQ2V2c2U5ZExlNnFkVkdtaUMzdlh2Qlp4b2c0VEw5NVRYVTRoZ2pYdElvSVBDUiUyQk5uYXNyNmk3OG9lSDg0aTg3QyUyRkh6cDQ5ZTRhMUpjZUphWiUyRnF1JTJGbkdvUEVsVGhTUE90WnlhcVA2YUlxSVU1JTJCTEprVyUyQkZlNjBmJTJGV3hXRExrZnp2dUxjOFZ6aDdZSVpvMDV0MUI0UE9OelpBZkRESFc5STNqU24lMkZZSnV1a2pFMzdNYWNYN0h2djBRZTJROXV4NEtwODczV2VkcDROV1MlMkZSdDlLMzFrOSUyRjZqUExydXBoRElYMGlXTlBaT3o5MXVuTU04OGMxdnhlMEUlMkZPQjNsT2RMdzZoJTJGaiUyQnNCMzVuYmFSN3dYcnFzJTJGRTRmNGU4cDY4dzJJajV4bmp4dm43VzclMkYxVzRkMXNJenhiNnZWYXJWYXJRV3FYJTJCU3RWcXZWYWkxWTYlMkYzNzkyOXpGZzlrRUFlSUhzUjRvZ3ZSVzhnVnp0V0tWeEdEdHJoT3JDa1dFM09KcDBPV0lYWTU0NHd6aGxYalFRJTJGUUVBR0tNbTIzS3hoZGVSbHlSYU5vN054enp4MVdqZHM4TDlveXhNV21EUTZIMXUwYjhiRzJoM25vRDFHVmRiSXZYSG1jTVpMSVRMUmxHZnJXMzBYQjNtdmJSS0ppcDVCMXJIWllpSmoxclVoUGpHYyUyRld0ZEhIbmxrV0t2VnJiZmVPcXd0dVlQRE9vcldxNVhaJTJCcyUyQjRNVFlQdDJLJTJCT2lURU1XbjlqQ1BMRVBmYnglMkZhRnZzbDk0WFhWOTliRmlmckF2blBjTzNiODNiNExWU2s1RDZNUmwxcFglMkZXUWM2QVA5YXRtTyUyRjVEemt1MHpUazNwV0ElMkZqd1BsQWRPMGNtckd3ZU56NjZnOTlhUHVzazMyaFgwMnBtWTR6aGtLT1klMkZ1diUyQnRhR2FRRGpxenFZcVlyTlVMWERRbiUyRllKdjNwWEdRZjYxZmI1bnpxdkJKeTNqQ0ZxcCUyRmRWWkxmclJ0OTkzZCUyRjk3QU90bnY4MjJxMVdxMVdhNEhxRjNtcjFXcTFXZ3ZXJTJCb1liYnRqbURiZmZmdnV3NWxXUDRqbXhnS2pDMzBNaURtMVJxRmhJUENoaTBCYUpWcXUzUTZJUzZ5aWljQVd3S3d5OTNoV00xa1BNSWhiTEslMkZXdHIxam9uSFBPR2RiOHUyaEdmR1k5TE50N1BVZ2lKTjZ5N3FZVVRFbUlRdTFMMGJvcm9zVk9ybVlYZVlWY3BTck9VcVklMkYxQXM1SEVNOGJUdERZa0JqMkg3eU1CVHJiaHpZeCUyRmFwV00yZERLNlN6aktkNFNwN01heFl6Y09SUkhUV1R4eWVQNW5vaW5uSGhiNXhKYkp4bzg4c3clMkJjWXM0NmpmT2lSZlZ6RlVSVXJ4bU9GcDQwUFl6emslMkZHQk1tU295em8wUGNmT1JSeDQ1ck5uJTJGamtucmxIR3hxTmY1U3g5V2JkSiUyRlltempVWWwyUThhT2NlczhZOSUyRnJjJTJCc2tpbmRjdVByYSUyQlNDJTJGRiUyRlNCZFRTRmFsMjkzN2d6MXV3akQ3eXkzaUg3TmMlMkZWRzlrJTJCMHkzUFB2dnNzT29VaG4xa0dpYkhvJTJGMXRXa3ZmVkFkUFdlJTJGdiUyQnE3dkd0YkJXQm4lMkZ0bHF0VnF2VldxRDZSZDVxdFZxdDFvSzElMkZ0Q0hQclROaUQ3JTJCOFk4UGElMkY1elhud2o2aEFwaVRkQ1lsOHhsT2hDQkNsYWQ0V21xNHE5Um15UzBhd29Xb243UkRsaUx1JTJCMXZPb2NZbkZneGtnVk1oTzFpSXZFaWVJYkVaYW9WUHlTa2JacEMxR2F2OXRuJTJCdEMlMkJzNzlFcmRaUFgyYWNhTm1pT3c4NmNUVzJPRkVNS3Y0Vkw1a2l5YXREYmF2bDZlY3FKdXhMeTc3MjJtdUhOYTl3RmMwYXN5RnhlbFdlS1FLdnoxaHVJMzFqRERrbVE2Nm1GNCUyQkx0JTJCMFgyNkhQVEdjNFBpdkU3SE5DMWxlJTJGMlglMkJ1V3JlUHFubzRwc1NnZWNXMiUyRnJSZmpXZnJaSnRNZnpoUEdJUE9FNDRqVjJXSEtrenMzT0x1QmNlQ2JmSTV6a1hPRXpuZGFMMjh6amh3dkZpRzdkTTMyczVMdmklMkZ5dkdSOUxhUEM5OGFOUHElMkZtNzV6U1ViYkRzbFdWdXJGZjdEdHRwYjk5RDRTOFI1OHJVNTNXeVhuM2U3JTJGM2U0ZlZmNUczV3ExV3E3Vm85WXU4MVdxMVdxMEZhMExySCUyRm5JUjRZMTR3MnhrMWhBUEpGeG9naE03RkloWTFmUldrWiUyQjdrWWkyM3dZaW5oRjNIcnl5U2NQcThiYnJtUVZ2WW1iWFRIcDd4bXo1TE9XTjdMdSUyQnFQQ1ZsNWpYNGp1WE9rYzhuN0xFMU5tREx1UnFDJTJCdmZ0M0llNyUyRjVtNzk1V0llbU9aU1lUT1FyWGxYNmYlMkZmdTNjT2FENWs0OGNRVGh6WEhYTWkydWpxM1dta3R6aElCaW0ydHR6N3dNQ1Y5biUyQldPQlQlMkZMS01JMTVXRmZPRjcwZ2VWbG5PdmhOSzZRdFIyV0o5TFd0dSUyRjBoN0VsVGpjZEVSS0xPdmJPUCUyRiUyRjhZYzAlMkI4SHBYYVZ1ZVNMVkNwU0hScEw1eXpuRU84UnJuSHhHOXZyRk9sZjlDMWxIYlBqT0dyWWRvTnglMkIyczVFcnglMkIyalVGVXY1eFpSdnZJYWtiMSUyQkZkRTd2dks4Wkx0RjNTSm14NVYxOWJtbWQ1eHpITThaYWRzTzQ5bDNoUDF0VzElMkZ5a3BjTWEyNjNmVyUyQjliWTl6ZHNnMlZUc1Q3SHZmS3o3ckIzN2dCNGJWZjVHM1dxMVdxN1ZvOVl1ODFXcTFXcTBGYTMzZGRkZHQlMkZ3MSUyRjlkVlhEMnZHbXY3NVgyR2tJNDQ0WWxoYjhuQU9WOFdLZiUyRklCSGh1SkxyUXRUOHlZVjZrZmZmVFJ3NXJMT082NDQ0WTFyMGdVdVlqYlJKRWlMOUdnNk5QNmhTeGJQS0p2OWFkJTJCRmgySmZpekROdVFWMjZJWkVaUDFFSE41alolMkJUOUtBU2NaMG84ckxMTGh2V0M5ZEREejAwckJydGlzYVYxN3Q2TmVORWtheW9WNyUyRlpsJTJGck12aE9wbWlZUyUyRjNwdWQxNnhiVXlKMXJWTncxaTJHTld5UllNaVNuRno2TGJiYmh2V1BBNDk3JTJGelVVMDhkMXJ4eTNGaDU2cW1uaHJWYUhUaHdZRmh6UFd4bnhyVEdsd2pSZ3pNY1N6N0w4Nmp0cnhlU2Rnc1pMODRuJTJCa29VV3MwQnB0R3ExZk9XblZOdGx1Mnp4T2I2cWFxcnY0dHozUVZrS2ltcmlpJTJGTHNCNzZ3em5EUG5aZTkzckhUc2g3OUklMkYzZTQlMkZ6bW4xdnpQc2MlMkJ5WFBpWlp0bnpuMnRMM0dGS1B6aFBPVjZRVSUyRmE1eFZyZHkzdnBiaE5jNXhQJTJGRVRQekdzZzIwYiUyRjdaYXJWYXIxVnFnJTJCa1hlYXJWYXJkYUN0YjcxMWx1MyUyRjRiJTJGNkVjJTJGT3F4Nmc3JTJGb3dzMyUyQkdhR0lmOFN3NGozbDlTSU5FWU1ZU2F4cFhVTWlGSEdGQjQlMkJJWTF5aEw4WVFRVlZvUzVRbU1nOVZxJTJGMnRyJTJGNFVPVllIaE5pMktpVVFzbDRpS1hGdWxXb1E5VmtuJTJGYVQlMkY5ZG1YZmRtWERldFFXYWU3Nzc1N1dIT2F4RGFKQjA4NjZhUmh6WEhuRG9XOGUlMkJHeHh4NGIxb3pXUmEzNjFqZ1hmOW4zbGlGV0Ztdm1WY1hHaSUyQjJ6M2RWWXNuM0dsJTJGRWt5biUyRnl5U2VIdFNXUnNmM25XREk5NGVwYzIlMkJkelJldWl4Y3BuSWVNMnB4NDI4aHJMMXAlMkJtZWl6UDYwWDBvZW9lNDZENmxPdUREejQ0clBsZTQxeE1YcTFBRHptWE9YNlVaVGdPbll2MHVlMnVWb0dITE05NHJCQyUyRjhybU9FWiUyRnBYT2MxSXZPUWNXRyUyRjZIJTJGSFJZWEs5WUZ4SXhwMzdnb1o4NTdKZnRwcHB3MXJMczh5Ykt2em1ITmY5ZG5mWEElMkZsYzczZiUyQmR6eTlNM05OOTg4cklNJTJCR1AlMkIyV3ExV3E5VmFvUHBGM21xMVdxM1dndFV2OGxhcjFXcTFGcXoxcmwyN3RoTTM5OTEzMzdCbWRtOSUyQjBUeUtlYjE4ZW8yNUcyM3pGT2JLekNsNE9vJTJCblBYbE5sUnNLbVY4d2YlMkJMV0d2TmdQdGZjaWR1d3FoUGMzQ0wxeEJOUERHdEw1bGpNUVpzblZlYXVyS3U1SWJlRjJJYTg5Y3BUd3p4ZDZmVFRUeCUyRldvZHN6TmpLWFYwbWZlM3BZM2hKayUyRjVsUDhwdkZ0cVB5cmFjc0dZUG0lMkYzTSUyQnp2alNQJTJCWXhmWll4NWJPTWJYTlV0c2Q2ZUZwWnlKeXRXMVR1dU9PT1ljMTVhbVBONTVwSDFFJTJGMlJWNm5ZUXpxWjIyMzFwaWZOdzU4cnYzaTg3VnpudHJjcjdsQXY1OXVPJTJCeVhNODQ0WTFqejJoSEh0cmxOJTJGUmZ5djIyVE1XRiUyRk94OTRZcCUyRjJNY2NjTTZ6NVpFSyUyRkg1JTJGSGtmSGxXaUZ6cU00QmpuWGJhdHg1alhsMHJ3bnA4MnBleWpuOWpYd1hPSCUyRmJIbjFaamFPUSUyRmVwNkRNZll6JTJGN3N6dzVyam5QTGRqN1FmJTJGNXVQNGFNWWVQSXRWUGU3enh0M2wlMkJmMlYlMkZWbG1GejNDSDd4akxjWnVrSm82NTNzTDlkWjlSJTJGa2JkYXJWYXJ0V0QxaTd6VmFyVmFyUVZyZmVlZGQyN3puJTJGdnZ2MzlZTThvUmI0Z1N4R1g1SkJ1eGhsc0N4QW8lMkJWOVFuUGpqeXlDT0hOVjh2eXNrNDBmSnNoMmhHNUNNQ0UzR0tZRVVnb2lOUnE3JTJCSDlJJTJCSVZLd3NkaEhaaUdhcUU1ZnNpemU4NFEzRDJwSmJLcjVZV1NkOUslMkY2eURXN1J5VnN0eEtLbUxVd2Q2RVA3eUhnMHZXTWNpQVB6U1hBaUtlTk9mRng5Z0VLYzZEWTQ2MnBmdUpVbSUyQjk2JTJCRjNIdTM3OSUyRldQTnpxJTJCMHExa2taWnhubjJtNzd6TFNEMjdCc2t6SHZjeHhUWWxySFpFN2JHS3ZlYjN6WjklMkZwQU5PN1lGb09LU2owdExtUUswUFpaWCUyQmN2NXk1UEIlMkZURFBkYkQxSlZ4WUh0QyUyQnJCS1E5anVQSjlzWlB6N1RQc3hiJTJGOVQxa3NmNU5qWnFCbzclMkJ0TFROVVhFJTJCaTlrWHg1JTJGJTJGUEhEbXN0MmU2NXQxUjllcjIxN0hGTWg1eSUyRmowWHBVYVpncWhhUjhqdk5TM2hwc082cDNrbk9POVhBdWVkJTJGNzNqZXMlMkZvdTgxV3ExV3ExRnExJTJGa3JWYXIxV290V0JOYWR4VnRoYm5FZUtJVlYlMkZXRnhBZGlEUEdHcTFURmh1SURjYXlveiUyRnFKZmtKaU51c3J4dk9qRWFLUzZpTUMxazgwZUxpVm92cEhINHBhdkYlMkIwTHVvVDQ5bHVUenY3MW0lMkY5MW1GdHFWcUJxaXBFSkpLdVZwUjdrcGtyTE8yN2tLdllYY0ZlZlh0YU5PYXFURmRzSzMyY1R3eHpaWERlMmJDUktNMSUyQk5XYXJsSWNTYTdweU9lUXVET1BnMldlZkhkWnE5Zmpqanc5cmxuWFMlMkYlMkY0dTJ2WDVJZTl4VjRWcENNZFZOY2IwZ2VQQ21IZHM1NVc2OXBQM2VKMkkyWDd4WGpHamZlRUthTDlSSHpLOW85JTJCTTdYMzc5ZzFyYm9mJTJCTk9ZZEk4YXY3Y2xJMVhhSXFJMFA1eXZycXYlMkJ0bjJYcjE0elc5YWVwQXhHdWM0YjFjRmVENlF6bkQxTkd6Z2RpOXBEem5YT0RiYlVkMXNNMlZTbE41NCUyRkRqUVh4dmY3WFQ2NndOODFxV3kzYmxJNWxlMzNJdUxBZHZwJTJGc0klMkJ2aHl2aDN2dk9kd3pyb3YlMkZGdnE5VnF0VnF0QmFwZjVLMVdxOVZxTFZqcmh4NTZhSnRWN2RxMWExanpuJTJGbGk4d3BqaUx4QzRoSFJnRGhHRENVbUUzV0lIc1NqUGw5TUZSSTVWMWpmVmRDMnclMkJ0RmZTS05Da0c1S2poa1d5dnNKYXJ5V1I0Y0l1TDBtYTk2MWF1R3RWcDk5VmQlMkY5YkMyWkIwdFd5UW85aEk3bWM2dzNVcGZlb0NEdURJa1NoTTMyZTVxWmZ6ZXZYdUhOY2VCaUZMWmhwQXJhVjBSYXR5SnpQUyUyRjdUYmRVbUZVJTJGZXBCUWlIVERmckRWRUQxJTJGV2l2ejZ0d04lMkZJREhqbWw0dGkxdkdwOEclMkY5aWRsTUg0a2ZqVVI5bnBLcXZmSzVqb1VLNEx3VHp2dlNsTHgzV2pObERJbHpuQ3VzcldoZHJ1b3RGSDVpYU1FM25LbTNuc1pDJTJCdFI3T1A4NnZqaVhuVU9QYzhlTDhZMXlIOUUlMkJGeEozRDlYbTFlOGQ1U1ZSdGUzTE0lMkJsemJWS1ZlcWxpcHJ2ZVpsaFV5QnZXYlkwSCUyRkcxJTJCT3NmeXUyOGhWNiUyRmF2YlFnNTNweFA5S2UlMkZtMWF4Nzk3eGpuY01xJTJGOGliN1ZhclZacjBlb1hlYXZWYXJWYUM5WjY5JTJCN2QyNXpndHR0dUc5YU1HTVM4WWlkUlhWNnRMRWJ5OEE5WEo0cm84aXJMalZ4NUxLSVFrMlNFWWwwc3olMkJ0c2gwaERXNFNWOGYxR0lwNk1sY1VnUGt0a2IlMkYxOGxtaEZSQ3plMjdGang3QldxN1BQUG50WWg4cG5aZnklMkZrYjY1NnFxcmh2WENWciUyQjdDak9mTjIlMkZLeEppd1R0b2lyM3Z2dlhkWWMxcEZuM212TVJ2eVdmcGY1T2tLWjMxUTRYdkx0cjlGaTE0VE1tNnRoNzRSNDRudWpDRmozdm9aVHhuamliaEZpTWE1N2FqcTVQaXNEbmp5JTJCYWF1UWxVZm04YXAwS2t4N3hubnR0dm5XTCUyQlElMkZXR011Qk5DV3g5NndFdTEwOEw1MFclMkIxJTJCeTM1a0trbDV6N3hzJTJGWFRoNDRkYmRHNDlYRG5Uc2gwZzNGdU8zeVclMkZXcDZ4M2cwVGswdE9WJTJGNW5KQjE5N25PMmZhOTg3UnhJRUpYemxmZUd6TG05Ym50ZGl4WVYyUElkbHZYSzY2NFlsajFMb0dRUHZlNTFza1k5QnJuZ0xlJTJCOWEzRE9uak4lMkJMZlZhclZhcmRZQzFTJTJGeVZxdlZhclVXclBYMTExJTJCJTJGelFrTzJzT2FFWVc0UjdRaTlzNVkwNVYybnBjdXJoTlhpekZFdFdLSUNuZTZTaklrMnFsV1ltcUxmNnF5UlQlMkIyemZhSVRVUDZ5alNFcXhaRkpmclFUeU42NElkNFNGU1hWJTJCcTZTdFg2NnNNSzFZcnBSVVNWJTJGMFdsbmtjZHNteGw3SWh6OVlFcmdGM1ZyWiUyRkZWcUxXa0hVWHk5a09EM0V3SnZTemZXYzglMkJVemxhdWlRNk02WUVMMDZGcnhHWkttdFJNbjVHbEdoJTJGYVRQdFkwcCUyQjg3ZkhhdjJoV1ViNDZGcVpiRjF0JTJGJTJCTVh6JTJCOTZ3cHFrV01WWjFtbUdqeUV4N0ZnSHh1UEZjNTFCYnZuNSUyQmM2NmVmcWZHJTJGbGJoQmpTRG1PN0F2UGx3OVpodlV5aGl0c2JneDVyJTJCMXhqUGljUENaTmtmbGNVeGpHbCUyRjQzdm15cmNXQjhaS3p2M0c0YXlPZGFkOXZxTGhiYjVKeGhueG9yJTJCZDFZb1huOWtkOXBHJTJGbmNmJTJGYlAlMkZ0bXclMkJpJTJGeVZxdlZhclVXclg2UnQxcXRWcXUxWUszMzdObXolMkZYZSUyQkI4TDRwNzA0UkN3Z2ZoUkpoRVFPWWg1UlRvVzN4WEtXSVVJUjYyVHNKREx6dWE2ZUY0a3JWd3Q2cjJqZHNzVXZlWFdpJTJCTWNWcUJVbUZpbjVXVkt4anI0UnhlU0RXMFR0MWxGRWFnckMlMkZxdVF0RDZ6TDhSN2Z0STBwSyUyQjhYOHlsRDVTJTJGRzQlMkYlMkJidm9qNDhSVFRqbGxXTE4lMkY3R045cUE5Y3hTdzZOU1pNZWRqTyUyRkRsVnl6QkdqamppaUdITno2b1F2M0d0RDhUeWg4T0pIbHppQ216alElMkJuYkNybnJTOGRoUnFyZVl4d1lhNllhVGozMTFHR3RWa2NmZmZTd1pqJTJCTHc5MDFZQW9oNUp3bFdqODQ5dzFyOW5PVlFuS1Z0WDFrdTkyMWtjZUNZJTJCbWNjODRaMXB4NmRBNndIY2FtJTJGZUo4WUd6NW5KQjRWeDhhQng1OFZDRmZaVXpvQTh0eXpnMVpMMzNvZkdMWnhvMWxWUDFsZWZvcEpFSzNUWmJ0dU5LMkhoNHdaSHNjZSUyRm9najhucSUyRlZHdFd2ZDNmZjREUCUyRkFEdyUyQnElMkZ5RnV0VnF2VldyVDZSZDVxdFZxdDFvSzFmdnJwcDdlNWt5c3V4WVBhWWlyUlF6NDRSR3hTb1QlMkZ2OTNxeFFzYlZHNGswUkx1aGUlMkI2NVoxaXpUajc1NUdFZGVvRE5SdUlZa1lzSFRpakxQdHhaNnhVU3R4MzY4T0tMTHg3V2ZGQ0c5MXJYbkNvUXdlaFA2NnZQdGNVOSUyQnQ5bmVyMTk2cWNlUTdiUEZjcjZSdnlyejEyaFdSMU00JTJGUHQzNUQlMkZyUSUyRkZYcUpRY1owcjVrVzRWYnY5WFQlMkJGSERNWnMyMmt6MFc0JTJCcXhLaGVpeiUyRkxsV1YlMkJlNm10NVY0UlZPRkdWV1B2QjNrYUdya0VQMmsya08weCUyRnVJQkQ1R2dlV1olMkZ3JTJGOWRSVHc1b1BSZ25wSyUyRjFqdXF0Q3JmcSUyRlNzY1pONjdlZHRWNVNBVHNjMFhhJTJCc255dFBWQk5iYXRSOGpVbFAzazdoaGp3ajdXTjhhVHNtMkhHd3VXN1J4c094d2pQdGZZMU9lT0wlMkJkcHJ3JTJGbGxNdEdqcmZxdWZhTGRmSWFVNlplYjV0RHhwZHowUXRKT3h2ejMlMkYlMkY5M3olMkJzZzg4YyUyRjdaYXJWYXIxVnFnJTJCa1hlYXJWYXJkYUN0ZjZOMyUyRmlOYlRZZzRoUXhpSEtVZiUyRkpYeURBa1NoQkZpTHhFQ2Y1dTJTSU4wWVdyJTJCa0w1UUk2TlJGZ1olMkJXd2tqckhlMVZud0lpdjlGN0t0RmI2MEhmckFkSVJZMlh2MWs4OEpWVWlxd3ZyYXRydnFJMUd3N2N5cGtPcCUyQlpmMlU3YTd1dFoxJTJCNGpJa3dyVyUyRnJaUCUyQnNCNzJxJTJCMVQ0a0FscWd2cEslMkJ0YklWTDdJbU81JTJGemZsTk5OM2YlMkZkM0QydTElMkJ1RWYlMkZ1Rmh6YmhhZnppT3hYNUtQJTJCa2IyNWt4dFAxbm0lMkZ3OHBIWHlHdU5SbjJuYmp6bTlVTTA1dHElMkJLVSUyRnV5R2xQYWVhVzBxdXBSeFhZMVBwWFBjUjUwJTJGZzVadHUyd24lMkZSJTJGaFg5OXJyRmklMkZVVEVWUXlGdk1mNlZYNnE1UFdXbmVWMSUyQnR5NW9acUxxbkdycXZSRlRndmFKdVBGNnl4UFAxbTJCOUQ4UDczVmFyVmFyVlpyY2VvWGVhdlZhclZhQzliNjglMkZLR1ZxdTFhSGt3U2tqOGxyRjdxOVg2ZzZEVjZ2OEQ3M0JWb1JPOGVtSUFBQUFBU1VWT1JLNUNZSUklM0QlM0IlMjIlMjB2ZXJ0ZXglM0QlMjIxJTIyJTIwcGFyZW50JTNEJTIyMSUyMiUzRSUzQ214R2VvbWV0cnklMjB4JTNEJTIyMjU4Ljc5JTIyJTIweSUzRCUyMjE5NS4zNCUyMiUyMHdpZHRoJTNEJTIyMTIyLjQyJTIyJTIwaGVpZ2h0JTNEJTIyMTIyLjY2JTIyJTIwYXMlM0QlMjJnZW9tZXRyeSUyMiUyRiUzRSUzQyUyRm14Q2VsbCUzRSUzQyUyRnJvb3QlM0UlM0MlMkZteEdyYXBoTW9kZWwlM0Vx7jMoAAAgAElEQVR4Xuyda6xuV1W/z+EiApYipRUBBUTkIlAKbS0gFwNeEiMfjDGC0cRLTPym34yJkS8mGuMNjfjFRPKPjTR4oUBoi2gpUFpouZTSw6UoKAKiIuAF5Xb+ed7Ns/ZzJus9e+9z9sHDztzJyX7Pu9eaa84xxhzzN39jjLmOH5s/UwJTAlMCUwJTAlMCUwJHXALHj/j45vCmBKYEpgSmBKYEpgSmBI5NwDONYEpgSmBKYEpgSmBK4MhLYAKeI6/iOcApgSmBKYEpgSmBKYEJeKYNTAlMCUwJTAlMCUwJHHkJTMBz5FU8BzglMCUwJTAlMCUwJTABz7SBKYEpgSmBKYEpgSmBIy+BCXiOvIrnAKcEpgSmBKYEpgSmBCbgmTYwJTAlMCUwJTAlMCVw5CUwAc+RV/Ec4JTAlMCUwJTAlMCUwAQ80wamBKYEpgSmBKYEpgSOvAQm4DnyKp4DnBKYEpgSmBKYEpgSmIBn2sCUwJTAlMCUwJTAlMCRl8AEPEdexXOAUwJTAlMCUwJTAlMCE/BMG5gSmBKYEpgSmBKYEjjyEpiA58ireA5wSmBKYEpgSmBKYEpgAp5pA1MCUwJTAlMCUwJTAkdeAhPwHHkVzwFOCUwJTAlMCUwJTAlMwDNtYEpgSmBKYEpgSmBK4MhLYAKeI6/iOcApgSmBKYEpgSmBKYEJeKYNTAlMCUwJTAlMCUwJHHkJTMBz5FU8BzglMCUwJTAlMCUwJTABz7SBKYEpgSmBKYEpgSmBIy+BCXiOvIrnAKcEpgSmBKYEpgSmBCbgmTYwJTAlMCUwJTAlMCVw5CUwAc+RV/Ec4JTAlMCUwJTAlMCUwAQ80wamBKYEpgSmBKYEpgSOvAQm4DnyKp4DnBKYEpgSmBKYEpgSmIBn2sCUwJTAlMCUwJTAlMCRl8AEPEdexXOAUwJTAlMCUwJTAlMCE/BMG5gSmBKYEpgSmBKYEjjyEpiA58ireA5wSmBKYEpgSmBKYEpgAp5pA1MCUwJTAlMCUwJTAkdeAhPwHHkVzwFOCUwJTAlMCUwJTAlMwDNtYEpgSmBKYEpgSmBK4MhLYAKeI6/iOcApgSmBKYEpgSmBKYEJeKYNTAlMCUwJTAlMCUwJHHkJnNeA5+TJk/9PDXz+858/58o4efLkWT/j+PH9ifSgz9pvuw7gdO0fpK173OMeB5LJl770pQNdP1580Oed1cOOHTt2tv092+dz/zZdHURP7ce5kiH92att5HlQ2z4MGdLGQXW5bSxtZ6/xnslzuWet3f3Idz+y2ksHjm8/49/P89rOQXWwn/aPyjWdF3vN7f3Y3dnK5Wx0de9733t5/PHjx3/ibPvy1bp/f6vzV6s3w3O+9KUv3XXs2LHH8/UXvvCFc9oLjPEwHDWGvJcxn4mTPOgE2GbM++2fwj7o9Wcrx4OO82yM4mz7ejbP7r3bdHWmsjiozvY7jrZbG++8ORsnut9+rF13JrrcJqe2tR8dnMmYt7W7n+d1/Gt6OJ0s+rdt4z/oeCbg2Z/lKtf9zM/9XLO/p26/6qB6bksBPCeOHz/+hLPty1fr/gl4vizpM3GYa0rar6Ee1NgO6ggn4Nl7Ch2Wzvd+0umvmIDnbCW4w5IddMMyAc/65uxsfNNB7z17zX/ttDABz/+9rs5rwPPe9773rpMnT24Ynre//e3HPve5z20k1vDW133d122+w9n993//9+Yzjszv+fz1X//1i6S5Trbof/7nf4798z//8+Zv//Vf/3Xsox/96OYz4EIESzv3ve99N99/8Ytf3PzzeTrYe97zngtFzfX3ute9VjXLczX6//iP/1j6wf3u1Oq0+d6fb/iGb1g+3+9+91s+9xr7xu/PfOYzSz/9ni8Y1/3vf//N3+5zn/scs12+5/9e4/gZi5/H3WEHaf8/+9nPLjIaqfX//M//XP7Gs7znG7/xG5fPHVv1pky5x8/0R3nyWfvgmlKulen//u//bnTND/qnT6M+uca2kF2duH3uzhqdqwdsxc/jAlw9fPKTn1wW6I985COn2Cf/YYzf8R3fsdizeuqY6YPPajiEsWuzY5iki/w2kECbtvtN3/RNi73QB+XacSIrx/rhD394seuPfexjp8gO2/DnAQ94wDK2Cy+8cNGBcxuZowft8YEPfOBXzE3096lPfWrzPXpEpurS53TO8l3Hz3O1N8agfmjXzw960IMWX4J/8fvaNtevga3RbrQZ/MtFF1206SJ6fvCDH7yMk+fxwzWd2254qnPmh/1n/PgUfpAzfeLnX/7lXxYZ8X/8gnLFD+gn0avP+Pd///fFxzJmx8G1juGCCy5YPneefvrTn150MI7f8SBD+8pn+4p/dD6OvsV7aVMd1Lbpj36tOh59UH3wNsaym0v7Rn8YG3rmvj5LW1Zv2qA+hP/zufa5Bn4Yw8UXX7wZ+iWXXHLs4Q9/+OYz8lXGnbP0R19G+65r2LV67dqk/pXf3Xfffcpaqszrg7UVnut9/P1FL3rR5vLjx4+fuOCCCybDU4M9088333zzEtK6/vrrl4mhEjQG23eyYZA6fIxX4xwNEWP5u7/7u83tOM4PfOADixNy8acdDJEfnLEOuYaH03JCYpguCl0UuZ9+a+j/9m//trTF9V5bJ9FFW4dPOy4QfC640uD5/a//+q+L42k4kIlgW4xNB8t4NXQ+O8HoQ0Gljr1j62dkqoyYIF0ImPD2hWfpWB7ykIcsn5U1na/e1McIZroAuaDSrtePizoOXDvBubpgFkhwjW3R3zpYba3Osos/zk+djLvd6gFwrWze9773LVPEe5D7lVdeufke21JndTwFf/2MvpTjuHB2kehiUD0VwD3qUY9ang0w1RY6ThYF+33nnXcuYPGDH/zgIjudrQPVsdM/P9MHFxja05mjS2xEWdgH/u6GhUXaDYvznN/IvBsknqe9sqi4WKFvr6NddfXQhz508SXYjd/XtrGjvQAPfdHe0efDHvawzXgYiwsb4+R5XluQ77389nvmh76A8eNT+KE/yg4Aqoz4G9e4McSmnCf81od9/OMfX3QIQNL+sXNlB2Dzs/MUGQCw/CnAr30iZxd/5Glf8Y/Ox+qwY6ZNdcD3yoX+KIvqePRBAANttcCmnws06Zu6/cQnPrGMzfnIuLRf7ZPfPKNgic/aZzfdnY+M4Vu/9Vs3z3jEIx5x7HGPe9zmM/J1w9M5S3/0ZbVfALTrX4EsbbEuKD9IhPbRwXV9UTf8TQDH31/84hd7+YmLLrpoAp7FMs7iwwQ8u4lhE/DssE8T8OzutCbgmYBnAp6doooJeHYB+wQ820HHeR3Set3rXrcwPDfccMOCRssouEMDNYt2SxnzuaxBd2LsdAwncK9sDwjfXSRIWacCMhYdlzkoTQoiFgmXJhf9l9b2Mzu2NYanarM/fFfK0d0Kv6WJ6Q87PndJZRq4191lGZ4yOVyjzPjsDq60aXcaHSe7tLWwH30pE8BO1p3qN3/zNy87NXcmghvH4K60Oz90INtHf2RlaLe7zo6fa7QT2lRmXFOaWdmX1eO+hmW8prsoxuWuuaFKrkWm7iTZyWqL2h3XaF+M4du+7dsWkFdKuyyjn7neaxg77AU/DUny/zI+jF+5Vp+0o26e+MQnLm3B8KyNjT47lne+852LTu64445Tig3cTWLrDWl1flYHjgfbdzzd7WPjH/rQhzbjhDH4p3/6p0Veyrl27dzRxpCTz0Cvyp5dsH0tk1XmoGwdrIn9HlkNbaQMIu3IWCHPb//2b99cRr/Y2fPDmPU7ZT6qP6535w+rYxi7IS3YHdkU2i0TUPssw4FPbEjMscI+yH7AauizytDB6jlHy8TXP2GzMtBlQiojvve5XG9bZXiwUe0U+5CtLvu6xvCoo/rt+oiy5mV7OvcbMmZe+KOfpr2GtLj3H//xHzeXIVuZsI6ZMTz60Y/eXPOYxzzm2FOe8pTN54a0GqJF3/apuixzV73SFvagz7jppptW/RlyVLddR2R7aP+3fuu3HPKJSy65ZDI8iwWcxYfrrrtuyeF53etet0zCGmGp/gIecg908HWofKcyMRZpRu79+7//+809tG84iQVfx9PJVsCDYWtELGTNERnDSRpgwyDbAE8nYcfcmLntc63GST/XQjWMDQcpbcrYdBIFeSwELkhcr1PF6TRcZf+YwPajlPFI83Ov3+HYlXEBT8dW4KRuGUPH3BCIn5HnWs6LDr8LwxrgqSOtbnFSzfnRtLlevX7Lt3zLsog254Fr2YV6XcMg2l3H1rBHWS3k1zyXjlkgjL0jU37oW8Fy83MY+9r4sU11c+mlly6LcwFPp3UXlXe84x3L4gRlXvvvAuCcZGwF8LZLP72mgIfrnQss5OQh8MNnNy8jKCiIbq5Hw8+1YRYFgSB9a7ha/XXMhBacCx3vuNioN9oTwNGHxz72sZsx0E9CiPwAhMzzoS+GUzo27hXY43O0TeapAGHM4enmZMxvUfb/8A//sPhawluOiUW4AEM/KnjDNt/73vdumml4kv8jL0HOCHiae9c8H+XVvLv6YGzU/uDvlVc3xOMYm1bQz9Vn/XFzDRsabYjd9YHnNvw/Ah7kyk/zRQvsGAMy5odw1lOf+tTFFnxeN920o575u7JoDs+4/DZc+bd/+7eLnfe6hisNk6JPfQVr7kte8pLNLeTwTMAzSvkM/z8Bz+6ZNhPw7CRDFhR0d9jPE/BMwNMk8gl4dhK7+ZmAZzePcgKeCXjOEJqcm9te/vKXLyGtv/7rv152HexqRPGtXnJX1kRIrqvDo6fuxkDsMgegZdCvuxOZCNqXsqSdhkq8BmZF1gBE7E6r4S3abfVHwyC0626wu/FtiXStQGtyrmifXUArArYlLdNO5acWO052C80fKuiQgUHu3b02bFfL6M6JsJosAvJdG79MGfpyJ9/QZZP/uF89ny6khQ7cqfC5IR3tgnYaQnIM3LeW5NckV+TlTqt6pY3ukKtbqe6COf6ubpBn9aw++a3dNdRT5u50DM+2kFYrO5785Ccfky1lJy8b00T7LhywOtrhe97znlMYHsfMeAyrNrzV8Y+y6LyoPpQdc64Js16D7TbkwFhkNctANtRDm87h6omdbysEfQbzv4mtfh7DW7KmtGkfkKNJy8jW8Bb2J3OCnhu6tV1+O+9os+yT19C3Vj4R9tPn8bdW4dhvZOFcwAYFj1QNOmeR6+iDuecNb3jD4kP7XICW4cfKvSEdxul8pF/ez73OuzLr+GLtkbCaeu41tFempf6ojPO2ZGbnHfetFcsgg21sZcfJ2BwPY2lITx0yFm3kkY985LHHP35ToLyZ+/ZjW+EM93lNiw4qC9pqSOu1r33t0qeyYoTl/b+sKe0YNWAeXH311YryxEMf+tAZ0joMCHT11VcvIa3Xv/71i9G3JLKVPK3SMa6M4say9NLPGmFpY5Srw2DC65z43BJaDbq0MYZsm/zuZOP/LlZdMFqxRF81trWyVORawOOE7+LPM0pFlorluS1FXwNwLXftgjHmMBTwOM4CuV5vv3XKzeGp8+zC1nDLiRMnNiaF7pqTYB8aAtkv4MGBrQEeZNoYvfoohVz7ZgFRxshTvVWvXP+EJzxhWTBagWfuSRf52m0/V88F7A310Hed/5jDQ99ctFuNVuq/envSk560AB5AivaGntRlF8gCnrvuuuuUKq1WHZmrQr87pxqu7AIzhoeQFfZhSHosS3duMnct++YeQn3+H9vRFxS0E3pYC13iU6o3bQD9206r7zrvGKchF8aifmjP8GMBDzr0+4Y9GtJhzunzmqvUfDT6VuBB+NT5g6/y/i6Mzcki9KbeCL05fhZY54VzheeSeuCm0fnL/+mrmxbua56MuuIa70H3gvkCns67htvRjRuz2jLt1Qc3v6fj7NECXfwblu5mxzVlBDxdj9pX+qQ904464HvtpMdJkHZgqHMb4OlYmEP2qSH2pkWMgOc1r3nNKuBhnisDw3DoyJQJ7PgVr3jFAnge9rCHTcAzAc9OeegEPLt58V0kJ+DZrcCbgGf3HJ4JeHYTmCfg2TlLbAKedYZnAp6Do4zzukqrIa1Xv/rVy26kLEAz83s2whq9iXjYITWz3R0rKNvdPr/LkIiS2e14TkaNDbTuboQd1RprwLNb/dFdSFF4mZ9Sok3s7E654/d72uvObUT5ovfutMYdviwFbJo0KzsNZd/dcQ8za3hnTFouY0VooUl29qm6LY3dagEXRdqTHaBvLhDqWUaooBNdGQYpnd4dMm3KgtEH72+VVsM+PWyxyY9rIS13yJUFB/T5I2PVBMjaGnrSvri2YVzbbnirn3lG2buG7uo6Gt5hHrmDZxftLrLJvD1QknNf3LFiF7U92CJ+GA+hMj83fOj4kbl0ekN3ZbK8n9/YnbvmVt+1woXrGE8PitNGy/Cgj7WkZXa2awxPQ1f02THrE+ynPgnd9xwiWQFkamUeMjek1dBVw1tlKPF9+oLqspWVfM85SYbumQc9ANB+NyxLWMVQCfNLuy3jZkL1GNLqGS7YRKvoOs8bAtRvcW+TnPUFTbovw9ME5voybKLVVYxlrXCkdoqeHSf32r8yy8qEtihU4KehSuy0MqJ9/UiTltGtzE/vaaVsGZ76nfoFZGGf0J+fm0ZAH/Gj+k/SRHpYr3YDA6o/fte73rX5ugwPtsu5eF+26xOT4Tk48Fq945prrllyeK699tpT6FtvaGa+VDXKWjuozYVQJTNJjL9iBE6q5gPwvQ6cRdp4e42zOTwtFRzjpziGniraie7nbRVbzbVxMtKHjrklkY3NdzK3Tx1DF/9+j3yUEYuHE2kEPI6rFPI4/oZKkKXjYIKuAZ6OofS44+F+9U+/1M0YAmhoBCBrLkGNDtnVYbgoYiveTwxb2ylt3FJ8nJq6RF51es3hKeBxASpQK+BpPwtyCt55TkOdyrNVPbTT/KwuGKXxG7pD97aLrFv67hgKeFjwdajIqqD38ssvX0DOZZddtgyreRKCB2Sqnph/5g8U8PB8AQh9FhTTH/NU6HsXV/yC9ty+FfCgD/WMjATmzeGpvNoOIML/9xA9rt8GeASU/N4GeFwsC3iagwbY6QF4CpfrC8g4KkCATbhCUNbwDm0pV44lUOds+NR5xyyQYd5R6uwCWcBD+4YfT2fbaz4Y/RfwqI/ab3OYCniY7yPgcQzNT+p46ptaTSkAY3wFPOTb8FN/5P/Vwwh4BPMFPAXwtK/cC3gYe/2/dshYtHPsrAfH1gdhk85P0kS6YbKvLUsnRL0GeABLX/458fCHP3yGtA4D80zAs1ulNQHPzrH5/EzAs/MKlQl4JuBxwZqAZzdpewKeCXi24Y/zOqR1/fXXL0nLr3rVqxak3rBB0W4PJ2vScmno7oT5vocKlk41pMVuz8O0ygKUrSiTAbIWaReNowB2oGvJvSQ9i7rZUbig0wd3Hs2c75hbgeb3jEtZsAPo+Mt+lNXq4V49xIx7vb+hnpF1sM89z6SOx12RO5IewrctObtja7jG8B7yVc/I3cofnuuOEFtpSAuZNhHPcTSkBQsgwwONLbvUhPSee9Hd8elCWuwEHSs6V7dr79LiulbpGDaA+XBHzZhr8+7kqldk1KR9wicyHOizFSbezzNqj8qvY0Pu2jmhDvXT5M8xlPrsZz97YXgMA3RX606S32V4mtiJXMqIGMZh4TfkwC5WefUdU7Tbyh7syJ06z7C/ZezK5DTRdjyfRV2SFOxnfYjjKusEcyILIBuNDPuqF9lLdKFvanircxmmV1to2GMMab373e9emJaeN9S5it2p26uuumpJVG9xQfVs2IM2ygiUWaUfhDvHTUv9SMfJeGXsyuSVyek4RyarjHkZjuYRcn/D+/al52UJKPmbY+aeFjX0vWgydN2Yac9WEWIHvsZonKvKvaHnphJ0/GWfe3ZWmdgxpMU92jn6d56P4Tdl0ZCWye/Y2p//+Z8vDM8MaR0GvXPs2LEbbrhhCWkV8IzVDzrNOv8u+GOpd+k+nU1LIpvDAw3ru45a8dKwT50iDlUnigPrYo4jdvHoxMM5r+U9dFE0XMNYm8PTcEABT9/JMwIen1UHU9qYBV5n0zGPC2Sdlw5mL8DjxIKx8nPl14nXvKVWRch20Tf13JAWi8J+AE8X2G2Ah0VLwNODBwt4CgT2C3gA0nsBHnWIngxDsIiYg1SQV3tEl63eKeBBdoIcQF1LpdVDF0mcswtXS3eRu7YHeHGOtdR3zOEC8Jh34Nj2A3hop3lbLjbYhyHdhrSwXQEP/e+hlcxP7+9Jy920dJx1ZbXNbYCHU7O3AR4BELLiQEcBTyvq/Ez7gp/6plZpsXAZrkIOHh9wOsDTkBYyar6h/QbAqs+nP/3py1Ec2Eor87xekEN/OGnbebUN8HBfw2zKeAQ8hgR7tEIX/NHmbbN2hxzrg+t3q89+Ru5r4+x49E0NVeJDPCm5KQICHt9phj2+//3v3wx7BDzOqQKebRttbF4/t1/A04pKNgjNGawe1gCPIcpZpXVIAGdsZgKeXRZgAp6dN97jYCbg2TmifgKeCXgm4Nl5lxZAewKencrP0zE8E/CcI7ByGM3edtttS0jrb/7mbxY02xBFE1CbtGnlA7uDVu+AhEXhIHJ3uE0eA8mLZgljGAJhx9EDo6QGy1CwGLuj7k4LebCbcqfapFdYpDWGh129z+jhfzI2PNeQDs9yd4gcHDPXlIpnbLI3fds0ffN7GA13V03abkiLnYj9YIK54xlDfbUD7ne3BW1uv3rPeBy79zeM14TBtdcPlAKXUbCd/r9vS0cuZTLsB7/VDc5ijaHrGNlxqTNkUtvgXA3HTLKoO1EZJP5vYicyccdOe71GG2oIhL4b0qGP0s/IovpviLKVLdVBWcoeYlZ6HP2pB8C4c6/hvfGQRucdMmlIq7trFy3sUTod+Te84XOZE76KoWfSYLuGD5BbGR7mhXMG+XZeqauGdzqehuhgR+wrYSw/l+FplRb32id80POe97yF4WmlpXZe9qZh2TJR/Ywfa2jMuYnNlpnAX8o0bWOyet7Qc57znGWD0TPC2iZnZNmXHi6oncpweJYW+pSBK9tTJqtn8pRlpg8Nafq5RRRleMb5X3vGNuxjiw0Ym200mtDkZ9cX9HXFFVcsupRx5v76MuaCLC3fr70Vvn6rDFHDrfTXPtcHl+Fp1WjPfqOTrQLexrJ3/E3UVhasMy996Utl8k485CEPmUnLhwV4jh07tjlukvd+6EA72foeogKB5nmUPscwfF/JNsCDQRbwGEJgQdFp1QjPBPDU8PYDeMw10mj5zUJRwNPTW1s+PwIeF0YmgzRrQwIFPD3Zs4AHx1PAUwegPMaQRstdC3hKOddJNH5ewOPiyvjXAA/fuyiODq9VSw3dYVO1r4IfHUzLtcdwpfZewDOWpRfw8Ow1wGN+zgh4ehCeiytyEOTy3C5k2wBPFw8+r4HOlrg2dFeQvl/AUxvoy1D3A3gMj2CD2ix2oG4Zu4CnYbwCHkBHgQfzwjnDGHqUhToskGiIroCn+Q+AnL0AD226yGMXz3/+81cBj+BvrDR0XhwG4FGWjG3Ms6JTZwJ4uI++dQM6Ah4OouSHsewFeJh/2vA2wNMDQvcLeLAdZYxdrAGelqLvBXjo25VXXrkKeLpOjYCnNukcKeDp+lLwW8BTH1zA0411QR2dxGfonxui7BrWjUrz0Ap4/vAP/3Az5vkurcNAOl9uA4ZnAp6dSq0JeO7pBFvYhAl4JuCZgOfkZl4chOGZgGcnDDYBz25O1gQ8hwhczrSpCXh2Q1oT8EzA4y56Mjz32biUyfCcXFjCCXh2XxNyupDWZHgmw3OmeOSc3/eGN7xhYXiuu+661RweqUEQqi/eaziAz2P+i5UdDX00Tt7Medo3jMVv47ClUPnsIgTN2tLChpOgF6UFaUfKswfUNU+ieR6lR9cEz/jNHWJcfcdWKyIaP4a6NJbM54ZNdBrNbSHUYeiq+R+ElQwztNRz7Cfvh/E6cimUzSijtfG1Ysu+NT+J5zaMaaiL71ulR/8tI0Uf7nahsY3RE7c2ZwRbkPZvbkdzXsgFMZeg4x9Dev1/w3U9Fdt8Mdq3LL35WdUtn1sd1ffCNZ+nuQc8twfCrZXl9jgF8nPMcyNkWv1pb83haai2uQDotPkAfb9Vwzj2jX4a0qL/ljQ35wPA0zCZY+F6ZdGcD/pAX82N4n4T4KvPzsFtOTzvfe97l/l72223LfO6R0k0PMuznYfI0DBI9dny+1amoWN10BAt9zp38Cs+r3bK9w0t4VMMWTSk1XAl/tJ2eWFoQ4jqqiFZSt396Xu7Oo95lscv0E/9KH1dC9c19NzPzUHrgXw8t6X7zlm+6/h7Wnh122RewpXqqofwtdrVdYe5iYz44bNHY3C/PoS/MRd6wKi+oGOrr9qWR9m1BpvQ52HntQXHP4Ytucf0AGzVcTZ0VxvWjxoO4zf28Xu/93szpHXYCGgCnt3E1gl47reY1wQ8O7KYgGcCngl4dti+CXgm4NkP/jivDx688cYb92R43FGw87EKZGR4xnCQO/wi6pHhEWCA5N2ZluEZqyjK8PQshW0MD4nKZXjcnXaH3GPNW0VQxXbxb/WSjMN45kUZHp5vBUuTBJsY2WTekeFxp9Ak1+6OGxemzyPD4/0HZXhaHWcbZXiQoTuTsnj0YWR43IWV4WGH4/dl8s6W4WmCaHfCsj3I3V0w49nG8KjbEfDIjjCW0zE8a28CRzbqq9WFJBfLLjBv1hiensNzOoZHppTnlHWVNWD8ZXhkDhhP33/mXIOh8Vj/Mh9cbzsjw8MO3Eoa7l+rLtzG8HRewPDITNx+++2rDE93za26gbGxsmdkY72n1yPzNYZnPG+nDE93+NsYHq5veFQ9IBfZDHxqq+LWGJ73vOc9S2htvwyPxRLbGB706dw+G4YHNqt6QPcyk4xd/zkyPMpsG8Nj1SR9tAiGz9Mf62EAACAASURBVBaL7JfhGVlqGduR4bE/B2V4ylAzx/GLypV1Tf2X7Wqi8mR49gOjDumaV7/61QvgeeUrX7lQll04rFLBcHrYoCCnoR5px4ZH6mwb+mlZohQwBuJEreFhLHXChn2aOc+zWwb6jne8Y6keKZ3eUz6hX0fQQDsNsbRqbK3UkWsb0mi4DqfW04xVGyDHewp4mCgtmy3Ysp/owDZ7yBdtsziVHm/llc8GCNpugVABnPpgbDrYLhyMywV1DGmxcAgk0IegsyEB5Chl3WMG6jwanmIR1abqUOpEGB+LtnbCYq4eq7cCuAL4VhNVLtXBmi0zxobPWmmI7ejcas99l9bjHve45XC/hu7QpWOm+kz99ATtnsbL+D1dlj4DGPwZcy783vF0UVg7ZsA54aLQa+hXbZw+u+AVwBbMdM51brafVGa5kN59991L2KSLa4EGfVT36M9k6/qnLvL007O30H1P8LV/PSyUqidDJsi9FYcNrQHkndvoX9t4xCMesYSrCdGo2zEsqW7YKCkPN038X3/EdR0/YxeEc13ltGa3/L3vPOxhsYKxnkBMHwS53aSMCz6brvpn51tPuGee2veeLt1DXv07fe+6Y9v0occhjKC9mzb1iV34DPTneGqbtUd8k7bdiq2G1ceDF6vPvui3+uh7C11f0ady57uXvOQlM6R1SDhnaWYCngl4NIYJeB6ogznlXJ0JeHZI6pZxT8AzAY+AYgKeU0+anoDnsFHKIbb3mte8ZvXVEmsMD4/tm8NLAXeHB0IWhXOPC8YY+nEYTBhZAHYo2xgeEX9p8pHhoR37zhHvIumidihUdx0wPO5+KtYyPO7q+K5Jco5rZHj4v+NhR1Eg4TPYETax0R0ifWmC6doZHmUBWhFB2+wi1xiejs1zaPiuY28/7f/I8HQXqP5HhgfmT4anrE7PG0KO7s76vqVS4O0zO3F3xH27dndNXE9C8l4Mj7so+i0LgBzKWG5jeLSbhkN6IB99YGyGaPm9F8NDIYDnOzXhk7455sc//vGnMDz2Y2R4YEK0S1/X0t0r/WsSdRmenrG1jfVUtvzde7GJvlqDz9pgzzppP8YddXVt/9Gl+uUssIYc6jt6r9cgH5gGx9tQtLrFR3lWEbovI7Q2T2FWyvA4R/hdhgc2scn5fqY/6pMQjfNt2+GETVrumTKer7PG8GhryLBs3DZmUoYDmRjq2Za0TH/WGJ6yPfSJuVqGx2fDJmk/hJXtH7LX3mpHtbUyPD0IcT8MT/1cGZ6y7NsYHtjUHsJY32GfR5a9oTts2HGWjUYW2nlDz9rmZHgOEeS0qSYt96Tlhp50xtznJEfZPZyuOTwozcWQ66VgR6PSeHroFRNKkNKJ1Je4NQQy0olMAJ1Pz4AocOh7XAAIdfrKRkdLH4if61wKFmxzpI8Z1xrgo606ZBctrvV65OWzO2Y+Oy76rHxxELZDH5vrgU4cW6lvXtTqZFPW6LNhSPXPdT6X76TAu+A1z4U+MFldSJBFFz/bpYJEx814/b6HDaJnbaSApyGtESD1RF7yPtSRjpF+W0FEv801G0M6Op7aLN8po4K85pox/lZp9VC+2jP9aRhUu2tuC4uidsH7lqx2YtOhzscqpVZaWY1G253PPqu5Vzx37SWn3Oec5/pW/ambEVABwuxXd//VMxubhjobyiqY8fsC27UQMfdwrSGdEcw3l825w0LjC0bRq3ZRMIs/MhyKztzwFLyPCz5zyrH1gDpsTZ9JHorzoozAttBjfY3VV4yxcuGzp4jXnqvn6op+CuAaukPH6rk5hR1n22meE33CjurbBQZd8FulhY17TX1QDzZVZzy3lWLbAI/24G/lir90HtFvx9nQa9MK8GXOQcYlIGvF3QhY2XS4mW0Yr+tuQ3etTFOf2OYMaZ0D0DMBzwQ87oIn4LnXwghMwLNzcNwEPBPwNGemwEsQMQHP5045TXsCnnMAVA6ryZtuumn1pOUyIqXcuqMsw9NrmABleHrEeSdJ6UE/b2N4QPWi5p7D0/e2IJMe883uukmM7iJA7TIf0MxrIa2yGoTGZHi6u1IHY6iuFUzdLY4MT6l1dx3bGJ4mucKeeP3I8JDc6+6h79XqDh8WRD2Mb7l2TNV/Qwk9X8Y2kF93KdiCZ2XwfRNYy/DI/G1jeHC0yogzhfoGbnfsI8PDsfs+A735uUxWGZ61ROXujqs/nrlWvdWwjSxod/juSHsd/dGexxwIdYBt+ryrrrpqYWAIezn+MWnXHT797ucuVA11lPno26mdE8jPXWfDHmVlKyP63qqdMgHVM6EXx8/vNQaq35X5KDBv6I0xluFZY0vKPjM/nvCEnVcUYaMmj3Y89E3bYbduaKkMzzj+vg+O+5U3PtF5gg36uTbc8ZQFcCz8lmUemWWeYwXiyMB2fpbdleFpiH0bw1MWpJ/HJPcyPK0orE8pw9P3hzWk5dynff0dfXduIbeG+pC1Nj+uj2V4Wl26ViDCc/2+DA/6W3uHY191w3MJJde2mzxtv6rbhsmbyD0ZnsNCOWnnLW95ywJ43vKWtyzGVONseKaAp9UuhgZomu81UCa/k7Ddbyy1E4YF1aqgLhAN7/T7MdegbTWWSp5EgYAOnVwTP5cedpHiO94xxg/PbU5Q8wJqwEwKc524v3FvDZrrnTxMQCch13tNw1gsELbDxBNsllqlj3WkfO6CpvwBoDoAS5GRW0MadTY+CwejbrAD8wXqXHkGi7RAgnH2gEafi8Nbe2daAWzzrhq6bNgHeXVhYzFwocSZ+7cu8n3RbcOBa7kt6Lw232v8TD/bDuPV/pGD4d6Op+EBnLR2hUx16HWkl19++dImgLehpc6rgveCoSaYCtr5u7lGyGkET7RbMIt9aNcFP63E457aMGNX/wU8hNscM/1pVaA6Q+fKuLl2zfnoeLnP8SDftXwW9KQ/aw4PY2jljM9tSLZ2Xv11gRQ8rYVK0GtDxeoNG9F+mDs+m8q8MdzOGFuJ17PDGIMhTfTdysHaiO03pEU7a+FqfE0BQvML1RM+oXOk/gndd2ze33Lt5rO0ny2/r5/3M2PsO6mw377froehNmQmsG0oumtKc9BIf+hcXgunArI7/re//e1LP/ourfqIrhcNbWsfM6R1DsAOTU7AMwEPdjABz3oy7wQ8u+zdBDy7idoT8HzplHOBJuD53LJCT8BzjsDKYTRbwHPLLbeccnS67W9jePw7yLVJy6B4d3UgcKuuXFj5XYantHdDWqVNG+oZkwS3yaE7f840EfE3mfcgDA/ticYZY191UCoW9C7Dwa7WXUdDWt05soNwF9GxdcxNhEQfa9UCyIEduLvLJreWXSjD0zcvrx2AxX09REyWib65mx5ZNsbveMpkVc89n6b3l+Hp92WysLcmQlb/sDprDI/sHfdZQcbnViaV1WpC7lpoZUxUbh+wfe2fHaK2gCzXwqfMD22kybzo3GdzVo96IFxoX8uC0IfuHNtvGR6+M8TMjrjntqyFlZC1smBM7o4b9mCx64LXectc03+U4YFZdMywPbILTWxtBWLn6TaGpyEtxrI2toYlmb/aAs9dYziwR+U+hqcbLh8ZvoaQtI0mt9YOWjVahoezeryuYQ/OJ+Kn4R3+T/sUJPDDeAz3jCE3+4P8tYWydGXJ8QlN8l1jeEjqLtOCvetrYTi0VezH+xvS6ut9aoMNV/l95+w4/jI+PFP/3PE0ablzuGsFdtdogPbbkFavZ/y1f87/0paQnWOuzhvqK8PjPJ2vljgMdLPSxq233rqEtHhfzVj1wS0FPBr2aGxroSXuRYGt7GqIpe8ost2eftkFEgNx4jCZnQBj/kPL0psDgaP2/tKM2wCPCztO+sYbb9xIjjG2SkeQ17wAr/NZ9MeJ2/L7Ln49qbb0eBd5ntvFWVV24vFdSyTrPHsdYMP/e9IuY6uD6DgNVyJzJzL60lnyfan16q0VD/0ePbvgtfST/iu7LhDN8yh4G00avTk2wlt+rg32PW8u4LTZgxQFf/RF+0d/2ilyEPA1HEB/0JO2TVjRktrqtpWGyMJ5RxWQnwlP6AwbnqW95hjUkVqK7dxTPs3haU5Rwx7KqgtEAU8/u+Dyu0cP6C+0JWxnDcyjG+cYB4SaS8Z3zu0ukBwQqV0U8NTv0H8rqhp+pk9rQJPxNCzdEH0Xaec59mrYq6XotVmehR31YFDbrd3yd7+nYsu5XQDLQYj2WxtkjObd8LlheGwTWfLDZ3L1+Om8RS7ewzUFFaMP51504Fhqvw0BAVh7sGePVqCi1PuxA8fcQyW5X/tsWLHhVsOT3G8Onr5WG+dv+q2mFTQs200n81lZdM6iT/VR3fZz/Sk223Aw+mne25pce3916PfY0O/8zu84tBOXXHLJTrLZ18DPef1qiQl41kNaE/DsvEsKJzIBz/03spiAZ5ftmYBn9+ydCXgm4JmAZxeJfc0AHs4t6U7YITRRq1U6a7tDUfdaklmT/vgs2ueZttuQVneaPZ+lYZ/S5+5mRMmtWGpiYI/mZ7fgLqrsVin2t771rRtRcF3fEN6D91o5UhAOem9ba2i+FOq2HVXDWF1sRoanz64OOrbunE6cOLG5hWtbded42NXJUJSto72eSdIEw1Lo/dxdIderc3bQsgDdRZa96+fSweP42SG6W+zOUWaGcZbV6TvfGq5Rz+imCfk+D5bEXSdtd/wdJ3ZXO9HmGbPzqm+bLttD2Md+86ye0aHNjgdn9vUItbUWIfi5ia2May05m/727BFtpHodk5YZr4wEslOWrUYqw/Oud71rT4aHkLSyw1a07eqfz32HWVnHXu89DW9hd9p8k9DRv3qqb2LMyhf5NEGWMTv++q2yTGU7SKKXUaht8733NKzWSrQutNiKZ4bhc3y1CP2UySnDg3zWEoPLxNY3lWWv3yXpvkwRITqZM87Psu8dM6F0+8792mTDcA1JOg+Qhwxt+6l/9rnojLnh962I87n81ub5u9dsY9nLytfuxiot5qrPaKiz98gg1pfzuSGt3/zN31wYnosvvngyPIfBbt1yyy1LSAs6VAPo5Gz82EUO5fX9LnWuBTMYoAvmCASk1nHyLh6lx3uCK32wT6PhtK8YekNXa/HjHnTVd2k1Dq0cMEBLHemDL67jmQ31dUFpPoBgQsP2upaB1sFSgWNeAbKz/315KDLqolW54iScbMTJ/YzevKf0cw+n8+/oTwCCI/flkdvGwkIgzS7o1B74m3bSXI8eM8B4WxLseArYms/Ryo8x74Qwm+MAzPm5jr25V1ZsFdjx2f6weFu6zH3acsMBjLEncNMHbYZFpZsIx0Q7AqGGLqtbZOq973znOxeA2EWuQAC5XXrppYs5VM9+iQ17kCiycQ626o75pVyRu4AFW2h4Tx33pbA8hwVJ+bGhMCS0DfCwSLvQNXTXkGyBXfNj6ne6YDT83O+74Pf4COzdoxRq510Ut1WQosdueFjkDY/yjLVwGqDIcWALXQAP4tfH0Ih2x5y76aabNk0hU79v+JnPaxswxtyqRm0WWyjgtZ/oruASWTieHra4LYeHueM4Oo96WKjgpaH3EaTXbnmWcxubt9/VZz+PYMb+NH0COTYX0PGPIfbmoa3l0XEf80O5rp0ujU29+MUvXgDPRRddNAHPQSbGtmsn4Nl9l9YEPF9a2J4JeL5xI4sJeCbgcfMzAc8EPBPw7I06zuuQVqu0CGmp0O5KSnWXZjRUczpqcWR4RM60aUiDHYJhljI8rV6qmBsyGHdQPfSqFGqTeZsY2Df1drfU8zLcvbBr8e3KyKfvniqSb2XWaB4df8Mson3aNymvFHKTlpvMW2aJZ5GQrA7L8LBb8tqGJcvMqGf6IjWM3Nz5MubuZDuWUtq0I3PAjs3kZsbrmLnGXWQZHr5XltuSPJvwWdaA8bdKC8ZyjdVq1YlJvuwCZdb4LKsBOyFrwn3qn37KGjEPeoAjffBwuL5moowVLMha9UsrmdCftnfXXXctMq2dopvS5ryOwp+yWs5nbFh9NqSFXjyfpywI+m/FnfpvAj73NrzN2GQ4RoZHfSAjbYSTaVv95zUN77TQoAxMbZnvZRYYbytHlVlDcYzNaxhjz2dSV+ij5yKtvQ5kZHhgaR1/2bvqH/tqEnZ1uNeSMobxvB6dqEPs8Q1veMNXMDzItuy1n5vM28+dgw37tA/ooExRz8xqlVb9Mf6iicq2V1ayDI+s5Fil1bXpdAyP/qxjayh2ZGnsD9frj8rwVEej7pBF7y9b5H0Nk6+9hgi5/cqv/MpkePaaDAf9+80337yEtG699dZlMlSJrQpo/LghkJbDNiTA99KR9E3lYzwaN799RulUHKeG0QWynzu5aJ97pAgbBikgqeMpPW6IoY4TOZgXwbVUi+hwdVhdIPgbC0DlpE6ak4QT7WFrypKQmWGT0dm4aPUAs8bSeQ55HzqBln62eqkgqVV3dTbNc9B5I1ffkcVYHD+/xzwvx0/IzFwCQpdWYTROXsDDfS6e1W2BbPVa+pjx96Rl3g2n3l0I6LfOkz5wuJv6NlxZp8q1z3jGMzbXQEPzEk9+aFc5I8MuvIQPPNCRUG03Ccq1Ja7Vc8EsQNHFFgDVfANtuICdfnWRr81L6SO7pzzlKcsYBEX8Vk/cp10go86nvvPNa5jLBTzIzH5gy35uHha25th6cFvtuf3vAlvQ0RdpIpNW2jVE5RxE1pWF+SAAuVb/rG1MutFCLg2dd9FijhjSayi+838tzHU6370N5PR75OthnsjX6lLk1dOZuxjXhp2bBYUN9bT/4+aw/69/Zfz+H5m4rhTMFrQUpOuPGmJ37rmWnA7wOJ9bjVcZj0Ddfrb/1XkPgh0BT+9pWLb+CXtXTthd5WJ72hT+7pd+6ZcWwPOgBz1ohrQOCm7Wrp+A596LWCbg+dQiiwl4duxiAp4JeNY2JhPwnFx8xciyTsDz2YW9moDnMFDKIbbRHJ6bb775lOQzH9ODA91dlT7sjlj2w10Uv/ueLdtsSABU7y64iJrFxt14qyIa9uhBdS5Qsk3sTFuB5SJepN0d5aMe9agFddsGjs03KvO5DEeTucdqCUN0pf67QypV3pAgu8y+wdv+d6dVCnlkOMrwlDbubrnsnVQ0fRgrjZAnzzWkAYvDKzr8XhmNOyhsRDoaxsXKEb5bS6QllOCOmGtcYNCfO57xnWHa0Tj+vlriTW960ymHEHqPtjnqVkYAPSkjbPepT33qwvBwACA/2I0yHc/haUiLkJ5jrp5hBHoGjItE2Ttk0eRvmTn63UTSuoMuNgJ4vitL43iatIzOPISSPlhEUCYLucnk0S/7VrZSlkmbaZVWGR7GJsMznmOyFgLo6wfK8JRZYpytwJO9GeXTM2+cazA8a9V4Tezt/C1DOYa0sCNZrdMxPNXVmksva9K5ObIa3ktfTfpl7ltdynzSh9du0V/PeVo7k6cFFduWncpF5mWN8UFOzqumFdA/r28eZfNl+i6trkFj0rVzEjvtO/OaFK7ceVYPkm3YtwUy9g07VfYd38iyoyv70fBWE7td15CXdtp1FFn98i//8mR4DhHrbJp629vetoS0oEBVSieVizfX66RR+FiZ1UXIydPDoDoxxgOg1kpIWWwESxinfWrm/Ah4+oI+jF7DxVhdMKB9NUgWI433ec973rKQuFjgHJ/1rGdthtYzaQR2a/pgEulgeG5PJLY/HX/bahlzQx2dYH3xYqt6aAfAoyxLm7eUtycqt/+dzK3SKM1qOITvWsZbh9IcHvIzKDvmBzlIuRfAEtLSATRO3lL8jr8viB13lzxDPXPEu5/VB+0IxtDt0572tE3f+CyYrT7ogyAP3XD6rX/XeXe8jtMQbcN4HUMr8DovGL+2WTDHYqyMC1i5vu02dPekJz1p6asLBsDnyiuv3HzfTQt25KaDuev7mpgfvp+J566dIDzacsu0CwYKeFp+34W/Nt+NCeNSlwU5jkudNNejYXZlVDDL372ez2V41xbslmgjC/XQgzPpB2G8vn/K8XVsDfVsAz7dRBkipf3mizU83Zws7IK5xw/2qW5bpTVWGgrM6VvD1Q3dVy76jlbG8l3ttv6ppw63Ag+AYLsdTwG7eubvfUfaGPZ0TaputXVtpKkBAqzmJ9G3rnOOs+8MK8jBHqsrfJD/L+BBD46zoefmjrkxYey/+qu/6qNPzCqttZX2DL6bgGcCHs1mAp5vWWaQi9AEPBPwlE0rqzkBz850mYBnAp5Cj/O6SgvAc/LkyU0m5utf//olnNDd1Vo4BKRaarm7FO5t9U+TwdaqEUr1c60IHJQrygcpi5rpTys5ymQ09AH747ObSFa2p8ySO98myYH8n/vc5270yXNKRXZXUioWxO/42S17BsaYDLdWjcR43c10XGUyYCvc5dL/7orYXbjL6Y6qx/H3DIgmGzsefnfHYj/YtRoOYddnomZ1hpwaBoEd8HBDdmayXejAMXCWjBVSrWpp0jK7K/tE6EXb6w5KdkV5fOQjH/mKA828ht88yyRkPjdp1THTB79n/Cawd8wjw0NYwXEyxlLwOoZW4JXhwY4cZ88bIkxiKK521Oo72jYsxTVXXHHFKsOjDsvwoDPDJrQpw4POZAq683c+yCCU7W24BxvUxsrwdJwNPZcpbKgDhqPVMspxZOW0I/7ekHMZngKYhrS2hcC8nja0rfos7KLVi7Tp/6vbfu7c3sbw1O82ObuHK45veLddZNcQZSslZXu4RrYIG7Wt6rnMR9MNusCNgKfjqd+qbrcxeV0fyrjZJn0ow9V+VCf0W/9UVqtsT8N7jEE75b76RZ/Bc53LHVd9E9ciazePZXVqz/gUx9Tkeuc4/noyPGfA4Ox1S18t8drXvnYBPKXKW2XlJMS4mo9RI8fJv+9979s8GifnBMXIS5X2BFep8k42nGXfIdMF2c+lhmvMfB5BWO9RLqW9Wcy6s+ca+vX85z9/ATxOwjo/jFqalQtZzAU5LH592V/Bif1pfg5jXju1uXlLOH+dE5OojrEAqC+ZxAnrDDvZeihkDxUr4LGfOPbLL798Iwv02HDCaGfeA/DT8SIL5cRv7ec7v/M7j/HOHX7oWx2d7QJeBEjkmnlvnQjXEjJTxnWetZ0eJNmS+1Loygp70GaxxbXD6UbA03cuNXTXcEBBwQh41CeLuY6XajI/14Ya6mH85kvR/+c85zkL4OnJ0eak8ccu4Oocx+78xXnbZsNBze3ocQO2abvNVSrgqSwA4M2rcg42bwfQtQZ43KQIwLQjfY/2szbvWkGK7tdCmgW2zDlD9YzZzVJPluZ5yLqHye3lg7cBnsqoOTw+F3k01IW9C9qwO8ObyJH5ww/99x1b+HhzfmrDTchGL+pmv4BnrJx1/MhMPXTedvwFGvW1PYHZisjOTf29c762yrP6jjXtvOMEYJg+UX12buJb+sohx4JdFPC3orLjbKUsYXLHXbvT19CfefDgXjPnDP4+Ac99FqlNwPN1G1mMDM8EPPfayGUCnt1k7gl4JuDRcY4MzwQ8u0dITMBzBqDkXN5yxx13LEnLZXhA1C50ZUHcXfC3nj1SihYl95UFRfDdOTsuUK27iCYD8ty+36m05tqOjfZKlfeshyJ1GBTbIkTVEJp96o7zyU9+8lfslAsKxhAecvHcC3ZRTbIrq1PKvTruOHu916CbUqaVRRMGSYZzx9AwVj/37JkmM7sLKpPFgt+Ktb5RvTva3tNDJaHSDfWw45Kahr3wQL8eyFeZ9C3iN9xwwyLThiq5nhBaE65to7KWHUPvPUiyZ6msMTw49oZMbJvnNcmfz9VPc6PKNHl/2bvaL2yFMkZGyrj67nuIaA82hmfQ/6uuuuor7JY5ZUgLO2sSsu3WftGXIUnsvGytMm3FIQ8sq9Xk7DI89RewevqY8XwW5dWQVsPHsIP+0KYMzzg2n1eWua+WQM5lO+uz/Mz49X+MRTurn6IvHfN+fPd+GJ76XZ+LvmRxeA5zvQyPYXXmiAwPc+6DH/zgplswPzI8PTyzLHsTtRsyKvuEHMumwvz2vVSOD7vQxlpB2vFj4/6/lVlrrzQaGZ7Kuj4IeWkzXV/6XPTv/Idd0Rf2Ghge7b+2jC8rw4Pc10JaZSz1O/S5DE/78Gu/9msOaSYt72ci7eeau+++exXwsEhr1M3V6eFULRscS51d2DB8M9I7YVquzURdC2nV2Jrz0CqtGh7jZVHVObRKC0PS6TW8Q/6I348lrrTH31o22BCb40c+BXhdMDrm6qMgD2pauh75CiSbq9STlhvGG0si64hYSAQ80LTKs7Sx78nib3X4DV06Tu7z4EX6YDs4RcuBGWNj4y3rbZUWDk/nAbMmkIBWXgvpFci94hWvWKrg0FkBwLvf/e7F+VQWBe3KgTHoePhu7Zo6VZxx8zxsf6T6GwbpIlldFeS0FL9VWhyTsBfgAViP40cH9MGKOj63SsuDFBn/WlgSfRtCYD6Zz8NnQyhdOMYqreYtdaPRudpcLXSgLfVE9I6LvDX/37w7T8p2rmrPzFv9TnVLv9eqC3luAf82ELIfn3ourhmrkZxnDaUjU9MPsC8rE3vwIIvz+9///gXweD/6Ns+ngAeb77xwbJ1bo6z68tCeit453ENRxxxMn6GeeFaPSTAHqWEr7uE65cRvQU5tkPFo87Xbhrd6cGZ1SZ9d/5rDQ9+64elp9x1z00R4hnLrcRj6F2z3N37jNxbA8+AHP3gePHgYE2sCngl4XCAn4NkNb+qMJuCZgOcw/OzZtjEBz79tRIgcJuA5W2s6t/ef11VaE/BMwDMBzw4jMhmeHUc4GZ5TCx7O7fKwv9Yn4JmAZ3+W8n9/1XkNeO68884lpPUXf/EXS9kdtJy0ZauxGvPv59KaTE4pca5pLHYtDMA15ic0GXJbhUtDPWNIp4fSNfTTF9cR6jEEx0Fyfm5OUkM6hrpKoTaHhz407Mf/mwPTz2uOqyGthkD4bDipcfJSLTy3+QAAIABJREFUtKX9pXU1eWhTx9ZcpZao9xTsfla3ZTj4TsoVPXnNmP9Q2bREve+uwT6Ud8t6CW0ZWqDv0t2lhv/yL/9yod/HHB5esqnMSpUXzFj9wd8NATQM5U7SMIn3jqeGa/PIoe1jy9LxPU6hoS9ocEN6zDVtrFV39M1cspalN5xAbkP/T0Ug/6dvhMQEs85B+mXVITT+2ino1RntW9VDHsgdd9yxabOVhWvl6sq+OmwYrydKk2vW8Kj3Yqd+RlbaekPPPR2ZMTc84JgLZmmvL/21zfM9pFUd14c2pIWsPTaD+aLfRtamGCBHw5LMQfN8+G01acM7Ldde64OhtS6z2K0y7ktSe01z7ZqT1aNEqqeW4tcft0102cNp9cn1l9iUTHb9UXOyxkpZ5zky7BqhPMaTwnvYYtfFHrDYdUAbxjbtG/Pyt3/7t5eQ1sUXXzxDWoeB5W6//fYF8Fx99dWLQonnqlBjwSivC0TLh7vw8tk4e0/kbSJZjZDFYu1MFwxJAxvBz1ryJ/KoI+0EZeK5+JOoa24Lp9H6/bbST3MYuhA2Xsz9TXhlPC4kzWFpzJhJ4eTs910U6c9aHLqT6HSApwsGenPxYFI1ZKMd9ewQx8M9BQg9C8b2cBAt124OTxN6q3OAaRMAdQDkZJgPVJDXmPm11167nNg8Ah5egNmyU8cmIKEPTdTuiafKEt0KmtCtYLzgveAXuRU4IC//X30WqFOq72JF4qm5AbVfdKBt0l5Lbh3XWJbfJNbmnrn40+YLXvCCze1Nct3mS8gvMj+N3I83vvGNC4jShhh/866Ya9pPdcjY1E1z7diAKOPm3ZHMKajuMQnIyrndfDT644LBZ/82Ah5toXke5zvgWdMPtjUCHu2ZvwkMsOWetyP4AcyqWwCIYLY5ldXtCHj8f+cm/SyAZS6vJTBjS86xgnb9C+1Ut82R6Tyt/6MfghzsZQ3wMCdMbMf/KJeuNfShGz7tnH6utTmedl8bbhI+z1JmXV+bIG0uI3L7/d///QXwXHLJJRPwTMCz+/Z1ZTEBz+5L/Sbg2Skn52cCnm/YyGECnnsstjABzwQ8E/AcBoo4tY3zOqTF29I9afmaa65ZGJWiUUusQbqeOsvnVjWMoRoR+ch+iJbZRbgItWKp7AU7lFL9RfndbVTcY4mv/QI5i9qh+mV4nvnMZy7fr72UkJ3Cm9/85s0j2E30BXtlAbrDbTVPQyUNA5QhKAswMjz2iXG5y21Z+lil1qolAI+sALsuGRl2zsq54bYe6KVuywJwvzvxjmtkeBqWrG4a3sC+lCWl1SYiwo70QEr72dAl78iSEelJpjyLnZM6r32239ts2L5iW9pa9cS4enyCNkQYQdaINvj/2qm91S1hBcfMoXo9/db+8zzH3wMlu2vsvOPZlu/yuS+hlXHBTn/gB35gM1TaWTtduuxlD86knPmWW25Z7u17f8qUtcplZCO7O1fesDK21ZAG3yvj7uQ7T1sdSnv9vz6CPvR4i7WQFs8Z2aLDXwoOt0XGV3236q5sOjbSdyQ6d2B6PEWbcKXHD4zzVx2WoaT9MjzVD7avPrFB/W5TIGBinWMN9Yz6VGLjS0L9vvbVPvH3HkVgu/gE5wWyszKNPpTht33sRhvsy0OryfG5fe9d7bnvbXS+004PPNVnwfD87u/+ro85MRmeQ5o7N9544xLSotxXgNEzA3x5IMYl5bZfwIOxNFyl4WEIDZusOaqWt/Zk021gB5GUXmRBdUGHxtTpkbfj5Pu+7/u+5XMBlcbPd695zWs20mbC+/LLMexRZ8lnF5IR2Any+K1T6ITpwo5j0rnTH50WYYttr5ZgUjlmwiBOekp/lXHfCm/IjOd6AnFLeum/L7fj+wK7hrR6rkRzWprf0dwAJry7Kxyt1HpBUUNglRFgwX6PdHrtFsejQyzgaVh27eydAh6BLr/bH/qpPaFrXznBdTj8vqnZPnQMbCJcrCil79H/gpi+NoOwsk6/Z5XU4fPs5hgU8GifzeFBT+p2BODaECETy5jJ5bnttts2c4H2DJPhnJtLA1Axl6Qgr33ti2G5vpsfr2sYr+6ui18XWuTrvOBzw8E99mLNhqtPdX1ILvacNcMYuwHr/OyGpHbXM2mwOUEOPkU9187xOfpF5N7cRgc2brqwB/WJXThPCtQ5L8p2W65dG6k/rs4LdrpucK/gpKkUzTds+gS+3M18T0dvPg927lgakq1MuzGhb8wpx8y9DYlpr9VbNws+a8zhmYDnkKbRBDwT8LioT8Bzj82smoBnN+l+Ap5DcrTnoJkJeHZP/hakTsBzDgztgE2e1yGtG264YbVKq6ECd58gVZMx+Swa7W7KBcMdIqi+98gKlPkoWu7n7i66U2xoqDTryPC0SotD2NzZcTiZE4MXLPq5zFEZnle+8pUblTMm3wvFtTIuyKJ0LRQl70rhh52siZSg/h6w5i6gVVpjJY/0M2BERoQ+9J0+DWtATbszgmlwBwTD5WdemNnQojoz4bU7Je6Rci1lzj3qEsahBw+WvSvbU4YHJsqxQav77O4iO89apYUsevhcr2tlFkyO42yydQ+eKwvShEnvqyyUk85VedJGD8DjuQ1xleGxr7A7shFUlskcwtC4my1bB7vimLtTLiNI2905lo1tFZTvQ2tIq7vg5rYAeEzax/4ExbA77kyx755Ajc3LqDEG5xJ0vT4DllG7aiVP2YWGA6rjkdXxb3zvicINP5f5oM0yfLUL9dlwUE+RRl5lirS1VlPSF9q0rXH3f8C1Y8/Ly4KMtjqGe7Rf/QWVWb4njfCWLGv9IPYoyzyOc1vScp+Ljtf8K89yjShL089lk3rS8lggo5C4t3bu3O5a03Ad65r20pBWk5bxFdoscnBudt0ZWVbm/hrD03dptdJQ+TAO7WsyPHua/pldcN111y05PJT7Nsu9ztnPzYtofL0KZCJozCi+i0rjqiq3VUoFPBhXS4y7SDsxxgWyIa06Uk6XlYIn/GLfOZq+zslxtjqMcn3BlLRvK9G6+PMZOt8j7zFcF0MmjostY3dSICvHWcBDGEOQQ/6EFRkABEtOezIvz+Y6qfyW37PAOE4q09RDT47uG+51Ksjcxavgp5Q5Yxmr1JQ1Y9YJNbzFwizgAcBZCYgdKYs63uq1R7ePzqavDVkDPMhI3SODNVBQAMs1BfZ1tj4bsNcqNeRewLM2M5sPQD6DlTPIxfHjkAU52F2Px/fZI9XvwsDfW6LdHJknPGGn4GMEPLVH53NPWmZx1T8wtwS5UPgdb4EtQNY+AcC1/0svvXTxC8i3QPXMPNlOyLnz0zwJ2u7LUw2/Yo9rZy+1yrClyw1Dd4zosqXV2PsaMDrTcZ2r+5hHhFP5QUduOsY8QgFrN6Cdm2NYuUcroG/9zraTljtnu/j7DPpT39S8w9o/9/b4Bed287O6vuBzLNEv4OlLq/vyW+ZEw3v1BdXRNsCD/BxT7aXtOP4JeM6R1U/AMwGPO78JeO67mWUT8HxhYZ8m4PmfRRYT8Ozm80zA8/lTXukyAc+uBM7rkNY111xz1/Hjxx9Pd//0T/90mdxF7S3pbXKiyB2E6m6ddrhXhqTJgKWr+7kMx5gM5s6vyazsoNyNjgnMpfhBye60rrzyyoWFoErJvj/ucY9bdpeG7hhDma5bb711YXje9773bT7zHHfBtFWGA2bhsssu21zHLthzH7or7Hh6BkSp0u6OYW7csXJA2LaQ1jvf+c5F9uyo3TGMY5YhcLffcGVzWOiPbBJjLoWuiVdnsl1lzdbo/R7I151jHUdDdT3ci52Z/RiZgZ43RHJ6E6sFMw1daT9lJRsaaKinfes1zIm+ABCGr2GTtb1Kq+7QpywILJ67P5gvbQxWb43hGdvueTVNztUOmMuENPmB9TH0yniUC7px/tIvXzZJ2zJO2Pu2kBbXqTuYK30Dc0G2D4bHSjba6s7+TPd22Kd95bN2iw7LOMpGteputDuZA+RgO/RdmSIr5cX4ynC3sqfJ2dvGNbKUZzr+g96HP/GwQXyfB0yWcW+lbOfsyL52rvZFv/UNrSAtM1OGp2e7ySDShsnFjFEb55kN4fZZrZTFtlq0oLy5V59am6UPfcec149Jy9vkTb+15/qapon0/KzKwutZu3yX1vHjx0/Md2kd1Lq3XH/11VcvIa2Xvexlp7y40lusuEDxfd9SAY+hFw1yrB6wrbW48gh4pPgaS+VZPg9jLAhba1OwIeAhV0dQ0pDWYx7zmKVdJvxIOTKpyLHgB8Ms4JHqxbh78ByLHc+zD32hoQtwAR+yUl7N5yFfwoWwIa0xh6eU6Fvf+tYlZ4KFWJm1SosxK7OnP/3pm37SLyuNmpPFmI1zoyf1XOfSsteCoDWTW8tnQX72k8/KqKCbRUXHMAKe6p/wim2xqNpWKyFaHedijAx7qJhtlO0RMCkvbYuFuzk82ELDuGtyqIOlClK5svDYD3JnBB4NVW7LebBfa3PNe5hTAh4WcAFvgR1y1rZ70jL6EGiySBkmwie0vL0VldzvGJCLsi/gaZ7H2bg1dOiizWdlOgIeQx3bwGzHiX0YSmbMBU4uTj01nP73sEXsbu3lmx3n/xXgAcg5t9lcWaJef4wtCrRbvVTA07PPGBcg13t6nAKyFBgxzx13AU831AJTdCng6caE/rS8m+t8LjJ33dqWwwMA60ZdnfRt6Z2nTZ+ozkb99VT/5tsV8PRoheYjaiv04dd//dft0gQ8Z+MYeu8EPBPwTMCzw9hNwHPvBdhPwPO5jSwm4JmAp8dE+HkCnu0I5LwOaf3Jn/zJatKyOzGG1d1xQzfdrY8hLR0mC0mTzGQjWgnSHdVIS0qBN4zVz91187msAEhbapGkXdFz2Y6+S+vOO+9cGB53sk2Yo+0e5a7xt/KDPrCTfexjH7uxCHav7lTKUtVcaNOk1Ya0WuHCzl+Z9uDBJgjS5u23377sqLsLY/yyHc961rM2n9Hf93//92+6wmd3V9zXygxZLXbqsl0Nb1WXgqcmKq4dGsauTt0iI+2qob6e7wHbZZ+6UyzbwbMb0oLJcsw9vl02omEPnmXSJuMvRa+dc419aAI2z/S9VfShScutKNw2toYr2ckaHiGnyt0fic0+G1nZpzEUVAp9LaTFjlPGkWvLPjo/xqRV5cLzZSLLdkDhu5tm/NiJY+CzY2A+2r8nP/nJi731rJaz2ch1rqIrwzUNPzJGzx6iL2VmmwiurJlfMlT0Xztq2KqvvaH/rcDDxtVRXxWC/Mr2num4x5D+GnNUn9oKNOaRYfwyPIynB2/az46zNgLLUsYCu638Chjsb6tasR1l39ehOKe4p+kGTRzuq1Qaim/FVosqeI4+A72uMevYSM/e0X9h551TDYdXDz0/qpWGPXiw15cB1B6xtZ//+Z/XN5+48MIL56slznSS9L4//uM/XsrSX/3qVy+GisA1wlZmbatqGF+8WcCjgXYhwYh0ittyeLoottQVMNYJ0/G0EqAOhooV7+GzTqiAh/wXDbGVQoIcJnnH6XORSSl9FnDDQ8hOCr2LJPf6LEqSndAFPD14sE6lIGcEPJxCbB8bJ6Y/TnQOW9SJ/dAP/dACeNRzAQ9tWLpKfzx4rmGsHmZGYx1ny3o7Zp5leIAFb+2Foa3MoozVcbUyjWd1t0Vbjq0gr4DHKh30aciQZ3nAZh1n+9xQD8/Qhgjp9OBBFlRzegpyGrormCN0JTVP1YjjxO6cOxwQ1wopxzgCns7P5kN4Hb/tG85YWbQarZsI+tKSeeVVwMOGqMChOS30uWGwNcDDIrdX2Gc/vq4LI7oCJPqjjfAcNyB87onYXtNqND4bJsFelSm+RJk27MHzWIRdSHmG84579UF9t9/ZhLT2C3jcaNYHV7cj4BGkNq2gZen1U92MOX5ttXN1rEYqyPFzc9/ML6PPbgj5rG9GN83tof1W9Wpr/O4ht86dAp6uQdUtutd+sRv1X7k3b9QNb3N4HBvzWRl0o9aDed108t1P/uRPar4nHvCAB0zAsx8nsNc1E/Dsvi19Ap4LNuYyAc/uqyUm4JmAZwKenVDnBDwT8OyFJzabpf1c9H91zZ/92Z8tDM9f/dVfLbvIUnFSwPSxu0ZRLmi/yWOgZXeCrYTo7gLULAvE/eN5IjyrVU1N8u2OqDto7qFdKdQe8U2/RdXsxptwKuJnJ1uakvZA5B62xt962KDtsYvrwWtjhUDf3aOeGa87B5iuNeaou4iOq2G7vpmXtgk5yZyRwKlcy3z84A/+4CKLH/7hH14YHmXSXRTO3jAWOr3xxhs319MHn9OdlexAw0DKrPpsYuAY0hrDVLRJonJfJ6EcDc35/x7l3vCOOy761QRjw638lslgPE0kdFfGeGXi+E47Q24NAWMLMifdIcMQaAvd7bK7di6wC/TZ7Gq1EdgnP0Ott3qxvqOMTz83afnRj3705hb6bNiA9hxDk3kZs7trkoA9ugD9yY6MBw82ibeVhsjCfhPylRViPjakqe3sh/noeSZlAtBnDyFUpshBtg9drL1ag2v7XqUm164xBWWxkCs6dG7AhKmHhtgZu9/X3sfKRHXb6ju/W2Miy0zbVucnY1EHtFkfZJI3+jZU1Pm1LaTF9fVf/F95l6WtnVa32JF9arJ/GR4Zs46Z/ngQLG3XhpGt4ad+bgUaTKQVeD2Hp+NsSBY7NXRb3zxWGRJKdy41Ibvjr3+xLWSiPXJ/0g1O3Pe+950Mz2GApFe84hWrOTwNGfU9SaWuC3h0ivQJIxcAMZk1vAKeOpVtgAcD1hlw71rMtFU97kKc6PS7huekYiL1REsnXyvLlC3OQsfZybYtL4D7mhvQ0Af3u9CVKkcWBVJdzNcqlioLnHd11dBHX9DHAuU4CWMp1x/5kR9ZzKiy1sGyoPi+HXT6+te/fnM9fy/gGR1y8yF0qj2plv70pN06J8dcZwsYcXGrsxkBT6s/Ciq6iHpMQOdP87MKeKoznJ8LwWizdeAFPAAwgRfj7Vzw+YzNBQMHrLwKeHqCNk5XXSkr2+ri2T65uKIDwrj80DfBD+0IxrpJQceGdOmb4B8/YMXmePAg80jAQCjS+ztXWRTMDaQ/hjerv/0AnvHA0+bC9SA9r+s40UUPZ1R2zEVzEuuDkE/DD/aPtruAsTEwpMMznJ9dGAGtPZxwDdjQhzHEXpvlbyPga/qA4GcEPJ3n+sqG8QC1HsjX5/UohebwIPPqoaC9KQbb1qv9AB7tqT4YmVuVR9vYjvoZP2vbBXnI1415K2XRnfrsoZLMFUF+fRB2XB9M5aPzvLlardiqvNQT9qQ9Mje/53u+R5FNwHMYYIc2JuB54AIEJuC558asmMwT8PzvIguB0wQ8E/BMwPOFzbyYgOfksgRPwHMqGjmvQ1oFPNdcc82C1NmluoPxTBn+3zNM3MWAUN35MXR2AlLfI0tThqNJyyLqshcNV3WC9QCo7qB4NsbnjpoKFJF9Q2Jc4864FQKlZbsLasJckXl31a1eq/q7W+z37Q99bD/tGyjfnUPf49KEVxJQWznQCiaOjXfH1woBqFl1+8IXvnDTLf5fulZ9sIN817vetbkGyvtNb3rT5jM7w5ZxdzdeXXVH1WoextvDwBwz4/Uz7JW63M9un341URsA605MAFfamM8yCw1XtgJtZCWlwLF5d9fsPhvSbUJvw3h837CR46Qd+0e79hl2RBnDVjR5UsZmZHgqp4ZlGtJ64hOfuNEhsnVHWVanFS70zVAHY3deo0sZHhizJm3XPpFLDzFUZmU72Dk7fxqShKHdVpzgXOqcRW9NYq0slGkZZ9pW/w31NOxRW3ae8LuHZaInX40i06Beeg5PX6HRs1r6tvAypTAl7bdjbqi2DA/9NiyLrei3+Kzdwsxx2Co/9EEd1p5hE2VOxootZVo/PVZplaXk/vp8P1fPZZ/1g/TPaALPahWYjAi/ezo8c8JwJbrta3z8XH/Ugwfx632FRhOjZcHGkJa6GasMn/3sZy/sddca1lTtApl5v89Ftvafsfh6omPHjp24z33uM0Nah8HyFPC8/OUvXwAPjlDl8B4qf6ymQFk6m8bLBTx9EaXtNDzQKq1W8nQiFSy1KqDJc+NJpq34ID+hE8gxcM8a4Fl7oRv9kZLvmCv7xo75vgwJE1VnU4fZseF4dLx8b99ajdb3uHRBAdQVbPWgrzvuuGOhZnGEOhtCEDquF73oRQvgsUKiiz/9L+B585vfvAAenW0XC/64DfDgGKSEGVttSXluO7StQKiyL7XM99ik3xXklTbu+7NadeFisw3w4Lxd/GlPJ4zjbNks49LuWpmF03XMBfM90KwVH+QnFPA4hlYZng7w9DDQ5psV8PTUYcEFfbb/2JPt8Nt5DeCxMhEbNDSm/asD7nFeNdej+TzN4SkoYP52cV/zdyPgMRSDTfZe7R05NF/IhbAbkIJc/I4LXv0Xtq/9U/7e8mhsW0DKoq3OO2aeq056AnEBD/JSjs3H6qazoTTuFQB008lnfRjzj0Mf+cH2Bbz1wcjQkv6G2+ub6qcbwnNjJDivP+pnxqBO6IefW63XzUjD2d0cdN4hI+dzQ1oFP6cDPNpS15dW4J0O8LTfhKIM16J/5yiyVucFs0YWkEFD+4aeJ+A5DKTz5TYm4Nk9A2ICnos3VjEBz+4rNLr4TcAzAY+bhgl4dnMqJ+C56JRjFSbgOUSActhN9eWh11133bKjfOpTn7og08svv3x5bJPiZC7YATVpGYTsmSbsHLyuOyR2riaMATTKguhUWgnjQszvnr0CCu5x5FQguWuBsXDX2uoHdjD+nx1Cn+dAS92K/Edq1fv4vlVmjE15EGJy18Wu2R0IO2QZFShmj/jvzr8hLUKGJlI2gXesEOhOEKrdfvUMiAI7Ke3SqchA+TSZt7vGAgF2QaWcxzCAMoVNUDdNWu6OamT41AM7wrVE3TFpubv66qT6LyuifdDnVg0q64ZAGvZp0nJDPYwVulr9Ixt3pDAihg17cB0sSEMTygs92W/mip+3VaKVQeSz4Q3nDL/7agnGU5bN9rGhvkvI/pQF4O/uYmHM+rb4bWfU9Hwa5pRygXVQbx3bc5/73GXH2+/rA5uYTv89JJOx9ZU4tl+Gh3ZGhsy2bbdjbngH3Wjz+LrxYDxlObI6zk/61spBn8tckNXBT9kPZd0wbBkB7kee2h3tyHbRb0OutGP4ER3qgzpO7MYUBRgHWYcyPGXcCSM2/7FVpGVgm8BcvZWlGxk75VJ7tM1uzLT9Vr6VsZQVG6u0ZC+Zfz3nShYQhsbPTZ9o1exYOPPd3/3di5/fxvB0vlcW+izaTLHQiXvf+94zpHUY4Of6669fytKvv/76xfECclxgnva0py2PKrVYwNMTiLlGwNPJVsCDw3ASYuQFRRp06cSOtQbGe4GctFxDmbVlxwChAh7bha7V2TJZC1xGmRbkbAM8rerhfiaOMX0WTuluJoxxafpmSIAQw5Oe9KTNo5F5ww9OYPrZ9y0JWgBRrcxpJQAOz3EW8DTUIQCrI6UfygQH0TBOw3s69YYnvdf7GyoA8DiJkYNOHHtxotdZNgej4+wiNQKeUuUNDxTw1AkrX/oryOFaHXip8ea2cL19xnYb0mDBEORyjdcRShScs4D7bMDMGuBpCIBnFJAomx4fUcDDGPcCPLSxdhTBmNviswryWAS0HQBPj65oKX4XRhZR5dp3o7H495A49fu85z1vWWyq187R6pJnedggbbTEuaHEtdPixzZtt7kt+DJDSMw/5yAbiwKe5hjWV7VEvb6p9lzAQ7vOo1bHbpuz+wE83OtRBMjBEHMBD6BJ+90Wbq9eyfmpT+mmpXIt4Ol8bK5dT+xv3l2PQ7HNcaOJnXZT5Pzi9xrgYYNTwOMc7JEZ2KZ5NZ2z6MkxjD7omc985imAxz41TUTiYFxvtC/uySZiAp7DADu0MQHPBDwulN1FTcDzmc0Um4Dn+JJfMQHPBDyCswl4JuDZhkHO6yqtz372s8s5PN1dNNm3DIJUJwuiLAafS2mCXv0bbbr7aXJr2Z7ukHs+TdmBvlqiuzrCQWV4vvd7v3fZbTYBssoB2bug8yoGkXp3xO7Ku1OmP62mUi4jw8Ou4f3vf//mkU1aZgzS7OyyzMLnEDYrJ7pbKMPRXWOTXHktQXdFMGtNZHTcjFm5dXfRBMiG9hreMfRYnVWetNc+lKVi5+4z2NWqK+TgrrUHfbUaraEe+mC/m9hLwmzDWLBl7uxqw2XxpP35rq/08DPy1RYa0gIQ9tDCNeYDubA79uymhj76qhBCmjIN1W1ZmrJaPWCySa6dmyPDs5a0DHvTiqoWFIxnKdEefy8LphyRuXJnBzy+xqJzQ7vDR2ibtXOYP22kISDC6n7fs1rWqq/oK/23ipD2kbEysa+MX1ajIUqus5/Yvvpn199kVvsPOy0r3dcP0A7PapWnc6Xv1WLMsk4wCl5fHTCXlXerwNQZ9/SMNPovS0E7+mTaaEJ+w3Ve3/SBJvZi89ppz6cpWzPab8u0y3B1fYEpbrhW2bcqT/8whtur/7JjHXPD7Mip4S3ljl71W8hB3cKsyL7DXmpH9FlbYA4q0zKx6JqkcGWG/OwjOlfPrQ5ula1+l3vyuqLJ8BwWw/O5z31uCWmVZlyrjsAoLfvcC/C4eGwDPHUwLGaGBLjeSViniAH1xGInyAh4nv/855/ycsC1GH0reXjZpoZbWlrAwzh1fo2Z87kLQUEGjtBcAsaiYyzgYdGxWmYb4BlBhfpplRaHAhZsUE5a+a0Bnua2tLqgTrGApyXXBZu2vQZ4lM0IeFxsAD9rgAdH0lCRY+lhZgU8fSks/eGllDo37EXnWMDT05JdSBh7AY+fC3hY2D20sGC8Cwp9wJbXAA8ARLky/jXAU2fed8G1shD7dTwj4KnNbAM8fdHpNsCjngt4CniRsT6iL9WUFVsDPNhpKfsuBGuA57LLLlsAT1+05/mvAAAgAElEQVQKezrA88Y3vnEjghHwaBP0uYCn9u+Y+1JN7K/lygU8bgQK2AU82n/DO63MYlH12X3Z5DbA05BpK858L5r+1P41LEsfOrdbct3DQ7Wp5p0V8HCt87EMTzdg9KNHgzTEXsDDpmMN8HTdKWDt+xyr/9o//dDmGYNjK+ChP2uAp+sOINJKzgKeHhBaPzUCHnyQc7vztiEtbNBxeC16moDnsJDNlnYm4JmAR9OYgOcTG1HgOCfg2TlYbQKeCXhckCfg2T0RfQKe7cDkvA5pnTx5cmF4tg2hu2OT2UDnVgGwUPbgwVKL3V3wWVRfChWELFXYJM8mLYPwpf5KGY8Z8i94wQuWt0GP75lyfGUpbr311mX3426fv999992LOMqY2Ad2Dea8jCEtxiOrUyaAnYXOA3rTnTYJnz3ivjuYvfAuLzxthdvNN9+8MD5lQrbtipvA2cTZ7pxKgTdpWYDEDreH3FH55bks6ModVas8WsnTdxFV54zLHSsApPS7OiRBsLlHyLTMm/JriLLvRuuR9WXQSnX3EM0ehKiM+N3quO4WadN2e0w99iyr0YMHkYVybUiW3a7PKEM5hqEaEgglfkpFUM83Kavb+VFZWL3SasraEzt6E9Bpg76uvXOPfhuWbNUdDKd94nuZH14BUxbJZ3bMPXgOHV977bULUGuibwsB+p6zJjbbfhOVsX3tv3Ox87qfuYZQkrbKZ8dMHxwb80PGmvmyZrOw6dr52972ts3j+b8sBs+t3MeQln6hoBV5qpv64FYv0XfZkdpvAY99kdErk844G+51DPVHyEW5Ih+v6Xi0X9ralmje52KnrkmMoWFp5wXzrikQPresVtlnZKWe8Bst4HCOjP6aVAXXiTI8fZ9hmazOWf0U3xkB4Bye+S6tvVbCff79axXwtPywRn/YgIcJ4aLbiXcQwGP/RsBD/gk/gB8PgBud515qPB3g6WL21QY8vvivgKc5XOcz4Gk4AMdZwKNzYiwFPHVa5zPgwRZLoZ8p4MEutanTAZ5uLr4agOeVr3zlvgEP8/FMAc+Ya9f5VcDDAingwWd53VcT8PDMhvQOA/BUr+OmcxvgGSuzBDxNB/haATw9QXoCnlNXqSPJ8GCslE3yAzruke7b4sfbGJ7uKMrwdNcxMjzbAA8vxjSuPZZsnwnDcyaAp0e5d5Ev4IHVOR8ATxPm6njOluFZAzxdJLYBHvSvIzwdw6Mu1xie5o/sxfD0jCUd8jbA04WjesUWTwd4HM9+GJ6evTMyPI6rScv0tYtPAVnPWGq57lcT8JQJ6GnhjM0+9eWhZXh4wag7Yfq8F8PDvHvVq161AB5zQPhijeGhDz2rZ43h2ZaofxCGx3m1H8DTnB8YBW1HhoexlD0emTSfhU/udWuAp/64vhamZC+G52wBD0DQNprb0/OGylCWxS3A2Mbw9Cy05vCU4ekYtjE8XL+N4VE3BwE8Xlt/0aMhZC+xe48qmQzPXtv+A/x9PwxPDcOJgGLe8573bJ6Ewb7jHe845akqtmW9TCp3Ozj/vtm4NPVaSKff9dA2jKVG/13f9V1LUiIJZw2nrAGe2267bQkh9J1ZnufBPRokE8cdIc8sWCjt3XHSVxPumDj97CSGYnVxKiioQLuwlRrmVQ89A4nXQKijLoxdMAyl0L5jRr6lkFuNJrgEmApy6YO6bEUEbSJ3q86atAyY8Z4C257D0wO9ej5NwWsTIa+88spT6O6+u6YHLHZ3KchhzKWWC5QM4xDyMgGdz46/DA9ttCKsY24YAzk29KV+G8bq+TRNWq5dcE0TTGsn1VsXjCYnuyjShjLqQsu1zht0a3iGa03U5RrlRehI4KD+TQwuMGiyPTqQvmfRdo717dIcxmk/Ov/7ypDOU8bgXKC9Vj4612jPhNTRTdbP+beGKxve6jk8Y9Jyk3ir285bFjP7hKzWQlokKtunm266adMl/n+6d/vVLgy/0LZ+B1mbeF8ggG7UBzI0h402mgi8xggyjs6jbloK4Pne8bRKq++VaqKy+kP32lN1xlh7UCF22uIXiy3om7KuD0YuDVE7RxqSrS6Z+w0TapPj4a+E1fWxtWf64D2cBacsLHDgb4ZbafOnf/qnHe6JBzzgAfPgwQPgmq2XTsAzAQ/GMQHPLguAI52A5z4LezsBz702spiA5wtLPloXlAl47n/KRmYCnsNAJueojQl4JuCZgGdnck2GZ7cyazI8uzaxdg7RZHh2F6QJeCbgKTw5r3N4vvjFLy5VWg3LNExUGtPqFShQzoDhB0r33e9+9ymQzPtZRMwZOF1ISzp1LZw1Yr3mf4whLV6JYdiJPBkpy22hIkJxhtOkVqEaPTiQZ0u304bUPZ97LlBlx2fHUzoVmtOYO/cqF+haKwfazyb/lSbuGRi33HLLKSEtwoyyEz2vBWpV2W4LadkHrlsLaREKsQqiIS360wovQinkX/DTpOUezc94enCX8ur3UOmGX3CqLjwNaaHvhhb75mXkIG1cGzaM05BWc3IYm+MhjGXFHrbft3ELkOjPfkNa3tMQUsMePE9ZMOYmRqu/Vrg0TIC8249tIS3to0zWtpAWclMH3Gd4g37ZN8KIrYgiPNt5Yr8b0mlZL+GWHhap7+C1MWshreZ/GG403GPIDZ34fjraM6SBPRrSGkNY/r95Ow37lOFhbmlH48GDnatjSEtfRgVOQ9o9t8drqBq1T54v1JAW/ekZXMqA38wtdYUsfBbzw9xBxqZ/3BbSQp6GcZrnUnuhzZ5n1PB7w+qtxuo5PA1RYkfaS0NafV+i8mH8rQ5tgQE2qy1s88HbQlr0wRBgQ+wNadU3jyEt5Ks86nf3E9LyYFOu/Zmf+ZkZ0jpsoucTn/jEctIyE8yFAaeg4fWgNoENBu+E4nNfHlkwQBvdIbVE13g7RtV8iyYntjzWz3VULVFHNizaLujEQ3ugme1izDpVxmZ7HUNPNm182jaa8NfPMgVdeNQZE8OFoQe3ca2LdvM8WDhM4qM/Tu4m837oQx/6iji24IsJ7+cmIRfwNNnc70cg4PdNhOyYCxYYK+NswmgX6jXn2TyXOpgmtgKgdELoQ/3hIMb8AeXNYqBut4F5bbM5OZ1jfRccNtoD4Gy7eSqCDsFs9dlFgrmjzaNXc5u6WKD/vgNqDfA0sZVnd6PSRaLAz3LdAp4ulvS59tg+KOtxsehGZQTt9onx9CgH+1TQVj2h2+b2+IzOUw7a7I/9w2Z5iaMy0YabzzLOW/uDbtQzY1cW1TPXCDbQQfPoqsNuTiojkvr1EVRsrQG7gnROhFdH6o/52NxJ2ldeBe2MWbkzLzkGwI1c3zEl0AaM6P/IL9FHYK89eNH8GUI4ne98XhsP8nJMtNlzv9Rhc8E82oJxtSy9eUqVO32rbJxf2/IoW2yAjWqnnbPMTe2t74LrutOTpRlHT87u5ox7tAH8tvZmXiB+8IorrtiIAl/3i7/4iwvgufDCC2cOz2GAnwl4JuDRjibguedXTKkJeO51CuiagGeHsJ+A55PLRmsCngtPqdKcgOcwkMk5auPjH//4EtLivJE1hsdsdxDpnXfeuew0+obz0zE8zY2wfdC37XJvqUmH2qoe7uuOR3Q8MjyEh1y4OcxvjeFpJQ87BNsyjMH/+5qJVtaU9naHwnfujtw5uSPpro6dooxNdxfsAtyZ8Vt5wbLJCLHrckfVUA+7jsqeMdjHvmG7O3/fPM11fW1ESyXLfPh5PFCyZZltv+Os2dIfbaZVWg1RdnfMrtQ+sSOW4WkYk7Bl9dMS177frfpRvmV1ylL1c8eMnMv8Of6GQBgvu9syCmXX1A3smzvQvnKhcmRs7pQ7xjJX7JTLiihvxtBdt89lPGVsG4r0mlZWIuuyVe1P7aV2Xiar7B0hNnXYPm9jeDhewme0yrDHJ/C+qbUf+vn0pz99YXhkUxibc4o+dA533shqjAyP+sG2ZHjwm51HZcsaxqtuGZs2Qln+GiPScXHe1sjwILe3vOUty2W154acGbPjxyYMNyNb2auWpWObMiUwXZ5D1Xdp4Tf12Yyl5fGwNGupBH2HIe3qz2sLDWn1NS5rFbHozoo1hMDmpJW/2kkZHmSuDTZcWfauNouenafMG8dcHzQyPLTfcLdzo3OY0Lj2pk8pw4Pv+4Vf+IWNbo8fPz6rtA4L/3zkIx9ZQlooQSOEflZRfcEkVBw/GGmp8fHlkRroSBvbJsbogsTksTSvC2FLIutEO/Yap3SiTrJl6T3ThIWkIMz2WhrfF4mWeu07pvzM3wvY+pJJnFzL2ks5O9GZpE7ULv68b8s8DOSlblik/NwTaxlHAQPy8xmNn9c56VSQrxO7uQG0t+3loU7YjvHLE3SRb4EqDsPJ3RwIwpAuQj2BmBNLLUfFqWpTDZkU4PFsFipl01yPUt8N6XXRbvhPGfF3QWpLtJuPxnMKhArU29eCAhy+4A/5Clo5gNJx9nyaUuMFdczHbgQKYBoG0Ib5bR5SgXrnKXNFsMTYtREWTeXSsvTmf6ADxuPc7vwsE1BZ1Ga1KdrB9l0ksI+GHJyzXfDQ3wc/+MHNn5CXCzt9cDyMzVPN0ZN+i3uVI3ZqDh/XCxY65r5skrG2PBr9ueA3LNtQbMu1n/a0p50SQmzo3c/mkSEfx4zN/NEf/dHiDhuibFi6usU3WfrMPGjuVTdzzgWeoU01v455pl8YfTCybmhRvVXnnbfVeefmttOV7Rv96Qn/6E8fVpCHDpzDY76dz25+VsfMvO7GXmF3PeqxCtpeUx+8h775vK4X5k4iR2yBH/T0cz/3c946Ac8EPDsSmIDn6xdwMQHPBDwT8EzA46ZD0DEBzwQ8h4UX9tPOeV2l9dGPfnQJaYGW3eWsvb6eidMqnVLjfZ8TiL6sUHegCqzvXxoZHhM42X25A9svw8Puyl0hSZvdaYm62eG1+sU+tZ+Ojef2fUs9mbdvJm7SNX2wEqSVEE30rOEwfndtXG//6edadUIPw+rJtLRZlqrVPN1R0aayMDGQe1u9I0VPe2W71sKK3fnqbCtT72GMtoVMlRmshsmK7MTcUcPwuPtBnq0cs/+00z6VKm/opwxMQwtNeHb3hQ7cEfJ3dcBzepKtdspOt8nMXKMsx4Rm5UKYQBYEWa8xPDAU7nL7XriGgMaQVneO3S2X4RlPRadPjN1ruE+5wwD4zjf60JNwy9YWaCF35wm2rLxhimRayuq0qqnhDexfBg6mz3bKyo3JwjIzXOthnqM+nZs9MLNhSdo0VDYmtjpmdK/+ywggS8aorZaBbfiduWCY9dJLL10NvdPOGsPjHOK5L33pSxdXwhiUO+Nv5ZS2jW+SNW64snbagooy7sjLuQYjr48oOyI7oY5qt2Upq3/abTjVAdV+x5Cpvm5k+Jyf6Nzx89swVn1w+93P9U207zwtE+WccbwNVzFm+9t+ay/c07Cs/oU+86Z1fpj3P/uzPzsZnv0grINc8+lPf3oBPD3BtW0YVkDh0pgYiLHd0uTeV6qwi7DfY/BOeCaOTrjvIRpPMLXtGtG4oDT00/h5Q1p9wSSOXUcqCKKPhtjo+x133LGIQ4eMgTdHYsyjcJw81zAAn3viqxOa8dd5NFRk3wjD2U6p8S4oTiT7UgqVSWu7lOsqw6uuuuorxsaYXTiQ5wc+8IHNNWN4shR4nQF6dQGsnnEkAtg6FfpjOSaLlM6Jye/C25h5Zc3CVEeCgyrl7eAsX6afgh9k0CPrHQPP8rksEC74Bd0Nb9GeoRSehy6bS7CWY8M1Lk4FPIzfxZKQpuEt9O8igs4LNir7UvzNW3IOog9tjTYaYlWO2JmvBkEOlIfzQ18MgbREuUCW6+hfcxj8DLDVhvEjOn1s0/7xnfJC/y5aAHMXlVZAWinqAugrGBiLeS/dgNGXvgC4uTPOteb2YMfqqeHZ+h3aK7gAqAuqugHraeHk3tj36rZlzOjfPnUOCniY33/wB3+wzF/612MDtO3mZHVD0k0nPkW5AEwJp7rw9lUk2hrzThvHVzZfrj4Yfas3bFt743vH1jlbfXYjU5/vgEdQV3vu+lXw0/Ar46+f0gaRr3OklWnb8nwatua5HWdBXo/MYOPgmJrvWbt50YteNAHPQcDMfq6dgGcCHu3EhWYCngl4JuD5wmZaTMBz/1NeNjsBz07ApqkUE/CcijTO65DWpz71qSVpuUmuRdQ9G0EEzuIowmeBLE3O39xdMkH83O+786dNQ0g9nK4UanfX4+eKm3ZduEub9gwEdjDuOnrekN+NDA/vp5LhcCwjw9NddpmQ8dAr0Ty7KXdgsB6GIspKtU122t5btqOf6WPDA6djeNxd8e4xf9xRbQM8ymAvIM39PVfGdtkpO04+G8YhdOPb4hmnDA/Mj+wiDkab7M4PZqX0cMdcZtH3viFTwxW057NGSt9wCHoyabc7f9r2uYRAPEsD2WDPhnibDNvPMBwyB31nWM8waZUhiaaG32rLY7jYkDP96N/8TB+6G2/yvjqDxZHVQR8e4IcsZDXL8LAjblUjNlk2qlWHyhvf4e4aeakrPtvXyy67bAn1YCPOT6sMGWPHwn2eV4NueE+ejEYLB1qx1TN2nBO137KVI2vg9fSnoVHOuan9lJnyMweG6ktbxtwwDqyWz+DdS84//S7ye9nLXrZ0C91qU8hc/8LntUNS0bfX03+vgW0V8OJzWoDiw5hDhhOxuTIzPUuLsTlmbEk99BC+nhfW5O81ZnTUQRla/qa86oObVlBWp6Hnzk3kaySjUYb6oCajl5WkD/gsx9m5WlarqQqOAR+kv0PuL3zhCyfDs9dic9C/cw7PsWPHNpw1jksja55Dq3pauq2DxEEY3nLRdTLU8Fjg/L6AZwyB6PAwMJ1lKwQwsFLgdeyNmdO/jscFE5Bju0zuMTdgBDw6UdoqZdyQVuVFf5RTJ1tDWoBIY+nNExirBZQx9+o4urtoeKsTns8tA+WzAIpTXpUFJxX7o0yRtS9lRNaGaxoa6LPGHJ5tNohMBDktcUUOhkqQiw6WUJLfF8g1h4WwRcvyG6IsYHzrW9+66RbyvfXWWzef6bftIw+fi7NywcKeWtXT8Ibgl+e3SrF5DwWwBXkAInOYWLQFTw1XFcyyALkY4gy1NwBENyc9IVwbd9EfgW3nZjcjyJCXsvKDbnxrM8/VURcUMPebw4QcCyrsR3Nb2CApS3yCdk7oRn0+85nPXHSCzRbwOJbqnnln6BJbu/HGGxeQYPsNgzCn1t6Wji4E5rVt5K+N8LnhsOqAikJ9A9fZ757ICxjTZgif6MPaDmEl9WyosmkF2Fnfos69ypr7CubqR7U77vcztqZ9sfkQ5NPGGuAB5Bj2oVKwOZzNySng6UtSG+rpJqVztvbb8Gz9tRsl57Z+lz44tuoQvboGlb3rHGEsAult4Vn0q7wAo82dw6esgXPuse/YiLrupqsb4h/7sR+bgOeggGav6yfgmYBnAp6dl6dOwPP5jSlMwDMBzwQ8n9nMhQl49kIQX/n38zqk1YMH+2qJMhY99Knhg9LkrZYAjUu7gthlDkDUDYO5O+N62y212Nhow1tleEqfIvpWQpQJKB3Zw+oIFTjWhrQMDfBcj2+nbyJ52pP5GhOnuc4dJddJb/bQK3bKJqg1BFBGAPm0HXcEHcvI8NT8WqXVXRSUu2O2KoD7GtLyvKWedVGGp2PuzlLmxN0Zv5VrK1t6Dg9sgCEBZNqDI939lDauXvvuMJ4NY+fzSokb3uC7JrOuMTzcL5PRKi360DOJav9jaEk9YP/2A31oP+zu+xbyJl57b+2fkI5yaeVLK0K4r++W6g65CfnultFb57n2VcDDZ5Jw+RmTlu0z4awyvMhsjY1El7IiXO8OHKbAtmATlQsJ9TJFsB22OZ5JpLyQs6FF2vD9U3zf96c5TuRpCKGyKHvFNa2U8zNjdF6XfaYvZSnL8PQgTV7Roy00laC2TShRvdW/yjJzrXY9blq4r8mwyq7scxmesszIRPZ5G8MD4+Rc6DumxuWvScvMtTJQXtsKv9psk9M7l+uv+744xuaagg5lEKtbvmu4ymfTpu22oKJsegtEGJc+i9ebNBTXApnaatlY/JR22HXEKkjk/uM//uOT4Tk43jr9HT14EMNtOMk7S7PqmPhO51VQwz1cYyVM8x4a0uqLCAt42tvm4zTUQ/sNv3SxaUig9GhjqYAcHQATRkPvomCeR6u0aK8TpECwCwdjaKWV7XbBYCExVELfemaG9xbwtPJhHFefXTq5Jy13QS2dSiVIFww+I+seB6CsR5q8dtE+NXSH0xrj7DyjtDHhEOnx7qjqVFiwqnOfh7Pp2Di4S1nWSTYPSzBH/3uQnvpknF0s6ghdUEuT04YLJ2PjXsdcuTAn6my129o5Ovf7hmQBqQKe2vJYveILfelHF4/al4tCQTuO2TBMAQ+Lt0cX0IZyKShoVRrPxVbrJ7SvLh6t0mIBF4QhXzc/gPGC387P0Wb9v/fymzwZfuir9oVsXZywTTcd1Sc26HMJbcp2MPaGH3wmYKS5RLTv+HmGvoYFX5DEhkpf0iMj6Kd2S7h5bcyCt27G6Atj6/EWte214xcKeOqzWpZO/9feC0j6Q98l1pBu81v6YtjabQ/P7DxVvvRH3fBZGfK5/roHJyIP9cDYepyIz+C56r9rSn1w52PnVzcg3Whisz2WpHloXc/aFuF6/9+wqgAOW/upn/qpCXgm4NkBVBPw7FjCyPBMwDMBTwGGnyfg+eRGFBPw7G7GJuD50gIuJ+A5PGRxXoe0PvzhDy9Jy7AaAolWuLjjZLfanVvReHcQDWmV4WEn0zekN6S1RumDxnvQm/0YE1hHulPkvI3hgVlxx8DO3OvLlMgC8EzP4aE9+zyGd7oD4Z6GomTC+rZ0do4e8d63pbcCrTtldhCtfHJsY5XWNsBTFozxO2ZZJpkdd3oNATQ81YoC2xhDWuyOvY6xlS3xHnayUvMk/TUkssYI9HUajMXxY0+1VQ5x68F0yxbpxInNR+6zooi+yGqUsSwFPibd289S4MyDseqiif6Omd13wxFrTE4ZnurykY985MKodnyVBePreUDdUZaNVbfo1fEzf91dwvBYvdeDB8t8MAe1xx4QOjI8Y9K285ldtqxOX7MAc+D3hPH0K8wX5+fpqnfsE88xUR0ZyazxWTYCRg+2k5+GnntQHf7Ba1pZWd8yMjxNQm+xQZOWSdqW4SnbgW1qFzBczj11Xh+MffhuQ8Gc4+R6bRK9OQdbRMFzlUWr7visDuqbak89R2oMaZVlb9JyQz0dc+28bLC+ief2NRP1Ry0cQW6yOmV4sAm/5/PaoaD0rXNEv0Hf1gpfGqpkrSjDgw7qk2yr4a2GtGSpsG/XBGztJ37iJza38i6tCy64YL4t/TAw2d13370AHsIDKgqDdlJXmToslOPhbBh46cdSi2MOT1+y5wTCUH1uF3wWBylKnIPOrNeMDr8y2QZ4+i6txlULlAp4+sLUAgGdUMGPDt9x9uBBJq30JfLysD2cgrHb9r+5AbTns7v417no9Bx3Q1oNb/Q9aX1u5aU+uijyrAKExtJbTtt3LrWypSChh3tRBee7ghibzrYLRx3PGD6rIyb0I/gsCG3ZeCt2mgOg7Lso8tw60eYF+NyGKmkDmarnjhl7bpWXjhS9OubqtrbQUtcC81bfcX2rpdQh/TQswTN7CnIPWARU8YN9POMZz9h8Zn504XHMBTzNu9P+HU/ZWCr/+v696tGxFiCxYGu3fXloF5PqmDb8G8+9/fbbN81Wn/TLiiJAqe/boh1lxKJrlR56xF/wgy1XjgXdLcsGALX6qfPEz+ip4TfbalpBy9LX3nnFuApwG4qmr/oXfFCrDgVC2EFL3LVzdGRVWMvSxzwXARuVgT3xuACmYbxWFxbwNKTX8JkHfvJcdYAeOr8bSm4OD3ruy5ad/w3F4r8FOQ3dYXPaHW00jaF5N4LxsUqroL1zuAcPUl1mW4I8xqk94lN+9Ed/1Nsn4DkMsEMbE/DslvVOwHNyMasJeP5jI4sJeCbgmYDnfpu5MAHPPU5JNJ6AZx2FnNchrQ996EMLw9PdBTsQdx3SpN1BYfylTHseQuPkDQm0yoX7WxXlbrfsDc/12eyYms2vqBvecncpJdys+tKpTVoezzGhDfrgeSa01UPr1pK2R7VzjcwUOy13Z+wi/IwTdUfNLrIhEYFXd8dQ3e7AoGQFJCPDhYyUJdepw4YcG9Iqw1MdNHRneAZ5+pkdkEm+tN3wZpOW+ZvsD+NqeEcWjIoVGbUmZ7MTdxfM2B1zWYBWLKGHMjylkHswZs9YkeEYWcO+M63PXQu99gwT+sCOTXl0keBemY+Ogf7Ybhme7pRrv9oov6vjzk8+N+TozrnhHXTjvEWXZXiuuOKKjVkzlrJgZXhaWdkwE89o+Fn5ccZOz+fSNpvMXPZmW+iqbGWZRdqzT8jZBG7aafWOcxO20jOGmpCNrJwXsBJ9r5rPq71gp03a3XauUqsrCY2qc34ri74LroeiNnRTZrwHTTJObZt+mmzNZ0EbY9PmsfGeSeO9JNc7X7jeMVdPMFrKlFSInsNTn4xdNQRl31s12ghC9SlDxRwycZ779WXMO8ON2CrjV6bYUc958tUczC/H2epY5pfPbgJ7x1n/xfxuAnrPg2I82m5ttekT/ex4eK5FJJPhOSxKZ2jnYx/72AJ4Otmg6VSa75XqrSjHSchCuM3wmMi2gzFK/XaRGHMmnPzQpFKlfSFhQxgtUad/LXHFWbdCSjqZyaOxlir3ufy2qgfHfdddiOjUH9pyESkL4KIjOOMawUxzWwAdGjeOzZBgJ1UBDzpQdkxYF07k0kWiYayGPjpOnqsMC3hcpNCXYKThupa64iCkk5mcOlHG31yP5kZUgjhawSzOSAfLWOwHfVCOAL4eKqau0HHHWcBTerwvg9XJc58AtMCc8TfPZe0At/H65kg1AXIht9cAACAASURBVLKVHcisycPKowtkc3ia29JDJAuERgDWnCzHj6515txruILv6mD9jL0+5SlP2XSPNrrY2meeK7jo4i8TUGCkbAiZq/POYfrhPO3YAMHaeU/j7SaluVL0Q+DBM3tYXzcILk7YrKE7dONcwH67QXDMfN8Q2v9n79xifb3Ket2FqBtxA4HSYMAQU0RAsGmptBQoJylNkIiJh9AbD0lNvCLxghAiXoAGMaAX6oVXakI0ARu0tY0opbXtaoWungBZjeFCErN3Am62ZHMUytp5/pPnm88c/b415yoTs2LGvJn/+Z/fYRze8Y7f+3sPwz7wzm54XbcFOXXh4fbo5lzjUn3ZNrTavbqL61rhunLLmApgG6vEZ8EP8rUGeNgHBFKV5QKexvDQl6ZlN7uwfa4bqyUzuNfreiaZ7WTMqbotiFeu6aMVwUf9XMBDfyxFwVzpVq1ualp+1yz9VKYqs4yj88Ae1XItNU5oo/dhaHc/ss2NERLk8fyf//mf95Lp0jou/DMBzxMXgZyA55GdWE3AMwHPBDzf9ygVOwHP9yzGxQQ8E/BsYZDz2qXVw0NhENz0oTX9rLVfq5bOaoGAYMcsJWnjWn+gbpEw6HjLci7DowWChSfSLgKva4A2YWmJmLFUbSOoW6QNM1GqcUTavL8ZHgbUNviTz1ojMA+llnm2/+P9reCrpY2bQDQP8jc6v2xX3VVYKY5pM1x6DhH9aNZSi9KV4alLq/Vi6tJaK7DIuLcIm6xUA7NpQ+d8dBX5jh6zQN+0/Buc3DOmuKZuCZ8zurQIdFQWS4/XlaKFx1j3JOgyZXUFrrkTeH8Dc2vhliqvVQyb1GwZmam6KOvS6pELsBUN2ldmuxb4rq7l9l95pI8GNiOXFp6sS6tnafEMmY/OZY8JYSzqfiow6HzyXtdwyynwDsei7hCYP/tM/2WKupbLCNC+nklXV/zITvM3rInMAe3p6eItKqjO2mKiR4angfd1q7fPZfKqw+qibDZei9M5VtzX7MbRXSlDwtyqX5A/ZYR26opinFsIUuaoQcutkcX/1UedV8a1bunKZ9cX4RMN1C8T5FzZTt5r1iBz0OM9LIrZ9cDnptwzRjI8PfeuDA9jrd5gnhx7+ui4jPJvf+pu593oRe8vA01/ykbb5ibCqFO571d/9VcXhufJT37yzNI6DpbnkUceWVxaVVojReu7dCsw+d2Amh3C4qkLQWGuu6YKpnEOFSqAlmCL56nAuvC6odDGZi0BKOp/bkyD/UFZ2T4VKn//4z/+48J2CGZ4l+4pniVoYlG4oLipSkUa1t8KPKBLhYSvvRkJXtNxaQxPi/AxJnVrcJ2KBIVuGwt+6j/uhtH5dzEznj3AU2XDbwFbU13pZ/3ktE2ZaWZPFVwLLDIHtqMxPMxBzwAqICnVjFKxz+2b7kDu6ybRODL7zLhXqeom4l7bRjublt1KuLy/mSR+Zr6VH9pW14T9KeChz64xMgV7NpDyO8agFfDUJeK76KP9595XvOIVu0chH8Z8oGx1h3SdFtjQFsFFY3Z4FmvOd/ce5kBZaAxEXQCNQSN2TrBBTF03zNFIEWg7XoxngYr9Zy4EcICI5z3vebtHNUur8weQ7YHJ6ojK6Qh4WkKC9yqPvNd2NL6serzrooCnRU7b98am1V3ZjErmVhlmbv2M/ArUW/y1cwv41e3LnCrLuNjVzePhoQXwLZvRdUpmpvNT/dV9x3byzquvvnrX7Rop9MsYLP9X16jPQt4NUWC8DFGoG6uf0d+6zZodXPCOu1XAN8aace6b89Xq0i1y27O3aoBpXLE+fuM3fmMBPE996lMn4JmAZ69+RlHzBDwT8EzAs6cZJuD5+rJJTsDzzN1YTMAzAc9x4IazPeO8dml961vfWhieWhcNHmxAplYW19biNsuGgQCxa0WWsanrqxlLRde1opulhZXV4w5s60jpY0Fr2ROc3MDNsjqicjI57F+py2Z4GPw4UtoyKVgS7T/vtO5FBYN3On5Ye1r7WOVaM2V12LDcvGE7tFi23B68izGyP7xDMNgA3jI8/V4LrMG8jKW1IRq0TNtsf/tFG5grGT8syNLmWnUoXq2gUvpbLi0o8FqjZVoqt7TJPpfhqTtI66oZH2XiyvDwDANGK5t1z/K81iFpEbO6t3iO2Vu1/CsjdXXgSrXPBPzKjhTU88xazmPwuM8uiykbhXy89rWv3V1Sxg4LV3mse7ZuD9rpeizjyrPoo667MjyV4Wbv1EVVhqfHhvTIhRo4DRati4f+NqPSdURbZSx47xpjW53CGnfcWVeueX63XlRdmrTJ/5XhKMPTM6ban7IFWwyPc8lvj/Bh3Mvw8Ezvh3HTVUIbDE6vS6d9Y27tD3Opq4/xkuGpGxo5bX21rufW4ek833PPPcu4Ikf2Gz1Kv5Bp21yXVpNFxqBl/uc80x/njTEiE5Qf9IhsfAtJds3S5p7h51yW1WMNqY/rquQdJPCoexq0jKy5Vhs+ogehfeb9b3vb2ybDc9zo7MyZMwvgOZdn11+OYjGNm2ew4JshUXCi1YlCVDk3dXlUkNLJgJEW6lqjt3k3i1lhha5W8Ra0QWt6/0c+8pFFOXXRtkBaP9senteCdE3LrCKlTfafcXKRsNhsJwDEsShjVddAaXKeY3/GDIHG/bTQV5VNF14rm3ZTeM5znrNshPrPC3i6ETIvPUsIt5ppoIBWlTIKSCWEMrPP9Z8X8FSpoAhVwk3jrbKkwY1VKuBZi9lq9lLBT2OVULaN83Hcaad9oQ0FPFWkBTylygts6+qtOwDqXVDBGKp4WS8qztLk9L9Zd/a57h3Wl3OFYn/DG96wm2eAry5KPpuK3rb14EXaqfxzfV0uyJft6ObX4pkF8wUFjcGjz67TgrrGC9Y1wNx4eCp9drzon6CCd+k2KIDlc3VEQbR6sS7ZyjI6oe3gOp/VGJ4CHsZXXdhMrrbhMMDD2I4lQ9S7/E/AxzpwrQGQzWxqgUWu9930TeOPedUoqhuWuVEX4npstljnE+BsWAH6Tpm87bbbFl2IfhXwcP6ZY68Mck+ztHwevzXGNFgcM/rifkHbdGORfWx8JvPRTFNlmO+UkRZ/rW6t0Vn3rGuwa0/54X3KMbrNfiqzyKhuZQDxO97xjgl4zgWUHOXaCXgm4FFOJuDZy8yZgGcCngl4vrIYPBPwfHM3FhPwHAVRXHDBee3S+vrXv74wPKBZF3qDXNciy2s1lkplSLAstOprOZVmBJ2becDnnpWyZlE1MBJrqgXpSmvjHhKpP/e5zz3wXPsG4teiuP322xdLsCyNliXXab3w3dpn2lZKG8ut56NokTbQlWtkIGhvM9YqVloEpVPrJoQBqCVbC7mujwa39hyXBrk2oPIFL9iLkWNuDAxEDlpEsFlGsmDcA92tRcWYrgWwE8CrBddgyFrH3KeliXuj5+E4l7AVtYpLIVeGWxixwev2oQwPwM/5KKvVeXksDE9domU+ygI0wwW3qgwP8qXMNqsJRrPsVRku28tY+RyeIcuIjF5zzTW7y5BFg+iRg5a7V365T3aIefGZdQfwLJ7r2m4/e+RCWY3KaV1aZfLKZJVNapArcnDq1Kldf+hz13ADmGVW+H+zuuquV6bKxPGd11QfNbB13Bi7VsvMwXCuMTytTzNmWcpiNPuua78B6bSv86Prjt9mNsE4mL1VZp0xcZ7L8JWJZS59PsdblB1nfpQZ3Du2l/cpq3fffffCkJbhueuuu3ZyzntbvLN13tRTyJ3B9Roq6lSe4djQVhlnQi383MSR9q1MbMelstzPZe7UmeqVynDnrUV0rXPHPbKs9P2tb32rsnx6Bi0fDWwdetWXv/zlBfC0ABSUnhtDKeRR6fM3k1+wwCS7AVbxMMkuDARMy4Hfa5VpWRwukC483uVGyKZYsNEYHujOHlxp2xsPwAJTibUPjUEwHonrFE766PkspY95B31rdWIFvYun/uatjXAsYNbsLeemGwTvhmZWWddKZT69n+J83l9KWGVB+zmE043QawoK6g5AQUqlcw8uQ33mBTx170B1F/CoxOquAzg5tz2vpqnLLbTo2Ns3Nm0/N6ZqLWZidGmtAZ7OU2M7UPzN0hpdWq6fzmf7ybgr5y3aBuBxQ+5c8nz7wObV9dmYLAFSXR919aCoX/Oa1+zmmc1Xep9n+0za5cYMaLA9zIubYueVZyH7AqYtwFM90pgZ3lFg5/zhhrFNPZOoGT6szzvuuONRgIf10Cw91zvvct66QRbYNGOrMi/4UP91fvq589mx2AI8GIqu38qv+pHx6LlaDUyvQYZ8qmsbb4d+1IDBvSVgaN8YK++l/Y4x4+8c4EpzbY5ZWgUAuGiUyQIezjkThBbw4Opy/NQJBT+Mt2uFfrXQJt/7rhratBWDSf2oPm9pkM5n952tea3MNk5J4KXctqJ09U5dtI413wnsmO+3vOUtuzZzeOhTnvKUmaV1KJo5wgUT8EzAo5hMwLPv0pqA5/E7sZiAZ7/EwAQ8E/CoKyfg2QYX57VLawKeCXgm4Nmr76G13CyturQmwzMZnmZRaaWXuWEtTYZnv97QZHi+ssjDZHiOwMB8ty/57Gc/u7i0oCalU6EKnSCpbum6sU0s+B4AB7UqTdfof65Zi+eAWdCFhPtHWhKqsFknvhfK1feNdGopZGISZC1KITbOhftVYo0Fsg38z3gkxmYthmfMCIH2LUPQzIHGCTReyvc1VofMH90GtSh69hD3NYajsR6luxlLx6Bp6WZvdMOn/WZy8NnYjtLJzYLgnS3mR7ulkJkn+8Bc2CZcbD2UsW4fZZBxlzbHdSW13k2ngYRtH58bz9NstLXSCqW0x3ieuolcE8iKMQy4FXt4JO/qIav2rRkfnU+er4y0HASHMirnuJIcl/aLbLrOfzPTGsOiu5b3Ou600ww82mibeY/vpV0tH+DY0+e6kqsT6vqoG7dnhnU99t66aNsvjrpwHCu/jd+iv7feeuvi0lJeqo/of+M86v51PVZnNVanbS747ZodAU+zeRgv34c7yTlvPBNucuetmZWN8WvJgB7syn3qqva5aem4SnRjNVO27Ua/Ki+0uQUvlX++M0aG9V5ZQK7s21jt3vuRbfuJbDv2ZHz5ufp4TV4Yt65rdEv1mfLD8x2XZhfSNnVbQSty0/IDazq7IRbMZddds9QaF9vY0S23uu1hLc609O8C+vnnf/7nBfA8/PDDy0QTDOmkGEjF6xsvoBAioKMv3QXTGJ5ujA36RFDdVLpZsJiNvajV1BNseyAh7eshk1UqXTDdVBq31Hc07sbFwqIQyKG4TAltH910vb+xOtzTmg4qP5SQPvoqWMCYMQZdYCg/FQrKv8CmGwbX2e/GPXQDHxWGc9zaO2uHRzKGKsICWe5n7o3paSo+SsFxacn61qRp0DLj7jsKZDuX3DtuRC6TjksVUqvxGtvBPW7m3cxQmg02bOyU97aPPIe5FFQ0HqB9a02TzmeDXBlDgxt7ZEiDX7GgCwza59YeapVyA1V5r2dmlclio2n8x1oAM9e0Po2bguNY8OC4stZaG6f6wzmrMdL1ePnlly8yj15Yu5fx/fu///sF8Lhh0jbLBqC/Gi/Y8SpjY5sbq1W5GIOZC7za7pYZYF24/pGPxkn5bmLVHMu12Cyuax0dP9PpEfA456x3kxOYc+vbNHGkgAdgqv4GyK8dnsm77DProOCkQcvIzlo/kS/v773oPMeva7P7Sw2eyj79VLaZH+eWOejRNT6L/cH9pXFbPfamVeC7Nqtz0MHVL00qaFsp3WKf14wUnuncoK9/67d+y2Uxg5aPC/tMwLN/Uu8EPHsxLCioCXgetxuLCXj2z5hqMPMEPI9bDMIaKSPDMwHPBDzu1RPwHBdq+Q6ec+eddy4MD6mCou26QHRv8JqmhNaqaXpkI+SrAJrNxGctmbIgdWlBT64V5KulSCZPi36V4QHxN7PJYao1unaWVq19+tIKz6U3e65Yx6KUOM/SGuh5NS1i1iyXKs9WM4VlcexB/1oUWG5lbEqhYsna/9LjdT+2UmvHyurCjWepmDUjohkuXMPztaiavlxAWeaj7p26B5hnx7vVTGsd9XC+cbMZWT3/3xTtsnTKMP1xbnlG3+cY1KXH/JUpKEs5MgFafB2LurTq3sAKtk20s9ahfWv2nQDNNta6rPtE2pw29zw05Yh39qBeLXT+34KCzg2/u/7RIXU/1g3mPe1nLWfkxX7Cyng9bVY++Wz/W26A+zzot6wrn1sVtwyH7vqyN8y9blh0izJSeWJMlIvRrcq7HI8e9Mt8ql9pt+Na9wZ9dry2GB7ZGu5runZd7rxfVqsuLfSAWV7IhOxl56Bgtm7YcT2tybJ7RMdGeWwGaVn26s4W5GvJgTJ6rp2RWW9RSa6vm1yXG+91DupZaP/LXrXgbd1evR7GsSxwCyxWNu69994DrjLHxXXHfOpuZJ29+93vXhiepz3taTNL6zvAOcut//AP/7AAHqoOq+g7gZ6ozE36+fnsoh4Fr8LWDb/fjxkPNgihdTMH7KiQqmBo45b/mBTHtRL8VSoFPCg2F1AXXsFMKVcXckHdCPB4fherfavrg8+tDeKCLuABjEgto+QdezY5x4gNawSh9ofr7XertqJ4vQY35vhDW1pvp7LgfU11reXPsxg7QSi/paa7MXbD7/urVJp+3riAbpb0sYCkm3zf0WNDehhkT1F3k2YOGpOzts4654x/1wVtbRqxc9B4lirVAp76/5FNZbXp9+1v3Za0s3Juu5nPutiM++BdNSicZ965Fp9DnxrP5/gyTwU8jLXrp31ujSH60HGxrY1z6YnarS9UwDO2pxWvG5/jZ/ooSGDseqRLYz58DrLSGlO2c4xTqqwhO60Tplwha36PjPi+zlkrh3fNdj3qhuG+pmUzb7aV+TDekHs758om7/cd44Zfw65ypJ7i/661Vs3mWuRZsFEA22rhW2u2Fdurdwv+6i4ddXPLkPiO6uMCnoYJdJ/qekceK8t9t58B0NWRAErbW2BHyQTXSfcH28x8WuGeZ/ze7/3eAnguvPDCCXgm4LlgZ8VUOU/A88gCZibgObMskQl4nrwbCzaBCXh+eDcWE/BMwLMV/1cAPgHPuSGN8zot/QMf+MDC8Hzwgx9cgkQJhlMYZHj4u0GupTTLmnR4iqKxBLQualHUWsYaUsDYsL2e32vViGsp814YBVF0q/CO7jfRecFSGStZANrfdOVmeMgC0IaxSnMZgrI3DVr2cxfdVoYILqYGdtum0bqoRcE9taLtM4HefqYAGD8jS+V4YQFKoTewlbZoXdYdIMOjpQabZAYX3zmuPZSwQcuVl1rNdWnVIqb/W4Uxa0WRFWI/LR7J8ztva8pvi63knT0gsK6VBmdvWY4NYG7/2+cyPGU+6qql/x2Psn1lEH7kR35k13+ubeaj67bu5gYt84wW/BMsVU7rquUdzXLpOq+7covh6fUNbC3zUWvaCsLqnPa/LlrXTgss9sy7yjDjrszizvJz5aNB9z1jinb0zLBmpvXcO8bU9nXOt5IoWoRPlxxj2ErDZXiYQ+Wce8vwKbe83+c2rID/r2WNdm7QLe4FsIStlE/fHCv6rJ6jIrOMTCtKlx1sAU9dbzzLeaWdsqm0pxWL+buB+uqwup/5v8ZPA5XrYq8OGqtoO1ddc/S9jFWzKKuPYSxtU99Rpt/1Rd9/53d+Z2F4pkvr3EDX5tXvf//7F8Dz/ve/f2FLXvjCFy4Lsi6tAh4nf9wseVkzXhR+FlIzfkoPqnhZ8IIFBMmF1BNsqywa/8F7xxiApqaWgvczm6KfmwnQ6pf2uQsPwe0p4KXSec4a4NkCM90UuynUjcciV9E3qwd6eyw1b3/YDFyI7RuH1XkNh/X5U8BXP7eZILRHxcm8GP8xUsM9ggDGjcrL/LB5qNBQmD21uopXeelz68aqsgF0lfqvoHfz8HBb+m3KPJ8LbAsQBJS0oZuNbeO7llIo4BkrD6/1p5WWx83fuSngQa5dUz0UFvdMlW3b0ewYDtIV8CjPdd3xWTckSl7XCM92g2TuVch1vdY9yzsa99HNvO7KLcDT9dxNEXdIdYrzbKyZa2jttHje5SbZOA/mWHku4EEmiJ8TvPi567SZlazHZukg4xpSzWBiTF1XleEtwFMjzbmkncZg0a8xS8t5Yw6tBM+9zbTrWquM+D3y1RIFtqPuSdadupzPdel23TJv9hm9I0BBX/rcuqXqPtTQqqFNn3Vj0p7eW1ds4wp5j/qP65Vzrl+rIl0Z5PoCMuWu+qhuaP5fwFfAg1zUDeizeoyHAB65fNe73jUBzzHhnOUxE/BMwDMBz15g+QQ8X9qJwgQ8E/BMwLPnmJmA59wRx3nt0vrQhz706RMnTjyfbv31X//1QvdR30MrxCA/NoVSl7Usa7GAqNeCHmtRNWCullOzl0o58l6ZDOhWLSpYgmYpIaCiaNwYWhSt7wHC95rRQqh17VT7/Fr7tK3nzdQK5H9rGQa1kGpR9vPZLOKyC473eHBd6VXYHy24MllYfqNLi77WLeln7m+QpHNQd0DdO1r49h9mQhYFmVAusDiVJeRC63KLveu4VNag9JshVcurLNunPvWp3XQyBx4eyOcW5FOmeEbdPnVlKBPNcGFMynzyt+NUJqPsXbM3aiE2GLRZWrTTOaFtjgFMbNdhz1ly7hmf17/+9QvDY98YU61X1oGuG6zykydP7q6nbboTWiC0bOXIstL3zkkBdQOJ6x5wjLHelYXWG4IddM020WBkUvveurSUNZ7dg33XspTK8KA/dIHUvVeXLOM5uvqrR2QRYBmb/dWxcIxanK7Mgn1hnNTHtMdDfrmfdyojY+C949u1yvPtW3VQA7JH9tZ2XnrppYs7jfEsy1xWg6w51zwuLfUx9XZsK985XtSe4jPvLYPcswnZm/hhTLof0efWhnLc6adtaAZp95f2n/u8d3RpOY6tNdT+qkftT9d5x6gFIw0uL7RApt75zndOhufc8dbZ77jpppsWl9bf/u3fLhs1NKWT20q7FbC6EhpHgQA02t7JL+Dh+roNXNAVQoRNQIKwuCGhXJrJ1Ta1QB1FvLrxqjBRaH4eCyau0YwV1Ebfm65KG3t4Zn3GBXMFPKPPeC27phtkN/xu6k1v5V3NEGBRNVvCZ+Bi8vP999+/CEgpdD/zLmlW5ME547cbB+8o6GwmRDcM5kIF2xOJR8BTpkUZbPZVx4rYlLoTKoet4PqJT3xiATy6twp4eI994BlrxRbdVPjNNcrFGuBppW3b23izxkM0hqeZaVDgyifgxw2CcfeZrUDs/DuhjgXj86Y3vWnZJJw32uC4Mk/GfCAfFvCr664gr4CnGyQv6dwWLDZLqxtB5Rk3hjLWkgNds01dHjeLykYBj/NBWwt4mqVU/eB63nJ7FPAgK3UlFuQCyJxDQLfgvwC2axvDybVXwFO3qECAvnjyuXPemL1mmtq3yi3zUT3dd3TsCra8hgrdZhTR967B6mCyQAt41Of/+q//ushzjbHqJuOTeGddki28WIBPH9cAD+3pobctHuuaKrCjPbazhQcry80abX+ZB+5dAzwt9dL9tcaysjIBz3EjnW8/bwKe/1xGtgxH/aoT8DxtN0YT8OyfkzQBz7eWjXkCngl4JuD51rKPTMDzXQIrx/HYW2+9dWF4OIdGhFxquO4ZLV82v9ZzaD0MLJMWtNNiQTFqaXFvC6AJKsqCADoEHnV1cK/WOO6W0sm1HKHoG6wm6sbK8vNWoaueDVWXVtvZZ7e/tZxrFTR4DqZDq6N9rnVRq6NZPX3m6NKitHozuMqWKC+1/GQ7+F+LxcleYd0V8PluvpdBwEouw1NWq0zGSI/Xsq11WVbHa7aClmEEyjR2/jvPZmnRth57ouVLf5QjnmcwbN0E7UvZnro6+J7xUs7LTDK+gmosf+eBzcJ5aj8bgN+MwzIfF1988QGXVpkp54e5+ZVf+ZVFXZQFc3yRLy1fXJ433XTT7nq+t520TdmCxdE1xu+6AMvwVEe1flbPYqpcYPm6ebbGEtfb1rrLxyydZvnIkDDHrrVmaTVLqVlqPL/PKWNWN6Fyhww2W4w5cD208ODHP/7x5bmsu2YL+Y5ulp2nro+e08b8+8P8jEHcI/PT+SjzQf/rYlLnI8fNcLNNJLLoWitDyfORVce+DA861e/pv587t2U7dKWXfaWP7husrec+97mr22BZdmRE2aZfrn++V5aqs7nG/lfXIi+yXcyBa6HrlMY0fKKB+i960YsWnVl9aZ9pg0HbsEHvfe977dvpiy66aNbhOQ7Ac9ttty2A57bbbluUW6nhVhp1QSEIKjkWQX2SLCQBA5NYwOPmyYS6YBCctQMK2bCkgCtsBTy8d8t/Dt3tJs7v+tXd6BAwP/eMJSlt+tmiXwpqN0KeXcDTzbCbf109KGAXXt0DPcelfW5WT+edceyGz5i6YTRle3Q5+gwr0/K3NC7tMeusrE7fO/r8mw7c/3UzqxtvdNc5N72+19D+gi0/08f2HyXqsxjfuvGcl26YfaYAnne5gXF/s9d8XuW68zQCHuRF+Sng6QG4BTwF9ihkZROA5Dpqlha0f2N4CngcF95//fXXL9NXJe6X9NG1Bjj8m7/5m92/mnFYwIPCVxfwzm60W4CnFYhbPqLtKeBBv9i3uj1qgJWVZaxch8yPa59xc62ha8zkKuAZjZFmaaoLC2wZW9cUbW52GLKjm73AjoxI1xWHZCqHBel1K9fo7Bj5bNpjuQHmivb08My6ohzHbuyMT9tQAOL3zZRt+j2xY55bVReeBoVjX8CDPna+yNg6DPC0CnZj4txrWFuNYeLdDY2wDcxBAY9yvmV0tnBm13aNEWSzgKdy2IzKuuJf/OIXL7qqOquAx8/o9d///d/frcETJ05MwHMcYIdnTMAzAU+tSz5PwDMBzwQ8X3CzWTbRCXi+f9mw5tyIDwAAIABJREFUJ+CZgGcLg5zXWVqnTp1aGB4CWEXFtagM+MTKaOS81iSWhWifQQDtygqVKm0UPdZ0K77KSjRoufU9ajViXcq0QG+W4SkzhaWqNbgWFExbYTi0qnpmlgX5GjCHwtPq4Hm2eQzS5rq6wbSusGhsD1kKsiu8v22odeU76tJqVgxzUEuwRema5VIWoGX6tXbKWGnZazE1KLzBePal8ypgapZX63s4V3UPlclpWf6yWsy5z2lfxqMlmjFRd0fre9ju0uN1afG9fUZ+Zb5Gl5bWW2VcJeA4MX/OTxke1ocujQZAYsm2fz6vLEDntXPJtQ10tQ0889d//dd3j2KtWjCyLBVjZb0krMyPfvSjC8OjO4i+OH+4cWQXaEPX4BjTs8YolfloZlrdnLzPdVuGsu6AyibzYO2Z0RWpXmPsykb7/Lo9kEGZorKvZS7bTrKGLAbIoKEjbBfPdS00aPn06dMLu1KZrZ6qDm42qfLEeoA18IfvnZOxrbaB5/QUcu8ts8pz1DuMe+tQ2T6YJF1rZSh5HnPr+5Al297CgzBca3uNx97QHueJzy2W2LPArNWj3imr5/rit+u/a5Vr16ood50zj323sjy6nsvwNOus39f9XN1Ud7vXo9f/6I/+aDI8x8Xs+Jz7779/ATwPPvjgIoT1q5rJw2SbEsjnAp4eYsek1V3jJPK7Sl6BZlFtAR4VOApVtwl0okoPRdMMiYIBCswV8NR9Yf97gq3xQgg8/vZv04kHqpQ2Rds20K+mxzZWifa4gbHAbA9CDq3LTwEPbWjqtlRuAU8X2wh4RpDTBWqfWySsB692cfq5QID7VfSdy6a32p8CnmbdtNJ2N3MBH8pYZdCsnlLI7X8PSB03/G4SLQzZmBSBevvJ5wKeMU7EcSj4G4GGYIi+HwXweA0ypbwUKJQaZwPyf6ybXte2eg/PLOBxDRfwIJdmabFJ3X777Y8CPMii8wdoMkuHdTmWq1jrQ9dmD4ZtZlpdkpXlEeQpO1379LcVtZXBgp8twEP/lRHWoICna7OgoJsibsWzAR5l+9Of/vQCNrYAT8FuC2fWjVfA85KXvOQA4DGmp4CHcWn5gYYoVCcKZpjnZix2Lr2+lZaRwQJS2urYt/AgBp7yCfgTnBQg6HqiUx1T9SBtNJSCdVDwWuOk+olxdG4bL1mDuq6+rif2nYY0+L/KQgEe7W5plBoqgFHH0n2Q68lY80edgl7/4z/+4wl4JuC5YCfwE/DsEYcT8OyfCD8Bz17RQH8m4Pnmbigm4JmAZwKe40YO2887r11an8bsuOCCXeFBAsxq5dslaWJQ7dpZWCMLIDMyWsIgfxF8sz86dEXXWI6yOj1aonTqWNZ8tJBqXbkZgNh9D6yW12j5oCAtVFc6lWf3HBuZkmZ40Besgp4zZZtA/lpqoHqsPDdpLTCCvV2cWE3eiwXdDBlp5rp6eFZrQrQOTanyZtQ1SNJ3cW2ZrDU3FO9xvGod04a6AVq7pa4P5KzMn+2AepZ1akE+XJdaWmvZK8pQrcW1wm1c59jRz2Ydti6UjCPzv+Visv30v/VMSpXXXcf19hOrs0HiWnbN6mgGXgN4y5R0LOhb2+qc87vF6hqQrTwyVrKytNPvGRPXfF1arAOZosqp8y/Y6nrufDJPjkUTCtA1jkst5QZn816fq4vd91pUsuwV15YVaQaebUAvuR5x7T300EM7kWLsHOOytZ0D3CpdUz0GpkwQ4yurgZw3K9L5rxuLa/y+QNb1ONbhoY89W8v5L9vRIHTGQRdYXVe0X7cRTISyUJdsA5iblabOdz2W4UCn+ixODvdzM9PqbuuxHw3ytV+jG756uP0sA13GrkHL9Mc1z3wa/F2Gp2sTFlQmnn5Uj1Y2utd0b+V+57YZwfaTNcrZlt/+Of1DP/RDM0vrODDbww8//OkzZ87sAE8j56uopLrdzCvMKoWtLJ0ueATDdE8EsrRefeK+u9V4C3jYjAUbuCTqoqmwVRCJQ3KBwQ75jgceeGAV8OBj9qcVeAt4XJCljB2jVqd2gbbPW4CHhaC/uRk7LbbYmI8R8HST6IGLI+Cx/12oKnY2TaniEcy6kdGXZj40RqaAByUsUCngQQmtAR4yOZpC7AYO4JHVq0urcsPYbwGeAgM3P/rWAwoLhAp+RlDh5toskwIe5sANqiCnyraAZ8zSsU/NwGtByc7l2Lb+XcDjfDJ2bvjMUwGPm03lGdlXzrcAD88s0CrIOwrgqUuLddGib44FxeZ8B5u0zxV0MSe8dwvwuIbHkgPKP0bGnu13wc61h14QQG4BHsd3TEsHILaCs3qk6do9VLNrsKEErIU1wNNswmYp0bdzATxsqrol6aMyj07REGh1dNa8Ml83Vg82HvekumILeHCZHhXw1Ejhs3PP2NRtfTbA47saw8NYG4rAfDln7CmulwKerlNAsXpqBDzVT91rCuytKE1/CnicA+bmhhtumIDnOEBOnzEBzwQ8ysMEPN+7WPUT8HxjNxYT8OyfFj8yPBPwPH4nIxPwHGR4JuA5bpRyjM/7j//4j4XhwaLQ2qg7oBlHLTAmuuZaLSuaxvdmfGgNay25kWD5ltLV2gc1N1tqrauwJ9Lyl1xyyYHgtjIcIG8tDGpgSEHW6gRda0W1z97H/0qzem0zeaoIaS/j1aJZvq9ByzAiMmd871jQd9uJxVHWQQVbi7iLS3ZJS3h0/awFMPveWlHcbzAv9/icUsiMrbWK+NwS/7X42TCVH6ylntTtGJcF4TnOP4yQ/cd10fojtfIqI1sZElrF3NdCir13ZIv8X7+3zbynR4uUrSzDVcaxmYZ1DyDzzkODeWFN1wJGazXTr8pz67K41rje+eFa54PvtVLrAmLOXF+MlWuetjgffKcbp0Gurve2cc1d14D0Wr4NbG0A85VXXrkwEJz87looo8E7W9NE/YR8ySxzXxMkvIb/49Lnh7nUvVdGofNaFgtGpAx36/CUjSvDw/Nb30lZAzx4D+Pr3PYIDPtCG8q+d26Zqx59oj6i7z1aQ/lCjpzzBqHTzhbqc7xgQGTW+e2Ynm1roq3K+Y033rjouerdBmfXBeS+hCzVxdYMJ65Rd6KzqndkbBqcTL8MH6jOYqxkQeu6a8Azrlf1VPUx/e95hoyl89njUWAy19g7+4ZL7cMf/vDC8DzrWc+aLq3jwD1f/OIXDwU8Xcw9h0fh5Xcr9hbw1KWFUKmEEc6mECrcCGyzpdY2oRHw9KyvKtKjAB6yCLrxjpsc76/ysz119RQUjICnCrOxHWxAgsICHjagLcCj8usC64bKu1BcBTzNKrBvdT8cB+Bp2ifvaNzD+QJ46vZsWnPl6zDAM7pnzwZ4lKmzAR6VeM9bOhvgcf4KJujXUQCPWUfdFLtBFPCwUR4F8HgN49kx7cbQMa1LoOu08rwFeF760pceG+CpDloDPOiNcwE8rLnqyKalN5ungAfZaRbZGuBh410DPG7SjKfxleoZ5wG58zPz6YbPemzc2n8l4EHfqW+o86Se+04ATzOctgAP82Mowgh4dMUfBfBUfh8L4Gkh1Al4jgO9PIZnbAEeFqPKysXM4ltjeBDiMjyt6bHF8BTwNGZgC/BUcRbwcHhi0xerSBsY+bGPfWz1BPeeTlyLwvdtAZ4yPP8dAE/70FotR2V4GsNTxuu/G+A5KsNzGOBpDBMg14239WlGhucogAfGY22TPG7AA9Aq4OmG341hC/C0inQD7Xuidhme7xTwCBKQzTXAQzyaDE8BT8FkgVwZnsMAj/N2HICHZ7nWvlPAw1jIPpThASjJpo4Mj4AFMOZecC4Mj+DmfAY8sCvKdmOVOv/UUTsKwzPWPFMvTMDzGMDKcdwC4DFLqyCnUfG1jtfeycLr2TNQdydPntxd2iCxZi/VWmYRqPChPTnlnJ8uNlxPvgOAI9M0urTq4qni5V4BDcpNwWs/C+xaq0SXFs8zwAxFKI2LAu1ZOrxn7YyWuvF6tATPtW08yzY1aLkbBwtNxUFfytJAxeqCYt5UaGV16upaOyeLse/1a8zHCIR6De2x/2W1al0x/gWVyhXXy3y0oBnju1YArMXpeMZaLSG+t8+0e+2MnrrrGFtljY1Z193o0nDcG5itpe1Gyf3KNvPhRjJupI5Fa3rw3LoxvaYuoDGrsq6FumVlLJhXLfz2mfYod6xTs594/lrhRTZF3ZM8r/LPO2w399rG0Rjx+4IfXBS+rzWWWOe2j3OcfH7PUkJuDDymb7oZeb4ZWA3ULqvF83x+g7P5ToBUndXMNNy/PVqiOgiQo5z0LC0YHtdw3V646+rG9X91K2tcMn5l1quba5ABTKiMzA8y2FPIlcO68Vi7bubMxVo2IUHkriOCtg/bI3j3Jz/5ycUdRWFL3TcN2q5La6xtxTOYA7+n/62vxXO8nzHUjc2ac366HzE3LZBrO+pir54qW9e1OYYVMFeOK2tDXdp+Nmi5tdAca/T4n/3Znzmlp5/xjGdMl9YEPBdcMAHPBDzdMCbg+f5FLUzA85XdWEzAMwHPBDzHgRaO9ozzug5PGZ5ajq1sehh6B7kWaYOc77777kMZHhVyGR6oQiokjwwPrifToBswxwm0dWnVuizDw71uhqD6NYanwdlleIwp4nl1DTTVdWR4tC7LavB+rRMsqNY9sW0NksNK0ToYGR6tRpiIpmbSDq1BWDDvrxVShqcMV8W5DMTa93UN1PLlWtqj1dJA7TIktZz6fMZnjeHB4lljeGpp8ZxahQU/LY+vvDSepffWcsRiNNaqjEjdsDy7zErHrinqDW6ttdixaJXasldlX7tO6/ahD7IRsqtaxT2EtwyPY12GY2R4TLHvPMOGyvAwNz08tGuQe52TMb5ujflh/W8xPMota16Q+6M/+qOL+IwMj9b+CHjaH/VAg3wZ96Z+N/jbdXg2hqdxW4z7uTA8MFbKKq77NYanR9I0lOBsDM+P//iP7/5Nv86V4Wlyif3nGYKIsRbalu4gLV292LT06ukG/2+FGNiekeEpezcyPAbYl+FBB8vw1EVZHbTF8FQ3V95lkx0D1oU6uM9qHZ5W6S/D86d/+qeT4Tkaxjr6VZ/73OcWl1ZPDm/AXOnatScjeNL+/B9KFPpSZatSYbEJJFoMCgXkBlmXVk9Lr1B1QY0pkT2CoG3thlFqcVQS/M3zezaY7ee37eSagokxEFbF0HiW+oABKmaUNGh5q8BiFyT3qrSpF9QaMLRbBX3ZZZctmRpscirPgpwx9or+M1YGA9YFgpLXbw9NbEYQbSvQaGl+5lAwjHJp6XjnsbEELbBYl16BTRmdbv60vZkQBYKtK0TcFz88p0X4lAueqTzTF2W5ypIx1D1Vl6SAz/lhLajE2Uidm8YGFIw2noV11+vrJlO+umZde8p0GR7bwDN03dJ/+8BY1wVgHSn6ITCvLCOn6gXuq1HU9YmsumYYS8elblna5tgzXrab5wty0BuuNzZY31Fjh2e0Dk+TKnrkhO/ieY4F+g62mB9k3ESIgnTaZl9Y77qDaWdjG3mvmzXzI/A6derUIv+MxeiOHDdLnms/61YDFKpbu+7qlqxBQludT+bbvnG9a4n2GBtEH9UpXZsF6TXMcG8V8PKOupCVR2KknH/WlPPTzEr6pmxXjurS010+Ap4alwU8tFX57FodT0tXLpBN10t1dtvTM++QoTFMwHHFNay+LYmATrSf1YnqLNbX+973vgXwXHTRRdOldXRYs33lBDz7Y6NCnYBnAp4JeH54tzAm4PnWATA2Ac+ew2ICnv1DfifgOYgvzmuX1gQ8E/A4Aq0OPBme/7UblsnwTIan7NMEPBPwoBcmw7NNopzXgOff//3fF5dWa9JA9a/RxmvdhFqUZpVWNyuiNCPUt9QqdKbKg41WPybxEtLPbDZSq1suLVw1zTTq+UO6p6R/bfuWj7l96ym8zSZq8cKWnB+znWSLRpeWyhNKUxahLi36Iz3e1M+6tKBA69JqYUQyJqRQL7300iW2BHp8zaVlKi59l3pnPs2Uox/S1XVpYdUYC7Dm0rLQHfOnSwvXiPRt56AuHZ4rfV+XVs9hKrXeDB/6wDt0idTdpeuDMcDVxw+fewaSLgbu091I+z1mpC6tFjZr9h3PbdwO1Lj0ODJi3/jdytaOx5ZLi3ub+aRMMrb2t3NYmeda11fjlprJQ1uMyanbg77UpWWbkVOzdLhvjPOzP7i0fDdjKWXP2tcd09L8fH+YSwuXjM9v7Bz3cTzO6O7pfFYnjC4tsr/4oS/KC7JdwGNfWnuINozlOrxndGkZM7JVh6fZkV2zxogxly2uWLcYY1JXkrJGW9EL/DC3jWFTpuiX67Suu7q9umZ5tm3FtW1cGO9Az7dgqnqVkgPOf09Lb2ZW07Xr2moso/sGfW85jNGlpTw3JqtrmPeqz+u64jvbNMYn2pfqppaP4P+Mt+PKfuec0A7HsDGvri/epZsPl9Z73/teX3d6urS2AdY5/eerX/3qUniQTa7p0T7o+c/fHbW1+YMQc1aVP0zaWJeF/7XoFUJrADAC5qS3+iXPUSk2SHBr4fGO0osNHkRJughR1AUktrvVgk1LbswD11WhdBF202HBG9/CNb63GyPATlBBP1UEKCY3EgCFnxu0jLL0enzhBTzdGC+++OLl3QR62vYGtt51113LBtFAYw9P5B5BAZ/d2JhL2zYCHjZ4FXvrKtHOpkerFDpPjW2pwHXO+xnFUaWPTLnZNIZHcMa7rr766t2j+exGwN/eh8wpv7TfINEqy36mv50D/m5RNWW4lZarMAvgCnjYSJ0r5qBypDzwnspG47MaLKlB0k2RNghmGYsGhfuZ9rjJ8+zGrRjn1kN+Cyj4zPx4P7+dk5YfaOHBAgE2fPuALPu58XLdLJk/z8AS9NieVh3W6CrIY3xN3e4G2YQKAJvy26rhnVfe10DtAh50pPdTuE6jpYHnjJHziWy6RizDMfara7kp250H5q3rtvE2BdoC88a5VLa6+TPubs7oAcEF70UujI3ie+et/STWynXR88PQO76za6qyrG7h/TW0OzYNwqf/LTnimPJ++9A12LilGiYNrmZ/UPbGxAnkwXdUhnuuVgOVG1OqTACg3/Oe90zAc05o5ggXT8DzuGWUJuD50m4sUAIT8Hx+NxYT8EzAI0ibgOfMAkYm4JmAZwtenNcuLQCPhQe3GB6KYa39yGqMDE8t5CJnkLCZIGV4WvSqbo8thqeMAJZbI+SbIVBXCVbHGsNTtqDnakk51gUgK+BYiOJLpfI/0DkWKT9leGpRQEtbFr79hIky+4UIf9mVtrPFzKDway10bEqncqryGsNz5513LgxPWQkoZ9uv24C+OH/MpVZnU7S5B2WoK7InEm9l3W0xPFt0cmWxBSX5njlcY3i06unDy1/+8qVvMjydwxYepP3GMzUtvawW1zRTjv5rLbeIGVamTEP73LltNiFuAmUWOXD+ymjVOqZTXQu1iptF2cKWZXhkC+qGbTblyPCQLcVPK/M6N3VpNUtL8NAq6PRHXYKMOH+sWfsDY2p/ymp03LnvwQcfXMTDZ9IWGSvaKvs6Mjwy2Vxr9trI8Mg68P+yGGWdWEcyB+gRmQDYWBkeGF7HonPOWMlw4HpSx/Q4iLLMY3Zos7a2Uu7LFq0xPNVTW2uwLBb6qpW2y/DALNnepmVTekQ5bip6GZ4Ws3UceIZzQDvPxvB4D+8ve+n3vN82VOaRM2Wt6edjlq1sDNd0Dff8LPYC39csrfa5LJqyMl1aR2BrHssljzzyyOLSQrErAPUlP+c5z3nUo5kkFRkL19RdLuQZpSO9uZtKAQ+T7LOaEtnYFoSqvlCVNoqgi54F5v8qiGz4pePrjrJ9VC11gesnd9Pnd32sfK7LpAPE5kT8jADJd9EfBb2VlqtUoIcFGPwWYDSGpdfznNGlUzegCxEl5MJrzZhbb711ATwuYDYOa89wTw/erPJqfY6xZkbjaFzEPRi2Lspu/o0NaN2W0sndIKC3Swkzb/5dMNCN/aqrrnoU4HF++c39bqS8qwdsqpw6l/SvoJPxX3PFVoabulzZqaurVDly7thXQa6lNo+LlevtD/LgOuB5bn58r5zSf+esBksBD+NpnBvrrxte72HslCvit5R/QIFj1Lmt2wPXo8/FEFB+u1nobnTeWg7DsWnfkGXXZl09bEykV7tmHesCnlYg7qY4Hh7KRq3x0BISxDU6D8iLclp3eGWWOXf9Csz529IejIduZeW3a1iZRNaMnWvsWeeJtea4cp/6u6CAex2XxhTS/8YwAoSb7i9ArXuLcajBrMwyf+o3Yn78cayqd5kbwyK8zmdyvfqpn2m/+0PjkxqT1ZIDXUuVU/SOYz2uN97hvDGmtqlzWx3s2NE35Ya5/5M/+RMfPSstPxZws3bPBDxnlmGZgOdru7GYgGcCngl4Hr9bCxPw7LMgE/A8srBvE/BsI5Dz2qUF4NGlBe1dJG2XtjKWtAhQCiMa7/kgWqQN9MSK8FyqFh4E4WpdbDE8DSSDBRlPc1/L8qEiq0h6rH5pP+mDbTVotWwKn0X19EULgu/LMoDOpcexwmoVtepsNxXbQNu0uvkttV73XBkRLLNaiA36LBOCBavVUbcHFU+1DsvYaBHyrp7/VBagxblKpXcpNCCbudWC4Tm2Y2R4/L4MT/vSPreCNu9t0HILmjmmvEsLnzZYhK1tZjw7z2sZG2V4ah0LGJWHBkCWFWigbt9dq7uWYs/kKX1etsd3j9Yufze7UAu3LsoGedZ1x72+j/u0TMvwIB8NWq3lzHsdS9w7tqNu2VrOlYVXv/rVi+zBZMjwdF57lhTP0RU7srGyPTA8Fp6kP2ZX8VtXV8eigKfB6J2zuir5HreVfSYuUPnB/SzDM2YX+rwGYdNWx76ZVWWiGnTfoGXGogy8LnrmXP04Bsu7nhurVIanDGUZHhiR6hRcXOpa1pefGWP1R9mOsnqwYOrczq3z1z6OhQcZQ3Vh3ex1P9d11f4j18p2C4S2n3XJNctwdGn17/az7soeKtoMPOWD9f6Hf/iHk+E5LmbH55w5c2YBPFvZAvWldnMd3Rh55gE3S90ATii/jStgw6jbw2v43k241gWLRuXHgtLlwvsBZy6wgoSmazdavhu1AIzntPx8D5izbd0URhceAuwG2xieHkqIwJs50b51sY0KxnFs2mdjlro58Rk/uf3DRVU3k3PFKfLjD4rADazxD72O8ZFOLmXMNfRHpdqMD+ZTN2D7XFDA3LkhN86jAAF5tF8A08phD4atrFbJt+ryeCwJ7S/I8+/KNp8LeMZxL5irwmw8T5XtCBBLyzvnyIqbReWa8SoAGl1rPttrRjDjM5kPN38+C3K53zZ0XlHIjiOyPh4t4XMb64EMaswUCHRucYc4Vz/90z+9yGFjIbpmG7PDWDctvQfYWuoCuTb9nLWm+7glM9pP5qxGinoBfVVQPLoZnUPi9JwT1qNtqruywLaGU0FEY3g8JoIx/rEf+7FFfJjjGle+i02XCvajDG8BHuZIg6fuWdrs2mw8C2PROak8YmgqS82UbchE5d9Ky4ynczuGDzSep26l0Th1Dvjez82U7fUdi85lAXu/r+udEIbRRVX3q/cxrn5uaYWGV2hoI+/vfOc7F8Az09KPCflMwPONZSQn4Nkbigl49lmtCXgm4JmAZ09HTsCzH/4wAc82ADnvXVpnzpzZFdqppYwlLhptJsQaah4t3CLqomjQuGwRaFeGB4UiUm/QchmBRss3sBMLvXR60Xbp8R6qWTqxqL3WsYwT/bWdfJbtqeVb+pjvaausUylkrHG/hwbvAYXNQKnLodaMY09/vQbrurVX2i6sWueUgPS1IMFayGUDyojUGnO8mBvnsq5KntE+8z+t1lrLnZsyFqXHW6ul9WmwPrcYnlpRnVv7AJjTWuY7WQq+t898L/tWWaZvZcm0oEuT23/fV1anlHhZyqqOZizVjYfMluHxnrKVfDfWpfE65ahu2a7bMjyMQwvpOY51z/J/Mwhhd1oAsK67pi8TUO4aw+1TF6rtbHD2tddee6AYosxBXWBNluB7a1u1n63X0iyt1gVjTeneLCtbJoPnK8tlPspE0w/+53W4yWW1WIO6jWhH2TX7VnakciFLwhyQgKGccdho163PpN2+i/ZZcqNzWNdj1ybtVc+NOlgGqYxI6yvRlq5VAqzr3mqGYFlH+wAT5Z7RAHSZ4ZHFKSPW/43bsfLfDLTqps5t57xB930m+kF9URce1/TQX+Tf9VP3VsNEyvDIrPH8t7/97Rqgpy+88MJ5ltY2xjr6f7785S8vLq3e1cynAqG6CdY2yPHN3TBYGFLLKDxp1m6YLVQHCFLQq0Tr6kHpln5HcXVR2p5uqgiTC6AugSp5FTN9tyYNi2LttPTRTVClwnulOwE5urp4b5VYNzM/1x1SJV9QQPbVOFcuMICac0e1YD83u8z5KFDi/sYn+bkbfrOXRvdMXTrdVOu6QvHYnoIf+qJSrKujShRlLOAZ09IL1AvUKsN+3ywXPjs3vN/sF+4T2HSeeY8xEs1eor8FQFugvWcRbdHpjfNoSquyy7sK3n33CHL4u64OlSr9ccNoPAtyasr5uMEoWz0tnTXYbKGu1boEmCs34c55Nwjm2Xc0S2tLo7VSOPc19q7gRPa2m3yztFiPrRbsZlzwQztda9yrnAImagjVxYPusE249Ox/Sw60Ai/j6ru7WTbjzDIhtK2Ap2uta7jxLAV5ldO68Qp4kPHG3bl2WhEdndiYTf7WgMWoU/bY5B2z9rN7insC7a97soBHUE/7mx1WGakObmZajevGZ6Hvm9WmfsHYd866hxBH5X7RMAraUHdl5bnrtjGVBX72jX3s137t1xbA85SnPGUCnqPDmu0rJ+DZj4GYgGePsp2AZwKeCXj2iPkJeCbgmYDn3JDGee3S6uGhtY57ltaaS6PWBAh1dKs4RLUzuvpgAAAgAElEQVQiQcsE7vGDENXS1KprrQs+K2ylHHv8wJil1XNNSg/Xisa6Em3D9ngdliqfaUvPa/n4xz++azNWloWuuL/FrNp/Putmq3sH5G9GWdmOtq3sVV0gvR6r3vfRlxZio91atmRm+Jlx93PnU8aq7AXvdW74XIajAbVbdShqObbdDVRmXmupOQf0zXHtuNS9gyWmxTsGLY+F+JTD1m4p6+fGzpjI8NBOg3Cx9CwWVwq8Qctc36DFMhx1bzBPzlUzDatOakXW8m0Aa6+vpcz3PdOqcuH6Ytx00Za9KcMDi6F7p9e0/1jWsh1Q+lsMD/LoPDd7qf3sZ66136961asOrJc1tWtRSIG62UjVO8xBz5/SemdMXactitr3NDONsZaVpf+yC8jgeLSIrOipU6eWbFTa6lpCb7mGy/Bsudtdu6wJCpLK5vl5ZPW6nruOmDPnquu0xRarg5kP56+1o/pMdEVdqcyBjEyPuuG9ynH73IBn9JQyV7bH/vO/Xj/uTWXCfBe/nasGLZfhQU7V+d1rYO78vm5ogsVlBEeGp1laleeOGbpGnVfmx3FDDq6//nqn9fRkeM4NdG1e/alPfWpxabFwVTZQpU5E/fOjchb4VPB6TRceCo8zVLzH55d+ZLEpYAhbz9iSciydiuDUpYOwVYBsS329xP3YXoTV6zlvSSFs1WGL87HgP/1phmvPbSF4YfHWJ4uwupFynYqtmwd9VEmOKZ5rGz6K2Q2MheY1BQK0CyWhst1KiRTYcX2p4vZZVwHP1//fTWRrI3RuHUf6brub+olS1A1Q9wYsm/NZP3nBa/vM5l0FCKh2c6/rrgXKuuGZ5VLAQ3vc2AB1bpajz7/u1gLeAp4RqNq3xqF1LOuuHA8lVJbrnuvGwf/JivGncUgCvsowY9o4Eq9nc7Dat0BCwL/mYmYjq/zTN5+LjPtufiubpf2bHcr19u+1r33tMg9bBlWBBuPYQxnVZTzfzZPPTdF2PqqD2mfGQlDE+AiK+WwMXjdF7mVtO06UffDd6A7by5i5LgoKeJey3sKD1V8tE1GA2/lsHxg7202bC5gcV75XzzezkrlwPnALGreHXm6MUNvHGnSN1RWPEbEWblA9RVkB128NqgJ+9TXzO8astfyC19XobIhF43nGkhnei95wzrpmKW3hGmEu61rr/sO9a2EgjEV1pGvWvjPHv/zLv7wAnic/+cnTpXUcmGcCngl4VI4T8DxlAbMT8Dx9US9lhybg2ZORCXgm4JmAZx2BnNcurfvuu285WgKrXjRPUJZItdZbswl6Am0Dh0G0DXoV7WP56BLCutFyKrVahgeqVNcKVplIuxlbZQEY/talGV1aTg+Cat/47HVrDA/jcfLkyd2t9MNiWGVuQPee1WQb/Lt9q+WEVShz0u8ZU61OrK6yHVoRrcNTa4p3Y0Vq9ZT5qJUB+zRmSLCptZCkTBb9X3MTlLnjPbW0muVAm5WTlm+HTeyJ9LVq7TNMVF2AXtNgZuqcNKi6dXjKBPmu9hM5siYL89TaQ8oHVqYBr2W4akGPQdtjYGytaPtTerxWcM+Gg+3y3spy57VuK9pkwUs3ZdvZInSc2i0T5/1lARrYWlarLoCyWFi4rWc0MjzKBmBJ/VImtoUkG5Bel1aZj6rZyh3zo77gGlkH5lBmGVkxiLgurbo9ysqNLq2en+VnmOe2o0zW3XffvbgQYS9krBkz57YMT4uikpBQfWu/Kwtltyt3df3U/Y6+lOFpfBJsknNYFqTsM+tAXcB6WjtyhTaiw53nJhs0WUQQ7fX+XYan67rroDW+xrpT7hHtQ5mvMnnVu1t1lcrelYmleKWAh991aVc+y/DU1cWe6jyWHfI7ZOu6665znZ5+0pOeNBme42B4br/99sWl9eEPf3iJrmfDVumz8PyRWuR/TjgLpxQ4wq7gNUMAxaYbA2Xuc7tQC3hQTC4w3Ap+bmxLNwjaCC2r8DU2oNR/F15pY8+o4TmNHTI9kn6tZTUhnD1vDEDis9q3xn3QH+MPWlGatgkeAWD621GEKtjWgKA9jU+57bbblmqu7X9jlXBXurBUmCxmKWQ2NivW0ueChcbwaO2jLOpK6MbIRiWdzmfdAChPN54qcPpp/xlDKftukM1eYiOr66rVwrs+WjDSTZFxvPLKKx+1+aMIZbua0luF18yPKk4eVsDXQyaR+Wbmub4YY8e1c0scTePEHKfG2o2xPZdccsnSbYPwabfrjrEjroSfuu54r3FLjUGjbZULPxfwoLxHwGO7muXSTa6yifwKTpAJAd1LX/rSBfD3IM0tvcfz3QD5XNfuvffeu7uN7wSw9FnZbLHQgp/O+Rjz4sbLMwtCC+weeOCBxbChBISABzBfwOPc9sDfF73oRY86MJX2tExI145zKtgTkCBbrhHWk7qpmVnoGStNjwDe8UZnqQsYQ3V8ZZZra5A0prCZhnVjstaUDc/Sch357q4D11B1E9fRxxZDbYV05asuSo0BfvMs5xAZV3ZaVgE59RrWmXsee04NjxowBTzVwcyBc1e3pK5g9PLP/uzP2v0JeI4D7PCMCXj2D+ibgGfvLK0JeCbgke2agOfMshlPwDMBzwQ8hyOP89qldccddywMz4c+9KEDhbHsmoWuakGATltcrzUsQOtaFFgXWoUgXz+jUFv0TbQLota6xhLXMuWzlk1p1tEaaREoLJjShn6udVlKuJkmLRuvRUhftNB4llYH6L4WLs+sG1BLHqtBqwNLtoGULqS6tCghLwvWU+HrDqGwWWtgfOQjH1ksrwbPNegTNqrUqZaOz6EtnkJdarwWet2WzHWDR7tJMhbKCZ+1zhq0XMauAem4VVu3SOunFhRu2AY30m7p9LIffq6FzHeV7T6/NTl6tIpjwNz3FPkG7ZfhKRMCg9I1U7eZbe5YcByKdHcDu2sdj66esncygjxTBo57ZSnpv4GqyEcLMirbjG3PtnOsu+5gK8rw1qXVAN66ossKID/NLHQtvPCFL1zWGG7YrcQI9RRz07kqA6kbj2fXNS4Lxli5/svesWbtM7/7uQH/3QZ4h/1hfaozkM0mXjj/dWMh8/YTd6vXrJ2ozRyM7hCv5/32E51DDSB+uF4mr8G89N0zuiqzZUFoewOVldnKpiyajGVdlMiC35f5KGOJi9o1VubWMal7ivc7tr5XOa8OKsvOeukxHc7b6N7y3c1Ma30lkgPUTXU9yxb5XPqvLLT2DmyaOrjHsrju0JVvetObJsNzOL46tytOnjy5AJ4///M/PwA2FLyXvexlqw91cfG751kxkW6wCF6LjZWyU2B4eOl6QQEAp4ftKYRVKKWPeQ5ugBYHq+vG9vYQt27iPYS0FHX96G6c9ENlyXOreOh7Y5q8v66exvCUTkXgpUevuOKKpbAYtOdakS0O26sf++/+7u8OKAEnrkqlsUq2s24PFqgKcpxbx7AxPLS/MQz87Vw1BoK+2QcUXos7Nu3UNpNBpTJobFYBKwUV++77779/oZ07nz1ksenwBbl11yl33SCr/Hm2YKFFJLmmcS+Mg/Q47yqocCwZB69pTBZgdw3wNCOmh2ry7saSKau0p6no3o+ceX1jeLrYaZtZao3VKqijT1XajYGh/64lNhsVeuezAJYNy+sBOfaBDeIwwEObmn7umAJSjL2ri50+607oWVp8rw5BV2h00TZdJqwPDaEWkXT+1SsAMEESRo7rovFlxNS45gGs6s66tGqY+QzGeSyW6HgxhoI/2q8bs7q2cYgYaAIe2uI8FYAX2KD7CqirR3sGHuNle6mC7WfGT8BUea7xVr3m2qzrnft6PX12rgp4Op/sORqnldMa0S2Z0f4X8PAM+z+eZ1iDhDlYAzwAJvcFdRB/q4+Z75/5mZ+ZgOfc4MzhV0/As38+ygQ8/3cnMBPwPLIA7Ql4JuCZgGdPR07As39I6gQ829jivHZpPfDAAwvDc+ONNy7WMhlEouqLL7546V3dJFolINMxW8Tr2DDqitK6Lp1ayrHR9SOF3Myv0p61EBq0XJcW1mVdS97f/vRcotY68ZpSyLS/1GifU9q1rADPtA9YL1LOfG8fsEa08F7ykpcswdANWq41dc899xyg8e+7776FpatItj9ln1ojSFanVlT7Weuwbej39lfZGcfCNiETWnC1rvrcurR6ZEiPIqD8fF1aBD3KEDRI0LpIvN/31i2pZS7gU04b8Nl+Ao49S6puu3EsGtCKddlMsI6FfcAi1ArG6m4Avtc32wOXXJmPMllez/ha8LPsK+yRVj1rRZa2gbrIqJmVZSjLSrYI4dh/7lH2WjOrVnHZDpgo+0/f7H8zK8t2jCyA2VgNWuZ5nrFF/2VByvDAWBi02wxSrH3XKXNjZiXP0zXYIFfHvIy1awH3i7JZFgDG1X6W4WkttPZZHYLOGTNoG9Dbc8s8Hge5Nlmg+oH7ZNzRNboo+d5nIrsahXU9j7qgQeidTwq4Gq4AiHRcmo3VttWlZVt5V2vtVPbrfkfmvZ9rHN8WWCyAQwaVU9rfkAb7Vz0FK+OcjEHbPU4CFtDnsr6Ui2YHN7SjjPYv/dIv7bp94sSJ07MOz+HkzZGu+Jd/+ZcF8Nx1112LkHiIGw/pYmvhqH7ftOdu8ky+WTFdbAiPi7/BgCghwVNp81LjYzxDAU9Ttuv64Ps1SrxxHmV42p+67lz83OeG14XmxrkGzsZMgG6qvq/xD5dffvkFgk0WiJtlN6RbbrllofF5N5uT7x4zOBQIFUY3ed5v3A73+a72swJVkNqsHjc8x3qcQxUJgKdZJKP88BzcLbocCniYA59fmpx7Wlqhxb103TB2+v0L7AQ6yq6y2X42boU2OP/ITd2ztK2uBRUe16l468ZpBWJcMrqAm/1RmUeWlclXvvKVB6qc10VXlwGuT364zzFl/fZcJuWfcXFNsTEJFvhO2WpsS+XR8XOTaAZaz70r4OnmDzBTRq666qpF99QYaWalrjrnj6wo29C2CtqYG4FdAQ/PtGgj79JdzRpVTgE8bsiMp24y3DZNhx+zQ5VV5tU5aZ9Z4+o83LgaIbi6nOfq2urNZtDWOGnsJGvNMhP0wQzMxq10nfJes05hMnQBsTHrxq2eGjeapqWzjzifN9988wIe23/GWHlhnvxcIFV9IpBrDBpt4BrHqbLKGNa9W12jjmymbFPUK9uNnWQcfNeoZxs+QH+c81bRbkyl48tzNFiQ0be85S0O7emnPvWpMy39SIjmkIsm4Hn8MkIT8HxGi2ICnm98YxmLMnwqtwl49oN5J+CZgKfbzAQ8Xz8A4CbgOQ6kckzP+PznP78UHuyJ2lgwIuFaF3Xd+JnrxhLvWiFlePjcYNC1s5iKokHBIvPSxlvZHrILa8xGa0BsBT8WdfeaBi3XxdDS/WWZRibEv8vw1HKsdcVYG6iKtacrBouz58E4N//0T/90wKU1nh7uu9f643jJ9FgXiA3MeWpwtlYUv5mXHq3Rg1fLijAujg0WruxFXVodL/rvPBCA3iC+Bkxr/eFWKCVei4r7nTstYe6r6651W3xm3T68s65bn0ffdWnS9zIrPUKjsliLtdlLZXhgEFwXyFcLrvksmBLn841vfOMBd3KzpRwX1mJr77ie6QMF1GR+yqy6fpEnmYzOU63muq24pqxOi/DVLYssl/lQRno0ystf/vIDLhT733P+nEsZHvvJWDfJwQBj3qlM8dk1RdtkuxgXXQtlsmBxDASGSZQR5dlleMrGdf5pT4NvHU/mUz2HHDkurT1UY6xrui5M7pNp5D0yyAAQssX4ac2shg80g5S1oqsTZlR2lGevZRmOW1H7SdaV8swRPeqVutjL8NSz4DVlVumXz2Cc657nb/VzQXjrKtWz0P6X1Rnl2f7xHHUQY1G2tqxR64SxnpXtnuHYvUbdST/9zDi/9a1vXRiepz3taZPhOQ7M87WvfW1xaSFsTg6Kw89jNc9u4Cq4Kp7SqSykRs67CFuErxt++9QUbYRIBdasiAIBF7TtrhB2s2lszxZQaUbUeK8bRMel1zT7oYu1gIeNwM2WdtqOFh5E8dRt4obULIgxS4vnrinVLjDdVQUw3GOaPO1UQdIXlW2BQAvVNdXV+VPRlzZnk7fPdWl1g2icB5u3727hQZ6xtkHy7p4HBzU/Ap667visbHKvc1i3RzfIziV9VjmxAde10PT7gnbmRhkm40dXCcaCmwIbp9fUddeNk03ODfLNb37zgew95cW1wG8U+B133LGbms4hckCcmN+70Tb+gfHUHVZXHfMi4G+sne9zs2rhwc5tz9Ki/wIs3EN+xl3XTJi1+IfqHd75sY99bNefAh6+Xzs/i+fZZ+bQEgWMi+PYDRJgKuABBLpGRsDTuSr4a6xSZb6VllsgtWfercXd8YwR8CiTBTzInWu7cu6887uxShhZxBXxA/Axtom5WMsaHPehumsxSNT5hEw0bs/7kB/XXttZQ8YxrXHd+Rtlm/81VquxTa6v6ib630OSa/z47rrxACTq45ZVoB08Rx1Mf/3cjMrGvPazIIq19Zu/+ZsT8BwHyOkzJuB5ZHVIJ+DZswgn4NlnBCbg2Y9NmoBnAp41Jh2dMQHPBDzHjVOO7XmPPPLI4tLCWtJyvvPOO5fPPSdE5FukjUU2Mjyic6ya1uGRaQAVa+E2wIxnaeFhKWvhtd4OVpmWWWt7MCi0q2yLA1VWp+6dWl1dwGVEWqK8VKzPHt9XN0gzBGpRNSug9GszIfgsi1RXXxVK61xoXXeO2n8/14qs5dRTwXUBlBEYx6ena481lRzj3sO8KhdY9c5/gUTrDTUwsIGgWOs+py4Q+ldrEZeA79dFUYZnDFr22rI6W2xdGR6CObWCaQPWZKl/x4I+a0X2FGbGYa0OD7K/No5Y3crnL/7iLx5geFoPS1kt89H55PkU91MupesZQ100ZCXh6uaHd2oIQM/rxuP61kKqSwCGx/91bjuf9N+2NsOFoyVc/7WC28cWGuQZZiONDI/ZVSMr4JqATaTQJz9leMo+w/DICJIduOXS6vqkb+qzslr9XEaA8XL9lhFwfdF+A4eZr9Zd4m/Hpiw782OwdQN7eZZzXhc7zzeQFpZU9rLsM/c1vKEbUnUwbnLnn+KPfm4Rwh4tAWtWdmXUX913ymJxXV1U/j3KbdtdZr1By9W11U39XIan8837kBP30e4v6AnHrHvQWogFY/2Od7xjMjzHhnS+/aAzZ84sLq2eQ4S/VSU0nhMisHBT5DqzIBQ0FzlC1QXvJgmAkd7k/61gKkCqS4trFKIKHpvLGHvjxtXNtrRxv1+jTelDK/P2QLqtdOUxo8AxaxFCBHstJqNAqH1uPwuK2n6URd1ydeP1c7PR+rmgzaJqY0xWY2d8V9OY6WtjeOr66Of2oYUH2x8UiQAbkLJGoTfVdQQ8XR9rLoECHuXYe1Q8I6tVxW5baZebELFCZvjwLPqgnNd10Wrh9MFssZ7R04BPwG7bZDuJ7VK+fuEXfuHAwYV1s3o965OCjMqZMkgfSH32x77RHrOfkAnPkmtKLwDBjXAEPKwpdUcP1uzcVrYrw421w91WwG87q496rhSyaTbSGMOjbFc+ukHSHwr98dOA9G6cyKyA52wxPOgq1x7Xq9vov2uPfilX6FF1ZMMKGoNmbBbj5rgjGx4ESjt5nu7qrbAC5rAxI8oXbRSM838NBFxmus2OGsOzBXgAiLqTWAvqEmRE/Yn71M9rrh6e7bpBxho7xf98Ps/w+TU6eaYyVTBb8FM39JYOLuAZmS4MMuW/YGbrPLjql5bUmIDnuNHOHiqegOfb41rBnYDni4u0TcDzuEeBggl4JuDZYngm4Nln2cvwTMDzjFVWbAKe7wKw2Xrkl770pQXwULRLZHry5MkDzIH3y3CAni3yBToutVyrqO8FRBg8BhJvxlYzKkS5PWahYKQUItcURTe4tYIEc7JGJ/ou2ln6sW6s1tSpS6ttGlmAvktLBctCy59xKAtQS957G/BJG7RYWniubaYPbMS2q22qG6tWsf1hDkv7rwUql0Iuc7c237aB92pRtUBdg9DLcDVLC0vTsStTgqw5b1h4nZP2s4W+lEPGkAJo/jhG/O58jGcUjSwIsmy/cO80eJTnyP6UQscyldVs0PK4Rhy7ymz7D5vkuLzuda87kKXV4NYyPLp6eLb38tt2M5+OI5Y+2TX8NEuL630+7pYGarcPoxuodZ86jvazMsy4aWy8+MUvXq11UrlucTrmFuZFeSxrvJZpxppzLGADy/DIcJQFwg3j2sH1YuFB2G3XDu8u4GH81CUtmNk13KymsrJ13TWsoEfa9Aw/nul81q3O59aMabFR2RTkUZa+tdB4l+9jvnVjbh11Q/+bVEENJ/uPy9x12+N9+N5+M3+0CdloZlrPEvMZ/C5zhxw5P523rlU+O+e9piEGo0tLma1cM86uhc4l1yILzZD0fu5Rdtf2jrKSjO/b3/52bz09s7SOCRR94QtfWAAPvnqFiU3BDbYuE+MuEBALWCEIPdOkG1h95k0PZFH0LKW1yHkE08VZIeTd3fzHjb2bmMOEcPp9XTrdLJsm3+ydNTdRYyG24gJ4N+9svJH+dzZJaeq6fbqoGudB2+oa9Jlj/FALLDZOooXbeK73lQJWaXNfi2E1/bIHjJZabgxHXVfNWKJtKs/OYUUZxeb8QM+vpYTjWnDeGgvAc1CSBQw+WwWE3Nx+++3LK30Xfa7boBtM21cwqWzSr2ZHoazWzsxivBw/Puu6pY/OZ120o0vLdwN4fDep21sZeAU8uqV4hn1r4ba6A1iXlihgHVilmXa6CbHx9RyutqHzz/32GRl23grgKsPEOfisyy67bPX8uM5HdROfia0R8CiT/Pbw0BFcumkxf8Yz8V1jvlz/ADd1FmBHgMBY6d4fAQ9AotXlncOuzeqvHgZbGawO8nvuaxkC5sdCpTxfAM/1VvPtJl+3DzGYBYuOEzIoWOLZlslAjzXbs+NatyzAUDlvyYwW52P87B/zpzz0cN61cwTRhy08yd+6uCqDyFNdowV8vhe5VL/WjTUa2l5PzF7Ht3OILKhv6Lv9ATCu7U19R+Pd3va2t03Ac0w4Z3nMBDzfXMZiAp7P7cZiAp59UDCutwl4fmA3JBPwTMAzAc+TdmuhzB1/T8Bz3CjlGJ83Ac8EPFrEk+F5+m5llQWZgGcyPJPhecJuGUyG55GFiZoMzzYIOa8PD/3kJz+5pKXffffdS5Q7VKEL3aJddFEXCP8z1RHKrq6hUtSlFutXHlPRe/6TtB/Uo/Rji7bVHTJGyI9ZW05L43623FsWvaLN9pm26K5o/AMsyFq2g+DBsYMmldKFotWlhYWsvx3Xgq6VpkdiKehagybuGDVbqDFMUPE9N6bUtPcQn+EcyWrxty6qZn/w2XgUxrAuLbPXkIlW2uZv+8w7nc/G8DAHukdKB9elNcqRfalMNWaJ/9elVTee72Be7r333mW1Ok/8v+eHOU91AXSJl/auS5JrGH/ltv1sujbj5RhVZpuK3hieuoyojqxbAzdMXbSl/hsXZ0E+2u01leHGZCFrrgVcOLoNmpZOBpGp+LjvHC/637glXAzG8OA2Mcai7q1WsOU59qdZWl3n/VxXEn0wVod5a5FTY5Lou0X1GEPXNnPQeBhlj/4bn9i1yVpR5gkF0AVI/6trGs9SOa8sUeHZ+SSOqFl09tV+0sdmojU+CnnBxckP7i3jbfjebK5xTekS5PnGZOLybhFSdTtz03ge3X5ds+4Rriue1VIUa+nazI3XM47G8CBj/ujeYgzVR7SrexPry7nieb63WVoNP6AtvrfFMxvPoz7XEHI+AH+OReNGZXh0jyHzjt+zn/3s1TjShhW4Pnj2u9/9bg2w009/+tNnpeXjIHruueeeJYaH2AY3QBazi6M1dhrAu3YIpW1SkOonRlhdzPy/wu+kd/NvemBrmBTwrMWwdHOwPSg/24TvVeXTIFeyCHyebAfXqSwQdn3BtLNAqMqsfWY8VYyN9cCnbgxE+9xgXjYaAU9rtbTPPVSTvrZMfUFoN39iMnxGg7N7KB+L0827VWfXAE/rtnAPz3ThNiYJJaxiZ5NsYG+DnN3wWoqA59jmBgmiGAr42s9+NhaI5zz44IPL0qnf3rnl+W5+ncut9dY+jtcgaz2CxD4gE459U1wbt9PP7TOHygpaiOdp/xv3IaCijyQhqLQLeHpCumPBfa551riBobTB5wPWPX4AWS5YaEVaAI8yQzyHMRZb9WkK2K+44oplvXV9FfCMQKOnpavL6JeAgfVirA7ja7vpl/LYMhm0V8CHvnJNMUbOHwHhZmwxxpXVgp+C5MbkXHnllQv4p/aQYzyuWZ9t1WyeYe0s/kffrrnmmt088wwNKsCcIK/yWTDP+Fg5Gv1gLBR9rJxqpPC8gsXqXMbI/jF+ylUrpDf2qoCnR0tU77qGkHXjkXhPYy3ZmwQ8PN/5b3B654BrbEf72YOqa1w17orDVZWXAvYR8BC0bf8ZM9dq16zrlHfZH579vve9bwE8F1100QQ8E/DsHwdQS2ACnr0DUSfgecISwDwBzwQ8goIJePa05QQ8E/AcB4YYn3Feu7RuuummxaV14403LjR7D3Rr6qfWVbOUzjZoRdrNWGrGx5aFXGoc5LtGh/NdiweW/aglWGsJq65I2+uwakdXD/9rinbdHlK69L+IvYoE0FH2SuuN50iJNgOttHkzXFrMrdePDE8LmjUTAgvJfsrk0O4ydlpHXGfbymQxl1ojzerhGXVp9Vwe+u87GEezYmB4tNpqdXXOy2rxDK1GvtcyYw469tDusgHNnKqLaszsUPlriXF/Cx7KONU9V/eO97sOKs/0UZlB5n1WDw+VeXE+7OdWGvPLXvaypX2jS6sZKM2iMwOH92v5N1YJmW3KsMxJXVqMs89nPH0O49yx5jrnpBXSyWpSTnBFaIF3nTbL8Kd+6qc2M3+GOWMAACAASURBVIEcayxof2ohI3f+j/FUbpmPSy+9dHcLc6zbpywA49Azz+reUweV4YFlaVmOsgJNUe+6LVvAWlAurrvuumWNNGNLlxx94cBgflgDdekhLx6AymcZZNac2Vtda20n7TfrDJeZhSqZfxk6dIv6C3dTXfqjy9G/6b86tef8leFqirrzRP+sfF03VhMqmOOWA0CeXNswk13ntgf5VZ9XT9NO9RRz7+eydV2n6J0WMOy+g97W2ETe7Susje1ogoyywzP8zPr64Ac/qGiffuYznzkZnuNAZ3/1V3+1uLRuuOGGRTF0QjqZKrICgQrC2CYWpZRo/actzV/B6yLs4myVWp6ncka4mhJdOrWLEEVn23v44phOaPvLjqiMxjgPU4+7Ebr5OWb0vxupbaD/bv7d5FloXt84jyrOUqgj4Gml2h6z0MVWAOu7aK8xWZ3bMXW59KtjRJtb24dr3GyrSOivmz/tqcJ03DvnPNO29oA+nm276wLhGS3HD/WtDDQtt5uTz+mmyD2dc5V85bc1aUaZr7uWDdw+M+cyTSjklmJQKTJ2jut4FIF9IU5DZfsTP/ETB2J4Gs9Tel93BQpf90aNlgIeNjlT0ZkD3VvIqc9n3B1TPo+Ax3XVOInG8LBR1Z3qGPbA1GuvvfZQwGO/XHd14zXWxQ0MPYBLkB/m1bTuGmOMv/qv9Wl6tEQBT3XTuP4L1Ltu66Lsmr3++uuXPhfwCEaQE+tI8bmAh2fqii7g4Tm4YNTTylF1bV13lDDwHcy/BlLll7nXYBlBQcFc10bDCgp4qo+Ufdp4ySWXLG1umQdje8Y6PDy/4FTQ3n4yLs0uU083LZ253wI89qduaO7tHtmyGSUOkG3HvmVcBG08w5gk1tPNN9+8AJ5nPetZE/BMwHPBzuc5Ac+eC4ufCXguWhieCXj+z8IETMDzn7uxmIDnxLLpTsCzHxIxAc9xoIm9Z5zXLq0bbrhhYXj+8i//csmoKGIdi4o5NLoV6gLQimhwcou+aTmBsqWTRwrY68fsJa3xBpVBJxctY4U1Ol9EzZlBWuqwC7VA7WuBk+zDGLRa66jWyCguXtdA7TJZtZYZqxbY81llq7Qc+V2Lqu4d/lcrqoGBWOH2eTzo02eX+SjDJyvVLK1m3I19Z/xrafssqGStqzIfW0utZ0yVGm9l2rqzeA7zVpeW81AGosH2zj2/my1R5qvXOKa1FDuvtKGsVgN4sUx1rdUKpj2+DwvPdjBW9o/n2BeseNcX7pmyOq1Oq/VP+5wD2k2Wlz9d244bVr1BuFirulPKcPEeA56bfcdzeY5tLcsKg+haRdYqY7aHc8Jkrxq0XBkpO9CEis4h46kbjznTlcazDbam7/aBcXHN1yWJPtEC57NB1xhaPnMsotn+140FU1JGUblivfj59a9//eKurPFSBlUmljGpO593yVhxr0wIzIIMT/VIdRtz7CGxMCOtou94Vx8zbs7Tlp5SFpy7utirm3p4aIt/EsztfqLOoo+uZfouo6PuU1aZG12aZdmR2+q/NYanyTIjm+4ewlw69gT1V5aZK/tXlm6sLu27x/PA6AvjcMsttzh006V1XHisgOcv/uIvFsDT569V/CwFzgKvokXJNUjURc7CaIp23Qxd/Cr8pqVXqTQuAD9tlQHC4/3dVPAHu0BZrCp32zYqj6bZVqm4+Pm9prBdoCr6pkTW1VE3WLOX6t4a3XtrQAjF2z4UAHVjaGwLi6mATCXYKqUFkXXPSW/TL+NcuhG64Ts2jJ2fUby68VAEa8cgVO7q3iltXPBTYM69jVWiz2uAZ6wKbf+7GRX8CGw7fwU8Ywxa47C6+RFTIcivUq3yZHN1vHrYZGWZjUyQMwIeASXjMqZs00/azZENymnjkwRXrCc3PDYOj1CobNYli/y63kf5b/8Bc4LNAp6CItKylQvauVZht3LdOA3e3VR8M43YfJRtnmf2D32vu1G3Sdcd/dfNAODRKOB5ZtSMMliQ05RlrleXVJ6Zb/v0yle+culzwWhjWxqD17Hgveot5kP9Sh+N4SngqTwDcsxeBETo0nQ++d3YLJ7pvlB3u893TDr/W4CnQIBwA93aV1111aMAD8+zj4xlD61mjAQ8Be0tgYJsOc8dizI8dd0xB64LALF7SGPQGK/qlAIewJX3M//OV7PRCni8dgKe40I4w3Mm4PnGMiIFNhPwfGkZlwl49opTTsDzuAM1lQQmE/CcOaBVJ+A5szBWE/BMwPNdgi6P7bE333zz4tL6wAc+sDAwdRX0sLW1rB7ePFp4vV8LDqStBdYsrSJtnu81WBBaEVUitTSxusq0gJZtYwNgOcfENpYqLsipFdUaEA1y09qnLzJLfK7V1Zmg3VpqDXRtTROeX8tcgFHX3ejGko3AMquLBrrbNpYVIDNNVgsLZ83l4H28X4aHz1ov/N9gZNpv0GJPDqfvrVfC3LTAXl1aawxPrcXWatmyiEuN8+4eGNosOq1drjkbMzcyFLX2kRX7X/ktQ8H9ZXiQC+cHKl63SV0CjK9jz+fS4XVXKVc9nweLuGutbKwy0iB0/u8hmciDFmtdlLRXVxFz0AMabUPX1shwdT0z1rajAcytT9PAezLQlCvcW9Urvruy0Do8/L/FBnXRlAko81GXFuMsm9QMvLpDepYWzI/rn/Y7jrShm3zlhzgqZaE1aaovysSWNagc6KriPWUrYNkp1mgbXGv0p+66NcYSF6aByrAXznkPD+2c93PdrRoG9qnuZ9aO725SSJmPrlmzzHiWuqJZhoxtn8NcOb7Ina4/vpOlG5MNXLs1ZlhTMrGMoXLBd44p7KEMH8xY6wHB0irzLYTadVu2q/OvixVm6A/+4A/81yw8+NjgzaPvuuWWWxbAQxqcm1MXWKlVwQgC0qyeXj+6OBovI8DYSust4EHQCngaz+BnFE+j/At4fC+9RojtRzMkCnhcLLTfbAc+r8XzNC6ARde07I5yY3jojwJdNxbf+X2BzbhZCITqAqkS5b1dbFVEKMnG8KwBnsaqCHiavTQCHseFfpUR4x4VEX1wXJul1RieugRQFG74W4BnK05pBDwFdkcBPM1ArOwUgEo/I0MFbAU9BTxsim6MjJGbOb/dJOuibTZagUDHqKmu9KttXXM/0zYVNf+3Dk1d0QU86ICm9zb1t7Jd5q/As5s8c1UjyfvbH8ZC/fGKV7xiWW89Fb7vrQu3rpeCc97p4cZ81i3XCsQFPHU9b5XMQI5dF81eov116RfwFNjhJtQwqtuj89eYj8a2NMZP3cR9jU1rpeXObV13rM26bp032mY1bmTcOQeANBt1bd+p207A4/zWXcdzC3gaw+Lnxtf0AGPHl754gOnYloYZtBhqQftoaBfw6G4CaPnuGiasNfU0GYC6N0+dOnUA8OBKdoxbDqUZWwVqzj9tUT+gW9/znvcsgOfCCy+cWVrHAXom4NnL3uBnAp49ar4MzwQ8+5kcgJEJePa1zgQ8/283GBPwfO8B0D0abQKJCXi+urj6JuA5DvTyGJ5x5513LgzPRz/60QN1T3xcI+F1ByDE0nilzLmHv1vHpJ9rzfj8uj1AwbJMMAfSiVimMjSgby0BkH8ZKCynUugq5bp6oFZdhK1V0+BnzwmivbU0WpPFfvG+Bp7xTp/fgDmsAylbkL9WN33QguFZLoYWp8NK1RprscXRuird3+yPuuvKiPnMsgANOqcvzbLTwq11jNVUt1/7zPi2cJn9pP/ObRmBslq8t2425aWB2bheytI1A68BzLUKZaZ4nqxOLeJaiqXNmRv7Umqce+tWov+OK2PdAO66RJWRBkbSZuW57oDOa8/nwcLvmmqRzDJQtqcuAdrc88yUbd6r9Yrc6A5ooL3rnN9cU7dq+8//lDfcyo49bXP9VIbJppT56llaYyyIsmBwtX/rBuKd99133+5r5k3Gij66nplD9Uj71vksE81z1C1l8ehT5X8cG+ccxkkmuMkGnWf0TgPJ7VcZWdtPO8tc0lYz0JhXC/fxjDXGsnoK1+ADDzywex1jJSPG+DhGBTJ1aY06qP+r3LYgX5kvGJEGX9vneg3K6jkW9JE6VL1eBob3KgvIpt6Ihhg0NKJbJ3OgviiYhaF1veDS0r0NM1b9f/r06WUPK5NZtqeurhZCdB0hU7/9279ts05PhucxgJu1W06ePLlUWuYsLZVT4xwUfu5fAzzdLNYAjwq8QGjc5JxohNTP3RQLeHBPSbM2W4B3F/B0sZG+7qJBONcAj8qIdm4BHpVxQQHPHSutFvA0zVgK+myAx3ayuXazXAM8PW+J/lcp1U8Mle7ia2xAAY/Kgr4VjBTwODcFPHzeAjzjfDp+BbNnAzy2r4qj8Q9kaZwL4KFvpc0LxlU8jGGL4rlhMS/2/2yAp/EAzEHXlG2t6w7ZFjDRNt0XjeepLGOA2KbGfDD/BTnOp5s+v+lvY0Ba/LKARwV+FMDDmGwBnhZYxBXjuu2BqXUxkz6t7JGWrLwUUBawF/AgI64XrsHVYN89c+oogKcueebC9jDmjjvz6DodAU/dmy2tQEG/NcBTtw/ZVJXJNcAjyFkDPLq7GN+CgTHOjOeOgMcsLQC1sVEj4FGvFYCeDfAU2BTwlOFgbnxu17kgrUaX7eY369WMQ/5uXCHPVxYaw4McbRngjlEBD3OrXsBY9TOH1GrwE/tU/U/sWCvSO4ctPFh96Rqkn7o8ee+73vWuCXiOCecsj5mA52sLEJiA53/u5GICngl4JuD5nt1amIDnIMMzAc8P7ORiAp5tJHJeFx48derU4tLi1F+tllKIn/jEJ5beNZhVpdj6D26YWmQNkuN/DdASUWMtlX70HaUcscy0fEHgFqhq5DzPb6BrM34IbtS6BvGvMTwEAGthNHtFmlgFaB9tD1bMmPnj89v/UuWlVumb76tLCyvBNjeYtawOtLWBbrQLa9Qx7tk10KyyJdSqaPyF8yL7hAW0droyVlPnphk0tcxosxZO55Z+ljlSqJq9Mwbt+o5akWOWThkeLCTHvgyH7AVjY9BugV1lmOf1hGxlsy4tntdxrwVdlq1qoS66BvPWLYvlJyPaui2tPYSytc91yfKuMpD2s+tO2ZXtMRulzEdjlXhPay818N8xLfOhBa481KXVIm7M61omZ2sPsca9poxAP69lsdEGrmnBRNvN9XVjeX+DXPlOuWOOXRfNFK1LCz3YLM2yHzzH9dgaS1xf5tDxKsNTF0hZLdvDc3ET+lMZpt0/+ZM/eah97Htxz8iCIV+wUcqN7W/WaNfsyB41WYL17hxuHS1R9plzwmR80Vn8cH8D7WVHGJ+67crwVCeXcYWlMfurTF71F+uxTLSy070G2XLO2TdatwzW2fnqXtNjb8pqyo7SThlLZPR3f/d3NUBPz9PSDxXlo11QwAOwOQzwOMlMTgFPswUqSFyncq5vt5+/E8ADvVt68GyAp0LYLAI/k5rp5x4eKeChzXXPqRQb8zEq/BHwqDxKrda9cxTAw4JUUbPgG5PSw0MLeMgqUMGuAR76Jojk2br0KkVNv29WT11SXH9UwFPQJUgpKOh5Nd04zgZ4cGn6rGa8OFe027TsowKeVo1WsTFnBTwdp7oKCjDOFfCwvhoz4ngV8DTzYwQ89nMEPLYVWd4CPNL1W4CnWYZHBTwFDJ3Pbpg9PBSd4mZZA6wZYY3f6xzQJovS8XzBGbLdM9xcR4yj+qyAh2sLMGxPAQ/ujMb/jYDHewA86qBmaRXMHgZ46IsZkWcDPIyjKepn2wkKeExFR740chvbRNvr3nadnQ3wVB/VddeYnQKeu+++ewE8noXG+Omeo8/nCnjoozLD2Al4alCPgGctdrR7TQEPFZ0LeHA5O898b1+bUVm5LeBh7PlpltaJEycm4DkanDn8qgl49l1aE/A8fScwE/AcZHgm4NnLRhprSp0rwzMBzwQ8Zb7dnSbg+fJuKBibCXgOxyzf0RWf+cxnFpcWkeeli32wWRr83aBlo9S3LEi+BylrRWLVaV1h1egqwJrUhcBnI+obGFhGqCW+of5a9KvnmtSKILNBVE1BszI19hOLQrZC60JB9BotwloNWA8NBJblGdmeMWCuGUJ+ZvHXHeR80EfbDLMgY4H12dorzcaouwPr0vFYO0tKoCMj0UKIWitlLmivVhDz1DpEpZD7mXGyP3X7dG5hmXx33TsV8jIfzHdltplpPZagdUzK2BmEyP89b4h2OgedW+RdhYQFTfA8P8yH7Bh/8z/dJj1CgzlwzSDvfq6rh7mxP3V7VJbL3LW/vLtuxtZGUm7pjzVW6t5BtmxzM1wqy8x5mbI1tlJdoNXPHDTrTEu7x4bAdqxl4zXovizIuK4rG+2/a4r1IWPJ/3tek33AElcHdZ32zLC+p2dpoSua2FHGo8xBg9PLcJUFecELXrCMV4NcyyApm7Rd3er69W/m8tWvfvWR9wb0l+w9Acsey1Emq/q4taMaOsALuc45quuGY1Bcb8iF41TX5p133rnoYF2SPLO1g2RTGM+eEcZae97znrfrc5MqGnjPmDU7UN3JHLiPoMscizLuZe7KMp9tkFtssJlZdcUqI/yWZeTa6667zkefftKTnjTr8BxZms9y4QQ8+yFWE/DsnbqOIpqA5yu7sZiAZ78O0QQ8+4p0Ap6vH4hBKgidgGdfTibgOQ6UcozPAPCcOHHi+TyyDE8tkzI8rbSshVo/79g0kLxplA30BDnLFoFqta74LMPDNfqMy1y0Si1sTy35BgZ2EZKKW4anFr9t3gI8Td2uNeL3I8PTsRtZkbWUyFL9WC8tj7/G8ABGbD9WfK3asiVleBhTx2Pt8MyR4WltiAZM+owyPPy/FugWw0NfHLOR4XEOsL4NNm7q8sjwKBetr6R16bXIm1ZkGT2tff5XhscDFmlbGR7lFHk3qPBsDA/yKVvCdaadluEh9dc4mZHhaVmCMmL26ygMT2M9uE+5HRkeGVfGx89luMrw0E7HsfEPZUQEzGsMD3Pm/Pc4jS0mq+xVA9Mbw2NNGsema8G1dlSGx6DdsgBY/Q1+9z0FPATXHpXhUY9VNrcYnsYmyjigT5RNxvhsDM9rXvOaI+8UI8MjkzkyPMpjA5hbYmGN4bHPMDyuhcMYHp7jmNLnLYanh6IyXs9//m4rexTDY9r4mE5/GMNTmVW2NYTU82sp/w58Y+yOwvCoE7j2zW9+s4+ZDM+RJfmQCz//+c8vLi2EXIFmA3NC666osumE163SV6L4DTirS4vnqMQoPEWkOz9sCp7j00yAPpMNyY13XGytw1PAc8kllyybG7SxirEK0iwt+mVZej43A6OARQqUMat7j3uagVEF1doSDdp1XNlQ1jaVLlTcHioANuPOSan/fi5gREm6SFsS3+8YN0Enn3WB8Yxmr7VuSwFPQV4/N7i1gc4N5sVN5MbL8x1v7nU+kQ9BWPuIjHCvfV0rXEYfG7Tq/HOtxcbG7I0CRQM72QTdbAGdnr1GG/jeZ/E/a88A6lW8yJdyznwLSFgLAtIGeVap1tXTuefdzdJqUTrlhetrwBScu8YY6xaq9PuOS5X/+LlrtWuYMVNm2PCcH+TLfvRzs5QK3llrttuaQrZB44fxrKHlxtig5bYTGVSGmW/XL3PTbEy/R0+5RpCJFp7rWm3WYWWYjd85b1YTSQiu/x6Noq6k3x6n0WBs+sJzKpNvfOMbd11sgsHWdtAjYAB+upNqmFTvMlbKKftDs1QLZpt196pXvWoBj53bgp8GLRNTyU9dPQU/9Kv6i/EyM41nGmyObCn/zBtBxo6XMkh7fFbBbAuhsjbdC8j2UtbGWmidz/azgcpdzw3+rsvvmmuuWQDPD/7gD06X1nGAngl4vm8Zxgl49tx7E/CcWDajAjYU+QQ8e/VpJuCZgGcCnv+xWwcT8BxEIud1HR4Az5kzZ3Y8YBmesjpjQKrKTgtltDRE5fzGmrZWQl1abKprDA8biu6tWhRVsLU6akFxDQi81qxTQR0Hrd+R4RFttw5PGR6D5LiuDI/07NkYHvpYhqQusQarifKxJtcYnooU1pUMR6vxck2D6Y7C8KydWF7AUwodi6r1bLR8m7rs3NufMjkNWi6zUHq8B/Q1yLNMAZaW/R+DB3EnNZjWcWtphFZabn0WGYHRRWtfsPZkR8rwYO21Hgqsg6mvMDwGD5fhoRrrYQxPjxyoRVi2Y+x/A/jLfshMHJXhGYPwXX9lCsvwbtH6dWOW4aGdriXYpC2Gx/eVQSibOrq0yvD4P+TIQHXe2XICndueeK3ccL0yX/ktwwPT03tHhsd3NLYFS75y6vgRdKtMIqd+X5eeVZD5X935tFUZRuZkeOp+3pon5ls9x/oypb/rdGR4ZAHZHyovZXh6AO7VV1+9yvCUBWkdnjI83YOUZfpShp7xuuyyy3ZTx7gYnF7GjrmS4akrtrXQkC+ZnOom9ibHiHeVrey6KLPceS7zU33ekIkeyPy6171uMjzHwer0Gf/2b/+2uLTY5AULdWlV2ahQmTyynVSEpetKOyIUKvy6tNoGNgJ9xnVpNU6A9ylI/BY44CIo/V6lUjCAgHoPAMyF0lotnhlG+11stLObpZQj/dVtgcC2DgMLrHEYsgKNB6APtqF1eFDG47k8tIH5cB4oCqZrhA24ypA+qtS2Mgnq0momT+NFWiq9c6UCrBIpqBHweB1z6LiPsR4+l83C8SuwaWxLFTXXtB1tX+nx1m5RIfOcAp72uXJUd2g3P+cfoKhCZV67ibK5ujYAPspJXR/Ey7Gx8NN+opDHIpYF+3xmvGwfrpRuSjVCmsFSt0w3545jx2tNz3TD7/l3XZvc1w2/c8sYuUngbnCzLjBnY3MDAEjanxEg277OJd/ZT+5z3PmutVcK1N1IWUcaOTxTAEsbNQpop2PE9a4RxqJrsP1vBhPXV5fYhwLYngXXmI8aED3DsPFF9Fn3KWP3hje8YfcK2q9Lr0Zb1y3joJ5C1/iOutgbH0j/XbPIbNdOM/AqR4ARx7Igp667hx9+eMnSWqujVJDDWGo08B5kyzWJDnXO6YPrlvXic1n7rTu3Jv8FeRiunWf7Nmap1SCvDDduq89pYc8rrrhi91iuTQzW6Sc84QnTpXUc4GcCnh9cAMIEPN/ciRQLdgKebz1qebGxT8CzJyMT8EzAMwHPnoqYgOegqjyvXVqf/exnF4YH5kCUWwS6FpyM8m89k9FV43O4TisEa8nTwjtEBMmZ/YKVIWovw9PAzn7G0mhdmTI8zWahDdKO0MZaeXwve2CWBv2VNhYAaLnKvnC/VuAaw+P4gd7tD/33fvqgtcsm6vdbDE8DA6mCqmuF382iKm3a+jRlLGB17LMWIf1rBtV4GCr/Z1y8pp/XgPe5MDxYXSrPBnaW+SjLsRWkzTWt+9E+K4/0e+1QTa4dWbqxX7RHVmJkePpMssA49ZufkeHRcoZB1KLunDEWzmdZrX6Gct9ieJRxru/6VN65bwwwV8Y7RqXoHYcmGvRQ2DKurhPbS39cn4xZswt7KKfy0sq0yGb1iu2oXLfKuPPPb+7TpYdMlOGRjWaNOh+sI2tvwbJ4PWv0MIan9WnG/m8xPJWtMjxldco+V5ZlpZijMov9m7GTIeA5sn3NQGt8Gs80CJs5UEZGF3vn1fXCHI8Mj2u0mXZU/tZDUIaHPWEtrEADtGu24RM8W7bGuVcemDPrZNEH55C1I7PaJAraa5vL0JWt6VE/ZZnHTK7ewzy4lup+q85WBpHZq666amF46tKaDM9x0DsXXHDBQw89tMTwcFquGzXpfQUIvq6Uec9F6gSykFRKKEaBBIqkNLvPRNmYFYB7y89N10ZJ6dJCcPzcyHktTwWXBennbpL4ue0H1LqLra4EP/O/nqVjGih9t8gVz+6Cb+E2+u4pxI0HYMELcqDeBU+M0VoabJXKvffeu2yWPL/tpl3OW5Vk0yO7idTf7EZQhoe5VCboVw9YrYtxzPZqfELfsRZDwPyrYFvQrO650ulVSPS/VHQzmLphtDBg3QO6uuibclpwJdDztxszzzZGBHls/5lPzyJjXnWt0E/HD9etfW7f6oYseOty7/k8yEXnueOrrPJdN8atOLJmJq2dE4acSb/zey3mxbGzHQBnN8a6pXpsSNvMWPr3VsZd53UrOxQZ0d1V93PnljWrMcJGaKYoG7DzV8OEcVaPMH8aHYxnx7TzWRdtj5boPG+Vj6irp8/3M32sS7oyQrvVW8wlcYv8lKWsi5I56sbrmq27vfoYGVTnjxt+QwkYU3VjAWznmXW0FqvVo4tMN+c6QQ3jZoFE+kY7NNRovyCHtbkWz1NZaD+5r9mojaNy/pl7dUfLKvDMzm37WaDeODSNfdp87bXX7uaJ9//cz/3c7jNHS0zAMwHPbgQm4JmAZwKefffbBDx7inECngl4JuA5JpBwjo85r11ak+GZDI/yPBme/70s7QKHZtNNhmfvXK3J8EyGZzI8X13WQtmbyfCcI0L6r7z8vvvuW1xaxIbovrj88ssXmrHVLBsjoE+ybg+pfwUA6tNCWVCrjStwU4FK1a+KH1nXQqnhxgnU1QFN3BieFuJrumvp9GZClDau28v2019TPZv22XNcoLrrVuI5/k2/HnroIanJha5v9gdF6yxcB9W/lqVVl9apU6eW85B4/pZLq1kYdWl1M19zN9F+z1viGT6f7xs/4PwDlNpmnl85kYKvb7uuIp7pHLbNjeEa14TzCbVcZdOYgZ5FJKXd/ox9s8+lutuexjzwbF0GyEL7D0Wvi5I4EuUHOdclVFdP+9aYD8Z1LZamBQl5Tl1alXPbx3w0ds45b9+adTdmU9bla/txgTRVuH3ovEHd9/BV24r81z3u/U3jbdxdXTp1t41rxbbW9cE4Nn3da2hXK7ybKYqb6NnPfvauSYyFbrOOF+Ouy6UxhZUdPtelhW5rOQXHgrXpZ+K6/Izrpv1xjAwloI/O8bg+u0wtKgAAIABJREFUmGPj85ql1RT1uugYC+ezLrr2vy6txi01noV2VAdTLVnXD+1QnuuuZbz9vqEBdbEZPsB19ov36IbkvYyta5hxU2Z4r+7dxjDxudcoS8igY1xdWXd7M9NaCsU5dx02a/QwlxZtIXWfn/EsrSc+8YkzS+s4gNHtt9++BC0TtKd7gIPLtPjHwMC1zWdM6XPRIhh33HHH7hYET8XTeBbubeVcQVeVRTdLFpDvG6t8dsPo5ldfamMgGjzXfqrkEEIXG202EI6xaSXbjkk3D/pPqqVWsT7mxgaQwtx3FIT4XBa/igMAtRW03NTHLtae6dK5UtGwQI0pYWFaq6LBvHzvhkf7jZFgUTf4uUC1ShUFZR86n72ejdl4mK3gwcZmjan3Ba2N73BjGAPSVUIjEGqcj5/53WB8n8/G3I0HxemmXADbmh6VYZ5pu3t4aEHBGvBBNnooLH838NpYMGRYQM1YN/auFXztW0tJdAOn/T6/WVoFWVzfVObW4QEgNO7Bd3eeAYgF0msxXzVS/j977/qq7XXWaz+prrVY77uWm0ZD0lRdsRQT06bZNLvaVmipgn4Qv/kXKH4SFRG/qFRE3FD6QSxSLYJaVBAEkQi2Gm3SNE2TmNTmCa3EVlIK1ZbWzVrVtd7m5bhnj2sez8i45pxPMiPPgjG/zGve87qva2zOcY7f+Ts3o/WPfLdtdgNrunbXaQtJAjQef/zxw7+RwQIe4znaL9aTmzP/b0Bqx6P6iDVsn1tjiXFx/olf9LoBzE0cUe8wbq211Lli3NQj3Kes1hjp/czTLOW64LVGJzLk/tCaSjyza7IH/RbYdR46xwXRGkHMn0Y31641xtbAf57HfBj/yXcFsz0Ghu+6FuiDuoZxVLe3nwW5LQ2Coen8d15pR+e/cWgd31YLtwQK42AbaPOP/MiPOEwXv/Zrv3YBngV4LhyskjIcC/Acnx+1AM9/2ZbIAjzffBiLBXiOteYCPEfyIEhZgOcVh7FYgOfFIYsrOoanDA/VX7XyfuAHfmCzEPYyARrbUCqSz5vNIMPTtHSEanZGTRFyrYuR4XFxturwaF00Rb0WcqnFZny0smmrHWsRjKmuPbivItIsNSwcETyoXouEZ/kOUphleJqBVksBpkiLh6wvGZ4WM6MNWHL2tZZzM0HqAinDI4WMDNhm7vW9ddXRTt0kzYhwU+1z7ccew1MFg6wZbDgyPI5xKfORTq91WYZHGaYtLVbWwoOyD52/urHaf9qm/MLmVBawzmR4kC/703N5yvA03bVF23h+XYNuTnXpMmeVk7p3e7/ZkXzWFPUeBuz16NJy3FlPjhEy0iJ6Y6aVst0yA2Upe+ZdGT4YYL9btrIy2zVrNpVtbOFBGUjGq+xtXXSmYrOe0H/8MH/OJ21p9WZZE/rueNGeVjzufFQHtahk2Y4egNtDfpEh26o+5W/7VXe7/a8LrK6vPYbH7/F8dX9lvnqt+rjp6rynrHR1dTOY6oodn+vfuglpg2wyfZLVYi5dy8hWMwV5vuEQ4zEwMifoLEsOlOFB7mTLTmKWnXPkRUMbvV6wWB1Ul1ZlGKZUOZGVqosSGfzRH/1RjZTF8Lw4DHb87QKeVlr+vu/7vk2IFZDxnU5gYz64h89VjFDu999//2ZdqsC74deXivJQOdUd0EXEptCjFeqiqbKpUuliawxP09K7aVWBt83ewwI/CQjaDhat8UmAnfqcHU82I+u2QA+3PoljjC/cVMbHHnts81XDcLX/jYHoYttz9TS+RiDA86xJwvt7+Kn382zdkzy7ZQm4p3S641fAU6q4GwbjqyumimdPQVaJcE9jlQp43CTquuN+x47nSKePMVnOJX2cpWIjB3Wt0H5lmPnUJVK5LfhBPnQVtSx/ZbmAvcdnjP1XCfNdT5tmLjxUUUDKb+bNTaXuyoK5jnvTmLt+eb4ghfuRjYIq21g2tnEP7SexVnWVuA731rjp1vZLFwVtau2dMcbMudeNS3us+zLK2izOrXEubKKNK2p/Cs6JZRSQFgiw4dm/zjObdNeO7XI8C37sv+uTNhcYNSaluq1Gq9cFc7Sra8R3N56nh/zSjq7bEfz1ffan41tjpHGE6iCe3eralX9k2PGlzco261Eww3d75Ijygt4RVLU+TwF7Y3i6Tse09FYLr6HZsIq2u4dT103+kz/5kw7RxZe//OXLpXUeoGcBnuMsrQV4Pn0QqQV4Lg1CX4DnSNMswHPsAlqA56s2MLYAzz9fkjixAM95IJOX6BkPPvjgFrRMcK1oniqdWgtleMaodZoFCtaaVDGKyKEoKZQn8veZ/G5wotcgcOMtsMq09kHEomIQsQxS3QG8YwwYrNXidc/VaoZAAU+DVmUvsC7qxqmlMVpNbatWSxme9ofMNYPyWvSKudDlQkVRGQiod4Of6xrQurYtzYrouJT5KMOju4139uA+WYMGP9btwf09PLBzWyagAcwV5zICZXva5rp3WlxxDFpuQHoDSbXA9xgeNnOt/QYnt50jw+M4IxMWF+R+ZFbZYA60IpFVx5Lf0uDMre9u0HLddZWvVm8d1UIZHqlyGBOyLv2RNaCfrXDdopJ1Sfo9xtq1wDMd37o3RoanAdkN+qSdynaTE+ibDE/ll+coD2V7LEgnw6H7ELmTdaMvLQxp38oIMO7KP+1pQPXMrYgMuo7QIXWZVW57uDHsrgwEY23/YZbsU9k72u+766pswcoe/ouMlOGxTXwmy9ig5YK2rk3a3IKctrNsR4PRmX/fyzw0A6vu1wZqV25heJRv5sDx023P38op47HHrNflXNaZvvudJhg0Aw258556E3pd12vnlbZVJnFL+nfPvWvWXddzXcOyXbTzx37sxxbDc9645/HHH98AD6BF4cbF4mIr4Kki1MXC5JvhIABSebJwpIr5rsqsvvEevgjd6PuYdAFPlWIPruM9Y5Vnx6iLbW/DqEurWVfNJhKw8IxmEFXZlIquD5wxcuNhMVtVs1kR9Nc+syik31vNlO9KfbJBqgBGOrV0cg+uK21cIND5dM5mLkrGtDR5+8iCLS3bDLym3zPPHb/ZRlJXTwPQ6Yvtxu3hdY8PoY09dqFKuJlJrfyrYmrKveBcOVJ2kDNjDOqGBdxUdti0zFrjWhku4Kl7i2qxBbAqwLphK78A825s1QkaGsyPWSrMh4CH5ygLdT0zDrrruuF3num/z2ezdy65LoguGGg/GfeuVdvd8hHIiHJR+W0F7cqah7TOAI9uDPrcGJb23/lnzAUStMd59rn+tm3Mr6CW+RgPMbVvrULM2rftjLW6lnmyHT0tnfgk3+faZD5Mn5/JaQ1KQX5j7Hie/WdMvIf3C5bRO66RbvhNRW9Zhbq3aFOztri2TXtZWo3VqsvY/YU+N0W989o1Xjd5+zn2Wf3aNdxKy83GG/WpMt93jWnpAFvHkmvnlvlsSIAyIhjtOqaNP/zDP3z4iErLX/d1X7dcWucBfhbgOXZpLcDzxYNILcBzFIewAM8RYypbuQDPcX2pBXiOjwxZgOefL2F4FuA5D2TyEj3jqaeeeuqqq666icdjaWh1kJmk0i+FKN2IEjSoDOR/8eLFrYVsmFKwKEmt15HhEdn2gD7eJfDAMpZFqQsItN/gvz2Gp9Ryadae6QLDYz/r0tLaoy89SLQb4cjqOADdJLCUpMqxGmW7yvA0YK6MQGljrB1ZJzIR7P+YIVCLpxZy+1+2oNdaJYx1MyR6rowWDm3TCmyAoEyQDAyWkxZVXZSl0yvavNd21DpmnrTSGS+fz/0NyB4L8fnsMjxlCJQdnqFFSdvsZxmRuu46x4xPzz9rllbns26sZmkhX74bS/40hoc14jx3/uhrCziagcS9r3vd67ZhlmWlD3VdNGh7lrHTOjyMv2Na1wAvqYuy7ueysV07ZfLquqx7py6D1pQaCwoqFzxf9oJrPy/bU7ljbmWvGMMyeWVE7DNMrM9nnc3Ov+P5demxbh1v3qHcErRu/2B6fV91cOdVxpjnN+O0jA99bi2xGcPFmLg2eb9rATmtC81xGjPuWien8zkyPP6vCQXVzZ0HmZy6sfi/48bYlOFpsHzZuK5hru1/65/VjcdzHXfWvjqvYI459jnNvhsZHtazOgw23rl99atfva3bsuzV2V6X4blw4cJieM4L/zz77LObS6sHETZFu8LcooDG7bAQmuGAsDayvzEwCigTLphplgefqUgQPDeeUqvdFFl0TQls9HuFEgEqgCvImQEeM6tQSs1Yaoq2G2f7y7yU7qQNfodF2+J+jhF9dCxQpCpPFpfj1U2hB9e1eutIcRfwlDbu5tHxqvJwTMYqtSqqHrzI81qWoBRywQDtETw3Fb1zS38EUk3RZmNTCQGIVTzIbJU+8+ZG0n4W8DgH3fALeJDNpqg2LVlFxbza5wbzMgedzwKexmR1I2zJgb3idAU2LWbWPvLugjn7iRJF2boh2Af6X8DXTdUxLLBDifeZdU9XgTM3/g0ArRunG9fMpVkXwl5Kb9f7uHH2b+WCsbOtjEXjfKpfvJ9xMH6Efih3jfNouYFW5nX9q58bh9UYlsp8q4W3OniztDofdfU4H+N+wDh0XSg/jeFpWEENMGRqL4bJ9/Be55LndI9owcy6KOuird5pinZdiZ1n5Qm9YbwcfancdZ6RQeMtC+w6P7S/+tzx4ns9eFYgxG/7WZBD+zvW7IWuK0gB5+41r3nNJdmrjmX7qV4bAc8qPHhOiGcBnmumDM8CPEcunQV4XnZJHZYFeP7pIBcNRm8AM/9bgOe5TTsvwHMck7UAzwI85wRbXvhjPv3pT28MD64X0WiLXu0xPAbz8h3dVrZkrA/i51pgpRm5ntVtqeVMG2xHacayKeMoNEiuDEeDPuvSaiaPtDFtgJYc+8V7y3a1pD//cxxB+roKakXVcm6QXIOWQflalw3aZqy1rkaGp5kEzUbr5yMrYN+0fLlXVoN50W3AnNpnLBwzucag5c5Vg5ZpT7PcpG9rlcNwyJy01gWByrapLi2s3bq0cMs2Q86+lTYuk+G76sZjzC0EWUaAsbANtE1rlGe0JH7ddaXHOy6V27I9zdJqBloZnsoy93f8yl7ZPtpjnae6dEYZLmPlPI8Mj3LePnb9Mt7N2mJclNWeB1edwhjVbWRf93TIyOJ23Te70vdWnnlvM5Yqg47jXjZaXbJ1gdDfJgV0nmexYCMLxJja7t7fAotlEBqYPp5nZh/K8DSUoOxr5bnzPF77zAYtl3FGHru+6j5vf8pwVf7RJb5DNyxjtJcda4JH2SrZbQ0SZMoQBeZ7FlTO2pF95F3KfN2Ve0w062zmeqYdGMv+jz1SfUtGoXLSNdssrWYo/9AP/ZCs7MWv+ZqvWUHLLxzmHH/zM5/5zDRLq9TqDPCwQI1NqeL0yQUnjfvoMRC91wVTIYQOdAHUamQDVoBRCmPWkQqz8R3dMKBEFbyey1Pl5/lX9SXzjIICaXIEtgdPMjYqqGZ8VNl0w2h8UuOWEH7dW10gAB7Hkfc2hqlzNZ7jUoU+zhN9E4zwDLOMGCcVB32qe8JDUWnLWJDP8W6sB+3xue1/wRjPtz9N/WS+Z1laKJ4R8Ph3U1xnm2Tntu4tgO93fMd3bAxX6W3nn41GNy7zUVDctF5kRFkrgOVz5Y1xEUiVERjjc5yzbn5jzFLdHbKUvMdsJp7phk+fm6XmRtp4loL3uvE6Z72WFbTPgA4VOm0tqFIekS+pfMbecWnGXeW6rte68Hi3Y8N8OxZ8t9mBfr/lB+iD7+X/vb8uja75xjlVFxcAtQoxz/Qddd1VNhufVF1ZI6WAcFx3BXyug2Zp8X7X0Wh01u1nn3mv72Y8Bbw9P4x+dU6qq8rqNNOu9/RcKSslF/DQTiuF0y7POeOejh33uY5YawIjrmfnHiI7jh/jriHE/c5/jWvucSwaj1b3JG2qmx2j0O/QB+e/81n3oesUPfODP/iDitUCPOcBdnjGAjxfv9WAWIDn5QexWoBnAZ6yCG6cC/AcV5Qu29HNW4ZLwLAAz5cuyfIrA+UetgDPv296dwGe80I2O8/55Cc/+dRzzz13yNKiHkizBbSqyqDUOtKlBcKtS8dNk99F3bUcRwtRsIHFLk3LQvC6FDIsgZY216J6lY3tpi8usBakK/MxC87mOz3BtiXae90zkloSnQ2i56yY5dXaJfTHcS3D0wDIkeGxL7U0sFD2XFSl2ev6GOlnxo35sFAZ46d7j3vN5GD+OjdPPvnkQapGl1ZFrfR+j1nguVqqpY0rF7XemvnRoOXOMe8lANTvYS16XQauSndmRdPf22677XkMTy1irDiPCWEOapmWrm/tob3sj7oEmglThqdHhlSWYbE6TnVp9dy2nqVVhkdGpC6QMh/tS12yJ6mlumhr/dZd2SMXYBbVK8i8cttTxNuOyk4LXtImwRlttQ4RMtjz2Xx++1mdRVvq9iqj4lij72QERgt/BDkFP2W+HcP2p+u0WU17iQbjPNi+ssx145VlRv/IZDSbskkkzJOMK2vL9V+Gsv2lPZ2rhhVU73SdNyMMptT1WZfWDTfcsIEC3Nv+VPbLZKG/KOjKz8jw+HzWiqEYZXiaOFImmva4XhpWQB/LMrPunC/GzP/BTDn/ZWm95n8elUKbF8PzEoCfp59+egM8HEopvXbrrbdu9FtTdHVJMImNczGrwSZ2YUtXIwQCo1LI9cUCchRCBEmFNsaFCBagw3tOTgtd1ZdcIexG0uqXtp0FIUhhEZnSi/C72PjcsWCxcE6OPwiwixi3gsAApet3GBOBGovWRdHMrAKeKtUqlMZ88P4qgJ7j0kMmW3W2Z+w4joxP02xLw0oBo/g++tGPHrpMf0dXpUqlcVid5yq8xnwAKG1fsz/qAiB7RZniu53PxgNUeXJOXDcYr6uo/AwZ0tKiDQLByiwAyuw9FGcBVdO0+a7fp19ND+5G2jgJ57D9QhYEBbh5bTdAu3Peooq2iflzw2g8C+/su7ohzVRN7x+vy3JUhuveYW0rJ42BYHMSFJAd59puhsvMpVOAM84n91vkE9mpbBfwzDK+CnjaT9reCvKuBeS/csQ8N5akmanqxcpzs9GasVT3VvtfIGDMx9h/5rWuEttQGW7hQebAZxWw0gb7jC5TN3f9Fvyog2qcOTboFGWsIK+bP3rU71b3N26nhfoqd8yraw094hreAzzIo/sWelSdPWZpVf+5XhgLx2UsDdIsrbqoZ1l3lWFkwr1mAZ6XAOzwyAV4vvaSDVMLZQGe//48gIDSXYDnqw7jsgDPMVgqAGdsFuBZgGcBnn876IkFeF4i4PJCH0taui4tzmjSkiBLRWukjIAMBUhXGh9L4plnntmagLA38lxLtRYrVkHL0ftlmAOzS0Dcoujxu7aNAOaR4dGCK0NAW+1bg+fKENRyEPk34JNrM5Z4hzVlsPzq0sJi0TrhOQZAl0KuS4v7ZzUzYIQcozJcWC9+3poXI8PTukrNXmoAaIP5OsaOYT9jTg2ExULHBSrD0zo8fOb3aoE1fXm0EBtE7jwwXlpXjIX3cMZQ+z9mgvjOurQ4YX6PtRiZH9ppoHbdAXUTYNUZqNwKxDyL9iuTWM0Gg9cSriLsKeLI/CwYthl33F/XReeo33VN0get91r4o5uoBSY7pmUPfH7Zusom92LJ11Uiu9B+IpsyFQ3mRe/YjrruynY05qPslsYKv5FVi6E2aHnsv/3pmuUz21Z3M3MmW8Gab6HOtqMy3/U5Bi07rtVHvW4gcPWD76JfPcOrbAH3lHWdMZmsra47a0810aAuLZhFA8GbWTi6tLrOmplVd+VeJhc6xfHTuGLOXI9c11Vf2ac/yh0ySOFG16NrsDKCfOmioz+O8d6a7XrB4FHHMyZl4Bq0XFmgbTO9qKzxP89/g3H7iZ/4iUP719ESLxTdTL73+c9/fsvS4owWJw4KXKVXIGAMCwtKUMCEmbHjoiu1riAh5G4EbFhelzZGABX0+skrOO0GAKTul6a4snDtQ8+r6YbR53ZRlE7lDBR+WGjQkl7r3kK5Gi9h/xVi+tKNp1kapUoFiF14vK9xVN5Pe4yxQUl1fqp4WzmbNqj0ujiN7WAcqiBnCpb/u8kzN/arrkrBTql7241i7Kbq4m8MD4BapdXYFuZGkIMi0xXX2JYR8DVL60Mf+tAmNlX+BeOl/XVJdGNvDBob8FiKwRf08FDksxW8u8k5xoDlZr+13IHyyVpxHHm388yzC0685nu68erGqsLvdV13PKNxe7aBeVZGGudRFwjPZK7ciJvNU8DD5umzmFfbfeedd256obJckEPBU9s0Ah7HlzHU5VrQ2vnkGQUw6h3mQndgAU+BXQH7yHC1GGpBO3PoZt05a+HByibjWLenffO7/K/G3gh4mhGnPmuf60rHeNNt1LgzxlF5ZCPveWN+jjFScFZ3XWPs0J1179m3uvSYsxos6pO9s8pG2VdH0AeNOeZgVgm7LsrKBWtKY5b21vizzcxZ4zRHl+PMLT0zaumfrjSe3QK0P/dzP+eUX7z66qtXWvp54J4FeI6LhC3A86VNpBbg+c9aV5cEGrqJLMBznLG0AM9zl9RCWoDnZRtQW4DnqqlOLTO1AM95IJkzPuNf/uVfNoYHOtGNDnRcBC7SltUAhfe0dN023FfGg/vK8PQ4iQbteg/MgTQjltaY/cXz6xqAfqzLrdZiA32x2EThWCkzy1AKtJYvY9AzeXQNgPq1Opq9JMtgf9gYZcJqUdUqxPqqNaaVVyuyliLBeLoWcQHsneMDc2A7YDi8NrCX55sVMFr+DeZUDhg/WQ2sG91bPK91aHhWGR4tpJ4x1foWnc/WpKlLknFXXkaXVpVHxb5l9x955JHDv5iDHoPSIMrWCGqgcoNcHcMWHmSsmi3UoyWwFl0znU++4zzjelPOy3w0Y6uyXHcYstBgY4sSIl9mGpa963rsNX2ULWDu6m6eMTwNzOa6jBDWsWuDOXfekHHlCt0hC1q3z9133z2V5zI8sACu372jFfi/eoT+NJNTGWEce36UDA/PVLa7LnhOGdrKXZni1h7qHJaxrCy0eGafwzjOGJ4yDmV4Op9dq1z3tPW6Q71G3nXXM1Y9ckM5Zf4adO4195fhKbPe9diCmXVLtRZa2bsyqK1/pr6jXbMzv3hnMyp5V+XZMS1j16KSzdJq+zvfzZSlDWXmkHHnsbWkZjqV57eOmuuI9fOOd7xjY3i+8Ru/cTE8Z8Q0J972pS99aQp4mq7dzBL9vEyoNDwTqXLlZSwEz9kqhcqimBUAQ1gEIy08yPN7iKUd6QKjnXXp1A3UlMjSxjxzBnioRqtQdwGXSnYjZEF14XXDq4uOfvm/ugSavcRm54ZXCr3Kr4CHM1mkXG+//fYN/BRocM3G7gb9p3/6p5dQ0z67h0q62PhfF6FKvgqGORfwopjMWHKsHMcxTmBWabmApwf0NZMDAO6mdVKWVpVS+/Doo49ugIdsRAG884zcKNuN4eF5M1lgTlu0rBVvm4EH2HGuqmAbA4HrrVl9gl/uUU5bRLM0/h133HFJTIMbA3NoFmXdz3yu4u08M9Y9MNGxLjCv/LbEwgh46LPgkfXimm9aL/2xHc2svPfee7d1VSDXjQPw7rg0O240VJqB2P743booWzyTuWyZgcpyAc8szok2IBvqM9a118hYN1vXyp4+AuTPAE9dryPgaZyiafmMs+ChuqnXrDvltICnm0djDZkPZRZZKIBpCYm6txqf1LGrW7aVltUvtME9qJmytKf30x/733g7xtB5K9AcY+00ZlsaBJ032ysKZBunRFvLalUHFwhVT81cXayfX/u1X1NPXbzmmmsW4FmA58LBklyA5+s3UagiWYDnKFOCnwV4/vEwDgvwHGeXLcBzPBYL8HzDFti/AM+LQxbHTrwX95yX5Ntf+MIXtiwtshpEyLpxiq5BpZ66jOLsSbMN2sVaMqC1VkSRdhF4s1z4rowIv6VNi4jL8ICEC3ga/Y+lJnouii4oaHYRlmmtOQe8TEtdNVqNY5BnLU3eax9qIZfJ6TkurUlTt08tDVgS302BvAb0tW9Yv/b7/e9//yUl/keGh37vucbaf60d+qIFBtNRl2Zdd+0n1r5tpW9aXU1j5h7ns2wd86yVB9sjG8W9s6Bd5qA0c11a991338bw+BzkxuB03uN13TuMkZZsY3jGOjyMuexFz+XhuWXRHNcyAg2GrOXYIzTaL1jJMiHN2tGqZw5q4Te7qPJve5AtrX2ZMH871mXuGvDJfcyV+oPntHCl8sN7lc2yAA1a3qtPQ8adY1D3ZHVNGbu6tHh/WRBZujI8dWlVfkd2oOu/+qnfqeuubskq8xYY7DtwMfncWRD5yMTWpcXYmu1aNrZ6lzY4Hy082Jiszk2z1Ji/1gPqGqzrrjqsLHt1Shke21O2pjLIe9RTzONY8FO5qCzwnTGo2n1NXcMzfW4DlcvEIsfqoOqmMjcyfPajYQW8a8bwlUHymjVUl9ZieM4J/nz2s5/dXFpNS+/Bdc1Yee1rX7tZiirL+sudcKvQjhSqgt7NnwWvLx7hcSFxrXKqQukGyeY/Ah4XHwvM79d/3HPCAEW2qfRwN5Euoran7pC9LAIUj/3hu153XOreom32pwsPhey76+qhQOQe4GGTs+1/8Rd/cSrgadC2G/sIWP28cQFsGmT4+cM73fC7+aNQ6hJs9lZ917PCg3zP8e7hoYxXlW3nrYpEwEN7/uAP/uB5gIf3m7HG+AvseV43NtvQ2Kyx0jJuDF2xtE83E7/rZimgVgabrl3Ag5w6l1WwVG9tn3Ul8ey6SQt4NCjqomSsnDPGX/dejRT6PouFqIzw3sZA4CYQ/HTDb6XlzhMuWtdh57Zp6WSE+p0W/CzIpa3O5wh4BHz81iXGtQC+gKebfA0ZZNl2dlN3c1ZfMZ++b3R9OP919XQuW6iucYoCxQLZrj3HQRmscVLA1/6OLyBLAAAgAElEQVQwXpXzmetuNNKamdTtqDE8NUDZ/JWxzjmGpmu4urzP9H7G1Xt4VsuB7O019KV7WEGkfeaZswxS3uF4A95dy3Xb1b1FmxvT00xZ9GsNhplB7RpnDf3SL/2StyyX1jnhHRb8AjzPHWVqLcBzdJYWPwvwvPowDgvwXHqo5gI8R7piAZ5/2z3SZgGe4yDmBXjOC6mc03N6eChuKNFsg9CaFVCGR0sR9N0AMz5vIUKb2sh5rBotUCwRM5mwGrQcxnRXn1NEPRa96mLDKvZZnKsiysclogVDNkbpRy3tMjF1h5VlkVmhDVrEtrGMVPtvG+rSKY1dqrdurJ4iTqCeYw/t3QyUsj89M2w2n7RL18UY8CcdXiuw17WOaZsBslqXdRto4TazpwG8WEtupHWBNHsHMCq7gkXodQvyCVAc+9YV+uAHP3iYBubaoGXvF+A5FrTz+uuvP9xfl1azdJBd2QEYnmb1tJZUGbv2s/LRgPRmYPW6wcOVR77bZ3WeR1ly/lx3PF9mtSwAbEL77zN5l7JWtpL21M3GnGg89KiQBmH3/CGsaNcgrIZrpBmXZWV7TErHnf5Vf73qVa/atKRjxP9lPmiDrngYJOeTa11dlVPaYL8Yox650zmoG4R32Ka9uS17VyYahkpGoCEGdor5bbC88u0adJ7RZfaNNrguGHfv4b2yF12nzL3zX7ZrdHP3785z2dcG3leee0+Zn/ZTfcL3mtE69l+9TpvL2HRd+Fze6+f0Xx3UvlTnoXec/+4zI3PHmNqPZgSXje26VZfxXplYdPfP//zP29TF8JwT3oES3BgeUovrvulGzTWLuoDHhcN3RsBTqlll0CwthERli9CqeJoJ0MMW29+mfdaXyj0VRBaYyuaWW27ZFgBpzQo6fVY4W/RKpcgzu9iqUC0oxybQlPYCmG6SLbbI+2fgp268ZrW0aBvHXjh2LWZGW0sh0yYXE8pTZdA4j8aUqOSZz8ZGVPEoH8yB/nMWuBkhKlvHqcW9CvIaGzAemNpNxXlqpWXcJLYbmrhugCq2xqd84AMfOHQDpVJw1pgsFX6ztMYYHt+FfLjZIvvdeHseXGUYOZlR66XHK89VvJ3XGQB3jrphdCx8L/9XtplLNwzkzk2RcbDia+MfeIabCPNqDB/tqXsDkGM8BL/9DvJc+fG67i1k0zHuplC3R8HVeIZfM6I8PLKuDtqqrkKGnTf64jXtcX3RloJr3b51gYzGTd3P3fxHUODfbHLOaeM8brrppg3wzNzWfL96agQ8zk9LSDRQm/47Fo3h4XrmVi/gGWN72rfGZ3Vs6rqrnNI+v9/U7T5TA7RuPK67xiurzFnLiVRH+Nzq6WYajmDMPvTcxq7Tyi9zUJdW+9Z4uxqpjjXv1UXHOnj729++AM95AR2fswDPAjwCgQV4/t/DsliAZwGeBXj+67YWZgzPAjzHVfAX4LkUlVzRWVqtw1M02roy7U7L5Nft0/v5XKRaVwnXWmegYK0zrAwZHr4rc4SLYVbDZAx+3Aueg3nwfQT3iqRxP9WlJeInGNLrFtKbBcyxKUr7c92sFsZL5qAn9WJxWIRuzHLRimBMBB6tdVFrp+ctMc4d+1rFd9111+aCgJlTcdXyt508X3obK9Cgc9pVytWxZo46Z2X4GoSNBdp6NS0UZp/K8LRQHe91nvjcdjdLa3RpVVbZtHyHh8Hy/45X3bWt9dFCZ95Tto5ny4Lh/isjxtgowwQRa50jCy3oZtvq9qjrrmwlrkvnoWxPM3zoW0+LlzUYsyOdqzI8rDtrmrBOLEJX2p/3uoZaILTHD9CG9rMWfvtZ5qMu6rpkK6cce1BZ8Llj4UHXO+2WKWxwdl13tFvZpG32H+tbdoD58hp3m8cvVBbKCNB/1qTMWd1YBQllO+rSKsNDpqDrE71rnxsEbvs1WmRIGtBbNrYuLcZXpqF1lco+lwXhOep81scs45B2MCfVE85J53OUC9dtC82WWZ+52Bn3PUao4RO8q24z1133mrLPdeMhQ8o8466O6LzWPUs/mlTQY2Cqg9Uv3N/59DgYGJ5f/uVfPgwLZ2mtLK1zonqee+65zaXVRyJ4CkY32/qSW8Csgse17g7Agouki60xEHUJ1AXCxuZ5KM2E6GJpATPdKba31CKAx80GZa7yhMYX0Ah4+P54GKogRqqexa7yY4F0XLrA2Ox0d3FtrE8XWMcd15CKF6pbyroUahcbpQSq9At43vzmN299pv/d3EfxqW+cDcisK/pS33YVmS6QxgI4B262KHOBLe10sy1oLeCpIm2fGXc3fOZPZVsXiErfvrU6bwuUlU73mfTTZ45urLq9HEP6JSimfwXIdfH0IELaqqLrJs+zXCPcYzsaw4T/33nopoiMd312Y2jhReWdvpfJcz6Yw274PTzVPjeTp0B2BDx14zW+p+n3fG67K8+dm4IfNn/70ArEY6VdN1fms8xED4nsAZiuHdqmnLKWBXxseLqxWO+6ybp+Kst8ju5oVpz9bH/GkgP2u3PL+5S9Zs3ZnjFLi/c45+hRwwromy5nxqcFHwXjyJz6scZY+8lYC+TrqhwBX2Mn0fPqgsZkVYfX0K4ua0aXsrlngLn2Hce6t8YYyRoaAqzGatW9xfg0y9K12bizEfBUtnsAbnVwE2ScA+bGQ45baXkBnnMCO18RkgV4vvzlw4guwPM/D+OwAM/x0QoFr2U7FuA5Zu4W4PnyJaBzAZ7jZJEFeP51M6gX4DlH4PJCH7UYnsXwaB0ZALgAzwI8i+G59qBSF8NzvLMshufYjbcYnn3EcUXH8OwBnsY/NKq9GT6l0ktFQ6sa04BgSLPjDpFCbOon1nLdI9KmULpmi9Sv2sKDPZl4dGlBNdouKFgpcahbKdX2Qaqbz1pIz6nFwu9ZYLM4D+7lndK4xOyQbcEP7g1cE/yUZq0rhkwR6XDcBsabNLalrp6HH354G1+fa3s5WFIK9p577tlcQq2l4r302XcxT5/4xCe2duoa4B77xbyWtm/mDPdIrTOmzm3Ttbl/loLKmNq+ntHTuBXiYnRFNY2XBrdAXUsOtHBbi6r1wEzdknVvleFpLAwyqpsEGWwME2OjDFdum67d+e847GX1kOFhvAXt1NUxxvA41sxV3XjNctENxHvrEvKZyNoNN9zwvPmvikM26xpqHF371oq8jeFpn3t/4x/qAsLFZPsa/zDG8Mwy2JC1Zqa1IJ/fZ7509bFmLVrIWOhCwq3m553X0aXDuYKOfd2VdXW0b5XtnhnWdcpa5ocxsCgmYzjGtriGmVcKyfLDmFY+1X30Tddds9Eag9esUZ6tXHedjrqsa5vxdU6qaxtT0zXcdmqA1d3e2Cx1rXI5srHqCN7f8Atlj+dXFlpyRB3RUhKNKSzg6TVtaVgBcuJ41y3bAovqJsYNfc4POu7Xf/3X7drFV7ziFessrRfK6vR7lwN4+N5eReE+E+VqTEODIRGM1sBQuFEKKgjuUTkT+2L8SxUMwuJG3gBe2lClwuJUuKtUZjUQ+K7KggXGyfFdSIKJ1t6YFWFzEbrAsJQ57JMfFKlHFuz5lQkEFkjUomLc3fBat4X6Mj1VuEqFTctF/4Y3vGG7nlUzLeAZGR4XP/cIbApkRzlsjRY2ETdh5rvxI85NFWQVadO1G/DJWDQAu/EAjT0jeNTxaAXixu0I4Hm+sl3A4ybj/DsWjVtCzpoe3GDIjk3TtdufXjelt7EtN9544xY82fpKjX/gXaZW0+9eV7ZbId3rxi0BqFqluPPvnBXwjGnpBQDMh5tkAc+4+TmH3TwKCnr8QOV3rMPSzbWxg6095DVyWsCjPiJuUIAxAh7BRmuEjYAHY8F4INZm695UH7npo1O8Zq00Dkn5ufnmmzcA+u3ffrT3NR7Lvwt4nnzyycN97WdBO/NMILYy7prifvUXY+h1wSttVv9VfnlW57bH+9QoKuBpjaUCHsF4Y5P4XuMl+672rTE8yETlfwZ46Kfy0nielpJoHGnllPFqO/iO/evxKBjvrqWmpXvN+HAwLj+A7He/+90b4Ln++usX4FmA56jmQa3LBXiOKsHyswDPAjxuQAvw/MthTbCpLMDzVYexWIDnmOFZgOc80MTRM/6vcWmVToXhEAnXpYVrRCU6s6b4H8oVWpcfBMn0ZZ4nOKnbA2uxLIVDj/VhdgLWR9GxVvrMpWW7W+isaaBlBFj0/q2lQX9Vilxr4aAs6zJoJd+KC23VVYKFqBVVlxbtl6Vq33imlgYWle+ue6dZIVgEHbuyArU03vjGN15yFpV9LkvlfPKMuqtqKbtxdi6bfcc4lEJuNg/XWtRldXiXn7efvW7GUt2T41laY7qv8zI7J4wxqFtyVhTwsICvev4SrlVfKt1NVWuWfilLzHkznrzuAbjN3il4r0U8S7G1n3UDWBqCuWpa/ky1Mb66N2CQZDia7eS65zd9kq1jTdfoqHwiv44Fsl2XqOu01jLsjf0rw0Nmlp93PsZKy5VV9Q5zVTbRdctvmWX+71qDiZXJaUE+xse1XIan48I14y5TQRuck9ZroT/qMK6VBe53vFgX6l7fS99lePjfWObB/tMX+9/MpgbeI+/KP/PnuLTkAJ+55htKgH6TmaAflclWv2+mbOW5rljkzTklu9c+O7c8W4aWa0t7jHLMGMrA0zeZIMbTcaksNCOY9tSl7xygsxwXnu2cVX+VlR3bVF1Vz0Lva/q92c3IxO/+7u9628XrrrtuMTzngcnq0mKBqRioBzACHoSNVGd/OlGtbcK1MSCt18LzFCR++32ESl90XT2AHZXwWQHPHsPTeJ6OG24GF1vjkxTy0qk8u5vImBLrc7vYWodnBDw9edeFNPrMVcJ1YzWlGcBTP377X//xm970pkvSuu1z3QNuRsxT08cdC+asNLPywfda8bSpryhPn7UHeACRuibaz4IclI2AlzHtdZVtY0Dq3joL4NmrE9INdqTQmfMxjbdyTt9bxM620k/fh1yoqLv5dy5H2nxv7VdulVXmw7pKfG8Gnhhr60qxDnChea9j3XeOMTzKKfcU8NCHPcDTz5UlNmDftwd42o5W+NbAEnSOB0vatgIeDZgx7k6XHuMiKMCtpj4aAc/YJuWZTdu10fRlNm0BNtczwANgUd4sz4Es6t5qbIugy40dedFoYb57MGjrOfk582c7Wz6iQABd4f1jvazKFLJsf3im8zyma9u36uC6oZ3bghxkooCna7OGJmPbdO89wOO+xW/7XwDfWmgtmVHDsploypjyUPdz11H1SNvmnAF43vve9y7Acx4gp89YgGcBHuVhAZ6v3pZGFekCPEcukAV4FuBZgOc/H5bBAjz7SOSKdml97nOf2+rwPP300xvrUjpVhc9vskW0JprtMQZtSs2xifq/Uv91CYBwG0iptQeNKZVZdwBI24U3urSa5dKztBrc2UyOFve6/fbbN7an1YVtP+2kVo8C3z53U+S7WuywOBYrxOLQiqb93gNj4T2taULgo+wAVoSWAJ9rmXDdAnPNfqkVwbxpdWEt2l4zyPi7DJfP4Xdp8h5C2EP82oaydJ1brF7ZnrJUnG2la4FnyvyVKseqc87rqqPNZWacN+ZIC5rr3uNSpZ0tquh48bvuyjGjiO+36nCr8fpsn8V4GcCKC2hWSBIZb8XbmSXYquHtS1kQ3l0GzkxJ2jIG97qGXQs8UxlkTHXpNBC0LAjvUTbrJuC5TSrodVmtskCtzLsX2MoaUWZbbHHMUpIVoF+61bkez9yindVHsAiOO/1vgVBlqudnjeq+a61yy3ca9O33yr7SNxmSsiCtmm2/RlZnZN8cIz7vQZcynO1nmci6KHlvz1hzPbagJO6inrfVdsBOuK7an4KEuu46t63Q75l3tBkW1HVswVf+7nsZU9k42rbHBDXkoUHerh10sOuimbLIheu0+xc6rS5d+ubf1R3tf+W8ulMdzHy95z3vca+9eO211y6X1nmwPf/wD/+wAZ6nnnpqm6ieSFzAI9XbOBcmdayQqf8VwVGQxlgHlQQC1tgQhQGAIC1ZwFP/8UmApymRe4CHNHGVzZ133rkp1W6E9g3BfPzxxzfA0z6X0h19yT05Wl98qXI2Gv3NvMPFAghQ8fAuN2E2UcEG8zTGT4ybLn/38NACHg+DZW6aydTNv4Cn87oHeJrlwHed2zEt3XlGsQmkmE/f140Dd8IM8IxHS9RP3kyIzk8BT0FRQV5dQ35eIFdQy0YwZi8W8LRytvPZ0gLNwOsGOTIqjldBzgjk9gDPeMikgEfZqTsAWZwBHt7vRsDcF/B0w6/ro9k8je3ohtHKvHtxS83kaV96tALz5IbZ0go8U/kS6PC7mTyNbWml5bor0Qnd8GbrjM/azx4V0vlsZlOztLpB1iVrDBbj1kymAnz7JDBw80TGBQyNyWpYAe8SPBbw1L1TQ7OAp25o3s27ZkcwdMPHIFaeTwM8tLmAx8zdgnH7PAM8JxnaBTwNZm+4hbqA8exBn8o881GXLn3z7xrXe9fqO9opMOX3b/7mbx5EZlVaPg+k85VnLMCzAI+bwAI8RxW32XQW4Hm1ynazohfgWYCntaDc/BfgWYCnkOSKdmk9+uijTz333HOHynh//ud/fknNjFptbooid9Boa9I0+JXviWZB0D1nyIGp5VRrr5HzIH8RO4tKawb0K2vSzAeeXQuxAaxjMKuWFNS11j8B2VrxvrcUcoOW+XwstlaLr6xAA2y1VFAcjhnv8n1YV1oaUKNac/TT92FZtzZG6dHOWT9vYGALL77lLW/ZNrbZOUGdmzEYXauZeenZMLWWO5/cb+YIY6mMlMmCQWoml/0pw9NMngZ80hHYMhnJHrhY2ngWeFxrsfLLGLYCtQwK86cFzdgazDpa/cxfWbpm/5Vpss1lB+ombZ/LCIy2T7OW7DPyV1e0sok8OR/IHQyvDIWVlmsdN5OnLi3ZItuCS8OxofaIVivjpMy3b63Vgitduaj8lqHtXDZYnn4ZnM0zPvWpTx2a1LVaV09ZrfaBe9RzdfuU4WO92peyNTwHNlV3Cr9nfaafrmEYzha9c2zaf1xyyq1gnPtahJH/+526olmfuiu7NkcXZc8bK+ugfmRMZETL3DWhhP4zz963l5nEOlAOcT3a7jJxfkY/BVp1Q4+y3/nhfg90ZozKcNV92H2qYRWONc/Zy8xyzpoNTJtgyvwfY2o/yyZ3bstSdg393u/9nn+uLK3zInkeeeSRzaX1vve97xLAM3tHU3ddbAhQK9l24SFEM8BTOrnKptHyBQJNiSzgQdhGqlBhbWbLHuBpBdfv/M7v3DZLN/AR8NSX3vdWgbf/3TB4pguvpxO3n01j3gM8PTC1WRDjxtNF1dTPztVb3/rWwzQzHzPA02fyrln2HTJRwFMwi3IWJLwQwKOyuBzAo0I7b8CDPO0BHmM+xjlolhbKry4n5XQENgLkMfPFv08CPMbO0Q43VJ5nrBafKxf0R4CE3H30ox/dAI8b9gsFPLr4ADxuPE2/b58bwwMQcLOo/DaNuYCn2aHISuN2jAEpgB0Bj0CgwJ571HO0oRuv7WbNtup6+wO4LOCpYahOBeTbT9xVzlVdlHVvNQbprIDH+xqftQd4WNuN27E9dU+PgMcxGtPSR8Azcyf3UE1KoMwATw2TAp4ChxnoEbQX8MzkuYxl953GlzUGrXGHrf/WUhK8u6C9pV4K/irbs5Pgafvv//7vL8BzXkDH5yzAc1yyfgGeb52Kl4pnAZ4FeNxET2N4FuD5xsNaYqNdgOdlz9MrC/D8f9uYLMBz3qjmhOc98cQTm0vr7/7u7za2BGSr1dIAVi1IULDulgbCaeFqnUDXPfrooxuL0CMBmpkiW1TU3eDHZng0YK5onJfUKqplMQYt2yfYIvsJw+G1wcUdOp49K3fOPbXw6JdMDpaDlCXMTC21Wov2v8HZpYp5jhYhVqzWWAM+ZWpsM31r5onva1vdmLiPoG2foRuCPmtF0/6PfOQjh3v4THaAdjZAGOvEM8PKZNH3npmmFcmZP1rj7WfdlQ14bJYW89TAzbq0YF3s66zGzkiPN5umrgE3edrWYm6tqdP+M2bKIc/0uaXcyyj089Yw6eeV5Vq+lXfmRVnju2YE0vdbbrllE+UyPDOXFv9vllr1gO9rQUnkskGbdWm96lWvumANmRaSbE2aspStw9O+0S//1i1Ih8qyMi6uC65bXdr7yljtscx8dxao3gwn5nvvaAX624y3hgE4CWWyOALC8e48V6aaQdnA6br0aLfPaeFB5t+kiLJXdd0xVs1G9TmtN1SGp3qxcsrnDaqvrhlZPceYcwuVybroykS7fsu487yyPfztWqPd9pnnyPa0rchtC1XahoZPdK0xZ+p/5NHvNgGB/leGC+x6PuVMH/Eu3fno39/4jd/YGJ6VpXVOoGgBngV4VFIL8BzVmxljIRbgOQpDLBBYgGcBHregBXi++pJingvwnBM4eSkeA+C5cOHCIWi5DM8Yk6PCk+FB+bU68lgPogzPY489dmh6maCyAq1JU585n2vNnJXhGX3xWhU9cqCBzTAcWlUc7OnibUyG486ztS7pX63aszI8PcHa7zDWs+DsszI8bUcDKLFqnJceodG21vJ7/etffyrD41wCAk5ieDwktQwPFtIew2OAKZam1vjI8ChTPNM5Y57OwvD0njJdPVpjxvAgj1pytK1BlbaBZ9caL2A6C8Mzpihr/XUj6ZydxPA0ZZn4GX54nuUH+LsMj/1Brg1a3mN4ylyddLQE1qnMIaxpGR7HeGR4nPNW0e5abizESQxPU+WbabfH8MxiZk5ieJzzkxgeYsdmDI86kN9leKhqP2N4eop4129LZoxHS5ThcW73GB4+91lleHjGi2F4xiDuGcvDPLmeiQtUJvcSYVoXTeZuZHiUdX6X4cFTIMPD/5xD9OZpDI/7nnPWciAtn9E+VoZbM+osDI8M5Xh46GJ4zgn9PPvss5tLqyf1zgLDUATNssEVwQ+C29oYCJQbAMrpmWeeOdzXzYPnK9xs9irIKtUqdoTWxdl6CCctLpSt72igZ2lwQJvvqVK01oP9s/2CPNpZxVuBp61m7bBALBeO0jboudlL3G87cUOYITOeCl8XkM8EQDWIs4FxBE86j1We7T8gV0WsG45NqVlHjg/vbxaQn6M4m6WHm8kT4lHUusdY8G5IzdJ66KGHLly8ePHQjgYGVsRRBPa/hb7Gs7Taz7q03HR5ZsF5FWkDCUdXEd+DAnfOaecsdV0F6fdbx6Tgh2sVL5ujss18zYI8W3hwr1ZNlTnyKODhXZXn0Tjhe4ytYJxrXWPd/FtEsm6s0cJHfp1zZMrNn/GtIaTctl4W8t/ECGWgSQfVNZXlbnj00XVUoNEA5uoj2uJmw3XXdl36tmcEspXVZtqxLgRVdfX0CBHeq+x17quDa4Aqd3ynZ6TRzgZ8uzkjW44FbWgogQZP6yr12JC62KuDeY9jX2DKONRQaUBv9XnnDVf3bL25NpGvBh3XIKjBwtg1kLqZaV3nvqtxaJVhxsfntM3oHce+BVLHNUtbW6zSvaEy3DXonPEu1x3z8tM//dOK1cVv+IZvWIUHzwPzLMCzAM8CPJe6sQpyu8YW4DmuiL4Az6WxWQvwPLcNwQI8C/CcBzZ5SZ5RwIOFN6sZ0Be30i5UrJvDWHVY5A2KlkWoG6iVasvw1Aosui6FDPrV4qnVVAuXa+phXA7DU6q0Qcu2g/aLwBvAXAuSaywhLSosAVkhLDldgq1AXJce7z2N4cH1IMMzHi3BuGpRUC1XS6OWUK0rLUS+o1XOmJYRqZUtw9f01pHhgVnxgEPoXQsa9vBQNkytWg5A5VgTmYYyLb67rE6vW5+Ge0eGR4u5jFWtqwZDzizWWn78XxfCSQxPWcoeFVIXZQMdy/AwX3Wt2f+eOt0A7pGtsb+0W7csn8n2lAXpeqGdyimyWYbH+eDz9l/LdGR4sHCdcxienlqtfmEOZXh6BAzyP2N46pKum2CUFeWdPleGG3jdOj+2gd+tqN56SV3/DUYvGzO6tJWrsj1loxm7BoA3SNo5rxu2gcrqKfquK5jvlL1qsgFrQoZkZHhkQXhmj7HRNToyPM5Nj184ieEpk9V9pDqoh6SW6Wmwdw9PLfPTMRoZHktlVFeVsUSOZscD7QVnMz7KS09IHxkeZN75b/JPy6TUleozaZvjvhielwTuXCAmYXNptZR567b4aiakpdvZqPhBeOvqYPGrDJhkF1Kj6JlwFw+L2RiWbhAIv8qmLoC6tBCMbuZcuwkQk9Ly6lVK9qlnhuFa8X2t77EXUT+jYXlusx/oj5tEC7c1Vonn+w42Zl1LpZBZYLp0KK4m/d4CZr7bfrLpOBZVMHWBCZz4bmn1ZjXYNv7vRgA44uwxN9C6tPiuMTwVW/rgWBTYNksL5ae80F/bxPfsQwFPsyBGwEOGkHLItT8FOY4FczmTUxSq7tbKdQEP3+3GW3ddCw92PhuTxli2ZL3trHx1LRTUjoXdugE0tstn0gc3T+4tEHSsmCeBOf0S2PC5QKgunXHDYxN1PQO6On7KZuezbg9kp/Nju3uu1F79K57dmLS6tOzb6PZpDEfBT12XjmNPEa+eGlUzfW/hwplLrPO2V59ldPsIanSLIxPjGWEFvI5jZbhZWrzXeapugqFR/1U3FbAzFs2Cq3Ha+SzIq3Fa2SZLzfVTfaRs8j2zDHlea6RVlzH/dR86B3VdFvA0rKBruG1u4cEC+71+afA21kuZL0Cui7K1sxxT9q2f/dmfVbQuXn311culdR4YaAGez20gZwGeo9oQLMwFeI4ythbgWYBnAZ6v3gwbDagFeF62Memjl6GsM4BpAZ7zQCrn9IwCnlYz3WN4tC6wCMrwFKWO1GVPS3fB1NIow9PYgFqOtShbhwdrssF9ewxPreK2r0HLDzzwwAZ+Wt+iQXJF6bVSyh5xj9ZFq+KNJ+8AACAASURBVPNisc2yArjfcYG6FWy0fHuD5HARykZg4Y1ZWvaPsbG9ZSC02LlPCpWx9h7aMgsSpP3eDytxxx13TBkeGKoZw4PV3GMjfB/uLE/2hilsPZAZw8Mz+nnnodbyDTfcMGV46gaqe6By2uBHXX1leHi/416rUcbTMYYRccxGhsd27FUgHpmTMlTKWxkd2TbvG6sQC2ab+ajrtuxrs9GY8x6wqNurboKyT7yjDA9Wuu6tWsh1CTTmo6xkWYMyef18DPCW0eXznpbtmIxuH+eQPvSogLruvKeH37KOZwwa72HdKj9jEL5t76bY645lXSDNjm219xat6/h2PpuxVL3L5zKL1bt1t7cOT91bBTzj/Hc+0Z3Kaq+rj6jw7d/tTxkekyCY11bHri5rn7nPtVG9Owbhd/2X4bbNTRwZx3cGZGSZlcvqo8pqGfF6R2T12OPe/va3L4bnnHDO9pgeHtqNYAZ4+FLPW4ER4Qeha7YAk7Z3krIvrsJEKErpz4BET+qtO6A+cp5df2pdWnvjVqr8j//4jzfAYz+18t0spIAR9rHo1axvVaSN7SiFWmUD/e+Chrp1XKo4oX3NFgAodGOrkkR5uIi78Ea/t+1umuWNN964DZnzwXs8qwhQdtddd22ApxQtG01dSD4IRe0xI90wyA4UFPQsraao1wVSxdGCkuMcA7xUSj02QzmnX1LodWkxPrpDkK/GwjjndVtWlmlDXQIAUt/RgmaN4WGefS7zbftKmyMTft4YnnHTda5Q7MZbcS2Yq0uAdznPTV2uC4DvucEyR7q0q/xHl17llrET8NQt3bltDE8NhwKb9rOna49rUMDDc6pTujE6Rt0UO4fdILn2u8yjmWyA99m5aMx/+4kecV21b2zmtp0MulncEmDZMXjwwQcP4t159e/KfeO/uoH3+b1npms7n4yh41ggS7/UO3U905aeHs7GXdeaY1A91aMlGgtq3A7tJR5THVwX6Qj4fX6BOuPfWJ26GL1uNmXljnf1CKW237FrX2hjs7H2jOLKrfqBZ6t3kONf/MVfXIBnAZ4jUDMLClyA5wh8umAX4FmAx01xAZ7//TwAvwDPcUVpBsfNfAGe44yzBXguH3Fc0ael/+M//uNWeLAMTwtdtcsqTjbWhx9+eGN4zMTiAyyLMjy1OqXs6sYBwJQhcOHViqzV2EyWWsq8u3/jctHi23Np1Yq67777DmChFrEWmwpBa4f290C70aUlINtjeOpCKsPTE+Lb51r1ABkZHo5kaPGx1mhpcS+sFNtY66IB2VrRfCZD03Zi0cnkYbXfdtttU4YHK4UMsfEHWl6GAAtRWcJqVl7om+5ELDOtVO7V0q7PfLSu6gYqS4l7y5/OjUwe86TFjqz0kFctzW6QPEO3Je3pOJbhoW8GlhaoV05Za84Jc67V2n62emszlnoEhGtPkGPhOcbEMaUPWqzIsqeo806ZRcZCWWDcdadguXtdF/PINPQkcdg+A4m7RurSKsNT98jI8Ph3j1lowgLP7/86z7OaSYyF4975ROaaydVgea1x2jw7CJaxaB+Q664rxwCGx7afheFR1zIGDVTuGHUeum7bz9Et28Bon1UmGr2szmPzN2CY/rfIYZ/DGrbPldu6tMp8sHf4t4kztFPXPu33mBSuZQy5rmuo+wXtqR7pkSPqgeqKJhr0OfR5VoSXvtvnkeGqTiobXfnvXmvb+L+6hvcuhufywdap3/jiF7+4AZ4q7abT9SFuOkz2E088cfgXE+4p2i54ha3KEyEZfc7cz8JXCSNcTSdUYOrqqaCidEp3FxjceuutmxJvQbP2hw3cxQZt7KKvm6j+Zq8Zqy7IUqv1JTfLZdwYbEcBT7OX2IAKsFwwVaKkqJcGriLphklasousJ5u7GXWz5D3OB88rde0mSrt09dD3PpOx1ufesUZR6xJ4/PHHL1i4EiWn8mxWRNvPe72nbp8xS6kurs5hY4oK+JQv5l054r2OS109tYJ5hn0eAU8zeAB4uoSa5VLAgxypVBlTr3tmWAE7rirlEBDSTa9ZK6267Dwwtz6fdee40J7OofezvpwzNjnnH/loBmSBB/OjMVD3TuPQmHN1SU9LR/kXbNiOgjwAtWthNJTsA3KrruF5tpvPHaP2mTa7nhvb0jkvkGUsWnW9c1C3bDdDZEo9wRpxzJiDyqR9Zix8rmUb+F9Bbt9bt2wBD2NV/eR3eI6bbd141VO0WSDc+ELuVwbrnuS7gOLGQFb2vK4BVv1d12Ndb441nwkKGLOWWyiYa+wkMlzwP3Np1QBvWnrjRWmDssPz7GNdeCPgZd8quKk8j5sz7RfY8b1f+ZVf8ZZVePBUJHPGGxbgWYBHUVGBLcCzAM8CPP9106CCqwV4jhMqFuBZgGcPYlzRLq3Pf/7zT1111VWHs7RGCn3WIa0LBJ7oen5A03VpgaBF6lxrsbV8e5+N9aGFA7qW1ShiL8NTyrXUKs9scO+3fdu3bUzFN33TN00DA7FGZEVgSxrEZhttf1mAWv5j0Koo3/aMtSL4vBZF6VTudeyapdUA1jI8FB4bz9Ox3S3Ch+Ugm8FzVeJab7ZVi7Z1RGw/7bQOC//X7cNY9JRj6PqbbjqI1GFsHV8sbul4jpLg1Hd+cBPIUjXDpezAHsPTPo7WLxaY81mGZ6zbZDt7nlELW/Z8H8eQZ5QFqgXd+SSoXIanVHkZHhgLxw+L1esyPHUHwBopk4xdWb3KWo9H8B7aYP9bh2dkeLrJywIwPj4TudG1wNod3aRli5XHMjx1Ufa0dKzlMjxlI3wOFv4ew+PYAd51P/W6+gj5UtcwFs5zGZ6RNZCNaNByXVi0EUasdXwc+7or6YNjxnpRfspwNHGiSSFlnKtH+byum4YPjMG9rhXdyvSrbj/HnTarI1pQsnqW77XdyHtr9NjGundYO2VXR6NLPcRv2iJb2QxS+oRe708D+5tdKEu558ZCXhsXKkNJ35WLBqCXxWpdMHW78omOnDE8LZ7ZeapL653vfOeha1ddddVieGZg5IV89pnPfGbq0gJgOGmlAEuBev4RC62uKiZ4tkmMqbwFFy0AV+VsG6DPpatrXbARVrE3NoD7FWI2PBV9N4/6nrtp9zDIts0NX8F2YXYxc78LFEXSgFGFn3cVbDh3KGm/O8YF+XfdAeOctx1N8UVZdbP2e+1zK35WgZU27/O9bsYSz+W9Us303+c2rReA47hQsbuxQd14fEfPDGMeC97apvrPe1hfAY9zy/cEbcjcbLNQ4TrfbhyMmxkVfFZ5KZgF8Bi3hGw6Fmx2ysK3fMu3bO4hslEEUjxzpixxb7jxAni7Ac5KFDB/BUK937VWwFOXbDd8+izIIVXftOFuFowT/XTzZNMpSGhsUF2IyjbryzXZuSx4ZZObAR7e3WJzZqnRR9vD9wrGfA7tVIcV/HBvM/P8Lu2p276gs64PnqV89roHTHadF8C2EGzntXFKXf+MmwZFjc7GGxZIML6CAvrSeDZlhLXoeqwOriHTeBaej7w7NqPusK+UQ3Asm3VXYNaSAWZ30pe6UkeXVue24QmtkG/fWiajB1Wz/txr6tJCB2lcsu7UX41Bo/+sDdtB7KB96lgACv27+t49oYeHAniuueaaVXjwhQCc8TsL8PyfbUgW4Pm3w1hUWXbDL8jr9QI8C/B0o1mA5zjWYwGe44ynstQL8CzAcx745bKfsQDPAjwKzWJ4vrgBvln2SrO0FsOzGJ7F8Hz5sF4Ww/PPGyu5GJ4LF67oGJ6///u/31xaRUtQ1zOXlvEI0IIeXAcj0DgSrD2puWYI7FWnhbpsxUs3m8Y8lGbk/sYwNCMAWlYqlDZoeeI2kO4e4z5m7p0WLWt15LrupKpL+/Ms7ve+ZkKM/dE90OwdKOke3DhDsHVpQTfX7dF3NFYHF6XtbbyF18xhaXnHrc8r29P7CwS4h7myyi3zpHsMGVFOcDfpiiR2ivR6fqCSm+5v/5lXn1NXZd1b3FtXXF1aPUjSPo8urcYwzNw+dVUBeHSH8by6tOrigd43lZv+KuctrYCLRjcW5QBcO43hKR1elxbrsfPW+2YHTpa9a8ZS41kqz3wuJU+77DPy5PWYok4/mxLsnHRjbAxPXcx1aSE7dUsoC7gx1E0dd/7vWqBvzVJrQH7Xi2PHvBjn0ay70aXld+mfc1n3Dm3gc/vcWK32s+u2maU9wLluvMpjmejqB+6py92x69yOLi3niXXpd5uW34w71p3urWaTou9qICDvjk3jQtt/3MGOZctHtG97Li3XCnI5HnLczC7HDLlrmRQ/p++6pdAj7g/IuS6tlgapS4s+qssag8b40h/1J7Lqddembm7ub1FExxeX1nve8x6n9+K11167XFqXTedMvvAUu82FC4cI06b0tkqtSoHfpqIzeQp1AyF5DoJoiieT3UWiEHdR8V6Fp8FzXZwNHkPAfM6Yls4G4CIu4GmtCwRytvk3psY2t5+02fTGKtcR8LQ0P23Rr874udgYX8v6s8hdYDzfYEuUpvdXwXSzIDZlTwE2BqK+8V43tqN1ZYzPoG8FRS1LIGAZ+8+cNzB4D7Q5Tx//+Me3OJcqSOSi/VdhkLrt8xu/w3u6+RfwdJPzmu/2zLBZvAzvnAWJshF45MRYR6oAiDgSN1I2FJVbN0LG2vkHmHtdMNdNkcq0yv+Ylt7YOUEnffC9jE+PTVA2xzl0zhqcDUA3bbblI0ZQDNhvPEhjAH0ubVCWGC/ncS9ouUCWdSPgGYOj95i5rhHfxZgq/8hyD0xtfFHrIikjrPECnm5mnauOTa87t8yNcov+Ut7al8b5zOJUlH3bRB8bs9jyEz6LPrqGaYOy0LIK9N33tVL4SYCH52g8tNJyDU1k3HkA/PRaGSngaYXvli0ZdZ/zQPuaYFP2uoHw6iD66Dy3FloTR9DLrp0a1tU5tL1HhaAjGkht3+iP7Wh8lveil37nd35nAzzXXXfdAjwL8Fw4CGAFZgGeY6lYgOefNqWyAM8/HwRjAZ6jDEl+FuBZgGcBnvNAEZc+44p2aX384x/fGJ5mBTRyvgyPqcSg0xbAqtXB5lLa0eu6tHpdhmev4mUrfjYLYgQ8PWcKJkfUDsOjxdOUyE5V+1BWo5ZcD0+sNd3v0h+tpVqOjKOWKtZ3i0x5Pgzfk4pvNhqgznlooSue0WqjI8VdWtv/dfOXxi6Tw/97qKTjVjcW/Wh2XJ9ZhqduoDJ2rbSMtdPqsbazBc3q3sD6cX4aFDou3VLFbav30TYzrbhuReBZJk/738yskdFqmQUYu56/5JopwwMtP0tLr0Vc8PrMM89cUuqh7EKLBzqHLUjHtePSrJ5m8pSJqEsHOWvl8lmxPMYWZk1LuAwB7xBstIp2XXe0rQyHfUNelP+yFXvuXN7jmHKP66syyJjq6uC3LvoysZ3LsgCnMTy2lfbbh45rM/DK8ODatf8zFzPtdwz77JHhKetOu2cscBke5quZpRqR7XML8pXhaYgB7Sj7wbirg1sktLK9x/C4VnhXs7Rk4stiuaYdM2S7lbA7H2WQynD7eQ/5ZZ6U81aBrz4u+8YzOi+sl7pZfUdDI8qG+y7Y1He9612H21eW1jmCsk996lMb4GESCm5GIWIiG1/iohhp/26eTKZug4IclI0CjdApnKXWG9VfOrUn9ZYap711g0Anutiall46FcWlQpptigV2jI0WQf3H48KjP44TSsSUa/rsAmOTA4Txw7W+aJTFrIZHa10ADgRh9LEbz7j4ZqLSDdLDQLmv6bfWt6BvBVQqW/rSkuh1LRUA1L1T8AMIcNHTl9b6UeF3bqtgGv/QE+Hpw5gtZP9bCVzQiSJqtWiPn+DzHhjouDD/TZlu3Z72vxt7j5bg+45947ZwbwqecW+1NozPZYxcm1TydYxQyJ3zHp5pKj7fc6y57gHAAs26oXme49g1S987T6211c25taRQ3IKwVtEeY83cFBhTnzWCPPvcCtodd57pvNF+55O+6aLteuA5urEwlCyzUR1U+W2cB+10/scYntaoKbBrn3vkQgEP67ExjLa3FaXrYu24Vz/xrrriGs/ld1hTDSVQtzWsoICVNvicAp663mkvffYdo3GirLbdBTyNyRGMcq913pjvgtfOf/ehlgapPuocFNhy/2w9d52ybryHsXCNjEYXsuTaqHurslcdjBtbIK78Aup/5md+xq9cvPrqq5dL6zxwzwI8C/AoRwvwHJ23tQDPAjyN8XOTX4BnAZ4FeE5HHVe0S6tZWtDvIu8GMBeNtru18Mazp2QpUBZaV3XpjJZjKVSRc9F4M0FaXXk8x6WWQ4t79Swt0LkKrYGtpRlrRbTScrMvDFoto8X40BcZHn7LovBdrSisGl1aXGvZNMOlLq267lppuYHZWglaUaWQZ/PGZ55nJRXLb8bGDByupZALBOrSGoNWm9lTl0AtZ5gvLbh+v9Zii0g2M61MSedYlsr+1xIuk1ULuucnyYjQfvvcoPuOUa1jx90xbn+QqRY9cy01S4tMDt00ME5leOwL869sQ+/PWADeX5eWliPvLMPj2mR8vEZWdO+V4aGfusC4176w7hr8PAbYur5wq5mNSNsabG7fynbUdVmGh9wK31HXe90BPE+Gi3mz/1wrz53DMjwwcU8++eTztHlderTfeap7s8/kukHLXat9eOWWe5RVWCb7WXddEyoawF19xzNk78ag5TJEtmNk2dXh6P5mWTmXdfV0TyijNfYfvTbLjkWufEbP1XI98pwGvpvFyZj0nrKbPM+x4/nqF97vuujaZLy8vxmknc8yPKyDWeFQ1nLbAWvqHNE3x6/3VG57sHELHv7UT/3UYnhOx1eXd8ezzz771HPPPXfI0iKWwoXX7I/6oI0LULD5zaJrCigbFZk3/DDhVbw+v/RjhbAU8kg/2g6EU8Eb6VQESUWBsCpkLBKBVN0ACKfPbSYAx1L4U9q0GT6N4RkrhDoe0JuOBW12g6E9ghziedxsuEfwR99ckCxerYu6d0Y6tW1tKnoVVNP4H3nkkUM3+X+zrpqx1WwkXUDMY0Fupa6uqwLV3sN37Q/tlMrtfBbMttIy147RCHiqPKtUWpq/YEHrnXEs4Gk1157OrAy13MDo0mg/mbemxPq/VlpG1tyQe3ho5bebIuBNhVqXrIBPAGYV2tEV3XlTLhgH1zbzZz+RCSsWM+66FtiMdIfVvcO7AQXOJ6ex+1zGUTDXvrXMQOW3myJyap8BXbZ7zD4yMw2506Dg2vksUCngwU3YtaCeqiwzR67ZVuYdAX9jOHhu6/W03Y4x/fF9HKqrbFd+XYOMb2MnC+qR66bWt2J5y4Q0a8gx5Z22s2C2eqMxPHXbFuDRvs4tMugaq3unAL5JJ53PGgq6Hmn7zD3pPuSzGAv7wzg0G7Nuee9Hnhs7qY4o4KnR2XCL9pd2QBw4ro0XLYDtSQZUV3fNum6Yrx//8R/fAM/LX/7y5dK6PGgzv3sBngV4FuA5KqWwAM8rDkpiAZ7jUgQL8BxXSl6A5zgjeAGeffRxRbu0PvnJT25By2QpiGyhwEX3ZXi+9Vu/deupn2PhtuAVVqEHi4Lqa2nWcpIVwQKQygMFN/DUl9WKbqErEHqtnNb0aHDrSC3K/GCBSQtz7pFI++67796u254yOSOr4d8NmCvDg+WktQ/y77lEWiBYBloHZTtKpzZgkPEqVVp6FWtUq6KugroEpIqZy54lpRXZDBfGdiz0NRP7uq5G69f7awUzFq17pFw14LOHh7ZWyxi0W6u4bIEsBe+vvPgu+mnfmG9dmoyn1nWBQN2T4xi0z8ybrp+64qowX/va127vhunTIu7cYq0qp63Dw7jUCrdvtEH54v/NWOkalHFh3GTv2k++Z+0pdILZMsiQFjHz1GyX1i55zWtesx3wyDg6z7WK63ptwCvX9g3mo+vCMe+5UrTbdTS6ZStfWvX0TfmHreJMN5mCyojvgj2SXUBmmy00Bk/7nRao63zCFqlLGFf17gMPPLCNZTOZlMEysbyjrkTGR5aa8W1GndfVr12DTagow8M4OBbMU7Mj1YuVa/utTmLM/E5rD7FfKM/onTKNPqPMqOwz4yyLp6HWPaJskc9k7mVQuzbbzz2GZ7y/zx/76t8tRFh9XD1dF6X7I/937TNfv/ALv+AetA4PPQ92h2f87d/+7QZ4SDl3AUGNzgDPzTffvL261GjjXxDUD3/4w4f7GsNTN1b9qijm0pR9r9fd5LvAuinyPhahyofnqlSqkKpIATkuPNNSEbzv/d7v3frpJsrnXvOdZnWNWSoCwAKepn7ynB7Kp0KqgtmL4ami6iKiwaWNybSy/43JqvuxcVjOIW0ohdwSA3UZzOICRiXQtlZmkQvHstWVO38FfAAWQRiKqpv2HvBsrMNsrrp5IB+CbtrQk8BLh1fJF1xUvsoK9JDJPRm+4447NrcP76q82bcCVjZmAQZrtptz+1lw3rGwrfTF+eSdLTZpP1s4k00BA4Ef5sB3FaS7BtUNt99++5YtxabTLCplt+uZ9aIOqsxiQPl55c554r0FeVw3bsOx4F269ACjltlgTZDuL+DxXc3kAYwKCumLcjG6bfnbMaYuWOMZHRfcbc4zYMv33XfffVv7CuYLeJop23llM9blSH9bCdzv8/7KV3W4bWDOm73lOwAuygVz0OzFgu7OZ2MMu/kDopVbdI36s/psVvaCce2cj1lqtpV+CeZ7DEx1BfuUY4ls92Dszn/jWv18XMujDrIfdcv2nma+1l2pnK5Ky+eFcIbnLMCzAI+W0gI8/+2wOhbgOc7SWoDnuDr6AjwL8CzAczoQuaJdWp/4xCc2hodMCBFyGZ6i7xtvvHHrca3dFnnD+pQtAbHKEDSzh+9K3/F/g3a11NyEfVnrQZQ1GBme0salU0tN9owaKHr7J/PBvffee6904mbJ8LkIHITv/bSn1DKWqcdDMC6ePzbWG9IKYBxE/A0AbPZDA+bqxqtlRYOxqLTaCBZvLQ7HsrSslijPaWn9FmGTTeBZWld1VdaFxTuapUUffF+t5WZ89Lyazm2vW8ysc9yMu1FmKpM9EkTLkt9+Th+0WPfcAZXZsjijCmi7kRHlpFZhLVncp9LaBPg2GN5n19UD2+GcwEqU4Sl71+DWyony0do79H12zAbv0bXA8xzTukBGhqdr7fWvf/0Fzgfjh/XYYwHsW9uG3qnryv/1yIUGf9aFyfPUKcyPbkmuZZa6VllTuuhYr7gK+SnLSv9lhGi7TCxjtcfwNKC3NbOqj2CKlDdkUP3xZ3/2ZxuT2eKvBn7T/rLpXcuVZ8aojGVdKB33unTV54y/z+1YtF+V38o1z+b76tSeK1WGp/NJQoH3z1xSvMu55Hrm/nbenCv64n09926P4YHpcVybOFKWvQHMXeOjS686HHl2fVbOy762dpZzADv3h3/4hzb34ite8YoVtHw61jr9jgKev/7rv94EvbEBBTyvfvWrnwd4mMj68Esbs0hc2AijWQTdMFiMVbajm8aN/LQ4D8GS30dJzNwDjWFhY7d/CiTfL7DrMxTIZkTw/VLL7WezefhOlbljVkXShVRFMp4f5nPGxQYgsY0E4bqwAJWOSzcMgRbPMZ6Bdlqor3EBfE/wigIi9oSfcfPnnT6XPpot0f6PhxJ6f8Fc41xaULJKtGfVqPQU0IJ2+6ZC9l5dAAXa7Sdj6cZBv9w42sfRbVcAwDoym6mbR113b3jDG7Y4F1JUGxtiX5rVwnl2yg6bRQGPQJs2tXq1c44MKB/8lk4vyCuAZc58VwErz3fdjICnMnnXXXddMAuFGKmmzc+0E65LZbv9qpFS46IuDZ7n3/S37te6QVznyFQz0Iw75BlNV9bVwRg5duirjl3X1BjD5SaOASLwwsBTL+ImtM/333//Bnh6qKaxkwU8XFfv0O4WcK2x04KBzifj6/f5f0HRLKygG3YLoRbgMAd1Oe9VWmY9OsboGud6dpAmekCDQINK2en88zy/T9+VNfaNuo38bl1arBvXSzNIGy9KX9RTneMCHJ7deLtmVLatlZeuCecM2QX8fuXn4itf+coFeE6HM6ffsQDPAjxuFAvwHJGxC/BctcWgLMDzr1tsxwI8xxlbC/BctRmQC/BcijOuaJdW09KxHLVGWuuiwZmtT9Pzpkqf19Jg85CZ4Z4G3PlcUG0Lko3WEsPZsua0UcukC4/7am0ThOlzmxXSQDIsAi0X+wN6r0VQa6fWUbOaxmwJA+5aoI57HKfSxq3gythpCZROraVRV9fo0mrwLFaoY9ny7c3+aBC2GR7MixlrXPcICS1crEFqrMjw+Dl/98wlrCWtLsaiTKBtb9By2a7WGKpF1bot49EStaKw3n3H008/va3K1uqQyaqrgzZoEdfVg3Xe2i4zF4AWnvPPmBro23njWcobLIjPvemmmza3YWW2Z0xRLNI+8Pz2uTWWet17KjMNYN47S6zMp/JUhqe1hgSM3vfmN7/5An3ihzW1d+6bk1PruO0cmQzv7z1c636rS6vuHXUEv1mLujSx8JWRMnE8T1dHmS/WlqwRa6guirqfezxKGZ6e89egZYof2lfcGrKy1bv2UZayY1Fd7XcZC9c5cqNssjbVx7THoPUGXc/YdsfOdo6ZsrhV/V/Z2Ood1oQ6k1AK291sSveNkeGpjhv1rnPF2pFNY53NCg+W4aHN6jn60+c6vmV4kGPnnL5WDht4j0zVPeiz+vwWxbSdyNcf/dEfbQzPcmmdTt6c6Y7PfvazWwxPAU8rEHcR6eppxhKTPRbDclHVJcDEu1hrOVZ5NuOhm1yzelp4EAVZZdhNZa/K50iDO1ClFrvQG4PSYljSxzIkPofnd1MtyNHHXMDDwnRxVtlyj2Pf67p6xknuhsGitB9Qwm5CPUiwoLUxPLoe667k2vbwDCuE0p4qfMZRFyVj1BgQx4Lfgh+eJcDoeUs9YLHXrcw7nlVTxUN/xtHUYgAAIABJREFU/BvZ9sc2ICuen9R+MmaOVbOXUHjdeHxe3XZ8huJUTmDNCh4dPzZLFTqZTGb/3HrrrdvYtcQCz/S7VaKtjj7bAG2j8lg3CM9ThlmnAp7OJ9d1gblxds2yYTdGqvVa3va2t22uT8DpGHNzJiV1xptYd4JL2l3XYIFWs26Uc+ZL8FuXFhuh97QZgDcBT9PwuYf7Cyrc3Dg7z7VXGeYdzi0uSu8HgLh+Se8vKKyu8bpyW2DX2MOWzGBdauRgEFmHirXseh7j8yrz6t0aY/bfNbYHeJAZ+wzIs8/EVLlme56dBgHPb9xhdT/tcK6Q2Ra5rEHt9wtmmS8NsxqdjIO6oICHa585uvSIT3K9YZyo5wpyWvyzBzUbq4T+fO9737sBnuuuu265tM6oB068bQGe4+FZgOczh8FAES3A81WHsViAZwGeBXhe9rw9hE18AZ7/chiXBXguFY8r2qX1uc99bmN4qO+hEJfhadCyJ3yP0fJFr7WW69Li2T1/ZxYMWT85w1imReSPtdsy6GOmgve1uFfp1FKirXXRsuZaKDzLdwEEZEFq+YxW0MgOae2VCdhzaTVgrkxOy/L3pN5RE2HhOh5tBxap/a6VLcijn2b4MN9Sw3xehsuxgH3Qwm1WFu3BspamHYOWyzQ4T7Uo6x6gbQ3iKwtkX3rSNO/u3wShKrvOW1kQ/iczUddd3Vu0x75gdRmoXdlEVlozhLFzk+S3gcS1HBkjLVCCenWhktGkHPJurcseIcHatF8jW+kYjZZwCw+6VsvwNPC88oycOud1N1Y2GcO6Isrw3HPPPRdMdKiFTB/rQt5znVyOUce8lXUt66i8MF5a18yZdXiQG9kOnqNs1iXb/jN/rh2uWxuIsej5Y+rU1qSpu7KsZOvT1A2t+1gQXlZnNkb0U/3aQPUyPKxF5xYZV7ePOtjnl9VjXFzLI8MDe+O7WwutOhgdruw+9thjG8PTM+9a8FM2edRHZUq4Nuuu9Ya4rqwpC8y/bqxmZtWl19pDPQ4GXeD67fwxVrCFrjH64zjV9YVO8Huyu8yTOpXf7373uzeG59prr10Mz+Uog717v/CFL2xnaUHvnwZ4WpysrpHRl+6EIzwKBp81Y6eAx/tZbFVUtrt+VTYUFdvo0mqGyN5ia7wJSkhl2wNDW+VT5UUbXVAsGvtfytiNxnewGfos+uvGyLNcCO0z99o3FITPQRnZPmjiPdcAacqOaxdY+9n++8xuFoxh45OUiWZB7CkU+s9GYIZMgV3ddVUq3UjYsG0fm6L9pIii493YHujj0toADBXpQw89tNHm3QirwP28rBbfF/Ci5FS8bAq4n8bNpuna/A+Fr2uFcawsla63b9D1ghyu7WfdeIy9322MGxttwUIrD7uOCmbrlmysXTez6go2EQFbP6cNzhMbfAEl7XaDed3rXre5StgkBAZs5uoFnnUegIf2jYYXn7VvzLPrGYBvdWX0SN1y9hXZcj21z7Td9jPmZYeZe9/Rcgp7rugaXQUCrCHHxdR+/q6eqizQZmW/YLaurgIex4bfyDZrjJ+GFRT8FbAzXo4L8t9xR178H3PeSsv2Bz1oWz/ykY9s3+fcQeXcyue0x0y/yizXNTRYy2ZdMta+twZZwyS433mqbqrRVcBT+WdunP9xXnmu7jpc2o11sm/oLa+7pxbw/Oqv/urhlVddddXFa665ZgGeBXiOUgDHgEYFaQGe42C6BXj+9XnLpSBvAZ7jNPMFeI5HYAGeY7ZrAZ5juViAZx99XNEurWeeeWZzaT366KMb61AKvVZET91tMaiyPVh+/q/BkFgBDdr1utTqOIyClzGYt7R82aVaimUCRtpxtNL5W4uglg/XAiqeoeUPqm8gZMeoLpHWuqDNzS6TXSgLAnula6mniN92223b8QNYlG1rxwyLVRYNNsr3jZag35FO1bLz85mlzGcG4/Jcr+sO4fvj2Wi+u6xOM9NqRfYeZEqWAgtP2WugcgM+eTcWom2njoWW1qyWEu8te6VLo5ZjM1ywVg0eRa595hi0TJt0CcLuaEW2nw3OLmNXhqusDtauc07Wk9dYh6OL1jmsG6fshWuh/WcN2uYG3dMXrWbGSvmHqXE+WrSNd/M/1wbMhJZ6XVq4KOq6ax9eqCFHf6yl0rVaNwhjWjeGfS5jOQK+sjUt+ud9dU/yGWNW3SaTsZf91LUGW9bEAN+h5Y9+63mGo85qRpBtYGxbh8d7kF/nkLmpa8X5QLbLGNu2ZqLxnpHhUU54puuENvS5ymEZHoK2/ZH54DsyXF2bXLduT12UdcuWmWv9rILZ6uC9eaLvzmUzDrvPjLLbM8O6nmEBy/Z+hcnZ1gTz/c53vtPHLYbnhSqF8Xsf+9jHNsDz8MMPb8Ld9OG6mBrt7iJEIFvYi0Vo5DnXgp8R8DQOZxYhX5BSYSstOVLhpRf7/Qpb4x7KDo1gybHqc9y8q0S4rwqbtjp+J1HC9rln1+CSEUhgRbgpUJyOtFZ+Gv8wzieHLAqkSPds/I33tv/S2I3JGvvjuBTk0OYettr+Iy9N63bza6xOywzUcuwc8D3dJmQHOhY9FLYF+Wh303r/5E/+ZFPElc+6A5sFp7uybg8VEb9Rct/+7UfMMn3RPcMYN0sRkCNoZY6l3SsLpcrbz97TAm7EwTimb3zjGzdAgUwUzNZd6VgyvnU5Va6VBdpvRXD672YJgDBduy5ZNkpdffRXEMGzce84NsiXGXvMn30g2029QP/3APnl6Dn6UtDaQ1u7aTdWzfVBe3sope/t+XdsUso8a8FNvlmGfI/5nq1/5sZ10vXCWDsPtF+ZLJhx3JhTZZDrynJdsY1Vahwl7etG69wAuq12X/3as+BaDqQurRHwNIYHF61tr6FSfVzAw/javh5mK8gr4BnXKeOOweOP8s9Yuy5qjNWIHktmdO3YHua8WZb2iznofDJvfr8FM/0u7WvJDNvGdwpA3/GOdyzAczkK4Cz3LsDzv5+3QNzQFuA5GoEFeI5I2gV4jmPQFuBZgEdQtwDPAjzFGle0S+uhhx7aGB6QthZPEWszEPy8jACf9R6QrzUduJaaBNVrCbNYtMCwEKWisRRLrYuuS5NDkRucWet4ZCZ4llZYA3jbt35eutpNnt8GJGIpSc/zLq3SBkXyeZks0P+svgnIX4YHtG+QK9e2A4tLK5jidLIxY58rbJwH5Bg/8MADm6WOVetYMu5c0zdLtjMmsnJcN/jV8SrDg5LTmi4o8trv0H8toQYPYgXtueUKNG0zDIfWT2ly5LWMFWyErN0HP/jBqbVcNqHy0UrTZQFkO3i/mSy0vVkaZQErD3UJNKC+mS1ldUb3nnIIw+X73vSmN13iMmp/ZsG/vFdmYjSCZkGufKY1iixan4Zg1J6RJ7uAvJXhKkNw8803b3LbTEP6o2z3jKWepdV+EVRb3TMz5mh33W+efs699rNuPJgZWVNktCxgGR4ZV5I6OH6Hn56RNtbhQaZ8X7OxAMzKfJnoHi3RIxdmjDOfqU9pRxk9/nbeuK9Buz2fzecy/uoU2qYuqAyWoWybm0TCPc2UJTNJ3cZz9RDUpdV29yytZl2NfXNO7GPdlvwPGSyT6Zosw4PMqs/L6rQuWGWr67TXLTw4Mjw8/zTGcswu853OGbK4gpbPQtlc5j1/+Zd/uQEe0gMV3G5Gs/NvSqdy3XRYhEEKkmuLRo2AR6ofYNIzbdz86+pgcdoOwJSpwnxWWrdKAhA1SwmsMHahSulfglaTKsgCVEH2HhZW6Ur6KZhD0djWxn0AeOw/rhTdKYyDWTGAKzcFDmFUOTVdeZxulLybz/vf//4tnqfZS3U/+EyUgiCV69L7bjSN4RkBz57YIUcFPCqxsbiZ81bgAHBx48CHL+BhDtz8C1hpA4BPEENMWjcA2zgCXj7nOQU8bnI8y3ligxQU1qXVDd5NyH7yXAFY5bluj/azoKhZWsTtzAAPQPA05cozla89wMM9jVVzHhgHU4VZlx6wyRj63sY/uOk67sSeKVdsfm68AJ66xJ1/2tmsKD9v4cwZqBPUmGZOmyj6dtIPa+uWW2453MKaavaT32OelAXADm5/flhPGmnMyx54b+E61rNroeABuVMPASiV3wL5uj0KzMa5d9743LjKurQYO7/DfDg3TUsvYG8VbfpiO2ijc4w+aQgEwFAdMxYerCHkPCJXBaSOveNAexqrU13RkATGsDFcBTz2uYCHNgs8RtBuG/jcuWk2WlPUR31Mnxu3WON5BG383crZfo85fte73nW4fWVpXSaoOen2BXj+fRueBXj+x2EsFuA5Ds5egGcBngV4/umgFxbgOU6/X4BnH1Vc0S6tD37wgxvDA3XdQDy71FPKpQxB5D0Xq1H63G+hLKwMWQQsAtkHrv0On8mIYKFZG6NBZVh4BtWRseP1WJOmEfYtwkdbtUhau6Tp2nVplbER4fPsBvbt1cLhPq1xLDrdQ3wugseykDlg3LWcQft+jgUmq0U9E9mFWv5lRJgviu0ZDP7hD394G2/65r1YNl7XCtLapY3S26XGGxRJ+wWIpcDHZcA41CWohdjidHzmuDQ4nXGoi1VLqWekdZ54N/3UWuT74/hwj59xX08yryvVMcSCbE2iWqLNAKtLF+usRdNm7FUZnjI/jIP3lxrvNeyIjAJroVZ+MwdnTNaemuraLGOJZe08s4Z0jTEvWsddy+PzkdnWFnGcyHYzYJa+2FYYSp/buYN98R7W4IzloR2ydFy34KNriu/pYsHV7FE5fNZMU/vRoGUYI1hwfni28oIeq/4re9N28j7f3XlupmELD5a9VO54nuxr2RoNFVlQdIRsdDNl0UVmPFU39TzD9qd1pLpmmSPZFdiu1rlijBz7urQ6z8yhctsitx3HJrKUoewaLEPPte/lXYYS0P8GfTu3vLcyMuoS7mtwOvfLZPWMtPaL7yDjyir9t5910XWdluGxb3zvt37rt2zqxVV48JxYnsbw9BwXFKyLtbEK+sib+TH6UplwFQnXLrw9pdp0V+hQMo34KW0K9WrUPjS+sTQs4LrT6jMH8CigPaCPvimQKF37adyG73ZzVFkiuCppvt/3VrGxAAQ5YwyP7y3gIe7EM51YSG62TUunwq/9b+pyaW/ay5lRKh8UjwCzh8GWBvZe+ob7gR/GsBW17SfzrIIZAc/YjoJllTDPLeARMJb2b/xDFQz9UCGhLN3wx/eeBnJol9+pDHOt4imwY6yUi7oqm4nH+rCPPB/3gPJZMNcNvOfB1Y3VTJ4ektoNEndx0/ULeOp+LuA5ze3VzKwCHsZTdzObnwZP5beGCf2vi4/1Ypuaygu4di01tgODp0BKOaphAhjfi1VyY2RMXbe0rwfgKjtsiBpmjHtBawGP3yXr0RgeNkoNvlYd5nudq845gEr57z0twsdzlc+6iQQC9Fujy7VqW3mm4BKZtMI1sqI+amkFxmHWZ96ljqDv9p95cs02Swv5aAFAYkE1JHifstrsJYCwY9FMpuqmxtE1HqsxPHuAh7YqX01Fr3HB/PUInZlx1Mws2qM+5dr5GQFP5Rk94NprtnPX6ewwWNbKb//2by/Ac044Z3vMAjwL8KikF+A5ou4X4DmOSVuA51+3DX8BngV4FuA5HYFc0S6tBXgW4FmA5wjkLIbnfx202WJ4jpU6TNxieL54GJDF8CyG53S4c+HCFQ14nnjiie0sLeJIpBTrb/QaRYiVo1JszEtdC9CpHvbGd/WNV5HWr9pr6NEWD/O50M8+p2mgM/+p7YWytD9QxdLC0KnSjGS/eC2FWhcd9GkzU6SMoSd1W+A6aJYG7fN/PMv3Qr/qQsI/7fuIO7DCaAMDe6YLbhLp5/qP6wJiXnim76s/vPMDjSt9q4uCMXvb2972PJcWfWtsg64ELH/TlccYnro0oG5bddu5GQsP2p66epgz3XtNdW0M0pghxbjryqFAm9d1OfkuxsdCZVw7FvxfurqZH8hSz95qRmN98syVbgf63zPXVBjIle1o3FJp9V43voCsR8cRN2fdVcZ5MS6Nw2r7ZkqL/vfML9dNMytbEb1AoG4Cnj0GtyqHdV0Sh2Wb6rrDFVJ3inLbirXQ/cphx6UuSubdGA7usW+MlS5aZMIzmli/PUjXsW+WFi5ydRNuLF1vxN3UHV43yN4G0TifznNdsl2/vot+2+YxO5bxNeuK/iiDvMuxRn9ZuLB6t+1sZiF6yliaumc757ghe94aLnrHozE8rUhcFyWsiWNQF1VTt5ux1YKSdaWhKyybQH9N3298Vs82RNZc86zRnmGn665rkz6pjxgT5bQFQhlH3qHc0oZm2DnOdd35TNllfhOn9b73vW9zaV1//fXrLK2zoK3T7nnyySe3oOUeHlol6jVCaUAx1/qwx3e0Dg/fVXj4joLQtF7+72bOwjFmoIuq1UyrUBvzQDvqJ+/mX8DDRqAQEhszAh6e0xPS7TOKo4CndWsawExf/F9jPXrIJArY8WtaOmMneGo13lap7YGETWmm3a083PomjXloWXODUBmP7/me7zlMJeNhDA99diPgGQIIFrxAcAZ4vI/vOmaN4SngqVLhuYINgJlKr6muKDk3ujE2hXb7GQd92o6mHBfwGDuFQi3QVvHSFuMRTgI8jecidsDNBsXe41gawLwHeNq+3uN14x8K8Ji7Vs7W6OCds4Dcrlv6L5PBumsqvdf8dm560vQIeJBb4xUa39K4FcaowKNGiptbEw3QCeoO5tJxHEG9JS2Yd8tBjIDHzZ95MYCXNjtP1VMFPMijuqn1ldg0a/y1Rk3HuEZH46t6bY0svlcwpz6i31Sp5mcEPPTB/jD+jTdUPwFAMPL4YcxniRcj4GkMo20tSEMPuEZ4Ln8LMEfA47whj17vAZ7WdvK9jGGNjqarM0bG+qBfBDyMi/LPPYIx2mxAftfpXhV45FF9VMBDeyqHPTx0D/Ds1eFRRtAf999//wZ4XvnKVy7AcxqYOcv/F+BZgEfltwDPpw9LBqWzAM9RBfKCnwV4FuBZgOfI7bsAzz66+L/GpUVl2p45Y5eali66rnvKDdP7WRSlBEtBioRbAAr6TkaBd9X94DNbCRMKuedQlR7sNNRtUNcXqFsWgCwNF3EL8vUMKlkQ7tNqwjoyPZTPG4GP5WpaMkhe6w/roqmsvgMLyv4wVqWv7U8zebA0tfjGSsNYv1rLWLj2k3Gv26iUvfN35513bpafTAHf1zWAReazGSuZL75Ui68prlhWTct3rPntNf3XmoOJU16wwBwLLDfHiHtmrlfaQbqzbfyu7/qurf9a+01L5hmmGSP3ZS+bCVIXoe3ku52nMmjIr31GDmYF9uoeKMPVVGT6W8tRWajVCItTlovAc9uiDPK9sgh7qqoMxMy1xv8dF9ql/JYRkZnwWXVR1v1aeax7p3KOG9N3UG7BsWg7Oz70WyavbCz3mI0jM8Jv5FTZHtPSHUOe05IJvq+Zaa2OznNhN8pOVC/6XPRf3XKO91ix2u867nVV8r8yi3VpCVZdm64XmIM77rjj8Fh0rfqs7spWIGb+ZHj4vHrRNuOSr0sPJsR9pPNZfVz2uVW0G0rR88gcF54nM162h/5wvwwcLJ5Zrc3A67pFh+mKQw6UBdauexDPtM8wwM1YUy5GHcw9zhcMUjPsnM8ya3XL+S6YW8qKfOXn4jd/8zcvhmcfY539P43h4SgChawpkaXDuyBVPN0IVSgKLpPdegozwMMilH5H6FpJVKVQIABt7QJrrZZx4x3jilT6BTytY7IHeKQ9m5ZO/9xER8CDMNuHghz6MKvd0cNDGavWtHAmu1kA+PYADwrMsW9KZH3j9Rl7Td9UhHVpjYBHYMf4nwR4VMQFPAU5jb1hDgUPgBwVAMqogMfPW0GbvhZs4KK0jd/93d+9jUUrR+syRPlRjVllycGjylABT11MM8AzrjaUpcqT+ZgBnsazjIBHuWXjnClL5tU5xoVRwENFbn/qxpulcZ9dSxzdWdcVba7bqwCJNjt+yHLHzL4hj93EZ20hvkq5pdxC44q6LrymjzVCHHfaMzstnjHUXVsXe2WTe5Snum47ZyPgQY/Y545LXXo9jqDgr/FpBanVtY3T6sZZwMN7CxC7kSojrE11WI/6KeBhzamPWnW4soBLvrqT67pBbXv72XWLPravNRwLeNQDPGtWL8s17DzXpdW09LKUPcaogId14/ptnzF83Xd4vmtwDCvokUbEZjoWXYONqdsDPI888sgCPJerpE67fwGe48JtC/AcWX4L8BynZXeTawBvLcUFeL58CcO3AM8CPAvw/J+DWliA5zQE8h/8/8cff3wLWn7ooYemLq0Zvc1nrZrc4DE3TX/PsnxA9GUiPHsLGrIBsyJ/mAjfR/FDkTxovwFgIHCtGSwHrXksP99XS6tMVrM/tDR4vxYV/al7o0WrSq2D3s3SYuHLonCP76sVSZulaaGHZZRKm9fVg+U/o5ZpHwyHLkj6rPVftqtWVOemfdbyLZNV1wVtIBvDn1qj9F92gbbMzmLDqnFc6K9Bj82EqEXYa97doOVaTgRkOs9vectbtv5L3Vc2R5eWWWc8T7mh7QaCtv/Ml0U4sYAbwE9bVfjIoAHMZXVoTwsyOn5l8spkNYAVyt37KeBXhufee+/d5qTugZlaoT+V/zIldT2OgeHeV73Q5zM/dUs23b/ZOMrkniutLi2sXWW+xfI6r7RZ3UF76n5TX/CusthlXNUvdckydz6Tceh6st1lKHkvcl13n31mXfh91p3XsAlNDHEsG8DctdYg+DI8zLeZeeN8+3zaUHl0LOuiZNzUZ/TFdYqMq+fLcKF/q//qli3b0TVMMVrls0VuK1MNhXD++P+MAae/zL/rtmEFZeDLTNIX1y3f87swgzI8dcmy3pUX7pHFbpYh7WDu7QeuWOWtOpJMS/WWGbp8x/YwRx/4wAcO08hZWito+ZyA0VkATxVSlV1pxrIjzeYpbfyVyTs8Yg/wAC72AI+CQzyHC6BuD56LwKhseqo2AuQCq+DRB4Vz5vaoEuW+Wi76i/s5bWhaepmAKpU9wIPwC3hqKbP5udBHwFNR4AiK0wBPU+hnlXlp2+UAnvbF/gt4WoW4yqxUOb5xAU8zIerzrww2tqXglXfvAZ7Gs6j8C3iQGQFPFSfjYDXeAh4Unxkh9KVZOjy3oFvwW8CDK8GNq+m6JwEex28EPAU2BTx7QKVr+MUAnj0V1ONRMArOA/AQz+DaK0jXJaNOsap7XTp1aY2AR6OFe9RnjKebGXNnqvce4Knb7qyAp0eF9LDJjmlT1HsQagFP1zJy5EHNfQ7rU1mgX45ZXT0F6SPgcVyQceeygAcZKuApsGmmbNczYzoDPF3nBTzVtXXJt5/00XkDCPZ4F425PcDD/18o4GE+akQW8OAmd411PbZauHpkBDx/9Vd/tQDPOeGc7TEL8CzAozAIBBfgObYUF+A5Dto9q+5ZgOd0hmcBngV4ZHgW4DmrZjmH+/7mb/5mc2kRwKllWgpdyo3XNSNKxNrMF+4BuWvhg3wbhGyTy3Y0MLA1TBrk2lgKGBCpvzICPBumQGoay1xrEMtHBI9C1pLAjWef3vrWt240Y4vlGeRHG3qwYbOsSjnTZxmSWhS8x7bx3RYu04LhrB5rw7SeCe0x0K0MzxgwR40O7+vBdbWcahWaTTTObbNUfB7zIYXO/LVQXeWlTEgPDy0TxLwZAAg72FofvrsZHmU+sPB8X++hD3ffffc2z8ybMtrMP+ebZ3jYJM/vYajew/h4qGqzemAYLcKJ5WsNH9rQYEi+Lz1OWwSVsJi6Y2AibV/voT2zs+C67G+++eZLXFoEajt+M1finsqg/85B2ZGeBbf33Rbh4x5cUZ5pReCxxd0aqNzMFlgZWUnkxTFiHJVbCso5563h4tjK8MjG8LdWN8+wb2V4eN5eVpRtYD5cL5XrspXjWVqV1d7XNQgTqW7izCvfUVan9bI+9KEPae1v7nI+GM/zc33yPJlFrtXBZXtgUMpwKfPVta03xJotw2PfyvbQprqYy8aW4UFPNzFA2ao+6hmOutKYD+vrcF3mtsYJc2JNpupd2q93oMVfG4TNMytX9pN13vpszieyW/ZmFmyufDo2nTfPZ+N56iPmbgUtnwPAGR/xUgMeFluzRa40wEMqvnTsfyTgQZGobFmAAh4OTp0BHhTWlQR4UCIqIRTC5QIelIduUICP9HVB7lkAT9/7UgOeFqd7qQBPs1cACspID7/tGqZqbl1aVxrgoQjdaYAHkHI5gKdAbg/wNHP0cgHPSVlabnIvBPAUSIyAR6DCmvLZpwEe2tkYnv49Ah6BQcMNXgzgGTP2Cub+owAPcl9jGrmwKCPARMBTd+VZAA/PFHh1nl8s4CkoWoDnJQAzZ3lkAQ+n3M6CYS3XfVaGB8tqj+GpVVDfptYYVm9TS0XLVRYo0DI8tdKwWHwultNpDA+Wk4CHIFcXqwLPojqN4UFxjAyP7y3Dw9jOGJ5WcCX91medxPC0XlKVDayWwIixdPz2gpZrURU8OA78njE8AJ4yAv1uleFJDM8e4LlchqdyfjkMTy2qPYaHDZVAcH4KeJgzgelpDM+MvYHhcRMibm12D3J+GsPTmCXaSO0hx29Wz+qsDI/zSZ8LKmbfx5puXAUMj7WrXgzgaXA6lm8ZHtsxAh5jeMo6873Gg7RGzIzh2QM8leuzAh7a2Xu9BqiqIyiNUcDjWv2PBDyM0SzQeo/heSGAp3E+rB/nk/FufJryu8fwtL7OSYBHoN04ypMAj+0ZGR5lrYCnLN7I8BTYdO7RxfatQHUxPGdBKud0z8MPP7y5tB588MFNwY7COSqYWhPdFN0YpB0btFwmoGeaoDClSmvhlx7tAjtpsSHkuooqiGSBKWR7m38Xjwic9hMIrOJqASyVKIqidT54vvQwG4HFrbDeDM5tYGCZDD7vZiMQpO1a8mwogoWZgIbrAAAgAElEQVS6d2hjg3gpHuh3Wt8D94sLUWuZcbfkPPNZGl9ZoJ3NZKkVVMDTIzQ6nw367KYCwyN4ol/OH22eua7KgpQ+pv/33HPP1nYCeFU+AvDGJzEGpah7tEJdl44V71UJM+fOP+3shl+qnHtmWSUNWmaTdiyrFLvEK7PNgmmwJPf3/Ky77rpre8R43zmpj8NjkO8W9mOjVs45Z0lLu9lLlVOscuUQuXNTqNuDuXEeOhYjw+d81/Ux6irvaeJEA9Wrd2qwIKPqKdZEM5ka/N21iswoowBb5QedYp8BPt6D/rJPxHbYV3Sz7dIg7Dp17avDaIPJH7Rh5qKhPz3Gx/50zbbwHnOsoVk31uhWrruyx8DwXd+BUaeOpFimegow4/w3c831xVh9//d//2Es+H9BPX12bJAd2HJ+WMu6zxlfj8ThmeqdFlhs4UH2AddOz/bju/alQdq8j7ntuY9lvFx3rb1jLTDkW9c4Li3CLb4y5ytL67wU1gI8/2kbygV4js7YWYDny5fEai3Ac7K2WYDnf16S3r8Az79vQG0Bnv/nkpimBXjOC7m8wOc88sgj22npZ2F4ainLgrBB1ifZk3pB7rPT0svqgJZnDE+RcS2KurcaCMcQlOGhTVoJMDwN1nUTK7VYwOPntJ/A0JMYHiyVWrhYPLX+tHZZ/DOGx2fzu9ZSDw/tNZaf4zUyPBWDnqpdC5RgWPuv5bfH8PC8VtSVrWgA7xjDw7u0YMrkNCC3Fn6DlumX7EqDXDsu/e7I8NSlBdszMjz0p9burLQC7yrDo5XdtNfS5LSzDA99aCXwWnPODwyPFn4Zno5R2Z5S4017HVPPpfsZd8bCn5ea4enhkbAGspqwkTOGp33DDTtjeFhTrqMyPGMKdGW+wcYdC5mVxvaU1ennfV5dPcj+jOEZg5bLCpSNLMNDILzsRBkexkqGB3ZM2SPW0B/r6PB39Rf9KcMj20cbyoQoS8hl6xP53pHhUXcwH8r1SQwP99tu3uF89TBYSkCoVzjkV4YHz4B6v2vbeMGR4ela7r5ThgfGWWaqDA/z1iOK1G080/FifE9jeEaGi7l1z2uAfeVqj+ExcQKGJ6zeYnheIL553tc+9rGPbS6thx9+ePPj/v/snV2sr1dVr/eGHDkcsTUUCRQSQvCjfJWPUgiFqGiMX4CJGr0xMRg0IXLthRcmeKNG8SNRiIImJl4YEbmhatDSVtvu3U/opu1G0EqiicbEE8w5AgcCPXn+2+ddz56d7+7asODsk8x1s971X+//feccY8wxx/iNj9nYtkxAEIk984MwtunXCNtVWJtHopB3sSFoYx8fjQAXZ3tdIIwaWPxu0iZj7Ym2LmLgXQ0eQl2Ol7CP42tDsxKq1QtubIzLhcx1Yfb+zbhVKj1agvf3vS4QFtvsZOsqGGjVHJ5uhkDFzr/hgY5Ppc0cbarHxonimSE80pC5U3XjPeXxDLblvoZ7GsaDh25yyJo0hkbmEvSZNXKZn2OC/x0HxqkKimv/1/PArOTh+T0hu7kdjoFxtTLFdcF7fWZ7mDBnlK2hAq7d/KsYK8MYpo6DNeUm1hy0nr2E8paf5BWU/zU0v/M7v/Nx/PxK9EZ5MPKjBl+PgWE92qMIOkrjNqtr0jK8k+89WqKnpTN/59yGj3ymHkEn9CR0c3taNcr6MJTYTRHaKl+MU5pyT3PwlNk6I9C3xmx5g6Gi3iIvTPlvZVr7gtF4Th1Dbp/rbtYvTJ3c0GiNPA3jhtvhhbLN/103dVJagYccN+yrDI5OZw/WhD9d236nYdnXve5127trmHkvvy3dRjf+0A/90IEWjLkFMczXPkSM1dyYS4W0euyR74NH7hU1zBvSatiOtVnHo81fWc+tZnb9VQf3SBsNSmToz/7sz7z9/HOe85x1ltZXorz87jJ4lsGj8lgGz/85LAsU3zJ4Hq9dlsGzDJ5l8HzmsDCWwbNvfVzRp6X/3d/93RbSapXWHsJjeAfLtz0QiiCIzuiRiMDUu8Cy1gvGg9JTGysa/BsrXe8Qz6gIT61rIGERjsKp7cODJzBDePb6ljSk01CHXmDRHufu//B2hft7BEFhY7wWUR3GMEOautkwL8fUagHeXYSnIjmiAP7dLrI1eAqVlwfA7P4UgSn/+zk8EypuAijoiPRu6Kpoz/j8on17CE+rlkiG9Rl7CE8Tr1ul4jX01QtseSvy53efCOGR/0X+4LdeJKEHxweUrWwX4Slahxfo/EFPZugd837DG96w8ar8/HIdpSIfRavGKq2uVUIIs4N+y3NQVtGIorV0F1YPoSucM89TFnpKN5/pOfcgTWhnAi+fq7daTcp7eijlDOFpKwnG7xps2APagsAo2113hGtmCE9RyiI8dNoV4bEiEL42VNdQJTql6HCRz6IlPrNrcw/hKarVTss8rwhPZbB6t52Wm8/TRF+KC+R7xy/t4IW94JATKhH3EB5kiR/G6uHG0FRDjf3BjurMrYh90xyKdrleWqXV/mfIV2l93XXXbfIMUtMkeZ/VkJZdtItQ8r33ve99onrnr7322oXwfLmKq9/7j//4j83gId7e3BMFwJAWTPVE7YYDEMjG8HlGzygxrlzPmf9b7k7Ix2sEqc0NHWsNhCqYVkEo6IXNXYg9nbgGEoaQwtq27G6U0KAbYXNhuiA1hBgD83chFTZus8E2WwTG7blKVfrOvxtkc5NGGaAZnmOhGsGxd0G2skXFDE0sv+bejsfQJc9qVYe04POGJKs8m5/VDaOVECgxN2Tm6XXh5IaxyCVwXuUrtOgJ8T2R2GfCV89tY5w9e2m2npAfN13Gr1xjlLpxVvnzjIa0ULDNk1AeeZZrjbJkn0XFivQmJOMGMELr8rChHt5t4zLud2NoldLl6owaad04GLs8aOkyz0d+lWGMRelXA5ZQhDxpGKvhERS+BkwbD7bqbcyPah5Kj1DwPDzeJX15v9c8Rz0Hj+RN12x1U6uXWCt1UnjXrJQffrrecBzlbcOVrBf1yoc//OFtHJ2XbTKgdfMSGbfGOfMxpMMzbRPQuSEj6kL41TXSNARltucZVuYbnmRM5SG89/ut0qoOwjGZhX2kA99vjmSruBrSauNB3ut3mm/HGOQz85VvXDv/Gqnw2f2oIdmmGDQ8x/ybk4UsuBaq16uPzXFz7+A3+uA973nPZvA885nPXAbP5Sqv2f3L4FkGj97SMngev0KWwXOUn7YMniNnbBk8RwjPMni+cFEe3TJ4TsIy+So949Of/vQuwuMr9VCxSvFA+cHKbnO9Hp6I9asX1sTAhrSAOkV18FJNSkORNGzkGJpI16SyVrWI8NTz1LtoSKDWNYjADOHpPY6haA+fFdLtafHMv+iHXmi9RcatxY9n0oMk6wnozXCP3tyYJFfRAPqWfoS3pEXvqQfTYw9e8pKXbLzt4aGiD3gyInnlJe/o/Bt+wyv0f3zf8fTIBZAY51Ykq7zFY2sYpwmjRQ5AE+Vdee7zudfqFZ7fvjUzD6wGT8MeRXiKgkBAkhtdM8i2nmbDQPUc8fz1VF/+8pdPEZ5WprU/zaUQnu///u/f+Fnv/XJUCUiHstyk+/ahaXiHZ3d9ttigKBUyZXinh6cWHfjjP/7jDeEhlCrq0nD7eJBkkZDKcA9wVZ6RCREexln00uc0XNlr5qwsIwsNGRK6mjV9JNThemOtOb4iPIxjhvAo0/wW4UGWG9JCvtQ1rDn7u/BMQ0IjwuP3j4vwKAvlU3vSwP8RIVFPtlt4ER4QzhnC05SBhi79nO8USYOehIH5KRrbUDRItIgK8icKDA+qI1wj8LiVgspeUwlalcb3moSOLKhX9qpLu3dKO/TYu9/9bodxfiE8l6O1LnHvv/3bv21VWhgdje/6NQWMBcai9cdFCJMa0oHBKvCW8nYxIHg2WcLw+djHPnZ4LBuFkGNhw163wmWsDgJ2dDOcxbB5RxdbIWHjv9yjIuAZe6EuacXcDSXwXebcxn0Kcc90aT4ECrPQqt+Fji2rdoPoxtHYOe8mLOmiJDasgipUXuXs3HimyqIhkDEvYHwf74QO3YSAjeUtn8+OjSDcYKizVS4t6W0/k8b8azhUuTKWtuavsTdrScDcLPGFzla/cF1j3rlBQzdF+NUqxY4D2W4ncJV1DcEaPORkNNQhXRrSatinpcujwSPdmduP/diPbQZPw3tjKfulVAlj/8d//MfDLWxYPVev5cOjE6FR0Y2h/GTO0rgh2tLxve9975b/Q4mu/KxhOvK/ToiGJmNz7TD3lsBL63YOZ67OjTG342/Xsuuf71anYMy3ZYf0ff3rX7/JGC0D3Kxbul75veWWWzZ9bEiuBo+6xudXD8M3QmL8IIs24avBw5qoUdgNv7rd5zc3qyEtxty1Br2atynN0PPNjfO5zM33lY4NhcoD/m/VY/nKs1iThqjrINc5Yw6GSeGRMtgwbK+7ZpGnOq8N1XX+1c/sg86te1XXoDzg/+4DyNA73vGOzeC55pprVkjrJGyeZfB83UbGZfBc8I6WwbMMHhfFMniWwbMMnscOJFgGz/Esjiu6Sutf/uVfNoQH2Fh0BItVy1zrlY3Q4weYer26elrtdcE9s4ofvAKhRU5WNqO+4QCs8SaM7kHIZUOT5BrS2KsoKszY/hZFeGZVEcy3lRw9b4xn1ivUE2jyXBEe7vV+xjxDeLD466XXqyvtQemkWfuYtPpDL6LhHfhkMi/PrrdXj7pN3xxD58JnIBwiIcxZlAm66NmAjvREej+H7l4zBq8LG18K4WrVEnRo5UVppvz2zLSewqzXxdyUOxAeQ1XIdHv4FPkqwoOci3CVT0UFQLvkLfC+nj/8kFcN+zAGZY/rPtfzg6CRLfjhc89Dq0fpumjorrJdg4frFjA0zFJdAGrWhO7yQFnCq2/SrnzuXP7oj/5oS4a/4447pv2ZRsSxvZSK8EjHIpZtigo9Z+FfZLBNVZUh7nctNLzH/6HvLIR40003HXr08MOxH/K5c+hp6aBaTWzXGbGacqaDXfvw6vbbbz+8i+ue1+Q8kSnp0kID38PvIus82+8W4WnvLJEW+dzQVxGeorTthSb/+S0vmz7B90RP+by8QcZ1WuFzUabq6p687j3crww3vNWwOghnj5NpqK7FLF0L6IiuMeWnCE8Pdi3C8wu/8AsL4TmejXX8ux599NHN4CGspMFTBhpjhHGWpfOGZvg37NOOl4UWOyqer+ChRG1ox8asUFFZYHVBz3EZw1h9LspGIUbxunE3rtr7WxFWOLXK3LAHn7UU3+ewEZqDxGcsGO/jmaWpOQc1ElA8jaU7fj7zGuXo4m5JZBUH70apyDuMjsLujhfDThranI2/28FVxcP4rcDiuqFLn8c4W9KPUpSHjF8e8NuNAGNHhV+lynjLB9/BGFS2hCGk13hvKw3blG/PWHSDYGx0/FWuZ1U23CucXr7WqOP7QOYq5SrSGmqtLqzR3XAAzfJUgGNZusq2Jdq827XKuyxLh7cN4zRXS94gl4armI/8Yx7QlJ8xHFJHpmuy4cqGZdsklNwpx1Rjrpv/rbfeuo2DzVv+N3xaIwWZbb6UtIC+GqfNe4GHPmuUYeWuG2fz7qpDRpntJtmQCBWu6gWuHRMyNauOhR/Sg4ONNUTqdHYcvEt6IIP33HPP4d9cW/rc0F3nNho5NRCkEd91nJ0X/68jBF+7PtUlzEfdVKOgOTx1rupoayjyLGUTXvZ+5FGnBbluBZfyyfsNS0EXZaQ5WfBIR4jfGuastYa3nTNh5OrF6uTOk/dJi+ZeNZXAdyEbP/dzP7cZPE9/+tNXSOv4Zs3+ncvg+cJGnGXwPHOjxTJ4rnrcolkGz1G5do3XbpZcL4PnyRtasAyeL26b/DJ4lsFzEjbLV/SMv//7v3/k9OnTh1MjSWybeVGGnrCS6x3q4WFlN/+FzxsGqpXrYIsC8HwTI9vEjERgwl38gFboNRdOHdEeLHKtZ6x9x4jXMUvWLJLVnh4+l996CnsID2NuSKvexYgENBHPd0C/htD6uWPG4ncuY9JuwwDQzDm1mqdCwobkO5q0rBfVexl/T0huVYzPYIz19tujhXFLv1ZF8LneDPRr2KiNHovw+Dnoywwy594m3vcIghH65l7o5jPbqK6JrcxR+eXeNiGUl4y9dMETFAmqt1+0p4mRTewt8kPYZ1bJ1AT0eo3MqXD/jTfeuKECbexnZVrDzcyh6FU92dl5Sw2BdF68kHVnQncRniYtI3ezkFYRHkI60pUEXGVkrIhURuBnOwE3ubVhXNdUER7W7AzV69wabq6RN1ap7aHaIDO+AzTRMbWRZNErxu/a/u7v/u7DNBkPiIjvr06DdtILuTh79uzhPvSaJ4QXvWOcDSXWyXFd8DzRi86zOqfyy/uYo/qsuopw66yghERjx1G0s8UyyhPvLY2K8MAf0xK47tmIrmF0owgRdBcRZG7qTb4nn7gWiUTuvKel+CA8HVPDeEV14YnyXTmXn9DOd/H+n//5n98QnpW0/BWZOUdfptPyqVOnDgZPDw9teaSLhQVC2awLT4FCuA2N8D+U9POf//xtUVYofXNj5gieRhWCp/CweWkIEfZSOBE2F86oXHpeDQvJDYOF4DhqJHWeDUsVonVxsxhbmeNcWATmrPAZ71GZ1eCpt8e4vKebX5ubdW7cqxJhMc+MSN6NgTirzOohdkC20qDVJA3X+X/o4IbHXNr0zTG0CoIxdDMkD8X+Pi2/Zw7OB94LLUPHlrGr9Nq9tRVLrd7i3ciL32nFSzunttlgjTbnz7ya81IaVXH2ANeWzSKn5tI0LNnNs9VoPaOnirTh2c654S143c3HDZ95NSeteQQa9mM+izB+N0Le28N/m2Oh0h4NAUJxbfTX/Czph0Ok/PN812bn0irDm2++eZNr5GWWmwX/HRMyMGtWp6HLb+5xrcDvbqodh7RjnG5I5WXPDuO5DXE1XFdDoPxs3mHVOo6C7/7e7/3eTZ9KW/7XzsS81zkjmx44ikxZvYd+qXHuPFty3xAtz3E9tvdQ6VNDlkEybkOl1VOV1ergznM0YDTsGp6qsdDn890e+tn1rAx2f0GvSRdopGHHOpDPrCGNn+bdNYzHWq/BUyOvBmnDzzij0rB7pe9lDL/0S7+0GTzPeMYzVkjrJGyeZfAc9b1YBs/TN5FaBs9TN8N+GTxff6BFDXaul8HzpANdlsHzlItyaZbB86XNmFkGz0lYKSf4jEceeWQLaXE6b5uMaYHaY4ZN0IQ5rlvh4mnEIjwiPoXNtdb1rkRR8CJm0CLJkiI8jKGVP3rxI9oxIjx66nw+Q3jwiJ0nTfu8niUzI7xN7G2oo6c2F5nhec5z9PB7bEA9kFklVHvVtJKpNOUaJKxhSeeD5+B4QeYaNvMZM4QHOrQhW5PzivB0zHwuooIcXH/99QeJ7REanQ8ekggP3rvISb2onsAMHx0/46u32ZBWEZ6GNGYID2PWO+S6fVuKxClP0FikpL09mGePlmii6xgeUR6hr8hZm7jxLuWiSfc9e6mVaL5b9aBX3LBcVUeTeXvdZFa891Z1+X3Wn2sQXrfPEfQ1pF0jqTwn7KX8d57lJVWjyvL73//+zYsGxdxDeFqZY0irqE4NtV5DUxHrvXuQD3VeQ5XokPGIi47PddJ5NnTTitg95IO+Pa5TkSju7ZEWrEGRcsbzwAMPHL6DjDQsWX2kfLGOpHXDO6ASrsf2jqocjQgPdJrp2oZ6uoahqfMeERvnXCSr7+79zKVVjT0/r2FMdTt8s5Fqw3XwyfXPGvKZI8Kj/LN3FeGpDI8hLf/XcLuJ1tBA/cJ73/nOd24Izzd90zcthOck7J5z585tIa3bbrttGg5R4GGIOR9lzmgIICBmnqMMGxvvgpb5KHtDAl14KDxRF66t2KqyaW4L9CAPRWEFKlSAEKqGNaQdikBPFQjYMTW3R0XAIi2c7PP4Tg0k7u/ZUr4Lhe/i4XdLn2toNYelIYQ+xwU8hvRa8dFwT2HjXjdO3pi372IsliJ3ng17tHqH73XDJD5td27koEayShFYWcXDu6Rdz67hs1n8v5sF7yb8qkKvwdNNwgNTR2OxNJW3lV94pnLiHcpI8wJ4Jsab86nCq8FTGWYDd401dNfvwrNW7KnoR4OnjQFrhLQKUGOE58lzxuNaaU5WDYEab90UW2XI/NEROgY9S6th2Ya0Gt6pTmuV4R/8wR9soRh47JptbladMP4vTZFb5bwyXGeMTbtVgy05d/3jELQ5pfLS/ELGXwOgVXfd8Gd6kO8WEahjUkerLSM6f9aHOhIj3Oo65qJBxvP9TvUR33XT5reODbKsM9INv+MfDZ46oXubP7KgDLd0exZK3FunI70Yk2ukOqgGf9cg/JDPo5OqHDYHDTlQjrhWBqub1H9+vwZZW4PUQG7+o/yH97/3e7+nkbs6LZ+EscMzlsGzDB4VyjJ4nrx50cvgecqBFsvgOTokdRk8Rx2ll8GzDJ49G+SKbjy4DJ5l8CyD58LSXQjPhbylhfBc3FRwITz/8yAXC+FZCM9xgJYr2uB58MEHt8NDKWMUpm+IRvgNq37WwAsF2fwPYFxDWi3RHmFcIUFg78KmKphWaVH2bXy6uQBjSIvQhRAheUWzHJ4yjfwRYVQadY05PIVJ8frNVeJzoWXm0RAY0GUrRBrPN6TFuBrSEipthUfLPceqiG7OnQ+hQWHaNmVrlRbQfXnh9835aN4FciDdmWebgTmGNlHkWS2zpwRaWeC9hg1ADuQTYTjDD+1m2jN6kMFW5jnmMaTFganOv40HDQkwb8NSzFO+NezBPa2IU7ahoeGgVqa18oNxMe5WSzU/wevSmJCW9xPedfytxgJ9E66HT835Kv/bHqEy6f08w7A0czREs1eZhpw6f74rz9p6gGc3FMNBnX4HWhgeQfZdM9zTENpMHqGLPOdcLauL4HETpp0/z9jL9Whlj9cNaUEL12Z524olwrGioA2BtCkqY+Ee57Z3rlRz3uC5Y2puS9tHtHqp4+8hpW0hgUz2TEJp19BlK/A6T0Jahrca0qqclV+tRNN5moXsekhqTxRvWG7Gp64Vn+/vhoy6bse8Ne9rqKt6qpWyfV/DytBUvkEvx4ruKj+bSlC93bydrs3KrHoHGXrXu961QlrHsbAu554HHnhgy+E5d+7cpmCqwJqQVUbJzCZ88m4Wub0FEPK9/i57SctuquQj9ER1kxDbun00eBAUlSq9gVxMKOD2bpFG5I8ouA8++OBm8FSpOH6E0W68LCifPZZrszmb6N3FAy16YGJL1zV4eK/vhtaNMTtmnrNn8LDB+KzmdzRPogusyYXtltwchiYtz1qojwqJd0kbNgnp16TP9uFpwiDKv2X1jqPJvFUio8FD4rnfafmyuVfQsIamMgXNa9ireJiHBhJ0a0dxx9GSXp7f/JZujN0E4I2bObKiwdOydOSjMX15hZFSY7Pr3b5VjM0Nr5sE8zJpm3XSQyk1ZorwMOf2NqlRMHa5ruHsRsxmMDN4epzGnr7q0Si/+7u/uxk8jzzyyEUGQr/v2mcO1TtueGM+h3Nuon1bSdSYRa+5dlp6jAw1Zw+nSMOo3aW7mSPP/t3+NDUKkDtlpm0v2lZg1K3ezxy8rw4ZMtRjbFwLNXhYf+p8NmkLMupo1hAY+VdjoP9r4QTyUWPF++poz/Ioua/rv/tUeTjqJJ/P/JURdJO5ffBJnVXe9rpFFDVqmnenw+PaaN4Wa7My4JiaStCk5d/6rd9aBs/lGDPHuXcZPMvgcUNcBs//VsFsCM8yeJbB4+a/DJ6vuygpeIbKsYCWwXPkdC6D5zhWyNfwnjNnzmwhLTwnLWwW90ygW5ZchKewZM80waPsRlqvWEWCd2QIqFVaVFBZTomnaOluvSY8rlaj9ByXoj2EUlqa6Dh6+KKVNfWI8RqA3/nh++0grcfdKgjuw3urRyY7oYUWPHNoQzctf8ZVhKeVSfLjUo0HoZPeRTvyjuWbjqmerxVU/M8x8KxWu9QD8xkNAUgnERL4YahsD+GpN1bko15UPcp6Sa184N09Dw6Zks8NuRalKMJjg7VW8iDL8h/eiXYUKUAuKoOjV6icd56EHl1LIFF6450z8qHMwhuvQZka4qi6sOEh77JhaOWZ73lILDxq1WGrf+QfPFPm+UxEpIjAWKWF16wsFaXk+c6B5/qObpDl7X333bfR6E//9E+3a1Bf+TqiTH6f97T7e5HM2XWrd3hGQxcizp1ny/LHsnT44/wb0iraB+8dKyjz3jp3zRvyh5ft1j6eF1UeVkbGainXqfe3EWzDlehc9W4rC7s3VN7VHb6vc247hYZrxxC68jxrz8HzejDrqNeK8LUq1/uK8KCbisS131ZDz/KpFYdNN+DzjrVpBf2cFI02UpVGdj5vygh8/bVf+7UN4Vll6SdkFN1yyy1bSAsIWQa1dLkhkLHfRKFCr1kYfqc5MONm7rNGg8fFz0LrYZsNMymQNX54f8M9DeO0j8konApeN3wXCwulm4IGC++q8aZRwOcoSMvsx43R5zaHp0qhi79HLrBQu2i9riLj3W1TD32lWTeS5vbIM8YwOxi1uS29Huc/Hipa/vRAPGmMAaoh3NLPKpIqWMbWnCnn3TkyJnqPKD9tzV++Fbp2I0ERGZZgDPIPeWpIxxykwufMox24uzEyBt/R/CyMHN9HyED6NYejnZZ7NArtFpSjQvrMX8cB+nh4ZFUF32vLiBrwDZPKP/hlCIz/+94e8gt/qyOgV7vc+qzKOc/y8+Yt1eD70Ic+ND08tLkQ7fzNnP278+Q97fzrHKDLLKzSsHLDW+PGrJyhoxp+IV9M2ca41vDoGuZ+1yQhTZ9VA67HhrQ7csPcpTtz8W/mayh2DNc1b811xFhmYXXe5fuqa3o9Ijo1hsrnGjmdZ/VxHSrpUyOHuTSPqvLPdUvuZ2u1MgxvDL3yPXUE8iHPasyxtpSvMZcM9DwAACAASURBVIen48ZxrsEsrdoyAyPXz6+77joNm02PsO5++Zd/2aV7fnVaXgbPgQLL4HnsIklYBs8yeDRGl8HzLdtGsgye/3agBYbGMngu0GIZPCdkRAyPuaKrtG699dYN4SEcoPePMGipt5tnLeoR1nTeDQnwWe/Tqm2jK7wXPeo2g6pH3JBGPaWx6VVjps2eb6OrPTi2SYJ7ybyj9+Kc67G08WAVTKtcGt4Z6aNn0wTezrme5ggngxrMEub6jiZYFno2dLPHMxVm+cz1GNJic9HT3AtpcU8RG5+Jd6WM1TvseUtNVAbhKe05ALcIj88tvO81c2+4TsSR51uZxr16gYxXr7HQOGhGk6IZt++gEZzJw63y4DOTQVvuizyLOjRpuQgljRMrn9U3JmrvITw83wOAobU8LxLZ8A6eppWJld8iHz0jjbHggfdcriI8lR1lD4RDBAPkSH7efffdG/JF41G95p5/V8SZ54mUMYdZ+HFEmWZhD2XadeD4i9wVBUKGZudT8f1WMDUUXdmukzImw1ZfSrsZQitapa7mXVYmQgvXGs+XRshdkdki6EWTXY9FXzt/5l6Eo+hP6d2EbNaR7ygtupaLvjX0LhLDZ02XgNYii7yrKGMRe+fDPSJC/F8atWKrexDhYvVFER74V56wrlv0Id8++clPbrJtUQv/a0d0k9BZQ01aXiGtEzLObr/99s3guffeezfGdYNQwBDe2Qm0CHghXYSh0PoYdlGhKBR8dxa6aqijFQKFHBvC4rktXyZm6oJuhUBDXTXs2EhUbp1/82uc5wizNmSC8JsPQrxdA4P3tmX5rHqtiqQlvVWcjKFl7KVvDZ5CyJ1Pq5eq5FqBNFY/iBo0NOZ7a4BxHwaCmw0bn9fttFxDrVVa3FOFVn6o9LopXiqk1dDHqISdT/Nr2mnWjsW8X2VZg6f5WGws5sW48ThWlJzdwnv4IoaQoa7KcI8fQFbkQ3lJiKmQe1WBnXaZLwaDPw0xvupVrzp8zBx6wKhj5rfPr8HDGKoLfGbbDfBc/m5Iu8Z2N21lCSPVNcJv9QIVd7ODcLu59OR05tz8loauKqu+lzlqIHTOpWc3wnZHr1MAHzsO8gL9u3Mvn1kjs5xCdKdjbQ5ex1SZHQ/z7dEKbTnQ3KseidJDb2vYeT989Jk9WgL9Ix15xt7hmR13c3gqw9XBvb95cQ17VSc0lIxsqsOab1fe1rCH/nWuvO6+0zmztqRXOy3D/8pkZbgGXA82Rr/I57b6kGcYa+95z3sO5Dh9+vTqtHxC9s6pZfAcIVnL4HnOJlbL4PmUymYZPM973oEWy+A5Og5mGTzL4NHgWwbPxdbIFR3Suuuuu7Yqrdtvv32z1BsaKjzdxN4msxXS5Lt6HvWiCm8WycDjEN4vVF7vqI3qWu3RxFbIjqehVc0YvG4yaK3uoj0kg/pON/wRvaoX3MM/642AQFhdhpdm9RdzMDwCUibkDO2k3x7CIyLBbzwIvYJ6hL2Ha3jleOvtttliQ1qzpGWe49jGUKXfZe6FlgmTmBjbeTL/We+hwsbQtFUYLqWGNAkH9ZDbok4PPfTQNt69MEO94pnn2JBW59xjFhrSApI2QXR0RICuRV0a0kLem2Arnxr2KHLWtQAyqHyOKEAr0+q9N0Rh9VKTXEWmRH6UbdAaq0jgSxERn8m95T9etzD9GIqVPj0M9v7779885yKUeMT1nJU3eO91q5f4zLUNvYpqSr/StMm8/F+aFhGAH8658luDh/XdMDFrf1Z1V1pA19n4Kj9Fjcv/5uB0/ny3CdKzMwyLPrcai2vXObrCNcgYnH9Phe/+MMp80ejSqbRvSKsNFru/VB8VQSoS1XUHfwwtF40tqrOXnD2mKigLXbMg4yJ3RXhYc41wNJWic2Y9qqtonqkMt0mtPGcN/cmf/ImkPX/ttdeuw0NPAuW5++67t5DWX/zFX2wGT8t9CxsqkIWPue7GUcXTxoMVvAoCyqInoSs8DXuw6JqBX2VROjTOXAi1Rk7nVkEnLOHfrYJyY+J/7Q5bQ7CICMrOTY5r80HYGAwJspjNn+hhfYWK+W7j7c6BBdLPu+E3V4nnNyQinTAYCvGrlFrx0eou38Vnsw2oh2ryLODqV77ylYfXdZ7wTMOr1R818qBvjbOZjFPt0NPFO/9WQsxK6Jl32w/4fHirfDE2DXCu3bz4f8MEjhO6tTyYdzgmjEv5X8MOmjq+Gu01zBu6a25Hm7a1mzRzqZHTMTUHwg2s67EGT/MfWpbO5xo2DQfAs27ObEJt1lnnoYaK65xQuvRuWwUqWdQrDenVkB3bP4wbl/zt+mx4s3RpqEQHBp475+Z8dCNnPZbuNXgafq7R3sNgm8NS/lNB55g6rzpHypbzdG68S54gi9Kx+YV1QPlcujaMV962/L66eWz+2ny7jhs917XqmDGo5QMGi9/R0GZOdVL8PzzyHp4Fr6w6bMXWuD/UWazxOMth6pptlVYNHnhQg6zNXytr3SPb5BbDfuQfeubmm2/eDJ7nPve5y+BZBs/jKbAMnqNTiJfB84XHCcgyeE5vHvsyeI7K0rv5F71bBs+RMbsMnqOy9GXw7FsfV3RI6957790Qnj//8z/fLNVWPxThKVJSD7peeeFklIfQaj/HAteL4l2zs7R4V98niYuC1ILm/+1dwrh9R70LLPAmIvtckIkR4eF/jqEhgNGD2jtLq1VarV5qAmQRnnpOfK43gvflNd6k7xuh5SZD1isurwizNDwwesHQoNUrwtszJI/vMpcmv+J1XX/99Y9DeBhPkyf1eIpw8H/f3RBAPcOPfvSjG7TcFv288B/+4R+mR2vIQ+ZQhKDVTiJc3Ct0zbUIF+PvWXJFz1rJWCSLd409ihgnHqv8LArQjbch2V63eoVNqLTxmufMCgz4vOHXqi1lvwgP8zK00KT7IjxjHx4SR4uE+dx6y6Ag8oEETq/bn6ZILDpCmQWh8xp+F6VrsvQswZp7/W7XZj9vNVrDeK2+K3KBrFSm0GX+3RB7ad2QVs+V6ppt1WjfV1kuWsnnNtLsGi4aVZS282mlbKv0oGGRz5k+Rs8W4RtDWs67/Czi9uIXv3hDohvGqt5pyFD5Z1zf9m3ftpEV2inzRVl73epgxtPKTHVk51yece/saKWxSgtk0rVdZJbxyseHH354W7cWNRTJYv188IMfXAjPSaA6fcZ99913kcGjcq6CqcHTBnuNl1fh1xhAsFt104oXv8NiU6Cbz9KwRyt52pCvoTHmRV6MCxTF63WreYDPG7KRHoVHu6m4KfJZNzw/Z5yt0mBRCHE3H6CKtJtiDZ7OB1poFEB3F1sP1Rwh4h4s2fyelvICoar0CxV3s5Q38K8b56xKC/624gxY2tLnhrQaEiifUVTKRdsMtKqlhh0hkJ491TGxeUqzbkINxanYuvm3xJV3tWpQusOzWV5FeYkstYlZN5sadsijMHj5WQO+JfctXS5foUO/4ybBe7tuG7qZVSB2w+cZfpdrQ7d1Uniem9ZYls46aosD11e7LhPqU/aa9Fk+d1MkbCCfG5Jl46jB01LkHqxZg8HnQEc3vG6K0Kfh83bgrV7wvXVM+AyeqEd7/lL5VMeE9TWrxtszeBqONhTIe5lPD48tz0eHlPt5p/KCDGosVRaYu/OvkVvDvI0WK+99Dtd1Ops7SdWgMtlcMNcs8+3YvJe1qGPF8/nc79dRaYoFz+wep57ugaltito1W16Oa7nhKloouLabbwaflUNONRiNdv7W8UefLoPnpK2dU6dOLYPnSxtVl8FzgRYsymXwfOZACzbHZfBcfaDFMnhOTzszL4PnqLP0MnhOnVoGz1fBUDmpR547d26r0rrrrrsugtl9RyHUhrrq+RQmx1Jtv5pWNtWT1wOrt1hPrGhHz9JqQ76GgBgv1rnvABb0GqWkRU2io3Oq5+MJ7zynnlxh3HodWvWtStOrabLlLEm04+b79RBmvK133DylJjmOyga0QzSDOevZtrLH+fA/G+SxsRmSwAPsCfGz5M96xIwBiF6EAB7rdUOHhhycJzzwuU1axltTrhr2ocJBdKB85XlFeJrQWyi6oY7KsLJXb7/Jj/UUR0SgcgTtTJ4sesW7vA9+iJaSDFk0ynFURghDOgfCGMpkPUjmXwSqa7LJr37e8Eav4ZHVLvBAtKZVhg1v4bk2FMHfhrHhk95uG9Qha/KwqE6Rg9K0CE+rWnpeWPUFzyktiug6HtbRDOEsKltUpqGeoh3t2wIP0JGzcGXXbRtMUjXnXIt8gKxVFka9MOajsdZdw4y1yIw6qChz5bkhreqRhiuRhVmVHmu9CH/zW7gumiwfkBd1bENaTXBvTymRLOhRXeGxDBrkzpn39rR49SvzFyFCDlx3PTOsVYZFcsq/6qw2IWQcZ8+e3RB/1rhzZh05Z8+8435CYDpXyjb0+cM//ENZfv7Zz372Slo+CaPnoYce2kJaNABzoXaTb/y0DbVmuTmMCcFoB1sFvooEwRQqryKtIunCY/PymQ0HjAYPSk6BRvGqSLrwUArOr90/WTxjDg9jr1EgLXivirMhEMfsGHh+oXVp0TLQKtXOuQq2eUvlexUnnzcHgs7ZbpL/9E//dFHJrs9QETAfNw940AZeVlyNeQE+o5sUnzXpE4WpnDT00U2iPId/bsiE54TcUUzyrA0lxw0fg8f72mCxBng7m7opwgNp0WRe5Mf7+X8r1nzPGNICKaTFgQaISphNwfm08SDKr+tKGWz1DrxR3vhuje3KQzeeUa6ULccAz50Pc/H58MnuyvBOWeDZhjeb2wL83hwuvi9dWbduPM1DQ8m3LN8514BvPgs0cuNoQ0kaO/rDfH0Xz2sOiN+tcwIN3fBGY8nxcL9OQ9cjcuEabwUpY6lh182/a7PzfMELXrCNtZ+zdpr/1PU2bpDqXTdSZKdn1amDGLdOB/N3XTBm9WvXM9/zOTVkawjweY3LVhf2kNSmFeAQaLjQwsLr5lbi2PADb7oHSXfWlc4Y98Gf6vvqatdLk9DhjTLP2JQdQnQNjWqkdK9puH1MK7jlllu28SL/6gnWkc9qVZ+VhszTa2j6rne9azN4nvWsZy2DZxk8F0IOVezL4Dk6lHAZPP/6uORslPkyeJ6yeZTL4LkQulwGzzJ4lsFzEhbFqVNXdJXWJz/5yelp6Q3p6H2iFOoF6E3yeauA8Bb0vLDGZ8mDWOJ+H2taL7KJrUU1WhLZmDlWetGohj6w1MdQGywlJFCPTzaTPFdP0899Pl6CfS+K6vCdJoIWIeA9fr+9LqCRdC1CUC+yTfjq7Y+w/8gr34eHJDpF0p9zHqt8VPjCxryrYYwXveiCc1EPakSixqRI39G54Sn2FGm9QmhRtMxxjt5+vSM9trHxIqGfGcLThGwbPjKHhmubq6NRhDyKXuwhPOUZzyzC09b8XDtnxmmCIohVG29qwBcdwHOXl8DeReZq8DckMpP9EclqiLKyLwoAHUR7uDZUx9p1XfN5Q1oNUfdU+K7VHgHTMfNdx1FUljk32dg5t0qpYVmuizK3qtF1x7ukUdcUMiGtuVc+7fWnGRGehp/rkKHD1JNFe172spdtclFUizUoLRqSre6ywsf12HUnstqw7Bii9VnIk3PmHvUZKLxIPKhD0xB8V0O1jAO6O8/2pOkp4oTxfAf9z3xWm5y6hzSnsCgztOoZdt2HoJeJzszR9QJN1G28S7oyZhGhPSSL50ivVqLVWGb+t9122/YsxqCOaZVW12YT50Hi+elp6etoiZMxxA5PefTRRzeDh+odBaMb2J7BI1QPw5uDAANprMQPjG21iIqqsWQ2oIYANIRaxtocniqUZs6Piw3BFtbuJo8CU3AbErnppps2BdP5VykokHymoKIgGkqo8mRRNd9EWvLbTY4xOs5CxSxOn9uY8aUMnlbzfOITn9iUWKt5SotuGBodjEGjgHFZ+sl7Z3khrfYYRbNjZRNVYfLbTZUxS0vG0MZqykvbDbTao2WfvLuhu4a0HBfjcdPm2c6519C687eb6xgCqaHtxsR7UObKM+N2nnsGD3xSOTdPoGG8bhZVoh0D764B0zCDdOR3D9hsDpMy3zwJjBnnglFjl+aGKlHOY+NF34eh1iaOrqUaczV4Sse2HKjBXgOvVaM82zPQoIvdzht+bkVlq3pqpCF/0oix6+R0nTa3ZTR4mJt6tGNtNVor8HC0XOcNsTcE0sZ2DWc2h4k59HBbDZUadntrtY5ZnRQ2f3nL75nB080fGWwn+J4rRbjGtd0DcLlWJ2mAQDdbDiATPQhWHcQ4R+dFOvFb3VaDh/loJNXIQwcZZoJuzrP6uLlmvLuhruo9TizQeGq+XWUbPo3GLOO0yo4x/OIv/qKPXWdpnZTNswyeozb1y+D53EGslsGzDB4Np2XwLINnGTxPOujFZfAcz+q4okNaGDyPPfbYC5lKEZ56iu0xMzufCMu0/SC4R8+jIQGs9oZVfAfWO03/+GkyZCFEPC6t/yI87WEiwqMHhDeqB9vwSMNvhcpf97rXbVZ3PV8TNXmuGfUIfxGe9o9oSGsP4cED0APhWXrqY0jLcfBbCLj3FPZn/nijzq9oTxGr8laPiDF3DoX66/kXHdJDYWxF8QqJFzYuElBvEU9c7wqP3TEhU17zDt/dsMeI8DQhvcmE5WePR1GeeaZIDHTWU653zPOE/eutjWqA77pJtIkZSJF0Qm6dG6eCKwugAMo5qIbvA7lq5U+Rr46lZws15NxkUOWWedo/qahO58kzHDPz0qOGVtIRb7hnIPXMJejbUKGyx3OVq4YlXbvQtMnZvQekyTm371BROp5TNFYkiLFYyVTPvzRk/PID/UD4kR/GLE2LAhSJ5b4mLTekBd2dX9cRiKNruwhqQ1rtI9VK0eoynjlLHygC3Qo86N+k/aKAXjM3n9k5l149JoX5g1IoY8iwY0S2nX/njExJj/LfdzD+l7/85QceNKTFd1zX/K/8bFiyydnMWZlBForkuYfxTO8pst5oQudfHjMOUgl8bqu02Dtch+3Jo/5oSHYhPMczri77rj2DZ5bDw8P3oNU2hoLZxl8RHJVkDZ4aBShdoXLu7xkwLjyEs/Fvr9uQj/H1UEJyD3xWYfPCzK3+qMHTZomOn4Wjsnwig0fFvmfwsMFbgogCU4l1M28OT+PkzeeBHw1rMD6f1fLzVnzU4Gll0uzw0DE/qwvdazaBNprj+S0nd/FjBGg8cu0miZFmngR08f524201WnlZrwv+w0/pUSOv54Rp2DUUy5gdWytcVLKjQm2ojv9Vplp+3zAIMq4sNXSHwaMsMOfOX2OBTaR5KL5vVJzm27hBqxCkSUOx0Ee+1eDhXsfQakropoE0Gjw9qLLh5zbPbGVLK/AaoqxhgwPWnA7n0oZ8fW/5gFwbHmA+hhh4Vz9vF2xpig6xWobf3g9flR3G77v5XflqNVrlk89db6wPdWybhdYxwxF0jdWwaT5PDSSeV9mW58iz42OshJB0Lnu/8294q1VarFfvrx4YdTB9aDQwMRzVRxgUjgkeqod6eGh1WavMXvva1z7O4KnMyvvm5DUVoY6dY+cz0w0YmwZPW0m0Gq+GbDfaUQcht/KI5zsO6OL4arQrB9DfKrtl8Fy2KXO8LyyD56jcdRk8T3+c0CyD54JXuQyeC8e2LIPnaQdZWAbPUeBiGTxfvMjhWQbP8WyP/yd3Pfjgg1vS8rlz5zaPqqGS9gjRU2hmOhZskwf5rqGfhgTqLRdORZGKLjQcwrVewF54q+fW8Pw2gSJMNgtptaKKcevZ2KacDU5Ik2s9OaxzExgZj+GQhkAYA38LfTOeJtI1OXfWA6Rear2LNuFrwtyI8FC14ftAS/QumiRXGLieaZPQ9XzhZRNBHXM9PLwRvUbGj4ckQsb89fBa8dFkXtANPfC9CpeiWu3t0cRW3t0kQTalht2Uv85Zj4v7Zo3akI0moPZ+n93kR95RuS0PX/GKV5yi54g/yh3JmSJcwOGG90Dr2idEXhJicl20gZsbsc83add1oWy1/01Ply5dHBvz1Vttwivrw/t7/IDvKnIonRi33wGZkt5FZat3ODbCd4MI6AnTt8ZnNmlV2eM345amjEXvHXkhSZwf3iWtiz5zr6gOsmlorKFn0BdDfVw3absGQJOzi+r0LK3OuWHYhndmRRTwo433msRblLJnTKGXDHsWie3coFHD9dK9yEf1VE8R53MQS+nayjTeKyJVlLYoW0PpFkswTtaOP+rvRgnGNdXNFJqKkLGe3M+qm5CzFjD4fegiT7rX9PMWGvC96qQilhTyyNM2vCxq5r6DrnzHO95xGAZVWtdcc83qw3MSFtIDDzywGTwcyujmVCFsDs9YjcEYCpOrSITmKpQNAyDYKj8WYSsKVOYItsLdkEHzAtjgmldUeHEvh6ewcc+Yovx6zA3g757PItQ9GjzNYRibe80MHuhcaHq2YGvYAC27GC5l8LSteSHkdm1t9U5DAiobaK3CY4xuENC2siCteDabkD88p5V2KhveJZ1arg0PNXhamVcjp7LTCpc2M+P9reYpbFwjr7lKKjOe7/ybz1Nl2U1R48kNvryszFeGb7zxxlMvfOEhXe4gZ9KvZen0TnJzxmlQdlrG3PyH0eAx34KxulHX4KncIqcaPG0f0bEhpy3jdm029NywncZGc/XcMAmfSXvGrTy3jLkGQvtIsZZ9N0Zjn1k9KJ95v5tujR/Wuw3teJdGUXmLDGnks5nb8bdrFkPLyiGue95c89Bais+acA7cr25r2KNGTg/bHHOVmDPfN7fFv8tP1xpyLTLH2tdIhIaOARp1M64DW0PD8VcfoxPbgR9DtTl5Ppfy8zqSPrcVpO2C/tKXvvRwC++kdH80ePi7qRfjfjhDZqG1Y2Ncjq3GT51rPtfJQU9pqNTIqZPtWpM+5ecDDzywva/NM+UT4/W6Bg825DJ4TsLaOXXq1DJ4/nNDeJbB83UHqVoGz1EC8zJ4lsGzDJ4Lmw3G0TJ4/vNAi2Xw7BsgV3SV1l133bUhPJyl1cRIp9QjJGanINeb4juFjbGORWBYLEKzWLA9r8eQVr3jZr/jKYkUFOEhxFTvoj0h8HbqGTmfQshNkmtYpmGvJnzWI5RWjLmQM15Kq2V8b8NbrbSqItHg4Hc9jVZpjchHRY8whnRq0mfn2QZYTSjXG+G9DTG114deUxMGxyqthngYi+NpMm9PJC6qU3SBe+oR+u6ieG3drlKWHvW6m6hdWrTqqt5iK8JmvYfKG+SgKGPDskV48MZthd/qj1a5gLIqY/fff//GB4xxvV8QDsfUsTFvEAnDzSAk/iirjFvEhu9aHVmEp/LE2BxPq2D4rmgK42o4jP8VLZOWRSmbwAyaoOx1bTIXeUVPGnnIulYWijjzmeuWsfasLuc8VmnNkqKRfUPXrCfDW9DCZzJnZXNMWm5CeuUZdKv6z/mAhjuOynbDxtUn0pO5GvaBZzzbA5D5nzqVz6UT1+0Z1uooecD8GwIU7YeGynk3fBCTsZhFhK+oFrKvzHQN9jiY6lH1MWNsMn7XcvV09XD1E7TtCelW4HU/6r7T8B60cM6EmNWL5dOYtFy+VZ/fd999G58p6hEFuuGGGw5Ljnk6Z2Tl7W9/++FzQlpXX331CmmdBMhz5513bgbPHXfcsRk8jSXXGOnC6wbUs0EQEOK4WsIqicaMWYAuzh4wOQqe42iV1mjwNMzSOHkNnkKwLM5WJEhHlL9z6qJSGTEWFQHfr8HT+1nkGnNVeC3R3tsUO84qFZSri3sv1MM82qCO8JZjb1lrQ1o1YL2nBixz1OCpEuk1Y+vGUwVT46dlvS13rWFbQ7CVPKVjZbOlrsy/jduaw1Njpptc6TKDx6F1w2HKB3xSaUOjxuRr5NSYxeAxhwc5VWYKm2PwWPF4zz33bPA7OQwaFWxybb5WPWDuHOPjWSrc8tZwBbQ6jsHjeJivtOP9bvg1ZHlfy3rLz+ah1TGpwdOch4Zka/C0XLuh5Bq8zL8GT0O0PbuoIQfXHuPxnho86B2fWaMO/dU11Ty0Vl1ynxt6c3hAkKRrx1Od0o7Cfs7vniXFs6123TN4+Hwmz+Utm7pGbg/VbIPQ6ibur8HTOXeeewYPOWyupRowyibPc6+Ax86/OkiDoTlAXV8aLewVGjy8y/u51/vrgDFneQ6fZgZP9ZfjmO3N995778ZnwqrKmxVozJOwHz+slbe97W0+Zhk8J2Hs8Ixl8HxpI+UyeD5/oMUyeI5W1zJ4PrsZYMvgWQaPhuMyeI4qs5bBc7E1ckWHtJbBswwexXUhPBc6qvZnGTzL4DGktRCeoyNglsGzDJ490OWKNnjOnDmzhbTOnj27hWnaDMrMfyDEwqHCmAi/iX0Qoc29sH7b9EnYEAjYHIuxSquNmCRqc0EaIyf+3ZAW4/MdhDRm3VxbFQFUbJjCMlP+nuW2MM92Wva9GAo9kwoY95u/+ZsPQ281Wj3kdvxsqKdCRNxZI6SlroxDOBSYfMw38n+Eovw+8WdDQW1CaIilVSoNB/AuQxqMWZ5BI+Hgli4zfu63Oy20FgZmnPIDiFqYvvkQjX9DR9/R8vuGPdpZmne/+MUv3ujR0Id0ZW6GKxh3qwlnXWfbzbVhLJ4nnRu24fOGeBrSQr7Mh2sOTxuaIV/C7/BPOP2Nb3zjRvuXvOQlWzipDel49913332YKmMjpNn1wzX8tHlmq9FYM222Kd2bd9b5N28HXWEVEO9AJs0TaShyLPFtyb0hjYZ0CaW7lnm+eqHhozEkJT9HeVb2+XykmTRS9ghJubaRXZtCjpU8jrUhLJ7Vyqzqo+YttXN49VFDsoQunbOf8842KW1ID1qZftB2IHxu+LGfQztzW8YQreH6hncIMRoOLS/bgZj5o1/USfDKOZCH00pT6c56lD/NhWu3c89za8pDZYtnNYfLv5V559Nmg9CxobimOTgeGhlgsAAAIABJREFU5uwaZN3MqtdYK9Vb5WH1OWkeyit5S77Dkvvm8EDDn/qpn/Lr56+66qqVw7NnYV3O56PB42Jql8/Gj9urpQZPS2D53A2vm+GY6Grex3ENHoXlcgweF143SWBZhbsH9LXTcHOVGl/XsGuJNjRzE4X2KKHmarSs3WeNBk+TPuVfDZ4mBta7QimMPTpmBg/jdoG1LLs5AN0Umv/Q06KrUH0v46niwPizrBda1+CRH4QPlasevljFwcbpxgst3BQvZfBQyuq49gweN0We5+bPe7uRtqy6Mt9kyxo8NTrbkbcGT4/TqMEDrZULxqbSJ7FRPrz5zW/eDB7m6MbRHCTk5syZM5vB4+GLfFAZbo8s57xn8MDbJjxLF76nHGGMWKKtwaM8l5+VW4wIZYY51nBR/nmmBg/Gohtnna4aL4zNufGM5npVtsvD6soaPNK9R8DU6eqGD33Kh9HgUTbaLbwGT/u2tKCARHXn3OT05g62rQS0mjkkPGNm8DTXrkn4Lb8fjdSZwTMafD3odzR4mnsmvcmTkj8tQOlBpea2wK/mNjXvbszp8fmV4ebbjb13nsjgYW3uGTwdR/NIK1/k7dTg8X22FhgNnre85S3L4LkcY+Y49y6D5zmbUlkGz4Xw3pjwuQye/77RZRk8F2RkGTxHDemWwfN/LjJYl8FzdGzIMniOY4V8De+h07KHh7bTMt6VVmu7K9fCbbO1WYUL08CLs+MrVrzf4bfPaokrz9GCb2fPQtStahkbD44IQTPvtaiLEACzOvbC8EW16h33HJ52oO78WfBWGDSkVZgVD19Pld8tFZX9eJdCzg899NCGIjFnPx8RnjY0a1O+Nrpqqb5wKnSrt9gyWREa7hE9qTfFva1SallvK9Na8YH31saTLWN2/myqescgiL6jaA9eU9GlN73pTRtSw9waEtCYEwXA24Kueo2tRlSOWq6NJ265Mt9piKWHNoJGiHhAryJwyiBrQvmHT66LMdSlgfXqV796Q1RowiYPe14aY/qrv/qrTXuULn7I81yP8Mbrri/obvVeS9GL5CHjIrRUBrVsGDo21CIt4ZseLoij3jyyWYREGoE+Khc9YLL0rA5ibo88QoT+gtEufXl/EQ7XHd81FN15tnS7Jco807HxuXPhPQ3FtM1Aqysrz8iIst3QXSswobG0E5VkbtU7Y4m582Q+Rb8cd8NYzLMIn3RFluVtq5d6gHNpMSbt8l4Rm/4PmVAfF71rK4Ii5eo41pkhrRHhaQiUuRWZdv7dUxq6Q08ZrkcWlUfoW33m2um7Gk5rCI974at8K8pIg1HXM+Etn+dvvmM1GvT/9V//9Q3hecYznrFCWidhF+0ZPCgYmdZwi5tfY8lV/o7J79bggdkqNj5XIXXzHw0eFV4XznENnnoazXt5IoOHORDq8uerYfC0rBel03CK760iZWN2sz2uwdPcgOMYPD1FXGUOz45j8BSKZtyOdTR4vK8Gz5jDo+x0gyBEehyDh9CPG9orX/nKL8vgqTyPBk9zfjrOGot7Bk8VJopd+UfBui4Kh9ewuxyDp7klo44YDZ6WaDdcZUi3hkDzebopXsrgqQNyHIOnNPpKDB7GXYNHmWhOFgaP+TmdJzzQkBgNHunZ3JYelsr/a/A0h6c9aZARDYwaPA2NNtfuOAZPDbtRP1+OwYMszwwedLYG5nENnvaouZTBI13rUHw5Bo/6BX4216n9mZRz0gQux+DpWjpJg8fxjAbPb/zGbyyD5ySMnD7jOAhPvQiVyLigGlfl+TV4ehxDk8e+2gYPSvnLQXgYfxEeN38UfnOT6ml1/hha9sPYQ3iOY/C06VURnuY/tM8F40Z5urhr8PRcrTbzM34Mv+qVXy7C85UaPEV4lB02CzeFGjzNeQDhqZdPcq/GIwiPfHHOyO3lIDy831yVIjxVeLzvOAhPN4k9hOdSBo+OxxMhPG5uY34P8nFSBg80MV8EWRfR5B1Nzq7B0+TWIjyETJW3r6XBw3hmCM+ewSNyxO/R4DkphGfP4DHX7FIID7Tu0RqXg/C0d9SVaPDYkI85Fk2vvCDb6qEWiHB/DR5RluZn7SE8ld+vlsHjeBinjjYG52/+5m8ug+ekDZ6zZ89uVVo0OlNJFk6dJf/BHCszUBCeETQiPBg1wsw8WyMBJUcnYH7YjFTmreRpc692Wm6SXJPqRjiRjcgNj/E2TOH1XgJcEZcms5nPUj5wbxU+m2QrDPoO39vKnl4XyUIZaxRCQw1H0Jp2xO6iB/p1c9/zHKtUNcwY16yLNoq9BuvYYMxNtJ83MbAeMrx3PmwQenCFzduQr94xY/AdhcDH9QAkLL1BRbxu1+XSzmR7eKBh0yTPKthWuBQar3JVBqVxDaOGBLphFsnieyp0aKQyrPGKceU9Y8VRkYDmpI2VfCIRrs1uFm2cOSI80q6J2TgHRUQxeEQIOv/KNnKgrsGr73lz6ht0irLcEPvsXCnmw/eakC5aUEOgPIS+LUJwPA31cF1jXLpXn9SQrbOnLDRkrjw2abmJytW1jN+1zTlM/syQK/7HWHXUeE/lWccBOdCBbfXWaMCrj6F1E6YdQ3VwZZb/8z/ltgjPmGDss2qYN2WiaE957nMY8+hol34+v+FaeC5ijZFjw9zqpoa0WEPSsQUIrbgjGtLx1SGrrsJpky40IXSshLr4aeiOvfUDH/jAZvA8+9nPXiGtkzB+lsHz5I2MXZDL4LlAlmXwHHmUy+D5wmZoL4PnyIFaBs+Rkb4MnotPS18Gz0lYKSf4jFZpgfDowRXhaWVKEQoTMy+F8GBN60XijRbhsXSZ72tgjAhPy2/1ZhEiw0wtdb0UwlNPoEmPNXL2DB7nDB16hIZsmCE8hjhGL8RnjciBn9cLJnSlx0NPFhNMoale0VhiC/S7h/AU4XLs7bFk7yH+p2cJzYvwiMrUI2QMDSsxNiH+JnfuITxN1O11zw8D7fIdzcEalwK5J/KaM2pmCE/DdUV49HyL8NTI6ect40UGi7QUsRtzWGb9TXivCAzzVw6hdct1vWZtes8YtjoOwuNzeH6PgDEc0KTlIlkt722vIWToOAhPDQNkQZohX9Klc6YPjbLcPjzte1J0k3mJCiB3RXhmZdnIqOHN5nw0p7DtI5pfWB6PBk9lsuhHEeeWqLdvy4jw+PeDDz54eCzvavi4yMKI8LSsW53XhOwerdD1zLo7DsLTpODqziI81Wd9R2nU9dyeauVfEcoiPP28z+y661qF5+rwEeHx3UV4QIZFeKqbivCwDx4H4UHXFOFRdovwWH6PvL///e9fCM8J2jqHR916661bldYtt9yyQcsVYJUqQmTfFjYSKzNgtrkgPBMBc8Njc/YQwyYtI2xupCg5F3Hhx563VAFu0nIrAkQkujF0I/EZKB6vGd8s58F8FujQJoQucr6vkPNbw4Ex1MhpuKNz6yLkmd2EXRTE7Q2hdc7dIJsIybtZfCo3Nn/nz32zMF5zAzQOqlRRXvZzYcPzLDHnKRRbI3I0hjROSRA0Z4L5+Dl81tgY+9ZIY8Jt5ie0CqKQOWOpUoGHzrnGnAoMHjRptw0ylX8U3mte85rDWmGjNVRTQ6DNzLiPOaqskW2fO1a5uJYJAWnwN7zVsAd0r5GvzKK8u+lrwDHv5qEZluDzNnNU2cIPoX7Wu9cNe8CLhkOUFzbWJm3Dq/ZrkgfdJPZ6lXSevEs+IF8+p7LWcAt0qKFd48/vdg0iO96/Z7QwBucGb5z/XqEBPK1DtrfJV273CioI+avL5EfXHWOuAwYtzHWBRso8NGxFqKkI1VOdf/N5mK+yWR2MM9bmjLMGfuqG0l6ZbwVp+VkDvofWVk8p74zTZrE8lznWgVM+eab7C799Ls6k1+3JQ/hYx45nKmPQwuuG3tvglnHUaC9v0X81YJ2HOhE+0VSUH/TO7/zO72wGz6rSOiHLZxk8y+BRlJbB87kDKYq+LYPnqEvvMniWwaOuWAbP0eG/y+C52Bi5oo+WqMHz4Q9/+KKeJk5Dz/JSCA+VI/4U4cGKfvjhhw//wqtpO3lLQvGyDN0U+SjCUwi5CZ9FPnhHEZ+WpRcVaJIg7x0RHubZjqWznjzcI3qCtV8EoRsm82kFihb+cRAePFQ9kIbu2vdh7AHRcteGd1riaq8P5l3PqZ5YvX2Ty5mHZZwVcXhTaHlEeJz/HsIDEiOEXtgYlEDPFM+tYU/HOiYwkxiovII8eF8Tsn0XPFAGoYVhFeaj14kc3HjjjRvCI/JX/iHTDTMQepSueHt6i9xXtHSG8BSx6zXetMhfvUb41DAIfaKYC/PunJ1PER7ma1i5CA+ft9mkdG/FYdcj66zdu/cQniKTRXsqS0V4it40JF1ZGxOY2/29Sa9FJ1zv1UeMoUiZ1yPCUySuFVH9bhGevUTdhnqKrjQ0Cm987h7CU8QVHluEwLX8h3aOmzHP+k2NCI/yUiSrNGxBRbvAQ8fKY+ffz0eEx2e7dhmPCBLfawftIjzt8M3cDK02/Ig8uz7R9yIqPRWee1z/I8IjLZBx5a0I5dgLrQhP+cl7pQFVt17LQ8ZMd21+MKJ++7d/eyE8JwTsbI+57bbbtiqt22+/fWN6DQEh3Ro8MMcmSTCfM4z8KVTcPjxcy1yEwmt+Cz+jLFoppiJlDK06cCGN57g0v6XnTHF/F6xjbeM2BZD7bHSFciUXxB/fyxy7IJvDUqi4Bs+oVLtpt3LIjY3NWEXXEm02XTcDlFc3hrZyx/hxo4B+vq99lQxpoES6Wfg5Y5FP0MrzmZiXY+58R/mElz6XBa+BUaMVY9FQEeNXwXA8h4YnodSeQ+VcCEmpJHk3xnVzvRyPssrfhiUauuN5vhel5v3IELkk/CALbhzMvxVUDS1AO3Ku+GEdtX2B42YMKk/m6HNrFLT6gzBEoX/n1f5KfOZZWjoYo9zyft8LnVT+0LCbAsda8MOaM0zQcu3On/u6ttiE3FRrwEJTDcaek9bvQkf5ifEqL5Eb12fz1toOgHEo79xjzlvlk//32ItZDkg3/zGfRSOnlYXwV6OWMbSCqXqn+TzNQ4L/jrtGAQ6Cm3url1piXaOOd6ufGKf5IPBAunOtHm2op+uWsTlP5NLr8ol1p27iugZ/nc49Iwed4Nyaw9RiEcNVPEOnqwYV3zOEx+fIgtXCdVrgjeuTfca1iVHf/ETHCj8NdUIv6Y3jqw7SaVT2SxtoMatS492+AwPO+ct7nuFag1+/8iu/shk811xzzarSOgnjZxk8n9kEbxk8F0I6bDjL4HnugRbL4FkGTxN4l8FzYddZBs+TNyO/iDa0WQbPSVgmX6Vn7Bk89Rx7ivgLXvCCw0iwoIUP8QiE4rTA9XjwIgyD8FnDWHqXWN9tdy/C05AWFq/eHBbxHsLTNvUNCexBy02Sq8HjaeeXQnj0cPBo6uE3pNUkybKwIQHGcDkIT73jEeFpoiueo/MuwtPwgyGNIjx4J34OTZwn/PvEJz5xmEYRnlE06/0zL70laCRaVEgf+ZK3ewgPaI/eVT1lFG9hY8bXLtF6UYYl4Y2bFv+ze3NDPfUc2exM1IeWomm8o4dfNrQA7URI8Bb1fusFMl/HAQ9nScuEJHwf4clZP5QxabkIT+niu/mtx3ophEckb0R4Gg6s9965MR8RuyahE24RaeC3SNMewkN4rpVcvq9VPU2WLg+RYfVL59z+NP28Mtw1yxgb0mvyt98BfSnC0/BzkYCGQbpO2yy0NC1vK1+u6YZkHYvyzvPV1aAU8oNrecjabFWU3+Ue58lzZnxCX/tddHqPYuC5ReN87hjq6fscf4/3MbmaZ6mPRoSnR5ogq0+E8BBqtjIR+jak7ZhZr/Kz8gv60sq3rqnKz57Bw7t9B2jPDOExNYL18au/+qsbwrOSlk/IAKrBc9ttt21KnIZcMsTMcRjc6guZw+K47rrrLhqR3+W38B4CZsUPRpDXrXIpnIzAK/T87qJVaWMsFOIG4lVYm+vQe6qEWslTaNGcJN7DEQX+qGx4toYc0Ci0q9LpYlZh8nzHjSJxcbesuaEe5qIhVUOgp4hDk26ENewKFXeefMfF2hwejT8WpQq2yh+lRmdjfpr/gIJrjgEGjt9nM5BODQMUKq/x13misOU58HwbgDl+aNSNvaHYdghvF2l5wNw0xhiDGwG/r7/++sM8GY+GPe9RycMXu26j4LohYYSZc9AqrRp5GGDOjRBQq9TkIQpWowhFXrhfWYMnzR+pwVOedD065xo8DUMzR0MI0MJ1zlga3t5zIrpJ9JrwgyFKjNyGSuQn/HOtoh+USQwwP29lZRtKMh7zVphvWyi4Rrr514Ct8mr5/Z6abagS3jekg6zJq4b0WLeGJdGjXsNnr0vTMZ/HsbQiqg5b22YgT+pk9IC5LvBDujPmHq3hZlyHpWu2ctYwHvLUsTatoM0zG8brdcNb5adhZcbTijvHCc1aHYus4hjpkMtz5MCcNIxoS/z5XEOtOqhHaBS9aei5RvpYKVoZ7v94tzJcQ7M8Vzfxrne/+92HuZw+ffr8M5/5zBXSOgmbZxk8R6XLy+D5/IbeLINnGTwIwzJ45lp2GTxHeUvL4PniRU7HMnhOwjL5Kj3jzjvv3JKW77zzzi20gjWqJS2kj1Xb8JboC5a28Ok4zCI8WP4zhKdHERThwVvTu+S36BKW+x7CA2LRqhgt6j63yAeWtNa6z+Rvk7D5rOdNeS9eoN4RCAYVbv403NNET56l14EHKGLBs2aNFFsJUeSD77VyoImXe/NsSKtoj54T32s1Wc9Mc2woNhP+mKOeJt/rWUJ4TaI6hY2Ze3tazPIhmpwNXC2iAMrSHjDyAc+tScu9bmWaCE/DGMx5lgzKewzRQncrX5BTETcMQmH2NjNDBvif4ZQm4ddDxuN2bqyjNj10bg1jMZ4iPN4znpZ+3333TRNdfTd8c85FePjcdYPnz/oX4XLdMUbpWM+/IVy+0/81/NykT9adoZIirg17NGkZhEfewnPn0+Mz8JTr8bcirgiPKMKI8PjMyjN0aeWQOhE5EEGDB0Vd0JGihe3X0lA0Y3Ddwn+drXr7rUBskqvzYrwjwqOjgqyIdjCGIjzKGuu0Z4mpK9sXrMhH5Zfv+u6xUrZNJXvMQpstNgEfefPZ1VOOGZqLRFe/8Yw2vITmJmqPScvqI54jSg3P1FtFbPi8Pbn8X8PQ3eeapM3nRbWK6sLDyk/XpM9TDpDr3//93/fj88961rMWwnMSNtDHP/7xrfEgm5mL+9y5cxtzWqLdplUuaoSrIQMEpD1dZCwKQqichabxg8CYw9IQChueZ1Tx2xOcWcwqsFHY2ISElwl3tNRYerV6iWeqZGrwmP3PPJqf5DN4r8YC8eybb755Y0cPmWSRSxs2c2PAfKayRtFI9y4Q3uHnNXhY6I3jj1CziquwcTtnd+M0d4rBN3/AZ/CZ9EQJuBHyuQYSNNJ44TlsBioonu95RcxZWepp6a2E4DnyAeU3KwOtcuoGwbuRE2UPPntvN0bHyhwdG3R2zLxTuUPGNeZR5M4f+dX4Q/E3h4P5qNAb0mnFDu9o6btjahgWenlPDZ4aCGOnZcpd/WmYpSXtnbMbXg1e5mL1TzcOxmPICNkqb1oeXr1UXjW8gwy2rYN8bLPBli5XN3Xzb+M5niGveG9L8TvW6rDRWWDsNdi51rBpczrClq4d1lbXFLpDeas8M1bH0YONu35LuxqzNcxdpw3J8j14bOgG/pRX0onPNbRZzxrwfNf1zJx9H5/PnMaGeph/w+rIpGPkHV7z3qLozrXVS+VHdZDrju9IL2hpNS2fQ+vm6vmuGnbItnNjrbl+mlaA3NUQUoa7fmt4oRfqaJWH1U8Nt1eGGw6XVsjoBz/4wc3gee5zn7sMnmXwXNx3B3osg+eoX8syeJbBo45YBs9TDqRgTSyD56oDLZbBswyek7Ahxmdc0Y0HP/WpT20hrSZVcZqrSrKZ8z0FWa8UK7YJorXCawljOetF4zXZBr8echEOktZMXCOssIfwNCG5Bg9WtAhPG5e1IR+Q6IjwMH6hcb5nJUDnUoRnDGnVQ8bLbDt60R48LuczwsaFOovWOM56+K1YEV3R26i3VISn3ngRntJRbw9+6AVBS9GBwumMpx4evBX9gjZe9wiCJi1z7ZjqESNrfl7vqguMORZFwLu+FMIzVvK0qaLyCM/cFNvMDL5KL7w1E5OL0DG2hnga0uk4oZcIRJGsomztIwVy0RCgz2qyKO+2Ogz+9LiWhkyL8Aj1c7/3sBG23b30BO1qf532aun675zLq67thjfgv+9oqKfJrLRJUD7RIa6R9uFBRqyuhD7VW0V4DJUUia7Ogm7lszRiPCJ5eOUiP6ytzh99IZLZuRXhab+sIjxF7IoaFq1riK3IT5OWWRfqGmTN8XCtDmc+zqEyzDpvwrc83EOi4EF1SlH3hiiRn+phn9sjF/r/Vq56HuOI8DSVAnkU1SoCBVrTEHOT9l0/0N3rVmmN69d1B70anirfiup0PpXnynB56/09S4uk5WuvvXYhPCdhnX32s5/dDJ4y5C//8i83BdiFV8EeM9XrTc7OxkJIegCkcdK9Tsvk7aicMHzM52l4Z6zSqsGDknTsRTuI87rZsGAU0MaVe+08uymwODTeWr0EDVp+3xwAFIMbKUrRhnYoo4YNm1Pk2DrPhj14d+HUVi31PhTymKvEWG28xXUVaUup5Tn/b1m5CqLKhecA8bphtIKJ58xCH2wEPa+olSyGCpCVQtwqX5RoFQw0baWDc5bujM/7mY/nvEHfWcl9QzrN/0ExOU5+d17t2to12gq8hndq5NWAq1FQQ6BKtAYS7zKkwbWbGbTqurO6rBtkNxLG2ZwsaV0+s540eBhbQ0vwpA0a/T4yUb0gbdqaH4OlFU7yr11qkVmfWSMdXvWsv9lZUozbz2uY1plBxjUKGbPhFGjSdeHY2imcOaGr2kiz8qhjUL71uvPs3NrY1Gu+18aD/G31Tx0S3m++IDyTVy1L7/y53zHvnaXFuxw3c21Iu3oHXeg86qh1XczaJ/B/cyT5/4c+9KHtKz6Pd1qGzj9ZUxrkTY1olda4Hn13jVn47L7R9Il+l3vUlzh0Y0hb2Rgr03xGZdjP+I7j5/d73/vew79WldZJWDr/9Yxl8CyDR3FaBs/jewwtg+coZ2IZPMvgUVcsg2cZPHtmyBUd0vr85z+/ITytCuDk9ELcTq6WfIW/HgjPaTLk6IWKJrRxm8lz3KsF3z48hH+aeLdXpUWYQWubEIXvqHdBeMzvg/DoMc9QHcbapD1p0pAW79Mj5P72aynCg5elBQ/CY58M5tXqN72DbjB4lrOqiBHhaWt+xq0n3JBT+dF+EE2GLD+LiIgaNGm5yB3zZ6wiDdBGr7gJvF0sPS29Ry4QVmwbfMfXeRVl5JlUpsjbJioX4ZEm8NJz3uCZyEd5xrN6FEGTLpvkXpSpya0jcqL8tHqHORctqnfoc6FR3zcaqf7dEFXRFPuN8H5lFToWEShq4hoqLfh/Q6yiWiAmPberx8A0jIVXW3mbITzwr00YnX/PDOuRC2MowRA4fBId5hltHtiwR/nWEIU0AkGx6zg0dPw8X36A3DakReJsCxWUmSJZpUtDRUV4OrbOs6Ge6h14UwRWlI73yyvGKV2KgvwXknBgCTq+PJhVBzIeZXlMWh4RHulavTMWGygLRbVE1libf/M3f3O4pUgUc2pIC34Y4qyssge06rTrvyGtoqB+3nB7+VSEBySq+rIobfeUouxtKtl1LW+QlXe+852S5fxqPHhCKM9jjz22GTxl6JkzZzbl1sVW4Vc4Wx3AsFq+XMFrxVKrAnqgW2PJQOVCwyiQ45ylxbMUVjZdr7uQMC5ccCjYmcHT0s9uHD6nBk9DXcy/qEANA2inIiTXRDgWY858nho5rdLqeTU1crju3KpUys/Cxo377zUtdBHyPI1G3iMtmtvDGNoYjPtLsyoYlWQNlc65Tdugj4ZgjZxeo2wa0msOD0aO76nx08oMK6145uyAxlZ+dMlV8Y5VWs2B6MbWTaKtFdp1uIZQjfS9nA8Mk/K5OVltJKkDwjy9h7Fp2HQ+3FPj2o2z7SMaxqOirWcatYVE548zouw1J6vVaIQk1TGtpqz81mhq/oObNb+hnUZuDR50kPl5DVF2/mxGGhL8toyZsSsjjNFxspHVEWTTUleVnz3MuEZB+YfOcg23rUJlvOvRjtg6WuaVQa+GNxsCtpSb57dcvVWDzWHTWOo4obvjGPPrOrdWbLUDMe9ybXae1Ru0WNDh/OhHP/q4HW9sPKju1TBq3loNeOnbyqzm5LTK8lIGT3N+yp+9HB5o6v+qp5UV6GGVGZ+9/e1v3wyeq6++euXwnITNswyeZfAoR12oy+C5AMwug+eox9IyeJbBo65YBs9Rd2losQyeI2vkig5pffGLX9z68NRz7vH1Iyw3wo8wu8mveGBa5IXE8XaEHBu6woPsyeNav1i5Wr/1olrVVK+ZcRX9qCCOFrXeBd6oG303/ArwDJXgs4YPxuRJadb5s3k6H8JqJlgyhiZSSl82GL0IEBS9Y+bVZLsR1dETq9daRKXw61jl4rtFvXi24RDmWE9JFID/l/+MrUc29FkNm0iz8rAIDyG/JiFW7nwOYagikG3iNkN4+F495J4W33O1NPjwbntcQcN+joH5tvEcfzehuwZlE8elC+9oqMx7ivAgNzM6jmdpKZO8szlZri9oLq+a2KpXLFLQEFh5Ls/aRBPEoKfRQy/5Vtkkyd9xFAUo8tEjNFpNWfktrXuGE/Np362ee2TIiTVoI8mGeopeMEZpRFjcCiFoLVLWZN6iANCvZ6Oh89QrnWf1Rdcpz/d/bcLX+xvSGhEeKw1bYNC5gZjbkBAE3QpUxqjMM87ZmVENgUH3rqO+owUWrdhqB2JoJk95l9fQ3mfdc889h6WDDNmzrU4+Y+5ZaqLaZX8uAAAgAElEQVRBM4RHmvGeJv3PdGWTtovElk/M3zXOs0f973y6p0Br/+4YGjJ3H+Czt7zlLRvCc9VVVy2E5yQQns997nPTKq1mkTc+3w2y4R3LexkTcWTPlmroA0HaywFSMbZyojkfDXvwefNKqlQrfIXTe0+VZw2bCq205d4KpPAuz3NT70IQVjVUVCXRMACwusqmOTzlKc93obKxG59HKTQsU2XT73du0L25Id5nKK1wcK+hiflVvKfl6o6NDdGNQAXlu6GX0D88c6G3Oy3zciPE4FFGMAjdOLv5l680yGyFRHm7F9JqWK6dpuU/45Tn8MwKusrySOcakaOsOufmKjUMwMYhvSq/hf1bpQUP5Hm7tzKmWVhuHGsre2ayw3g0nKCJc0Om2+1ao56wSHVEDZ4x3Cbt2fyUYfgtjTi3z3cQKvMd3SA7n/Ie/lQP1ZGp49SDgavP6mgoj1R92swRnai8MEbHiYw3NIzs+HfLmmvwdA7VTTxfOWwX+N4v3bjPNgQaqua9IE+zs9RY7695zWsOjyN88opXvOJwXb1bhxL61rBxbPBRuRiPlqjTWYOHde73Wefyp/PskTaeC4cMzQ45rT7S2HGsTSXoNbySb600lAb87r5T+a3eqfx2vfP96qrqIzr2a1SqX7hffce9bWfwpje9aTN4vuEbvmEZPMvgueDFLoPnsakoLINnnsOzDJ5/3eRlGTzf8Li103LtZfAsg0cBWQbP8SyOKzqk9elPf3pDePDkNR4KLXo+CRZoqxGa/NVqAaz0W2+99UCdJkC2CV+9xVrII/pSFMkNvD1MRoOHORSFUKGPXrfvYfPznoZG9CzxQlpBVYSnoZ4mT47JkIoJz9Saxys2eRBvx+Rs7nU8jZM3abkowIhKFW0qbNoKAebg/AsJF371ul5Un811q/iK8DSJt6gWPNfzxRPTQyS5Ug+uFR8kwjq+onqdM6HTsUGb9CvCU/o2MVL0SmRKdEs+tUqrCE/ldFQDDQm09xBjEGlgzMobtGticJEm39Ok5copclGDv+uzaGoRURNbR5TS97bxYD1/eKdnWuQCHlWOQOV61Iz0gcdFBVqx5jwJYzoH+O86rPzuhbeYj0noyEBPwvaZ0N9iAXjT/kE+F/rKD5BVQ1okyIuONaRV2Rw9/KIFTc4ekWVllpBUUZCZnPld7vM8N97L501O7/EI8p+QyQ033HBgCWiPZwZWP3adwzPXJnrVsRV9bsUSz+1RC12rRSbbP6toRxGe+++//zBOxjNDq1yrylfR9KYSNOTc6rrxWn3JummitrypwYPOEk1q2JKx9O/q4Je97GWbPPc8w/bwEnFkDG984xsXwnM8G+v4d/3zP//zZvAQY5+FdYQ9eeqscRzfsUkU9yC0lLVr8BQSVxHCWMMpKIUKmAq8JxKziFzAjauOBg9z8L5uBA0PVHl2w+jG2YowQ08ohTYOc+NE8G1CKOVVVFUkjMHwDtClFRIseBd9lQ2LXKXdw/outdl2UXaTbD5AK+1q5PS5LlT+X8i1C9jvQrfmjkB/DQnu9zsNAzTPpQYPciDsi3J2o4J2rXBQCX3kIx+5qEleN4waPG7I3QiVzypMrsvnGq+FxstXZKI0JVSgzJS3bK7KPxunSpw8DCtq2mBxhNMdJ+vJ/7HWep8bGPe2Mk2asl4sv4cHrlvWsAqc31ZywQ9p1xw06eQGX7no2VLjRuocmsNTuWtHaa5db3uNM2v8MYcHH3zw8AqerxPWKi30jocB80zzeTpOvutzeYYNKTEmzO2pwdM1x7sb4mmVVjstQ+M6jPKQnDINmlYvlUbdgKt3+FwedvNn/tKRNfHSl770QCOuDe+Vn12bzNm13ZxC3qNjyfofq0D9u/qlRk6drsqO64Dx2xSU6+oXZYhn18Dn7zqkDROrq5ERx1ZdC338LvI+08d8V54hB+4zY6iy8+y+g8FT3SZPGw71mrX2gz/4g5vB87SnPW2FtI5v1uzfuQyeIw95GTxHYOQyeL7usGiWwbMMnmXw/PthLSyDZxk8x7E5ruiQ1jJ4lsEzolJ67fxeCM/pzStbCM9RleFCeP7H9PiMhfCcOlSTLoTnSQe1uhCe45hIX8N7Hn744UdOnz79Ql5Jgy0FtTDjjTfeuHm7reoRWh3L0oHqaVzIT2OpwMk2KAMG7Fk3Qn2FGQunEtIyvNP8gcaVeR9VCt4H3O98eqYJ4aSGY5xHYVmhbu4z14bntz+NMCnQZqtDNBRGQ6Klnw2DNLel4Yk2HhxzcwqHFjYGjpV3hcQdtwq5eULjOHm2kC7fa8daYd+GfZh/Q5o9S2sM/QjZIjNCzs1V6rlShAB6JpPjbP4DFTRF5ggVtazX7zTHpKXMra7ye2NIq3OedeNuSJb3UaL9/Oc///BqZN7waDvyEioxX4E8jFbCNadMCB36Kp8NOzekw/vIgVE2etCv8+e7vpe5mwPCs/2ce6QpIQPzXBqSbWiAMXQcDTm3YqWHTLYyq/eQLyjPm8NTfdTwTmnBtRVVyIgVS1WnzMd2EIzHa57pO5i7LSComrIkuo0H2yYDHjV83r8b0uI7rkPkVJq1OR9jVr5bvbQX0moOWh2VIpPNw0IWbW6HTKjPq3faKZznG3ptqIsxSvt+lzE0LNuuw8hj+ShfykNzpHhmDypWNvmO72uo0rkbfq9zwnj8fvN5qo9Z4363Ia1R1nw3e5NrpOF2xgGf1cndd6g69HP2F5/dsJz0YQ38yI/8iCQ6v6q0TsgoOnPmzJbDQxmgi7Bxxde+9rWbwdMcgcagG0tmA7MPTzdqNk7j5+3yWW+xAs0zLQNF2XSjcvoszm6AKCeT7DBCZoeHUhKuYHWezgdBNM6NgLbkVoFlkWrw8NturM6lRohjbVy9G36NgrK1ydksCjfbJkmO8WM2CTfoxpKb90EOhwvXBNbygLGb/wF9bN8OzZq06saEwdM+PD18sfxvuWsVZq9r8KDwVUK8Q8XY/A/CDe3L0pOXZ8mAzLPdhZUpxqkcwQ9pzZwdA7QY+36oaGsIodhM9G9Cb8uXMTRMMG0H4vK2XbRJnHXcVcJVqIzFDZxrxwrd7S7MPJt74dEa0NC1xv3OB/lyU4QWft5u0myK48arHHc+OA7mMCFf0rUbRnN4MBx9X9d4jYtutsiH65D7NVSanA0P7BmEfF1//fWHoXbzax8e5FrDCd2ogYzsO/7mdvCsJio3gbXrnHGaAwJfnRNrUzlH7zQXsHpEPVmDnTlI3zG/RTrBQ9cFvzXGa6QxnuYOtifTzMhp3h3jak4T/1MXov81+JA3x7Snm9r2Y6+4oLlzzK0OknLO+F1r7QJfI6fHafRoFMYuDzovdFxL4Ku3mzvZXCVo7bPInfK6OkWaoO9/4id+YjN4Vh+eZfAcKLAMnqdtSgR6LIPn37fNYxk8V22b+TJ4PnOgxTJ4lsGjo7oMnhMyIobHXNE5PPfdd9/WafmBBx64CJp2HoahsEgN9WjJ8xtvqmcp4Qn5d6FilK5oUas/9sjekBZeR7tlah2PTa/w+IWjqXjQS2hIp02v8KIKP4p0vOpVrzoMq+EdrO92ORUmxYMowsO79DSK6hROxTtwbNwrrFkUpB1c91Agwg1FqXoWUT2KelQiPIytjcvqOYuAwSfDM3ymR4jn7TXz6BlO/C1tWqXF8/UQ8aJVPEUs2rSNKhLpwvN6vpNjBSlpOAVe+L/yvMZPD8ysF+lzGg6o18ic26hOb6yl98gMa0SaQaNZxQeyaRgQ71VvEZ7XC3Yu8KlIlmum4SA+I2wwVn/wPCpElGdpynwNITQsi4zLP+ZrCKSNQyu/3Ntzm/iftGz4GeTLxmp4+66RogAgPH4OIiQtGm4uX3sNP5wPdJO+jMXQHeNx/vBFPrHulHlQQkPUzKvNKaV7Kw55TlsA4LE7h65b9JJIFaE3kZOeh4ZsyvPysghXq1Ab6oEWht+LxlZXN9RT9LVrs0iWMiOiVJlXbzZU6X0znV4+F9UqSlWkuM8o/6UPv7v2x3xD1wHvkk7IpusfnrUKVD1avcuYRRmrp9pNuuhzac0190kz9j9pVoSnKJXzQabe+ta3bgjPN37jN64qrZOwzz7ykY9sIS1KOrup+PwebqbC4n8NMVRQYbDPaakgUPIb3vCGw2PHvIfZXFAQGi8NARVm7CniPAPDo+W+PeLAdzSRjBCAik5oEcG+6aabHjckFlhb46tQUVz2/+BLLBzzJ5rDxMLz+4zbuXGvdC0cXsXZBQbdXUSEG6psCcW158gsVwmI3u9bxsu4W67ZUGANHjd8aOgcxxwenqMSqzHQXA9oZ6npOGfngzHqXJAvN/zmPBAOqjLsdRWUdGDezZdpGW9DRm6ko8HjWuhmMZalN4enh0y29w7hFo3E9lWC5yrYdqllA+7GoHB2jnubDeNz3TEfc+eQTeeMPCrDyKVHFjAeN9HOs2EPjIKWDfN9jdkaPMiRco7yl7fwuxuB/K/B041jr9cQPGm4Ut4inzhzbkbKCO8xP615LhhN58+fP9zfg42RiYb6lAXo2T5PyG2P0HGtYTg5PkL+bWvhPeVnS/Erpz0RvSFp+GNIE7rPTg6HjupH5KlNODWqqmtr2NUZg3bSokdp1EBSp8zK79GZDWkpzw1d1RCoYdvntf9X95qG7pinc64O5vkN0bsP8C7fB4+Vx+47lWvGvOd0tbs0Ro7vqMEjHaFHS91/9md/djN4nv70py+DZxk8pw4LtsK2DJ5l8MyMgWXwXHA0lsHzpc1AXgbPMniWwXMSVsTFz7iiQ1of//jHN4SHcJBWfj3lmWfZKdZT9PN2i9WCxfOx4qsJc6OX6jPajXesBPAeLPeOD6hYLwGvWIt5HK/PI4laq5sQih6K4yxaxTyF7qGPidp4K/bqEOFpoztpwXdameF1E1vx0tpdVu+i3n6T5/Cu9kJahO6cWyHxdi3teTXtHC2kD5969pDzKvIBjXs+E//TQypsXD7j+cgnvq8Hi1fqnPGcVUjtoA0t5B+NBsemZ4W85XvvaVds6dNk3oY9oK1yUQ+y4cl6/ryvCE/52XkS0tI7LWKFRzmrBAMdUF66Fsp73m34iWvpyHxe9KILDiI80HNGLpucKsIDrU1mhv4m7TekhTxJ01b1iIr0IFZ5gDwaWmzX4XrOhM+L8NT79Tnyg7/bXJG/G6LcQ3j8nGe3I7TyyfpwbRcRKN2Zh3MBreqYkFvRlSbYE0p2fJwBpxw2aZe5jyFJ5lXkqghPi0WQBZPlK6t83zVROW+4HVloF+Xyz/E0fApSJ9LW4gLeVQQaWrYB4GxtlkbV167NETXqM1rIwvxF7Bpy71EhjMdoRMPt1U3Vr62sLKoDv6ubKxtNH2C/kK4gljpe6AjfWWdM1J9197a3ve0g8o899tj5hfCckGH26KOPbgZPSyK7QRQ2rIBVSPaMluZDkG9i9RNKt2Wzs++3eqdwasMJzZaHJCiSlvuqKJqfUgWDYePmbDUKY7G7dGFGBLeblCcTQ5PmwjTXo0qllRCdw3gUQWPJLeOu0nKBsSC7QWKcuBBRRFUaozHK33fccYeLaoN92VitskOpkxfED3RqFYh0Y/5VvLxfhQ+fm/fjfFA8Lm5oqhHWfICGtNq+vgoSHhThI1RWyNs5V5E2dNXwiN+DZhp2jN+QTsMeDQdUNkeDp+E6Njjf3SqtGrMoOvnZ0Cs0cuOoLI+HanL4pj898bqGkLLTSsMa7YSnDHW2LJ25yL/K77ghtYVE76thg1wpm91gyPPRkGiVVuUYfqgvTMb+r41h1+ChI7ebcfP6yn/pBo80xpEtDaSGespXxmmYkGfU4BnDkupPHLOZwQPP3AA751YTOjbo1nWHvDTfsmEg59acylbjNfTOuvQdbY1ROWeOrhH0eMPqNeBZj65P6N78OnnYsvQ957oyPzPemB+8RH74QU7VVbxfWiPbdhqvbu51y+974G+rZnmP62vMo6tDVoMHI0neQr9ZONq9C535Mz/zM4e5nD59+vzK4VkGz4ECy+BZBs8yeI5A5GXwXKjGYgMrwrMMngsbxjJ4lsFzQqbD7mOu6JDWHsLTipCiF3oNWKp67li4PYQPT0jvvd4f8LPQOha43y/lGvbB2nczqxdYpARkoGNtlRbQ5SwM0ARIGrXpSQmPoxQcZxMhea+ez9jArUnbrR5olQbvaca/1j6fSddWBeC961EXTu0z28MEOlLlUg955uUVfr3nnnumCI9Jnry/ScuGmFrVgUffw2MZt94V9+sJct3DM+Ub4TA9G8YrXRre6Zw7fjzIhut6GGw9qCYql1fyvkgk3mobZBrS62YxogBtfggyJfJQvhXJwvOr1+4aAJWTf3iETWB23mO4ufSwx4wer+uvPWMaEnGdMn77zbDuDN3CS9f2GFb27xHhYl5FVvXIe3jomITf+TtnvGDlt000QavkbZuCMp6exaR8MR9DzvXky88iUaxtkYZ+3u92zcLvFnMg+w0bOn/Gpj5Cp0qjIs6V367dFhR0bEVEikwy1q6L8qoIoghX5wkSIwrWtILqaebYpPOOlXn5bhLznXOR2SZkj+i7BmtDzxZ7dAxNzOZzEBf7xCHvhhl5r3QCEbOiFj6XRj67+w7jdD22oSaRCp8/phVU77DmZ/3DKsMNq4t0894f/dEfdUjnVx+eEzLT9gyehgAIE/lTmFxFiLC3XB0Bb5myiw2lgIHBD4tuttja0IyFo9JqjLmNvsYcHnIjXBzttFxy1eBhM3eDbYjtW77lWx7nKbIwfTbX0ghl1LwYnu8GW6XaKpfGjzu2GjwsWg2eNvcqhFpDgOcwHzc3rhvumomMhg08cg6M35OK+b4wccs+4YG8gSbCxG600hKjReMHw8fPeYdKnPyUblTKSyHkhkBGQ2aExP1+lbBVRPyvHXi9l2dKN+RSgxd5b/6LygneO2auy3/WRbuIO14MO8fBd9wIykNyEBwHxsusQqTyi5zVEKnj0SqXKl3LrPlMgwdeWvHTjZ1n6Ag07OGmxO9Rlpur1LWKTtDIQ2acf3M+MGyaU+d1T5fuZjG2ydCYZQ5ucrzHsvSGJUdjRjqOYbiGliqbrq0eCgs9kHnXbR21hmUZTw0ynwtv5NWsMonnV957T4123ltHsAZPdcqszULDeOjg5g/5HPikIVAnhfHBYw2JPacTGjV3Rd3UMXfNtu2B6wn6tyksMmIqAnLr/6CFuoYQuPsZY5ytwbZVqD6uDn71q1+9NeREHseKMseIQya/mIPGXXN4mqfmemTd/8AP/MBm8KxOy8vgOVBgGTynL4oFL4Pn6CTxZfA8ddMSy+D51IEWy+A5OjmdDXwZPJ/f5EIjZRk8X5lxcUWHtM6dO7clLX/sYx/bLOFmmhvSQiBMfsQ67xk7hgAgFZazSEi9V+6fect8R8sXA0bLvi3rm0jWZGa8pkL8hY3bhK5wKs/1fYVWm3hn6IaxuXEyF72j0ZtqHgnj0VJvYiBegAqmvR4qXk3sLITKtZ5m7+E5RTzgj2MkCbshSN/TpDr7jfA/PTk2R7193iUtyku8ZxO44XX7gUBHUR1+C/3Cf6soyk+8oCZi6kUWyWpVTz8f5488+P0iB01UNNmc+5Qd5qbHikyIRDL3JoLqlbI+WmVWhKf9PRruAXF0XYB0SVeQL9/N516DiOr9+V74VHkHKWhIoGGAont63NBE9LVVWvBeGkFTx4YnXk9Zw6koyIgyNmmZ9zq+IjwNexSh6llw0MJ5Nzmbe5T5tuXnPW0S6JqEXvbMgiaijEWyxuuiKL6raBX0kUY8b2Y4wKu9tUoIWASqupbqOPnbxqENvbYvWt/bkDvPmJ2N1rA641eHM07fAY3UIdCwSJy85DNlqvpH/S9P25SvSctttlgEjffyPL6vfuFafcp1OyUbbua9zOX1r3/9Qc0hL6Ks8E2aEtLimBb1XdeL82iiNs9xHe0hPDiZ3S9aadeQFsiyctUQqOuduamDecZ3fdd3bQjP13/9168+PF+ZHXbh2/fff/9m8BDGULgLLVqijECo/EeDxzwPjZdWwqi0EMiexeX4qzwxdoSl22m5IRAEUsGp4uR5hY1RKC7QbvIVwtKwiEBDHe2C3POJZiE5NyQ3tioY7lfZjqXMM1o0T6DhnW4wYw4Pm5MLFENDZVKlspef1XypNgDrd6UndHdzQWmMBk8rOFQ8/HbzrFJpbktDAJ1n4+Q1clD4YzWLvGt+g+cq8b8aPO3ereJByWnwcG3YpOOBhirhMaTVDaMGD/cbBgXSVum1ozR0c7NhbjW2lZEa7+SmdHNux/PSpQaPm3/DsvDTsA/vd2yMwXyk5s7VQBj1UBsP1jmpwdNmi/0+hq1zhhbqDjdCNzO/UyelVUuMrxu1mz/PUQb3jJzmp/GeGtDSkXFqbHDdDa/5SQ33sP7lCRvvzOCpDp51zUYGDTFCm26cjE3+18irA8p3lK8e4My4mi+lUVXHpGkF6LdZqGuUhepd5KLhHa9rmNeAU05r5MAbw1vwXgea97KONBJYtzpXNXigjzk8bf7acXeezaOsA9qQFukPzUflO8pt9xqAA+fc+9sFXpngs+/4ju84DIsqrac+9anL4FkGzwVUoolny+BZBs8yeC5ohmXwXAhXsMksg+d/HWixDJ5l8JyE3XCpZ1zRIa2zZ89uCM+99967eUV4Y010+y9Lc0tg5e+GS+rhYIXXc9aCp6Li27/92y9Jb5ACPU3Qnp4VU+jbhxT54DPG4bjqCbcSgudrJAEziloUEShc69zqUfEOQzVjtQBeTRt3ufHgIeiRFi0owtVeH0UHmrTbkA7PbLijvVtKL0Iu/l30pv1DypgmFLbSTbo0URu0o3wqxI1Xq9fWIzSKFuAtinwU4Wk4AFrrCXWOeErd2EFv9KIYk3Nu6K6oSRGCQvr1ouuB1ZhqAnvDSvUQy1ueo3cN0ml4mHXRIzuk/Riukz/1mumj1BAXCAHvrHwxr6JUrsciPMzFZoN8Xxr2LC2eKY2YS5HP8gBZ65EF0gY5UX6KghSJrWy3Smsv+b5rlvfYAJM5+D/mYpicMVPJqP5quFa5YGwN7zrmrs0msyKDTVptmL0ID7Imb9Fzjq+6iVCXtG9lWtdUj8Cp3uV7hla5lgeMRwSW8YgugEwpFw1pMTfXRZH1hvQYs3LH3IuOVydVVnsMTNMKeJ/za9K9OqWhHq7bOLL6C7oYQWAM0olx+x0QF4sWkPnSaxau67laTSu44YYbtpAZFVttYFmEh+fLT5Alr1uNp05AJpU15PTHf/zHXfKrSuukrLQzZ85sBg9dd93cEE6Vu8xEKGeHhzafhXHV4GkOC9U+3/M933PJoZNHYPgB6FKh7+ZXZd5GbTy4Zb3dPKtUeb6LlXiuQtjKtOZ21OBxI2yFANcjtFyDpxtYhVv6dlOsgumc96q0RoOnRk5zA9qQD7p6XyHh5gmo8KBhoWvpwsJ0joy5bQhazdONEQWkLHXOPEeFtGfwtHppNHhq8MFblQbKzXm6mSM7ledC6D4HOnQjmfEJedLgqWGKDDbvoYYd8/e5dPi2+o011U1M5T/mRswMnr/+67++qPGijSR1UER6XvjCF24evu+qwQP/bDYI/eR5DZ6GPVDI7brdDW80eKRf83mgUcOjzQ1ynoTSfG6NvyK6zcHgebMqLe7X4IH+NtJsc7oiH/BW2ea7lXnfzXhcLzyzhnOPu2nImbWgjDWHpwYPMjvLL+y6bg5PDS2+V0NTfcZcTEtgzso8Out5z3veJheOjTFr5O8ZPE0raFUaD4MW0ob7nA+GhvsL8ubnNXhqwOydeScPeEfPMIMP5vQwB+nE/eoXdJ8hbdZv24wogzXmxrJ050U1mGNlLXccNWx7GCxO10w3dU+osfuTP/mTm8Fz9dVXr5DWSRg9y+BZBo9ytAyeJx1IsQyeZfAsg+cph7WwDJ6L+/Asg+eJrY4rOqR15513bggP3qEwK4iAXkX70/TMmFmow0Wip1UYHG/i+77v+w4UwwJvMzQtXyxwk9VAd0R4ELR6VHogeMm1rhv6qIdcRAFvT0saVMt3F0IVZXID5DcekB464zcpDm+vkGartBhDEZ6eb9QwQL13PUq8Eq8L9ddrHFGAVkW0X0tPJy560eq6IiWOpzA5NJRWjKEnQjek0/OHmvRYHrZKrYmteER6Y/UO8fb1ZhsmGI9WAJmchbTah6Uwfvt4OP8ilq126fyhbY9ZqQfeORcJAB2UZoRV9BCZWxNg9fjwLhtalCdN/vzABz5w0VlynoflGjN0c/3112+evO8qb5mLMl/0rvOCf4aWkHfln3FWptqHp99v+Jl3+7+iPSAf6hXCGyI8jFlZb6h6RBZbjdcjIaz4wev3eBvoLGLLe5Qv3t8zuZTt6pAid01mhcjo0IbEu7Z9FohL+/D4eddRUbOiWt1yeo+8Ft0rvUQjuV8dBEJnWJW5+W54UxSl68Jnlq88ryHHItPlbRGeos8NGVeXF73r/Puu0gv5bDPcVj/5feTcpOeGLpuo3rL0Fo7wfGnB+lXn0928+r/rtrwCWXK8hF6lYfWuYWLW01vf+taF8DyxfXV5d2DwPPbYYwe8+2//9m835dlwgOGaVgg0Rs51y7JZ8MaMu+GzuWrwoCRUkgij3wcO1/DoAZPdLFF+KicgzB4g2EPdZhs482z8+M4779wWd5vfGQJRefhbgURx7Bk8zMXYcOdfI6+bRznW6iUWpwZolchYmdXvo9jc8GvwVMFALxVXQ5Sll8/gd6FlFQfKpPH2joHNwu8w/oYKfS9zaC6JioDvtQOt42hzr4a0Ch8zhjZuaw6PMDbvt6KQ+fYsphqg0qLl9w3VjZvinsHTeUIvw0AY/zoPjEFFzT0q6uYnVbEzL/9+3/ved5HBQ+NNfzSckFVgd412DR542dJ6jcLmoHGPMliZRSdosPUsON4B/5pb43galh3DuM6H8aRDi9cAACAASURBVGsIIKfyhA1FnjRnqe0AeIZzaK4Hc6jBo/HHeBqidm2Xt4y9vG14rlVGlZ3mJ40hZr/DPGedlrsG+8zO2WfIT+mLbDdH0PXF/eWhcoEstgKvekN93A1/DN36Xt5Zw6tO2J7BU93UCry2GahD4dh4dg2ZylnTJ6Cd86wx14pKaOo8R4PH59ZhqdPJ+nWs5A113OxrDY9LDyrzZgZP+efa5Bk//dM/vQyeyzNnnvjuZfAsg0cpWQbPk7cFswye/zzQYhk8y+BpccrMiVwGzzJ4amn8fxPSuvXWWzdPAKhY76SQ46xiZfQ0sJxbCeRzei4P3q0JZj1Ru0gOYxCybmJrm0GBGjVhuEnLe0mfeJBa2pwlpffQRlc9Y6p9a3xmw1hcF9Ln/lkrdMatJ8BvvctCpYXKx14X9ZT1/vAS6/EBlTbJUto30bvITJMtm5yrd9WwB++Xbnj1Vrs0bMk9PXYBWojwNAEU76sIj+/uGVNNjKSSSVSvCA/8b9JfGw+C9vhcj9BAYZssDA29HmW4nrzQej1F6CCd+d2ztIrStUFdjwrpWUSVZzxHZYn1IerQME4bahKSrfdP81B/Gg5tnyz/zzMNH3PdEILz5109Jkb5Z4zC+Ky5oqxFI6sI+3mPH6gM98iFnhzek6a76Y5VWrPGg8iwqDH6y/O3WLd61HxuOKVyCg19R1GAzqsoAJ836bUIUXkITWfrtL13mpDctdkjFxrqQZ7VhZXVhiiZp/e08WDDWK3GgsfyuboZeva8rY6jPZa6VuGz+oOeNM5/rPCauekN//SE+yJo1cPISPcqn4k+qpz7eXnL/PfQO++vzqbBa/VokdmG3LtOG5Yrn0V6+eyHf/iHN4RnHS3xxODNse5oDg8Gj5t7y+bKnL3y0MKvCH87YyqUfFdhBQ63cqTKk81LQeUZxp7bvbUxYza8xn1ZzG6AewZPqyIoxW/mvArq7NmzB/ox9oZkKvBVBKPBo1LifsfB3P0OY25Zu/S7lMEjHVsF0Y2Dd6HwhWmbJ1H+YPDUcOuid84qhT2Dh43iW7/1Ww9fRbn0+YzJDQZ50nhqbsuewQPder8KkpCWslMlilEwNu6STq00hM/yogaPVSqjwdN8hh7y6bOrIMewXTdM6KQSa64Hn6sk23IAeXYTppqoDeB8d406ytC72Vhp5cbL79Gwc27wQ4MHPs8Me+SgzQyVlVZpYezUiO7GWCVUo5v17AawZ/D0vCXCxw0T+NyG0plXy9J9fg0eeMAGxU9LtOGFeoT7a8xKl26EXdejwdPy+27INXiQ847P+6Cl8+xmWYNHA5TPuolC9x70qlzUmGWe3gMPve6cq4PQpxpI5SvjV0ewPjqO8nOvRJ3qWHlX3dH9Zaa/+Wx26PTIz4a0yqsaPJXHzrkGX/POKsvcL0+QzeqgGjzN52lYuvuFeo3x+Dm8f/Ob37wMnmNZMZdx0/9t73xCfcuqO++zGzNIdyJVRuKowWC0TGFFY9QoUSGTkECcJMPgLAoJIokQgiIhk/zBgThy5MxJCCaoGP9EYlWiZRIR/5WvFINIApFumgbTIHbsvOZzr59zP297znv3/eqW1E2vC4973u+e3zl7r7322t/1XWvtPYBnAM8AnnMJlDkYwHNOTA/g+bfdA4wH8AzgGcCzDzSe0iGtHi3xyCOPbPTt3hkjdE9U3koWFopS2iwW3btFTwMFkSokWc5qCcI7JkB206ue1NuTpmmDz8QbbkijTEAp9HoLTVouw9PkXPetoM8yPA3d4EHoiTdZjvsb0mqfuycN8tLT5FnSuqsXWY9a76cMT5MCubenE5dC3vO0aVurevbUl7FsNZ5AAE9EdqQVLva/+4HU02wyZENavrubttWLwmvy/iYPkoBaShg2wjbiRXrteDJWrVgy8bwUeKs91oRV/1+PGIanIa0uhrAGMgfdrI7QnXrVqp4m3f/cz/3c5l33WAK8adtBvxrSpNLSv3VTNccZecg+Vm/LdvC5+lhd7hxCB/VGe0YafS8DW/khI5kA5pq6AENgHygWUC49S4swlIC0LMBavbRXzUQbqsOVV9lXdaHJ6UfMxxoy6jPLEFRXy0we+aTYBBmPnhnW6qgeDbIeJdJzwuwz+uWY94wprmVvWjiC/GU1sXHdFFO9IPwv+w6T6jX9gpk/qi61H92Hp7IrC9JEYMe86w7Xtf0NUdaBaRJ6WZ2mFbRqtIUGXWvK0GFne+5VWSrk6v/L8DQsy3qnLBoOK7v3ute9bmN4fuRHfmT24bkHIufw1s9+9rNbWXoBT8uYa+gaM+8CVEobpZUGxjBohGpICngI8xTwuIChUD6HDHdzbBojXzcexDB2B1jbXu+9VS5HgKflrV3MnPAFPLyjRvgI8DA5bVsBz1GJdgEb33NyN0lwD/BobHpYXxeeKsOXvvSlXd2ogT0CPIaGaH/j6ozP3k67DWm1+oO22b6W4vdznl/Z2z6qjwp4WpbO4qkBdXdVZNqKJcOKPK9bBtTYVkAFPMplreqpUWVB2QM8XTB6PEqrtF71qldtjgR6rhGt4e2BhLSTOeyPAJ77v/CFL5x9zOLiPEIW9rk5aQVCR7to8z3HHBkKFgQ8rZBpKK6AR1tSwIM+CniwC/aZee31nQDPnp6vNqhhMO+nL9qgFfDUfqlPBePN2VLGPreAp+GdveRfvotdtJ/0Xz0/Ajw9w47vqWt1VFpp2H4yb5q3VADq/D0KyQK6BDlsJdDtAQDae4Cn1VjNQ1vBovrbUu8V2OhUNJS0Ah5lRr/sT8PvPdiY76pXdUy61qAHjj8OuKCwG0rSroKcXrMFhuPO9R7g8TPGZgDPVSCc5RkDeC5CWmV4BvCcE5Ord1yGZwDP+VlNA3gG8JRZWnPnXMQG8JyfhM7PAJ4BPE8CnLn7Ix955JGN4fnQhz50294QftvkYr03P6/30USyhnFK/bY1eIScMssPXoQMEQhYFIwR0ZDgRbiZIcBEdN0QCM/CY6k34DtbmVX2CqpfD6O0bI9A6Oe2jd9lktbNsPRw6i1WFvS5J6d3gzWfC8sge8FnvqP78DS8QV/xZEoL62nWI231Uvcb0rNkXG0Dsun263rfePjdeK5bwreUuWOI3PeYnzJZ3aulyZ9dRHo/p5qXEua8GmVPxZJj21PuOQeHH/rrxos8U+qesdhL/izjVK+xFS4+V1kyxk1uV3/wzE3sxltWrrTd8fvZn/3ZTUcIdZQ1Ua+ry3z2ta99bWPLGjJ7//vfv4EzQn388DxObffHtrWfZXsa3imLxV5O3cASW6D+VO9gAWR1eshvN8v86Ec/uulbGR7C386Rzu9WQ9KPMnOOQRke5Ot36IN9hkFTh2mnoaImpzdpt6zsamVpn+8uyEEXnMN8vyyPthTZFSB5vbfPDf0yvEUbmGsw4Toq2s4mpPN+9byJvQ1p8UyTv7E/zi+ulT0ykvleQ1od87If3Z/miNUpQ+d4IIO9iquOH31uWLq2tlWU9KGFI85z5GLfWlBRhqc2CBnZ/zV1YLVnZXK8LiNadlyWDT14wxveoGrdvO+++yakdXc4c/c7Hn744bsCHg9k42kNH9RQrmcPqdA1nm0NNPge4KkSMwl9DhvHWZ3AQiHg4XcpapT5XgDPV7/61V3A0/LOUwDPXhivlQAo9B7g6XlLXDsZWrp8J8BTz6nyroFp9dIR4HE8W+HCtYsoBqiApzsWF/B0kSzgaZ5DDUTDdQU8DePcCfCwmCt7wjiCB2XNdwt4ugnhDxLwAOALeNTnhihf+tKXbjpCqGMP8LRii/HuDuEFPH/xF3+xAR7HnOd148mGTRqS6QZ2rcbxfpi+Ah7kWMDjGBTwNIxXwPORj3xkk8sKeGxH5/daDXkq4KG96jAhGYHDCngEHgU8DfkLJAt4Cn7rtKzhKr67Ah7ncAGPz6Nthie5j7FBrwQ8zvk7AR7bswIeAV8BD3OzFbQu+MiqIa3a/G4Meq+ApzalTk3tWkHjZQBPK2Ub0nqigKf29Qjw9Mww1j/H/wjwvPGNbxzAc3cIc293DOAZwKPGlOEZwHP/93nKV8nwDOD59gZMB/Bc1LUM4Lm1LWADeAbw3BuaucTdR4CnW3/L8DSxc0XZTzbD05DWU43hQS71OhvGWq/1dp/KDE/DdWV4aHsT9Ybh+d9n0+CUkNYAnrsDnlZpEdIahufc6v7/xvAchbQMYzXS0GMntLUNaa17oV1VSOsqGB4cKhlU1odheC4BYO71li996UtbSItNyxR4D+uzjLeTjcHpbrzdjRV6tAdx7sWSoeh9LjR0Y5r2oSEg4u7SplybCwKl3Y0BG2dtLJk8FJWyG5oRrpK+3zv/h7+1L72njEjLEpv3QF+kLlshQBuMJZceRw490FDKtv0q09BcCt5V2pTn+u6GIpDFXjXLSs3zPMbOsaUNjnnpY2jvjh/vsroO4Cz1zfhZKs2Y+Xnf23Yxzj6nG0o2pAc1XLqftmroeJfPazVWc2rMYSnIa8XSOp+aE7WXp7Xe352WS3XTNvuPDntNSEo9J4ehh+R63fJm5FJavzktPauJQ0YNdbSCphsbquet8OHZla/9B+Ab3kaG3bG6YZBu3NbQB4BPXWIOaiPY4dwQ8kte8pItf4SQmXOsukxIugylNgWdst30R3vBdw0D8Tz70ErDhrQ61xreqs4yBoZDne/Nw7HdjKehGXTQ9nX8mvzcjSA7L+pcVhbYpps3b56Jg+d0WwLtVkN3tLGVf96DPjrnW6LdcW259pq20Lylyqnn/DH+9rU2i3H2O2V49nSw1cDqgN+lX86X9rOVst3ktna01aQ8x/FpXxqSJ92iaxByt2/YxcrYdnYdqbPsOKNT73rXu85uv3Hjxs1nP/vZk8Nzr+Bm7/4BPAN4VmNRPRnAc/usGcBzHnIYwHMRhhrAc7GthLqxBxIG8Hx3MyYDeK4CvZzwjMcee2xjeKhqMQH4iOFpJccRw9NKiFZIgIodaBieBx988KzFK8Mjki5Dc8TwdAM3nlXk3WolJpv/7xk9PTOsSujCxm+95noUTa6uB0Eb6hXXc7gTw6MXgEewt5X7ylwVpNTzqHdVhqeeY0+YrsrsMS2XBTwyKDyvDA8y1VMtw4Pu7DE8bU8Zniajdz+PleHBe78Tw8PzZXgYD89Vou8mD5bhWRm0ywCe1Rv3ufUWGQPlQj+VBadoy3CgC3p/JBe3ikQ5wQZ23JrEW4bHKi29f/VUtoAxazWedqC63H51g1AYniY/lwkoe0myvLrHtawLv9VPzjzzc/ZLkhFhk0vnSIsUOJNpj+HhsyOGRxmtDI9sD23sERXqUxnn6gXztVWqZfJasdUjCLB59qcMT+d50wqUPe+1nbWt9Je55gaTra6s3SrDU3vUQgP00YpY2qgcea+sCW1rGKfzdt2Xxr8x//0O4++YM8bqMEUEXrsxa8eS647H0YafZXjopzJmPNSpleGxnd1XqZV5/N22XZbhwT41BOk7qsNHDM873/nOs9uH4TkB2Bx95V/+5V82wAPNqEIW8HhmkoCC30w2DTMKwqF//qCEGG7vU7ELEjC0hkF6lhaGwAW/ioqRajhEhWnlB+9ruSuKpoI+9NBD24LGIuckZnJrTLpZolUKyMMyXvrR/XnWuG1BSOnqltO6+HXBaD/5vNU4tq2G8E7DXzBwFProhl4t97Q/GBTDG4ytxp/PBYX0SSO/hvC4RzDcc6bQF8M1PSeti0fHjAXYMeE5GrqCOnSodHevC3jbz4LZAkGNIm1QRnxPw1v9LY2PvreSD91UP/m+7271UsFDgX0X/1amdSwLZDtP0YvOQ2XN8x1D+ub8Yrx7ZlqvlXtz0ArsWfwES+Ta9ADfbirZaxZjy6jZIVqZdZzIqXAMO7bddRhQq/yspqLv9M3d27s4NfesOtz+HOXdMY7KogCBvnf7iFbadAuJztWO8x6YaZu5LhBQRvS7oLb623cxto4/9zgfaTe70fPTedu+Ec5yQ0PsYG2hNqIl6oQze54h73AMux0Im2Q6L7qdRnX45S9/+W3gxz6Zv0X/BTk8oztNd2yxEXVsbE9tU+1Ow5UFPPRLPa9tqpPBmnAU0uo8R+7aGOaLz6htEsxiW9/0pjfZ/SlLvyrMM4BnAI+6NIDn6WeiGMBzcZDoAJ4BPAN4fnizC4KUATzHCOQpfZbWEeBpeSQnUq+L4srwyHxwH6jes4uKnOtF9BwXrk36A5U3pCMyx6vRYwFNl+Fpch8I3oW7nvCLX/zijQru9u1N4G1IS4+YZ3n8Ap6SHvRKJ3cCrJ6TfQDJ6y2UTi3D0yTBsghrYqDjsSYflwko29MT0rtlfdkkvchWZuHtSG83mRVQYF/KfNCuHi3RpGUYBL16xlJGoZ5WN2Rr2KcUevsIZdxNHzvmZeB6T2VX9tExbEgLL/uI4VFe6GPDhLRVXereJci9Cae2o6ESZGIiKm3zHe1z+9J5yvNkVrkuw9MwjknxPNvxQFZlXPaOhlmZSFmNnhfGexvG4lpKnwRjE4abtFzTydy3f+is3y3DU1a2Hj7tYyPK9Yd+6oEzX5TvyvDsJaGvDI8eOuOoN969s3g3f9vbC6yMXTeYbHvX8HRDKNy3MjxrWMn2lb1bGR71ueHK2mbmu8wZ8nX+88wyPI4TjHn3P0IntXndV4rkXu12ZdGxleGh3+6RRb/L8HSTzjsxPLap41zbdMTw0EZ14U4Mj2ODLje0hi1QTrXbrDuOT0PR3duuDM9v/uZvDsNzVcyOz/nmN7+5hbQALS4ANaqNpfp3BlKD2ngxz0VhWrXlolyaEcXz+w17sICZnY/CqrQsBCoV9KwLCqGXAh4USWPTQ9w4iLFx9rvJ0WfS30996lNnt/POz33uc2fXGNHuGtxqifaTiW/MmPf3kNU90MI7NAqdkM0FaI4AMjkKrfUcF2hnF4/Sqf2u1/wu4DO8tRpmJzwGqDu+8v9W/JSOVxeQnYariyIGxknPOCvXAlm+a1sbAqF96ItGpQC2G6PtLUZ81++h++ogY9c8H+9pqSsLcEMr9EvdYMwFOeS5uHtsx7NgDmCi7jW81UqWtSKw46J+8pm5Z7TZOYysDWkU5NCfViM6Zl0sXHD97T0Nz/K35io1PNAqrZ6B1xBIdbYgr2GPzrVWpTXcQTtqq5xT9F/nqn1DFt7Ta97l5wWm1VlsVsPE/L/hXudJD0xtSKc5PHVSWmVYANrNBqsLtMk0AWRRxrahaOfXUYi2IS3aLJivPaqj1c+ROzbOME0dkM7bji1zXhm95jWvObvmnxvT8kznLGNgexgXN1rUJjtWyMXvdDxpQ+dFK//UK57v/G1+VkNaPcC5aRSuf8qnocsCO+agfXbM+L/OPmP0q7/6qxvgmcND77ZiX/LvA3j2BTWA55tnginbM4Dn4iiCATy3NvZpAM8AnjJTA3j+z5ZjNoDnkkDkB3VbQ1pleJr82ZPQRcEgWJF2qXHa3b0u6hWCuPWu8Dik0MvwMFlEvHhNek6t6gFR67E0sZV39bTpe2V4mjwp4KEvf/d3f7cxPOxVJBCw/ciiWfcsACJ15FiasvvB1Eg0cdq+1YtCdo5JPY1u0S9L4XPxlr2GXdhLmOs7yvBIY+Mlr160uun9jEcZPdoko8LzK1e/2/FsGIvxVl7tW1mQlre2CkKGxz4jR/tnBRL3yLitoTi9PWQtI8K9UNH89H7aYyIo8qmnecTwUM2kbnd/mpXhcfwbDqhHXL1ZQxpUWtpnGZuV4ZFlOmJ49JbVp4YTfHbZjoZnV4aHPsi0wBo6Z1p115Pgy2SV7eB+9beJuh1X2qZn3pAzbZUdZoyPGB7l3rylsgPV5VbvYHO6Dw86KatXNpa2NlypLMvSNFGZ8fMe28//Ox9rp3mODHLb2lB07dHK8DhPYWtlLJnHncvO387pdX53z6wWGDSBue1uiP3Vr371ZrMslqGd6iDvcsyRZZlV/qZ8m1bAGDq2zNnOi+qUeoWOqkc93qdjiY2yDyvL3nBl+9zwcxmenhnmuoHt/rVf+7VheK4aCP3zP//zl2/duvUAzy3gqRI3NGAYgr+bF7DS3p1gbW+VEEPYzcAEGBg8FzwMhwChoR6uq5wFGyiS3y/geeUrX3nXkJYLGG22bbyHM5n44T2t2LL/rQ7gPhTbjdiYqBo/jJHhkXWRKO29l6vUs7RKpzbssQKeGk/k6OSugWn8uDk8hqhapdVFhPESFCG3Gp7GrZv30UWioY7eg+y6YZhyoW0afyh9DRuhp4Zfu2AiG79DhYigpQZGQM17BEI8w7OhGKduqmh7eLYgj9/NnWGOqEv0x/AGz+mZXgVm6jPGWH0GpDo+GG37UiBHXkTn6t5ZWsjXEN0axlHXGtJqbgf9V387rs1Tav7HCngafu65d+RnCBJ63hL3NE9EnQUsCgw63g1vIQfHmbZ280vkZNuae+Yzkb+ggoVsL+zZ0M26+PX+gvZ+pxssNtTT624k2UN+G1bWHvPstZ0FT3VmtMP8vYC/80u5Ayi0bchEOdbRRF7ej+PbNaIhSmye49Wz0cp81DF72ctetoW0nv/852/Lh8/gnd0ItdWRzm9+F/Dxrj3nunan6xR9KTC1nx3LAvY1pNe+YSNXp4R3FfA0R7CVy7/+678+gGcAz3kuzQCe/3SmCgN4BvAM4Dm3igN4Lo6dcNFf14sBPN/ZcgcH8Fw1mjh/3lO6SuvrX//6lrRMZVUT/RRH9xjQC8K4HFGr/G1vW/SV4Wm2vR4CHoteC2jXcNoR6u6J2rSX7+jB1HN8xStecdt+CntDbYgO76AVK25fD+p3ozPkpBcEgm9/8eg9sqAMD31xg7YyWfVM8ORsR71j+qKXc1mGp2wH79ZbXvfMUBYunPzWiyptjFz0fOivic3oRBMpZZrsl+8tE8Bz9jynUsVN5iy7UE8Z5qL0eL3lHhtiyAlvrAyPLAPvOmJ4uqmisuLZ9h8v7mtf+9qmUkchrTI8a2KvsmfMnYOwIFZC1WtE9mWu6kGu+2E5FnuhDr5XhsdQQT1WdK4sYENathOZl3XpQtJiA+Si/sCAynx1o7ojhgdmVH3Y26hNwOP+MWV4sB0ycDxj78iBbrzH87uvjgPbUGLHj3t7mjf98v/V4Y7t0b5KPT8M/VIvamvL8FTuHbfOF2XD7wKeztPej/1RF9C1JtFrsxuqXPdCK7Nehodr52qTtis79ktbk5b5v9/rusN116Y7MTxtt9ervMpwq9utlOz4l+Epq0YbWoHGGO7ZOcLkPq8MsiEtWLLXv/715wDixo2bk7R8ReDss5/97AZ4OIelMVBf0Y2uWi3Q7P1OPAbcCVNqcaXTVSoUokBLo8pCI+BpCKT5LF0gndAqUhc/NiTTcDcfoN5xF4saGNvGvV0gSq0aAqMNTGCVuHlLLM5WHqDQzSWwzYSSpK+RoaGR5nzwfA3AnRieGtWGsXrdxbwT3r5h2JRLQ3cYDbciWCndlt+vRmgvB2QNlbRUXB1sCKE5HzWi3Fsw0F20G34thezix/PVD+RrSAsZWinYdjI2hk8AU4Y6aQNgyLnRs7QKeHivc6Y5TOiEn3MulO9uqStj7lgxZwt4Cjyb6+I9fNYKPIE9n7fq0nnesW3OBzIyNNQ+uoiqz8i9G5S2us6FrnraSh7Gw+cAUgUPBSProcXN4XFh4zc7OPPD+7vDt8+snWJ+NG+rYR/lzrx2nAApzeFpjl3HFqDi9wvyumAW8BAmdr40R67ho4L9hpy5bk6e48m79kLGBa08vxt+GmLFNmnXexYcMm9aQYEB9ls5dbfwLl8NvTVflN21/TmqTFzBhs/qeFYWrCP2resOn7v2dWy5xzFrv5iXAu/mKRVccs0YOg+bYlDAsxc+BTS/4Q1v2ADPM5/5zDlL6yowzwCef9/EOIDnXBaNkw/gGcCjoR/A8++37fY9gOfbZ/ZiAM8zbjvAt070AJ6rQClX+IxHH310Y3hIzhXlFjnrHYOURfJcyz6UuXHB9G9rAqtGohQy100+1MDi7ZhU2pAWHoqezcrw1CNtH37iJ35i82yawFsPidCEHkIZHsWNItcj9h4AQqnVhrFoq9Q9zIKbOOKl7jE8yFqGB4/b55bh4Lu2m7/Xw29y61rloly7Z0jp1COGp4mgepe81/BB97xAVvR5LyTA3+qB9VoZt2JpDSFUL+w/OtJxpl0+t/uYNFxT771joOfL+Bn2agik3htjpFxgTNaQVrfyVxZ4r8qez3xf9RlK28/RFRmMhnrK8Dz++ON3ZXgaimSumWCOrshE8XlP117PKJKpkxEpw4N+r6eFe9/K8KhjjJv9XKsO1ed6xN2orSGQvne1T/aB31SvaZvKxu6ZUrz36kjnv21DR9RB2tZ2NKRXZrbVO2V4GvbqOX8wh8qr+1xpK5kPPZZgZRcalmlBRgGsfaMv9qcJ6bW7sIfqCL+1Tch3td++oyEtwpiyGWu42na0ksm0AP7musFzG2JdGS7lVVanBQ9leJCPMoL1adJ6mT/tSdcW5ule6kRtnAyPOlN7TIhWGSmTrpXM+2F4rhDo+KgPfvCDG+D5m7/5my3bvhOpNHnRa6nIfs6zq9Beo5wafxRMCp0JJs1YarVGhQnrPSiaStLFQoO2t5CWNn/uc5+7TW7Aj4rX/gg6+JuKzd+bw9Qy1lK6rQpYQ1oCni4YLib87qZXrYroxnsYRfvfWDjfZ6z2KNRu7lXj7MJeY1mGZ83hsZ+0R5qdMS1wom0apVLLVd/mQPTzNWbu2DB+6hHUePNtqmtrGMsxbYjGPCraUKPacJtjS/9blttqKgEPIHjNYbJPtNO2MgaCXxYCwQzGU3lB43tPqfLqJu1xvgG0Cni7MDZM3FCsoUj+brvpp4sZ13VY+nzHg/baTgBC88I6tgCeVmPa7lbydEGqHSkQ6vztePcML9qmfSnIK0tJ3+wz7+pGddo85odVbV3AGvZoxeG6YmvxKAAAIABJREFU8eCRc1IAf9SfhuGpuFMeTStQt3hPNzItAGp4C122z1x3g0n1imc1v0a5NJUA/ehWDHtOrbZ/zzkhTFyQ31ChfWoYthvyOT9oo/OX7zeVouPZ69W+dG57jfOqA9sKtILX6jV2Q/1HXwq8Os44Q/apjhlrkPf1c+0U8+M3fuM3zppODs+EtK4I/AzgGcBTD1bQeJS0PIDnu2fiKsMzgGcAT1nTATxP3xZzgLBgYADPeWUtPwN4rgjA3Otj3v/+92/78HziE5/YGJ56IEcMT9F4vS6QaxOxRLL1ImBKDDOU4eG99QK8hu3oXj0ie95ThNzN2uoVN9GV6he/X6q8LE1DIGUr1n0/9AD7eUNcZTt4l4xCq9E6ZnhNUsX01zaVNm7Yo0mRPAdP0LbUW6wn1CM26iHvVULwLPfbacigHhRedZmisnQNV9ZzWhNd6+Hp1a7hLfWoDE/DHjJkfr+nauvJoYN6iFw3MVJ9oZ2GLhkL93Bpn2FMDA3x7IaA6gn2VG1kbRJyN6tjsVTPu49U52BZENpkHxv2oP+2lesWGMgQ0DdDkWU7WmiA/qp3pfFXhqIs6zrfvbesQFk65KBOtm/dY+hIf8sCraE0dbsMB/20So9+luFwrjQMzZjtVbVxbxkhbR739iypyqwhrepFwxu1nZ2n3YenYbhW/ZRZq90tw4VMZf7K8JTVrQ3i+cqFa9+HzsvqdFxXG7wCPu0zIX371z6XQazeeQRKmTt0QhvK57X96EV1vja5Tl2LZXw3/bJv7XPHsv1qNfCaVtF1p/vwtM+E9/YYHu0UOvjGN77xrNm3bt2a09LvFdgc3f9nf/ZnG+D5yEc+sinMXg5PJ0jDO3tx1Xo8KgCK1BJHJ2EBDwuYtDTGTAPWxb+L/Boa6eGL7TMxeScb6NrrntHTzb0MAdC3AgTlwu9+vob09kBec1u4v/FmrwsKSie39BPDYTgE6r05DdCyjd0rexZ/39H8msbGa+QFXYxZFwgNEs8QONCWnrfGezQkPEdZYlA03Hh7NVzKqyEt6GCNUIEsxqIhrS7E7ScsVXXve/Tw1m7GsAfjKh+Mjgskz3v44YfPVIm2NS9EUIwsqu/dcqC7hQMKBZiMm4tkz5VCp7roqcMNXdbRoD01sO4EzvdsH/0SCDEu3VSyIa2eMVSHonpeUKguMKbdAK4LBvPWhYc5KEAB8DmGBTwAM/tXUFDw18V/DSV0HBzP6vCab2d/WLSsEOJd3fDR9qMXLki1O92NVweoeuc1eqL9aOl2F8L2Zw3vqQutMutcZh7UabGt3SSUz7r9hm2rDa4+9bpbDHDt87uzNG0sMGgfOobNtauj2dBzd1pWb+ifQGhd0xjbozCb964hKsejDmhtc6/7vo5/7Q/3NI8SfS6g8xkAJr/XMVemzLnf+q3f8vYBPAN4nn4mggE8A3gG8NzazMEAnh/dZDGA5ztnshjAc7FaDuC5KuRw/Jyn9MaDZXg+/OEPbwxMkXmZj6LVhglK6QJCZCAaBihVfhTSAu1Kj5fhKdtRmrHe4ToEZakIXfhcMuRF1d2cDwrZn4a07FuZLCZO92epvBq66wRrqKcsSLPzkZHPos/Ku6WfeAd6drAGTTDvPiZ4ynsMT+XiNX0rPa4caEu9Jsece9nbiB/e39BYE5UxtrJF3dCMMbASRuaF3zxfDx9WQnao59UQktQDLwvA98vwQCeXRfM9eoj03SNA9Mz5jdxlQdD9f/iHfzjrJ+3aYyjXjerwZGVIunkmjJb7HvG5XmuPDSnbU0+R99qX6nzZAdr493//97eNuR6nG+8xNqXuu/eOLA264HP5bV86rnjlMg08Q9bA96m3nRfIWh1DDjI81VPGTEalfWvospt8rqH07stTwNMKtFYsleGR4WwYumxVQ1q1QS2iUI+aAO91k1u7KWoBe/W5176PZ3X/s3X8/X/Dz7RbG16WsnaHz7uhoc9p2xrS6jyFGVuZJu3HETNZhqehJ695b8PNPh8b2oTyto+x6pljjn/1me9rL1uZxvOb8G77a4877/p556n675ija7ajY9XIgn3gO+o2DM9v//ZvD8Nz1fisgOcv//IvN4WpQpauLp3uQLJwNIejsWQUuNR6Y8NSmTWepRALeNrvKhsK1QlDOzSkrXJ54IEHts+PDiJkF+UCBBdIDSH97LXGm+8UCDKRangLHryP362i8Z5SyA1vNTTQHJ4eltpF2wXa57GAO17r7qT209DFWv3R9jshASu/9Eu/dPYn7i+IWsfKPrOYuekdC14rTPwOuqbh/cpXvrJVTvC548zmjRqnFfC0n924TaPCb0EH7e7Gi/YBOSkj9MuSc/ph29Bpq51Wubf/LPKG/gifGcZjDNURDHBDHYJx3uWYdePB6kg35OO9H/vYx850mH/m6qBHjz322FmzCtoLYHrNOxsWdcwL0pGLYInFdN2o0++3/P4FL3jBZicKeBquRKbKuECoC0RB1GoP1zJl/s792jDGsPZMWWIzBO0FsKtcCuT2QM0KeAoq0PduVteFzn6gE37esEftg45ZwWsXaNtQgFwgsYZgXKQdMwBuy8ddqBnnhvp9Z6sMlbd/63YKDbc3FFvb2bbVPjT3p5sT9n76az+rw8wtv9/wc/tJHxz/Oqlda9BTZdTzw9atQY4ckoaqVzvvmPXQ0re+9a0b4Ln//vtn48GrAD8DeM6rbvgZwPNfNgCzB0aYyAN4zsMEA3gG8AzgObebA3hu3wttAM9VIJMn6Rnve9/7tn14PvjBD95GUzuh9bhoQlkJPQi8qiatgpD1EEDFMjygbz3nNYzTxDW72j1MjpiPleGBeTDc0c29OHlX5qdeVNkhElV9j5VJeBA9b0kgsIa0VoanlV0+s7RxqfIOLbIsW+J3W7HUxNZWu+glrN4e/+/+NB1P76U/hpi4lrHj/a1qcPyglV/72teefb2U8aqmZeyQqZVNtFu5dmxpp6CKpGPDD4yT+sYmkpVv38nzHYtWMDV0p4dIu3ty9p4HhicqU9KQLN6qYaKOq96ybSjDQ7sJ5fFD/xuWs30d23rHpcbRBWVGX+rlwvCoB91g0DPgeI8hAca5e0zZZp7fUKLsTb1m5KI3ynVZw3rFPQaF/jt/YEe1EYy370bW6mfZmp4iXn1Z2YG96tCyNIxVk3bLfMhk8IzqxZ7prV53gVvvPapMYxzKOvq9bryHjjSZ33E1oZ73alv9W2XTsJSybIiybUUu2uAytmU7YHgc8xYXtMpw7X9Dsd0jrDrb6xZgdD56D+3pZqGrrVxD2LSHe7pJoEx2UwyQtQnvDVdWl5tWQDKydqoM5Z2W6ermng6XsaM9f/AHf6B9vfmsZz1rGJ6rwECUpT/taU97gGf9+Z//+QZ4GFAHpbHHtfya77VUkP9zv3FSlEGDiYJ4jRJWAbrwNn/A6xqV5vOwEBQsscA0VOD3CYN0J10nUBf/GkIXOdrV85acFDzX99SgOsHsW8Nd9F+D0fBAJ1gPImxJa/vfKrWG7VbAU0OyF4oUrNjmn/qpnzobBsbGPJeGdxoOYOH6mZ/5mXtSQah45do8l/aNMWiOhi9o2IfYvgasJdrc2wNwudYAOh5rrpI6zuc+k/5rVNeQrLpG6IyQGz+0oTks6JR9KOAh90i5AnYa3tBwFwiwmDnfmgvRnZYb6qEtf/VXf7WFtATtyMDwG3J88MEHz9rNGBTYNl/Mqi7agBz5KeBpH6u/1Sl1yTlI3817aylvD9Uk5KmMG3oGpK35Kjy/9qjhOu2S9shFbs1nEVAD2izd7+7ojItggWvHac3taJitYKabhLYyq3Oz99NO+1nAV0exZ9s177CTsTaYcTZcwzP38m2aVlBntGPbUnTk5Tg178zxt3/Nb8GB0Q6hB/azeZTNBRR080y/13QJrtedprt2KD/63xC4jkbH8yiHp7YJwKa+oKd7qQHqm/2vXrSfBTwFaT4fO/COd7xjAzzPfvazB/Dc02pzcPMAnvMQBT8DeAbwuEgP4PmnszkxgGcAj4v3AJ4BPJfBHE/pKq0PfehDG8PzgQ98YGN49jZta2eZBHpNe0nL0pF4VAIJvF6rBdZE1yLz0pT1FPRAy/CsB9fVQ25IC/ZCD76eYjeM67VIu14j39M74PPuebGePdT4vgie/rcSRnnyXPuJV6tcaX8rZPaUbaXTjzyKesgNgyhr2mBCLdcmZPM8+4b89WqQg+GZVj6sbay3CBUvc1APt95yz+jpeUsN3dFOPbuGfXg3CcZ6g4ScmpRq25ps3n0/lDUycQwaAmlSZE9LXxm+hitpt6xGx7YhrYZ9YM7U0zI8TeBlDjnO9L/eomXpfOZc417324FVIrzLD9eGMRu6ZE7JCBXwlK1s0n2rXZSx49u5Sp/tW9lL9Mv+lMlCT9XPhnfW8HHf2dyz6rYePs+XyeHaec68lH2sPqNnLYKQlWuf78RwNaRVZrY2qJ4/7dwLdXVDvTJ3XisDZcMz1Gd+q/O0oWdR+b3uw4NcZM6q28hKW9Bjb1Yb1LFFdo4DDI/PLXvV/jekV5taJrY2eA0T2X8+12mBgfKYio5tx62pBO1z7RdzwTZx7ZjUfstwKdcy670ui22beZf2Fabr3e9+t4+5+eM//uPD8FwGbd3tno9+9KMb4KFKy4Eo4Ok5Li40KHEXyHWnUZWcQTaMs+7y2QVfA1CasYa8GfJMGpWkG/KpbBqMhnte8pKXbLRmFa/VaAULnVTdzdWJ2gWC5zWWvpZ+2tYCnlLlBX9Ur0jr0gbl3cnZfJaGA+h/F8aGBF72spdtBhDwVxkpt+Yt7IE55CONXUNAG/dK2nluQ3csotLxXQhbjcYi7aQnBGQIsRsski+moWOh6gJ48+bNDfA0pOWCR799Jm3rlgvqLL+VRfW3IR3k7vEbjNPR4ZHtW/vMYi6oakigVYaAv1Y1Oh94r30mrNb+2yZk3+0ENNQsRmy8KeBxDvNs33UnwOMcQY4NSTS0sIZBjqoCC4rsG4BF3QOMNZzUxdnrVe6CcJk6fjdXCf1VRh1b9MA8p/ath/wyzuoRY9dckL28O959lN/RRZJnKsuW33dcG7Y31FMgy7uQYUvLbRNjrn1Gns2T2QM8zclCRtpLnt3NJn0Xsis46eHGzFvnarccwBY65q20bNva/zrEzeEpcEIerl+0wVw1dEqdr91dc7uaq9gwk+2sc928M9pQB65rbncOR04+qyHwhmWVI/bhve997wZ4nvOc5wzguRuYuczfB/BcnK49gOeHz1TmiL0awHNRrj2AZwDPAJ7zdIABPAN4ijWe0iGtATwDeIbhOZ+uw/D825kchuG5AHPD8AzDMwzPZaiTi3ue0oDn4x//+Jdv3LhxVqX1yCOPbJQgoQIHuhVLzXDvWUirSPwutKQ0I9Rdyxq7K6b0JdS49Dj0Zqu9pP4aJlirtBruKdVISazP6qZX3XXVsAwMR/vWcE1zcxqqa7UEfVmrR5APnzVnZK8arQcRNoenlGnp1DWHhUoYKeTmQFBRJf1LSMjnlYpvGaifN9TRfB7CFJbHrjstd6fa0saEEsw5KD3eHJ7GyWm/+sYY2D5k5DXeZUOU3/jGN7YQT8/SMkxIv1sO7/i3Gs3wAL9p256eNrzFs3u+T8tdkZMhHdpjlSKhq56l5ZjxLK+51xBCq12aw7MeHqpOInfzxbj281bg0U43Xuw40V/DPsjHzSLXXCXnfOes4Fn9og3qfMPPLWtueKcnarNh415Iq3NhPTxzbxfehl+Rp7toN/SM3rnNAP03bMQYuY1BS5fRQd+95nB0rLptRvN2WpnVM6Y6B8s474VY6FftF/f0/44P76rdXiubtE3qWs8Mq63tnOVaG7fH8Gg/CEv6Pu7TzvdQzY5n0xgce/7u85o72pwy56p6DlA1P43xo0qXH57p/GquHX3f267jKD+r7dxb+/x7t5BgTjmOrKne02o05UOb//RP/3RCWveGte5+98MPP7zl8LCFvkrfpKp//Md/3B7URGVBwTrR1kWysVGVqkdLMHF8L4pq/kQTPvl7AY+Kw3MKLprTUgPDAqMxQcH8fnN4MLYquMcm8P8eqqlC0idzm3iGpbsulj6fNjhxm+jZkeEe29rE1ib/1SjUiPbIBZ750pe+dMstwPhrKF784hdv7diL4XeRP9Ia2q9BZTH+zGc+c3Zrd6nl/4yfAKOLTY8goN3qArJSXi1Lb8JjS3q7RX9LXXl3j5NoQm/3ieqJ2tUpF/kmZ9Mu29m+dK8WDKsGlTbwN408C6nx+q9+9atb0jbtMZeopcvdh4f27AGelqUzDl0Ym/dgXhnttg3og2PDdXNgaqQ1wtiBVi924fW6/aX/BQCMgfLDKfC5zBntQseWknnzZJiP3WG3AMvrddfdJi3XORF0Ik8TuOuM0UfAMj8szCbX8zx1h2sBIvbERNh18SuY41ndV6iOxl5ycm1Wx7Xzv0nH69jvjVUTmHl+QZVyrJPWpOWCgoKctY/N4el44ghob7qXFGtK557taL5Xd6u3zfRF/agDJmiz/3xXJ4QxY5dvAY9zs/a4eUvNI61tZm52KwnHqnmTvKNjUsBT56Sb3DbvznGmze973/sG8NwdwtzbHQN4LkJaA3guDqHc06IBPOdHNghqNMgDeC4A3gCe88IBF70BPAN4tBkDeO4Nmzwpd3/iE5/48q1bt85CWnjsepRFqa1kadWQlDwTXJpYhNtqAdF5wwB8pztVet1wAJ6otHGp1VZsrSGteki9Lm0MM6MnXHaIs474AWUDfrxu2Mf76YshA9pWGXWgeK8eTjcebHiA59vWVmY1pGVb+N0QEJVM9YRe9KIXbf/nWXoMeKOthDsCNI5fNzrr2UaGZGAPvvjFL25eU71Oxs1qGfpg++r5l7Fr1R1Ur8zEGg6wL2V+unsrjUEPHdtWtnR35W5upp7zW/ah41mGpzKjDeom3r5VINzTUmbYGFkxKtQMfXKPzF+vW8aMfsmClEVoCG/dDqEMT8uXZSMb0uO6G2T63Pa5nn+ZuH7eTSQFPPV+lTFtsL1lJltNid5oY/BylVEreWAu1QXnqfOjB9I6Xg1XosuG6MrwIGtDtLRTxhbdlYnjt2MO26MelQVx/thn5rxy7YGhDbd3zKpjR5/fqSy79rul5bahFWh9F+31fa0aLatJX7QF6LU2mznXUBpMiOPG+NjebjnQHdGrz40stAKrDFfnbO9v1R06KXvJWGEndVTKEDmvymrV1va9zHPZ4c7T7ibNd8v49Dw85r5th0303drasle0+T3vec9Zm2/dujVl6VeFfv76r/96F/AULFQhq4QCAZRFCtgJr2Hj/u5I7CA3/opS1HCrZAy6FHWNbanVHjbJu3mXbWwfqpSNH3ch+cmf/MnNkEpj8/eWYhfwNNSx5uz47oY+MArdpl8DUwq1+3v0FOZOvMb/X/3qV2/UOv1/4QtfeNtOqveiJ+1b26kxQw4uooCDxx9//OzxNZD8n4VKANAcCAyQILkl2gWwUL2CZxYm3928iBobFqfqZ09LL2hvfpahiMqGcXY8aZs08wp4HAeMpiCK5/VkZ8ZNI49eq9ssqD6XPnf8q6u266ik+agE2rn3PSO5LeD0oUelFJzaH+7pAum8aA5DQTr3NlRTu9AwQL/fucp37X8Xf0CFz0JflEv3p8Exsd2GKtRDD2rtorUCnh4V4oLJAi4YRf88MLb5aCx23VPJ6+qvsm84zWv64Ni1zwUC1cnqdXW5Wyw0JLkCGPvWPDTbt9qFAhsA556OdO8d7IP5MszTHsjaPbPIndw7hZzvNz2gOu91bXPXjebdNe+moejm/aBT7HjOD30TtFQW1W1kvZejg25pR2qD1q1BOp7NF0VOjmMPNu5c8/mA6Xe9612K4ubstHwvK9kd7h3AcxHGGcBzXqXDpBzA8983WdSoDuD59zO5DOD50Q38DOAZwFNwOoDnisDJk/GYAp5HH330Ni/X95Vd2KMZQdZrSEtWBA+tWfFNwqxH7ecg51as7NHGNTD1lGkv3nZ3VLbtMBJ6FKDr0vf2s5VZTbrtglc0rvdZtkrPssmJUvTdeLBecBkevCg9szI8zQuA0tcD+8Vf/MXbDm5tGOBIX+ot1psy4Y+/N/mx1Rt6wXg10v7oRD1CvE7PaOJaWXJteGBleGQXSOyVBUGnGlqzrQ2N3SmkVdawO7KaeFoWYPWObc9RlQZ6qqcIC6nu8JxuUFfPEZZFIAkzpYfc+dX3dcz7eTeULNvDu9Vx3utGeoxnEyP3wmNlshr2aFVLWYCjqpZV/+tFl9UpSwkraz8a3ioL0g35YA+VmeeC8R6e4Xlw/N/5iUyUNfpkEUaZD66d54RUPXiVMVAXymTSNtvc6qV1ztEf70P/u5u3feh4VC5lBxqebcVSGR6eJ5vehF7ab5i4zEf1n3Zpp5qE3rbVNjE3DQFzrXx5ZpmsVmlVz7vxYD/vPG2fG9rdq0TTUWsidDchdM6X4ekmhK00bAShzDLhVu1XdZO+l+HvzuGNLJR9ZjyUbYtItJXrWVpzeOgVoZ8Cnr/927/dJn2z5ffKlTtZUIr11N4uGE7QloHy9x5Z4P0NB1wmh6dGmDahlFKoXRhbEklooZVjitJFmv9LVzfUUSPKJK2iriDCSVwjyQRuqK/GTxmxICrLHjDZxQKDb/t+5Vd+5baS6OY6HKnIXm4A/RS0Np9lDT26ELQsvYu/C77ULKDA6wIe5O8Y1MCwc7Dhl+Z8tC81kLS53lVLP7u1QsF7K3lcFLsQcN3qoBphn8N4uUCsZemtNGx+FgbPsSWsspf3VWBTY9uQV6vv1oqbLgxf/jIFmOeMnWO7hmib89Gt8nVseL5g9gjwNP9jBZH9TnPPenhoQyAd2y62PX6AfAzve+ihhzbVQNY90LaAx5ALi6Wh2IZAOk9ZwJQX87W5erUbznnu6eLcPnQX7W6tUNt0lGtIO5RBc1V8L+8p4KH/e0fCML+sTGuVVoEttqz5Kep8wzsFPMxRnSKe3fWiII+wr89qP2svC9q7Y38dlqYVCHhofx3w2irut33ojs8t4CnI687Z7Wedjh5+23mNfhTwMG7a2AK7VlSuOU/OGwEPwOqP//iP1e05Lf2K8M7TBvD8302UA3j+x7ZA6r0N4LlgKDvnBvBc7FsygGcAzwCe83QAfgbwXBU6eRKe8+lPf3rbh+dTn/rUbbSu3kXRaCnzJu3Ww6GZzfiXCWliJNcNe+kV4fm1qkevoFU99RRB7PUQ8P66V5DP7ZlLnOmkp1YELjNE+3tey96BofUueNbKcO0lvdWLbOiunhZef8/K8TntM5VYUrS/8Au/sIWPaHcZnraBZ/p/vNc+V+9Cupb2lNXwXvqp14ROmKjO38uylBWoF4UetGJNr7UMD8mieqNrMmBZGq9LH/NZN+VrP1ulUmCrfvG7elOGT2+04I/nqf8wRj3DiT6qS01Cp21S//SxYQD702TIJi2XNSBs2xBQzUKBqgeA0m5lSl+aYOp3y/w0DI0edN+ishplTdYN8Pb0tvtKdb+hhrTKAnCP/2/FYRke8u784V6rcZCXY8BYWaW2MjzqIM83Cb3jXIaH8bLPyNlrZLQmbTteZXjKdpU5adij/eweLsq3Y0l/uw8R8t07DLZsRxm42h3eW51XpmViaYOsS6u0Wk3J9xruacXWyt6tNki7y338rSyQ68nKxK4J/M5zfje5eS9EXRtMO113WnXXMSNsLYPWA3/XKi1spO3FRtjPMs5ddxopUI+wxX/0R3+0MTw/9mM/NmdpXQX++cxnPrMBnk9/+tObEcdAOFA9PHSPWqQd6wKvsqKQpcT9vF4h90jNNxzQPA8UpO/2fTUotIOqAMFK4+Hd9IqSQCdGN6er0Srg6S69AoEai1YvKYsukrZ1BQJ7zyrgaa5SDSSbC7po//zP//xtVVoFPDUYjR8DVApiaDPG00ojrvcOA20IAI/OBZVx6oKH3Etja5RqYGo8GVsNErvdqm/Nz6qxrN437MPnGBv7Tb6R/azB6268to3fjc+3OrBhn1LVgos1h6dhWfqsXnG/cuohqe1PwwEtae09gN0CnspG2dFvy6/XJHRDaV086oyUvaI93Zla2dIPwS+/exhiwTnzTJlhB5znLK7qSLcZaKiHeWc/W6XVHJ5uB8B3HVuuu21Gd45uSEvAw4InaG3eEnousKGPyg45m4/Fd5vDtuYn2eeW4jextc4Y9szxrBPRXbMtn6ePBe+8x2qkAgbeVZDrnKgNQ77Ki/Hy3S3XBuQIeOqkrHmUHcNuQlg9rW1qjuR6CLV63zBet+G4E+BpW+0/z7FvtUc8s8B+b21tlVbXHWTU/qAnDdcr7+ZkNURZ59K5gi36wz/8ww3wTJXWVaCd8713BvB8bzO5ATz/7UyrBvD859u2QxjA81/P9KKL6ACeATw6EQN4BvAUjjylz9JqSKtJy0WjehR0StQMom0iXMNB9RxAr93ordS9VF7DHiB2UXvPISrbw7tF1ICU0uBQvCaT9vMyUGUBerTEGpaT/i3b0WfWE6uH24Wh9HgZHp7ThFnlgrejx9NkyFaFsNeOVPZP//RP38bGNOm1lHg3vap3YR94/mte85qzZvBZPdaGPZQ7z+4GgT1LrIxdw3hlqRqiLMNDZZHeeDdta7/qHa97mJQ2rg7rOdKe5z//+dv8bMWLnjjv8rp606R7xkiGh3sve1xHveu7+SxH+7PQlybk9jnuMcN7mqhcel9dbeiyfW7VHX3b20eLeWNIDj2Q7aAtZQiQk94uTJh2ovtllRFpcjKMo+OA962uuiM671or7joOZTF7hpsyaliddrk/E7rfakLnYxkenqee9jgY2tSE1lZmtfCgybDMHcFDGdoyIj0mRGaV93T/J2R1tA+Rc573Nt9mzx7Xvvaa8fa7tU0ry7qOp7rKmNd++u7O0zJctUGdN9pFF1EbAAATxUlEQVT3hmF5Fm11rLi2z9gadbXFMl1rGnpeoxWOwwMPPLAxiD1mouPqGlnGx+c1jFVWqyyVc4U5/vu///sbwzNVWnezlpf8+6OPProxPBwe6kB08feMGR5Zw6kRQYk1EC6YDiLKqVHqotVseSb53oKBkvawUem+UualT3l3cwM6uXpfQU4nWw1Bcz7at9uQ7I1zLMu9zce4E+Cxn5WFMvNZvrsbfTVPgAVbEEkZ7lH7Gj/GyHcS2g/HiQn/y7/8yxvg2atMat8bIwdkaIQ1+K1ychyaD9DrAp6Wpfe8pRXI2ZcVFLSypSEBFzPa4jlpttV+HYXNbH9DdwU861h2we+C0RyW7q5cA1tQSPv3AFIXjoJa+tFx0CHhGXVUBGq028UDPVA30QWBCW3uxnGl5xueK+A5GlvGwLABz5RRrdy7GzEbDKqHR4Bn1X3HinYKIvitrUJe3VTSe1hctVO0zZAmY+k9AB6BByDFkCFzca2Wsh09J60hyuotY+Y7yjL3WvnSrwKehvQKeOp0Ftg1vNX8FN5VkN+QvPOjgKe2qc9xTjmm6JeyYBGvg+Fza4/rOHeDwM7RVpC1kqsgh3FzDSvg4Vo7vzqdtrnzsbpJ7qQ5Uh1X7FcrX2t3uwYdAZ7eox4gq7e//e0b4Ln//vsnh+eSmOaOtw3g+fb3bfEt8BCIDOD5fhUawHPB8Azg+V+3MTwDeC6OihnAM4BH6zmA5yoQyxN8xoc//OHtaImPf/zjGw1Y76IJqSJQ0PTRZmYsAH4fz0lU3GTIUuWlFnl+kXmZpiLvJqMWXa8Z895X2rAi63f1fPm7TBd9aUjLfoHKj6hVvu9zab/PpW+lXJvA7TXgSm8Rb8d3lAJvwhwUdr0ikjbLruih1KMs86F3gXxe9apXnYlmZez2VKwJzCRyusmd39/z3huirHfVxFaYKEMuPXixzEfHuCEQ3l32o+GBysSQVr3g0uO0p1V39S7Vo4YqaU8ZPv4vnd5247UZHuoeS72nm5g1+bFj0CMXWpXGPS0wqD53PtfLrj5XRnvXZavwrO0z9qH9b38acu7iX4YHZkU9h9WRaeJ4F9vX9tfzX+e1+o5+ap+YcyTD81MWwP8rW+fCEatFP01+ZT8qGR70THnxrFbaUdlje7v3UFkRzljTLrS4ouyCDBXPl9WgvSYpy6z0zLi9saX/3TOmYT/b0DB0bXOT7lvJtFbKNsRT9oMEa+XUcWt4Z00NWMeGtnUfrdoy2uRaRR/VybKxbXf72fPvaGPD244DFYC+uwn4raZcdapj2HD73uaJ3KvuM1d+53d+Z2N47rvvvmF4niDWOfv6Bz7wgS2k9bGPfWwz1Bog7inocCEv4Cl9LCuiwqAYVj+UNsdIdINAjQ3K2XhzQ0t7/W2eB3/vglGA1JBWJ9uaXV80bl96DlMXglafFTg1pIVxcvGkb05C3tsQndfQ/t18ygWyRqQ5AoDJxroBQFK+tNUJ14lXg+fnPPPlL3/5Bniad7UX6inggW5nw8Aapy5Qft4QZWPmBXMYdhdqntvNKRtOcdzWvADarS61xNc+8LeWMhfA+C7kYziIthc0d17YL4BcARI6KW3exb+hD3R/b3M3nuN8A8x0rHxfAU+r7/h72+Hi3NDVel1gWiPfz5VRAU9zeJBbw8FdzJGXz6XPtQu+gw3d1GFCtNqFlt+X9r9buBU5oJ/m6jB3BOS0rYukY0vf/Jx27YXYC+wKeAoKBDzKjBwb88e6wWJtGWDMMWf89kLPgiu+Zzt5R3f45v9Htsr+1DZVtxvqOcptKeCpXhfI8cyGopnzthcAW8DjnOz6Uif6yDHrWXiVVVnnOprMx27X4HfaT/qgDqKzrTK1na3Saln6GlY/CokB5vzb3pYUvEd7zxx/85vfPIDnKkBOnzGA5/xsIH7qXQi6yvBwPYDnXFYDeC5m0QCeATx1opqrNYBnAE/XlwE8V41g7vF5n/zkJzeG55Of/ORGrTbeuNLVegZ7GxL6eg0ASNiTxxvSKp1YT6PecfeAaJ5EK5bWc0zYY6aJ1bYHqrdhtj3Won2WcWl4Z/WO66G38qnhDtqi19KFsd5y+0YlAHsJ8QPa1zPjOXpCeNR6P92unu/g8e0xPGVcugmh3g5tcJy4LvtWb1dPm7a4JwleKcnGHXuBYZMhkZEsyproqCFoiWs9xVaCNPmzYQ/ej/zsK7LZ8yJLodv/hkCQbfezsW14fnrQ6LLvoU8NH7WfrS6EDjdcSeiyp17bzu7VQrHAHlPUKq2VAaoX6caQjJn70/CePYakzEdD0p2nZUHoo/OsbB1jUAay4Z5WthDGUq8IYxn2Qff9vAxdGdQeybGGBhyrMjzI9Itf/OKZetKHjr9yr1dO+/f2yCqTBRNpFRxsT0OJa4GBYRB0VRahAKnn/HU8284yjupEQyDaUPvRcUZvbUM3kqwNLMPDs8r8Oud5bxlX5w5zYq3q3LOvR4zzXnI2bWhCctujLjcMzf0NRTekVVtT29zPq8PdhLCh9+p1Ga6VkWs/G+psgUwTmzvO6h1z/Pd+7/c0qTcnpHWPwObo9pald+PBbshXY+6E4ncVsgYJ5XSSYLxU0AKe3lPFq1E5Ajz1oAA8pUSJhzdsZL8bP+4mZpXL3kK4MjyGNMr2oPCVRScVbTH+jkwNORTwdFJRQWTIBcDj+3hO4/waxpa93gnwdOL14DrHjf5oFLnWgNG2GrMCHitH1hwextn38dtJ3HBl+98xKLBpuLKfN2ZOOKR9Q37+nxCShlLZMTbrJnkaS8MGBTwukvxGl5VR+7gCHt6lPrT8nu8a3mCR2DvzraFLQh0ubu1/Ac9qbHvoq9WVjBlyciGrvJQ9z3EerYDHBanVZ3VMGN+G+hoqaDUaC4n3EZZQr8ipEvCQJyHgaX5WgQCLv3Zo3TX6CPB8/vOf3wDP3rYM1cEjwNM+48QIeJBzc2wKeADg6gyh/QIedbN5O2s+ou0qoCrIK1hoagFj7rxDjoaBuF4rannHCnh8bwHv0RlT9O9o48WmEjQsWUBUAN5qv4ZJC3h0zOhvbTY6IhhuRWUdytqdXldnm2tX29x1qmH4dQ7Sn+aD2fajpOWuHc5N2vDWt751AM8V4ZztMQN4LiQ6gOe+bVEcwPM/N8XQoA3gudiBdwDPAB7nxQCei7QIjMYAnqtGKVf4vMcff3yr0vrCF76wJUn2HKK9aqyVAq/XWPaGz7tHRRmihlNEwS1prXe8emAiaNiKemyPPfbYboUNXqSeYz3kPrfP8fn83tvMi3bqTdBOvT2e18TAVghwXTradzQ88rznPW/bTIz26v30vJqGfbp1+zrZmkyHh1h52+9S6606aw5Tk1ltc8eftjWpsl5h91iqR8Xzyyg4/vWOSyF3nOopvuAFL7iNXYDh0etlnNeQFm0w/FaWElnJiJQqry7LkPjbdtSDdPzV81Lf9XbLUtJnx6HjCVvTqkifyb32q/sO8e4eCePJ9ryXzfr8kUWonqLPPb6gzJ/9bKJ9x5j53SMB2r6ylFQUGRIk9GqCJgywcxOmR1msYUzbz/gpC8N2a99oq8w0eubY8syG6O0bOiPI53ovOb0VpD1LC91vmK360Mo0gIHzuTIqk9UwXuev85F+a2voY0Nd/L97zPgumEQLR7hu6Nr+l5UsmF2XGuXeOVhd5v5WqfUsrfanrEifVbZ+TYTn2YyN9rg2iL+1Sov/NzlZWaDne5W/ZXJ67XzmN/OxFXLOwfaX+zrPu5dWx7l9Lqun0818+t3f/d1heK4Q65w96itf+cqWw0OcWwMLyFG5S9c21t0KqtKSXSRQ0J5RUsCzZ1RLmx8BnirkCnjow15JMdSyRhVKtwqnTI8AT3cz9V76rrGhnauMnGz8zYXkaNOrAh7yGSw1LeBh8rdcv6xDQQvy7iKvvBnPGoA9wOMY8p0Cs1bsFPD4bO5t/3m/beKZrWazDci6pf+2udUPqyFpm72/48rfH3zwwS2kxWKzB3hu3rx59qgV8BAO9fPq9l6fq+Nd/GsgV/DTudty7QKe7kCM3tiOFTj5rJa68lk3G3T3a8ZCwLPmMDgHeU8rWfb6X8DTkB7GuWGSzs8CHsJVVv+1XJtwiwCDBVl5d7FozgMVgepRN0V10XOxE9gwbwRG9LdhsIYeeuDrEeDRPvIMn4/ur4DH8WllGmBvD/AwP2xHw+17+TyMn3MNGXTeHQEeni9I4PluE1Idrm1iUT8qm7ZfXdRXx6QMB3NQ+8E76gj4rIa3Wpl1GcBTsNBCis61higvA3janq53Pf+ugLX9FfD4/oK8gtna7II/1yDkNoDnqtHOAJ7bJDqA5xnbgj+A57tnsjjKNRvAc5GnNYBnAE8dyAE8T9/WlQE8TwJoeSKP/Na3vrWFtNYzpnzuHgWoF+U9RcJtzxoSOApplTZv4mFZoD0Pn7bVK8DDLXDxO1SF6GnsJW1y396+D7S/dL3PqzfF99Z9FerJdO+iVn81bKZX0cqsUsV8T0+g3n49DRdo29iQQKt3mujY6xqtevh6I01mLZPBvWuVmm1d6eG2bU3242/tc73IVaf8P2GC9oH/12vv+2xzvfEyKHq1TU6sTGnv3r449SD18Cqz6ozjz2+v16qmMkp3m9tl7rj3bW9725kXzTM9i4dx62Z99YqrU3t9KyPUMW+SJwtcGd6OW9mrVvN075YeP3AUDmjbGD/nVxPQ277O54Yo25/apjVR2fnYMGyvW3236nFtYf+2zlXHdp2PZRi854j5ONr/qHrLe8teybiuyby+o6G7zoXO5Yaem8C72qDqdmWxymhv/ehnDaV1o9XOj7b1yCHpGK5zS7nX1vYebJx6uObp1HbWPpeZbEirY1y2x+djB3MEzs0f+qEfmo0H72YML/P3f/3Xf91CWtC0KmUn0p4h5NlV4L3Fy/dXGe4GePi7z6riVUE68ZrPwvvIYWjy8d7C2LBPZXQEeJqDtAd41ryAGt4a2E629qGTE2Mknd7y+4KXHwTg6aLYxbtgscD0CPCsgLfy29OZ9vkygIcQSQ0Gi+rdAE8XyQKePQq9+nEEeFp6z/0FA10Aqs+8t4BH/V7p8bvN4RXwvOUtb9kAz5/8yZ+cfZ1nmy/D//cAD2N5KuBpJZ6Ar/kNjg9hL8PKDV22zyvoVsfatoL3VpCugKe5Sn6/9uUI8HTMjgBPcw3XMTpazI/0uUCo4KfP7Zh1a4dW+Kz9dwx4fs9J2zvPj34W8FReBRuOz50AT9vdvu0BmFUfj/Td79KntQR+BT2OXx1KdfCJAh5ldArg4TuOSdezjnkBD/mJ3/u5+YxnPGMAz92M4WX+PoDnQkoDeC6o2AE8t75v+gzguX3XaReRATy3q8oAngt5DOD5zsZGDuC5DCJ5ku+5devWxvA8ya/6gTz+TqG1J7MBR+895Z17lPYpz9nzfO70nKNkvcu05yr7bxsv894nKpfr/v3uSUNfHnrooTOGFOPahN7LyPLUMbzMs6+7nJ+q7b/smD2RMSq78lSVw3/wdt28cePGMDz/wQd5ujcSGAmMBEYCI4GRwDWSwI1r1NZp6khgJDASGAmMBEYCI4GTJDCA5ySxzZdGAiOBkcBIYCQwErhOEhjAc51Ga9o6EhgJjARGAiOBkcBJEhjAc5LY5ksjgZHASGAkMBIYCVwnCQzguU6jNW0dCYwERgIjgZHASOAkCQzgOUls86WRwEhgJDASGAmMBK6TBAbwXKfRmraOBEYCI4GRwEhgJHCSBAbwnCS2+dJIYCQwEhgJjARGAtdJAgN4rtNoTVtHAiOBkcBIYCQwEjhJAgN4ThLbfGkkMBIYCYwERgIjgeskgQE812m0pq0jgZHASGAkMBIYCZwkgQE8J4ltvjQSGAmMBEYCI4GRwHWSwACe6zRa09aRwEhgJDASGAmMBE6SwACek8Q2XxoJjARGAiOBkcBI4DpJYADPdRqtaetIYCQwEhgJjARGAidJYADPSWKbL40ERgIjgZHASGAkcJ0kMIDnOo3WtHUkMBIYCYwERgIjgZMkMIDnJLHNl0YCI4GRwEhgJDASuE4SGMBznUZr2joSGAmMBEYCI4GRwEkSGMBzktjmSyOBkcBIYCQwEhgJXCcJDOC5TqM1bR0JjARGAiOBkcBI4CQJDOA5SWzzpZHASGAkMBIYCYwErpMEBvBcp9Gato4ERgIjgZHASGAkcJIEBvCcJLb50khgJDASGAmMBEYC10kCA3iu02hNW0cCI4GRwEhgJDASOEkCA3hOEtt8aSQwEhgJjARGAiOB6ySBATzXabSmrSOBkcBIYCQwEhgJnCSBATwniW2+NBIYCYwERgIjgZHAdZLAAJ7rNFrT1pHASGAkMBIYCYwETpLAAJ6TxDZfGgmMBEYCI4GRwEjgOklgAM91Gq1p60hgJDASGAmMBEYCJ0lgAM9JYpsvjQRGAiOBkcBIYCRwnSQwgOc6jda0dSQwEhgJjARGAiOBkyQwgOcksc2XRgIjgZHASGAkMBK4ThIYwHOdRmvaOhIYCYwERgIjgZHASRIYwHOS2OZLI4GRwEhgJDASGAlcJwkM4LlOozVtHQmMBEYCI4GRwEjgJAkM4DlJbPOlkcBIYCQwEhgJjASukwQG8Fyn0Zq2jgRGAiOBkcBIYCRwkgQG8JwktvnSSGAkMBIYCYwERgLXSQIDeK7TaE1bRwIjgZHASGAkMBI4SQIDeE4S23xpJDASGAmMBEYCI4HrJIEBPNdptKatI4GRwEhgJDASGAmcJIH/B33gVpQHweF0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136207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D8060CAD-FFA2-1BE4-7857-BBE1A439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774A1D1F-9609-DF06-7862-449E65270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D350185D-0DB0-B39D-6E13-B349DAD5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4</a:t>
            </a:fld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AE3EFA54-2C1A-AC26-F353-5AB558147288}"/>
              </a:ext>
            </a:extLst>
          </p:cNvPr>
          <p:cNvSpPr/>
          <p:nvPr/>
        </p:nvSpPr>
        <p:spPr>
          <a:xfrm>
            <a:off x="400050" y="2228810"/>
            <a:ext cx="11506200" cy="3076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Рост сложности</a:t>
            </a:r>
            <a:r>
              <a:rPr lang="ru-RU" sz="2000" dirty="0">
                <a:cs typeface="Times New Roman" panose="02020603050405020304" pitchFamily="18" charset="0"/>
              </a:rPr>
              <a:t> систем видеоаналитики для критической инфраструктуры.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Недостатки традиционного мониторинга:</a:t>
            </a:r>
            <a:r>
              <a:rPr lang="ru-RU" sz="2000" dirty="0">
                <a:cs typeface="Times New Roman" panose="02020603050405020304" pitchFamily="18" charset="0"/>
              </a:rPr>
              <a:t> статические </a:t>
            </a:r>
            <a:r>
              <a:rPr lang="ru-RU" sz="2000" dirty="0" err="1">
                <a:cs typeface="Times New Roman" panose="02020603050405020304" pitchFamily="18" charset="0"/>
              </a:rPr>
              <a:t>алерты</a:t>
            </a:r>
            <a:r>
              <a:rPr lang="ru-RU" sz="2000" dirty="0">
                <a:cs typeface="Times New Roman" panose="02020603050405020304" pitchFamily="18" charset="0"/>
              </a:rPr>
              <a:t> в </a:t>
            </a:r>
            <a:r>
              <a:rPr lang="en" sz="2000" dirty="0">
                <a:cs typeface="Times New Roman" panose="02020603050405020304" pitchFamily="18" charset="0"/>
              </a:rPr>
              <a:t>Grafana </a:t>
            </a:r>
            <a:r>
              <a:rPr lang="ru-RU" sz="2000" dirty="0">
                <a:cs typeface="Times New Roman" panose="02020603050405020304" pitchFamily="18" charset="0"/>
              </a:rPr>
              <a:t>реагируют на сбои постфактум.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Необходимость предиктивного подхода:</a:t>
            </a:r>
            <a:r>
              <a:rPr lang="ru-RU" sz="2000" dirty="0">
                <a:cs typeface="Times New Roman" panose="02020603050405020304" pitchFamily="18" charset="0"/>
              </a:rPr>
              <a:t> заблаговременное выявление проблем для предотвращения деградации сервиса.</a:t>
            </a:r>
          </a:p>
        </p:txBody>
      </p:sp>
    </p:spTree>
    <p:extLst>
      <p:ext uri="{BB962C8B-B14F-4D97-AF65-F5344CB8AC3E}">
        <p14:creationId xmlns:p14="http://schemas.microsoft.com/office/powerpoint/2010/main" val="34496764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3935" y="216271"/>
            <a:ext cx="11805189" cy="687977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Архитектура системы</a:t>
            </a:r>
            <a:endParaRPr lang="ru-RU" sz="3200" dirty="0"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6001" y="935119"/>
            <a:ext cx="5953124" cy="774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Личный вклад: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ru-RU" sz="2000" dirty="0">
                <a:cs typeface="Times New Roman" panose="02020603050405020304" pitchFamily="18" charset="0"/>
              </a:rPr>
              <a:t>участие в разработке </a:t>
            </a:r>
            <a:r>
              <a:rPr lang="en" sz="2000" dirty="0">
                <a:cs typeface="Times New Roman" panose="02020603050405020304" pitchFamily="18" charset="0"/>
              </a:rPr>
              <a:t>backend-</a:t>
            </a:r>
            <a:r>
              <a:rPr lang="ru-RU" sz="2000" dirty="0">
                <a:cs typeface="Times New Roman" panose="02020603050405020304" pitchFamily="18" charset="0"/>
              </a:rPr>
              <a:t>части в ПИШ РПИ.</a:t>
            </a:r>
            <a:endParaRPr lang="ru-RU" sz="2400" dirty="0">
              <a:cs typeface="Times New Roman" panose="02020603050405020304" pitchFamily="18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349248" y="987468"/>
            <a:ext cx="574675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solidFill>
                  <a:schemeClr val="tx1"/>
                </a:solidFill>
                <a:cs typeface="Times New Roman" panose="02020603050405020304" pitchFamily="18" charset="0"/>
              </a:rPr>
              <a:t>Объект исследования:</a:t>
            </a:r>
            <a:endParaRPr lang="en-US" sz="2000" b="1" dirty="0">
              <a:solidFill>
                <a:schemeClr val="tx1"/>
              </a:solidFill>
              <a:cs typeface="Times New Roman" panose="02020603050405020304" pitchFamily="18" charset="0"/>
            </a:endParaRPr>
          </a:p>
          <a:p>
            <a:r>
              <a:rPr lang="ru-RU" sz="2000" dirty="0">
                <a:cs typeface="Times New Roman" panose="02020603050405020304" pitchFamily="18" charset="0"/>
              </a:rPr>
              <a:t>многокомпонентный конвейер видеоаналитики.</a:t>
            </a: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7F5AE3ED-1D0F-4FDE-A436-B85F9F3C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8CC8272F-963A-5F9A-016E-92DCCC08D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C7B8FD4F-73E3-BFF8-E1E9-21DF59FF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5</a:t>
            </a:fld>
            <a:endParaRPr lang="ru-RU"/>
          </a:p>
        </p:txBody>
      </p:sp>
      <p:pic>
        <p:nvPicPr>
          <p:cNvPr id="15" name="Рисунок 14" descr="Изображение выглядит как текст, диаграмма, снимок экрана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28E90E6-ADDA-4F77-6018-C3D00F81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10" y="2113727"/>
            <a:ext cx="12084490" cy="38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57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243935" y="216272"/>
            <a:ext cx="11805189" cy="585986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Постановка задачи</a:t>
            </a:r>
            <a:endParaRPr lang="ru-RU" sz="3200" dirty="0">
              <a:latin typeface="+mn-lt"/>
            </a:endParaRPr>
          </a:p>
        </p:txBody>
      </p:sp>
      <p:sp>
        <p:nvSpPr>
          <p:cNvPr id="11" name="Дата 10">
            <a:extLst>
              <a:ext uri="{FF2B5EF4-FFF2-40B4-BE49-F238E27FC236}">
                <a16:creationId xmlns:a16="http://schemas.microsoft.com/office/drawing/2014/main" id="{853E15FD-B515-FCB7-2194-7E9B2BCF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2" name="Нижний колонтитул 11">
            <a:extLst>
              <a:ext uri="{FF2B5EF4-FFF2-40B4-BE49-F238E27FC236}">
                <a16:creationId xmlns:a16="http://schemas.microsoft.com/office/drawing/2014/main" id="{E9B78F6D-AC1D-BC87-ABF4-794ABD68F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79F60BF7-0D27-C9C2-F394-4F68201DF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6</a:t>
            </a:fld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A2B6E61-1041-F638-803B-BB712C793F5B}"/>
              </a:ext>
            </a:extLst>
          </p:cNvPr>
          <p:cNvSpPr/>
          <p:nvPr/>
        </p:nvSpPr>
        <p:spPr>
          <a:xfrm>
            <a:off x="325491" y="1425605"/>
            <a:ext cx="4114800" cy="3691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Данные</a:t>
            </a:r>
            <a:r>
              <a:rPr lang="ru-RU" sz="2000" dirty="0">
                <a:cs typeface="Times New Roman" panose="02020603050405020304" pitchFamily="18" charset="0"/>
              </a:rPr>
              <a:t>: 16 дней метрик из </a:t>
            </a:r>
            <a:r>
              <a:rPr lang="en" sz="2000" dirty="0">
                <a:cs typeface="Times New Roman" panose="02020603050405020304" pitchFamily="18" charset="0"/>
              </a:rPr>
              <a:t>Prometheus (</a:t>
            </a:r>
            <a:r>
              <a:rPr lang="ru-RU" sz="2000" dirty="0">
                <a:cs typeface="Times New Roman" panose="02020603050405020304" pitchFamily="18" charset="0"/>
              </a:rPr>
              <a:t>интервал 15 сек).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Цель: </a:t>
            </a:r>
            <a:r>
              <a:rPr lang="ru-RU" sz="2000" dirty="0">
                <a:cs typeface="Times New Roman" panose="02020603050405020304" pitchFamily="18" charset="0"/>
              </a:rPr>
              <a:t>спрогнозировать задержку </a:t>
            </a:r>
            <a:r>
              <a:rPr lang="en" sz="2000" i="1" dirty="0" err="1">
                <a:cs typeface="Times New Roman" panose="02020603050405020304" pitchFamily="18" charset="0"/>
              </a:rPr>
              <a:t>common_event_delay</a:t>
            </a:r>
            <a:r>
              <a:rPr lang="en" sz="2000" dirty="0"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Горизонт: </a:t>
            </a:r>
            <a:r>
              <a:rPr lang="ru-RU" sz="2000" dirty="0">
                <a:cs typeface="Times New Roman" panose="02020603050405020304" pitchFamily="18" charset="0"/>
              </a:rPr>
              <a:t>3.75 часа.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Требование: </a:t>
            </a:r>
            <a:r>
              <a:rPr lang="en" sz="2000" dirty="0">
                <a:cs typeface="Times New Roman" panose="02020603050405020304" pitchFamily="18" charset="0"/>
              </a:rPr>
              <a:t>MAPE &lt; 10%.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pic>
        <p:nvPicPr>
          <p:cNvPr id="16" name="Рисунок 15" descr="Изображение выглядит как текст, рукописный текст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AD571FE-D430-31CB-EEA5-BECD1285E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724" y="136525"/>
            <a:ext cx="7772400" cy="629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1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346" y="207378"/>
            <a:ext cx="10440000" cy="828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данных</a:t>
            </a:r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740196FC-C900-84D7-2404-AD973E53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39D8FF2B-D3EC-66F7-65C5-8D361792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0312297E-FD33-D76F-1010-22740423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7</a:t>
            </a:fld>
            <a:endParaRPr lang="ru-RU"/>
          </a:p>
        </p:txBody>
      </p:sp>
      <p:pic>
        <p:nvPicPr>
          <p:cNvPr id="17" name="Рисунок 16" descr="Изображение выглядит как текст, снимок экрана, Шрифт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A50939A-40C0-4E41-FA09-2D29AF888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740" b="27356"/>
          <a:stretch>
            <a:fillRect/>
          </a:stretch>
        </p:blipFill>
        <p:spPr>
          <a:xfrm>
            <a:off x="0" y="2951319"/>
            <a:ext cx="4415722" cy="3405031"/>
          </a:xfrm>
          <a:prstGeom prst="rect">
            <a:avLst/>
          </a:prstGeom>
        </p:spPr>
      </p:pic>
      <p:pic>
        <p:nvPicPr>
          <p:cNvPr id="21" name="Рисунок 20" descr="Изображение выглядит как текст,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D153916-9DD9-0373-FB1B-FF0CCC913C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266" y="136525"/>
            <a:ext cx="7584875" cy="6316828"/>
          </a:xfrm>
          <a:prstGeom prst="rect">
            <a:avLst/>
          </a:prstGeom>
        </p:spPr>
      </p:pic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CAC98863-0058-4453-56C2-C0515A286054}"/>
              </a:ext>
            </a:extLst>
          </p:cNvPr>
          <p:cNvSpPr/>
          <p:nvPr/>
        </p:nvSpPr>
        <p:spPr>
          <a:xfrm>
            <a:off x="28859" y="938484"/>
            <a:ext cx="4415723" cy="1883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b="1" dirty="0">
                <a:cs typeface="Times New Roman" panose="02020603050405020304" pitchFamily="18" charset="0"/>
              </a:rPr>
              <a:t>Сильная корреляция</a:t>
            </a:r>
            <a:r>
              <a:rPr lang="ru-RU" sz="2000" dirty="0">
                <a:cs typeface="Times New Roman" panose="02020603050405020304" pitchFamily="18" charset="0"/>
              </a:rPr>
              <a:t> с задержкой в </a:t>
            </a:r>
            <a:r>
              <a:rPr lang="en" sz="2000" b="1" dirty="0">
                <a:cs typeface="Times New Roman" panose="02020603050405020304" pitchFamily="18" charset="0"/>
              </a:rPr>
              <a:t>Kafka</a:t>
            </a:r>
            <a:r>
              <a:rPr lang="en" sz="2000" dirty="0">
                <a:cs typeface="Times New Roman" panose="02020603050405020304" pitchFamily="18" charset="0"/>
              </a:rPr>
              <a:t> (+0.58).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Выраженная</a:t>
            </a:r>
            <a:r>
              <a:rPr lang="ru-RU" sz="2000" b="1" dirty="0">
                <a:cs typeface="Times New Roman" panose="02020603050405020304" pitchFamily="18" charset="0"/>
              </a:rPr>
              <a:t> суточная сезонность</a:t>
            </a:r>
            <a:r>
              <a:rPr lang="ru-RU" sz="2000" dirty="0">
                <a:cs typeface="Times New Roman" panose="02020603050405020304" pitchFamily="18" charset="0"/>
              </a:rPr>
              <a:t> и </a:t>
            </a:r>
            <a:r>
              <a:rPr lang="ru-RU" sz="2000" b="1" dirty="0">
                <a:cs typeface="Times New Roman" panose="02020603050405020304" pitchFamily="18" charset="0"/>
              </a:rPr>
              <a:t>нелинейный тренд.</a:t>
            </a:r>
          </a:p>
        </p:txBody>
      </p:sp>
    </p:spTree>
    <p:extLst>
      <p:ext uri="{BB962C8B-B14F-4D97-AF65-F5344CB8AC3E}">
        <p14:creationId xmlns:p14="http://schemas.microsoft.com/office/powerpoint/2010/main" val="320084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6B88B-4841-A9AE-48F6-E49B8FF5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D6229B-1F09-7343-1533-42688BEAD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46" y="207378"/>
            <a:ext cx="10440000" cy="828000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Анализ данных</a:t>
            </a:r>
          </a:p>
        </p:txBody>
      </p:sp>
      <p:sp>
        <p:nvSpPr>
          <p:cNvPr id="13" name="Дата 12">
            <a:extLst>
              <a:ext uri="{FF2B5EF4-FFF2-40B4-BE49-F238E27FC236}">
                <a16:creationId xmlns:a16="http://schemas.microsoft.com/office/drawing/2014/main" id="{FD43577A-8D33-2F27-0B62-1FEDE9C6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/>
              <a:t>25.06.2025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131B78FB-0B1E-119E-1C79-5CC3193F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г. Жуковский, 2025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F2D23EB0-B081-6788-31F4-2B5F8430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8</a:t>
            </a:fld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A0E83A4-2DF2-DE64-6768-40B6831673AA}"/>
              </a:ext>
            </a:extLst>
          </p:cNvPr>
          <p:cNvSpPr/>
          <p:nvPr/>
        </p:nvSpPr>
        <p:spPr>
          <a:xfrm>
            <a:off x="285709" y="2256339"/>
            <a:ext cx="4415723" cy="2345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000" b="1" dirty="0">
                <a:cs typeface="Times New Roman" panose="02020603050405020304" pitchFamily="18" charset="0"/>
              </a:rPr>
              <a:t>Автокорреляция (</a:t>
            </a:r>
            <a:r>
              <a:rPr lang="en" sz="2000" b="1" dirty="0">
                <a:cs typeface="Times New Roman" panose="02020603050405020304" pitchFamily="18" charset="0"/>
              </a:rPr>
              <a:t>ACF/PACF):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dirty="0">
                <a:cs typeface="Times New Roman" panose="02020603050405020304" pitchFamily="18" charset="0"/>
              </a:rPr>
              <a:t>    ACF (</a:t>
            </a:r>
            <a:r>
              <a:rPr lang="ru-RU" sz="2000" dirty="0">
                <a:cs typeface="Times New Roman" panose="02020603050405020304" pitchFamily="18" charset="0"/>
              </a:rPr>
              <a:t>медленное затухание) -&gt;</a:t>
            </a:r>
            <a:r>
              <a:rPr lang="ru-RU" sz="2000" b="1" dirty="0">
                <a:cs typeface="Times New Roman" panose="02020603050405020304" pitchFamily="18" charset="0"/>
              </a:rPr>
              <a:t> нестационарность.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    </a:t>
            </a:r>
            <a:r>
              <a:rPr lang="en" sz="2000" dirty="0">
                <a:cs typeface="Times New Roman" panose="02020603050405020304" pitchFamily="18" charset="0"/>
              </a:rPr>
              <a:t>PACF (</a:t>
            </a:r>
            <a:r>
              <a:rPr lang="ru-RU" sz="2000" dirty="0">
                <a:cs typeface="Times New Roman" panose="02020603050405020304" pitchFamily="18" charset="0"/>
              </a:rPr>
              <a:t>пики на лагах 1, 60, 120...) -&gt; </a:t>
            </a:r>
            <a:r>
              <a:rPr lang="en" sz="2000" b="1" dirty="0">
                <a:cs typeface="Times New Roman" panose="02020603050405020304" pitchFamily="18" charset="0"/>
              </a:rPr>
              <a:t>AR(1) + </a:t>
            </a:r>
            <a:r>
              <a:rPr lang="ru-RU" sz="2000" b="1" dirty="0">
                <a:cs typeface="Times New Roman" panose="02020603050405020304" pitchFamily="18" charset="0"/>
              </a:rPr>
              <a:t>сезонность (</a:t>
            </a:r>
            <a:r>
              <a:rPr lang="en" sz="2000" b="1" dirty="0">
                <a:cs typeface="Times New Roman" panose="02020603050405020304" pitchFamily="18" charset="0"/>
              </a:rPr>
              <a:t>s=60).</a:t>
            </a:r>
            <a:endParaRPr lang="ru-RU" sz="2000" dirty="0">
              <a:cs typeface="Times New Roman" panose="02020603050405020304" pitchFamily="18" charset="0"/>
            </a:endParaRPr>
          </a:p>
        </p:txBody>
      </p:sp>
      <p:pic>
        <p:nvPicPr>
          <p:cNvPr id="4" name="Рисунок 3" descr="Изображение выглядит как линия, График,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3325F03-D97D-4245-1A08-3B026DCC8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41" y="809354"/>
            <a:ext cx="7772400" cy="5239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73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0822" y="248745"/>
            <a:ext cx="10440000" cy="435078"/>
          </a:xfrm>
        </p:spPr>
        <p:txBody>
          <a:bodyPr>
            <a:noAutofit/>
          </a:bodyPr>
          <a:lstStyle/>
          <a:p>
            <a:r>
              <a:rPr lang="ru-RU" sz="3200" dirty="0">
                <a:latin typeface="+mn-lt"/>
                <a:cs typeface="Times New Roman" panose="02020603050405020304" pitchFamily="18" charset="0"/>
              </a:rPr>
              <a:t>Методология и модели</a:t>
            </a:r>
            <a:endParaRPr lang="ru-RU" sz="3200" b="1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Дата 11">
            <a:extLst>
              <a:ext uri="{FF2B5EF4-FFF2-40B4-BE49-F238E27FC236}">
                <a16:creationId xmlns:a16="http://schemas.microsoft.com/office/drawing/2014/main" id="{612FB02A-03A1-597A-848C-01F577A4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ru-RU" dirty="0"/>
              <a:t>25.06.2025</a:t>
            </a:r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80E61AF9-710F-AECF-6E0A-D055F9E25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dirty="0"/>
              <a:t>г. Жуковский, 2025</a:t>
            </a:r>
          </a:p>
        </p:txBody>
      </p:sp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082ADC4F-053C-4C48-B97D-E488432E4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EC6EB-7A6B-4558-8621-C8DECC721174}" type="slidenum">
              <a:rPr lang="ru-RU" smtClean="0"/>
              <a:t>9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8E49159-7869-C783-83CA-3A4DC959F609}"/>
              </a:ext>
            </a:extLst>
          </p:cNvPr>
          <p:cNvSpPr/>
          <p:nvPr/>
        </p:nvSpPr>
        <p:spPr>
          <a:xfrm>
            <a:off x="400050" y="1041148"/>
            <a:ext cx="11506200" cy="496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000" b="1" dirty="0">
                <a:cs typeface="Times New Roman" panose="02020603050405020304" pitchFamily="18" charset="0"/>
              </a:rPr>
              <a:t>Инженерия признаков: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Календарные, циклические, лаговые, признаки на основе скользящих окон.</a:t>
            </a:r>
          </a:p>
          <a:p>
            <a:pPr marL="457200" indent="-457200">
              <a:lnSpc>
                <a:spcPct val="200000"/>
              </a:lnSpc>
              <a:buAutoNum type="arabicPeriod" startAt="2"/>
            </a:pPr>
            <a:r>
              <a:rPr lang="ru-RU" sz="2000" b="1" dirty="0">
                <a:cs typeface="Times New Roman" panose="02020603050405020304" pitchFamily="18" charset="0"/>
              </a:rPr>
              <a:t>Выбор моделей для сравнения: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SARIMA: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классическая статистика.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 err="1">
                <a:cs typeface="Times New Roman" panose="02020603050405020304" pitchFamily="18" charset="0"/>
              </a:rPr>
              <a:t>CatBoost</a:t>
            </a:r>
            <a:r>
              <a:rPr lang="en" sz="2000" b="1" dirty="0">
                <a:cs typeface="Times New Roman" panose="02020603050405020304" pitchFamily="18" charset="0"/>
              </a:rPr>
              <a:t>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гибридный градиентный </a:t>
            </a:r>
            <a:r>
              <a:rPr lang="ru-RU" sz="2000" dirty="0" err="1">
                <a:cs typeface="Times New Roman" panose="02020603050405020304" pitchFamily="18" charset="0"/>
              </a:rPr>
              <a:t>бустинг</a:t>
            </a:r>
            <a:r>
              <a:rPr lang="ru-RU" sz="2000" dirty="0">
                <a:cs typeface="Times New Roman" panose="02020603050405020304" pitchFamily="18" charset="0"/>
              </a:rPr>
              <a:t>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sz="2000" b="1" dirty="0">
                <a:cs typeface="Times New Roman" panose="02020603050405020304" pitchFamily="18" charset="0"/>
              </a:rPr>
              <a:t>LSTM:</a:t>
            </a:r>
            <a:r>
              <a:rPr lang="en" sz="2000" dirty="0">
                <a:cs typeface="Times New Roman" panose="02020603050405020304" pitchFamily="18" charset="0"/>
              </a:rPr>
              <a:t> </a:t>
            </a:r>
            <a:r>
              <a:rPr lang="ru-RU" sz="2000" dirty="0">
                <a:cs typeface="Times New Roman" panose="02020603050405020304" pitchFamily="18" charset="0"/>
              </a:rPr>
              <a:t>рекуррентная нейронная сеть.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i="1" dirty="0">
                <a:cs typeface="Times New Roman" panose="02020603050405020304" pitchFamily="18" charset="0"/>
              </a:rPr>
              <a:t>Доп. исследование: </a:t>
            </a:r>
            <a:r>
              <a:rPr lang="en" sz="2000" i="1" dirty="0">
                <a:cs typeface="Times New Roman" panose="02020603050405020304" pitchFamily="18" charset="0"/>
              </a:rPr>
              <a:t>N-BEATS, Transformer-</a:t>
            </a:r>
            <a:r>
              <a:rPr lang="ru-RU" sz="2000" i="1" dirty="0">
                <a:cs typeface="Times New Roman" panose="02020603050405020304" pitchFamily="18" charset="0"/>
              </a:rPr>
              <a:t>модели, </a:t>
            </a:r>
            <a:r>
              <a:rPr lang="en" sz="2000" i="1" dirty="0" err="1">
                <a:cs typeface="Times New Roman" panose="02020603050405020304" pitchFamily="18" charset="0"/>
              </a:rPr>
              <a:t>AutoTS</a:t>
            </a:r>
            <a:r>
              <a:rPr lang="en" sz="2000" i="1" dirty="0"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lnSpc>
                <a:spcPct val="200000"/>
              </a:lnSpc>
              <a:buAutoNum type="arabicPeriod" startAt="3"/>
            </a:pPr>
            <a:r>
              <a:rPr lang="ru-RU" sz="2000" b="1" dirty="0">
                <a:cs typeface="Times New Roman" panose="02020603050405020304" pitchFamily="18" charset="0"/>
              </a:rPr>
              <a:t>Валидация и предотвращение утечек данных:</a:t>
            </a:r>
            <a:endParaRPr lang="en-US" sz="2000" b="1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Критическая проблема: утечка данных из-за некорректной генерации признаков.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000" dirty="0">
                <a:cs typeface="Times New Roman" panose="02020603050405020304" pitchFamily="18" charset="0"/>
              </a:rPr>
              <a:t>Решение: комплексный подход (</a:t>
            </a:r>
            <a:r>
              <a:rPr lang="en" sz="2000" i="1" dirty="0" err="1">
                <a:cs typeface="Times New Roman" panose="02020603050405020304" pitchFamily="18" charset="0"/>
              </a:rPr>
              <a:t>TimeSeriesSplit</a:t>
            </a:r>
            <a:r>
              <a:rPr lang="en" sz="2000" i="1" dirty="0">
                <a:cs typeface="Times New Roman" panose="02020603050405020304" pitchFamily="18" charset="0"/>
              </a:rPr>
              <a:t> </a:t>
            </a:r>
            <a:r>
              <a:rPr lang="en" sz="2000" dirty="0">
                <a:cs typeface="Times New Roman" panose="02020603050405020304" pitchFamily="18" charset="0"/>
              </a:rPr>
              <a:t>+ </a:t>
            </a:r>
            <a:r>
              <a:rPr lang="ru-RU" sz="2000" dirty="0">
                <a:cs typeface="Times New Roman" panose="02020603050405020304" pitchFamily="18" charset="0"/>
              </a:rPr>
              <a:t>генерация признаков строго на </a:t>
            </a:r>
            <a:r>
              <a:rPr lang="en" sz="2000" dirty="0">
                <a:cs typeface="Times New Roman" panose="02020603050405020304" pitchFamily="18" charset="0"/>
              </a:rPr>
              <a:t>train-</a:t>
            </a:r>
            <a:r>
              <a:rPr lang="ru-RU" sz="2000" dirty="0" err="1">
                <a:cs typeface="Times New Roman" panose="02020603050405020304" pitchFamily="18" charset="0"/>
              </a:rPr>
              <a:t>фолдах</a:t>
            </a:r>
            <a:r>
              <a:rPr lang="ru-RU" sz="2000" dirty="0"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3721284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11459</TotalTime>
  <Words>769</Words>
  <Application>Microsoft Macintosh PowerPoint</Application>
  <PresentationFormat>Широкоэкранный</PresentationFormat>
  <Paragraphs>159</Paragraphs>
  <Slides>14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Noto Sans CJK SC Regular</vt:lpstr>
      <vt:lpstr>Times New Roman</vt:lpstr>
      <vt:lpstr>Тема Office</vt:lpstr>
      <vt:lpstr>Презентация PowerPoint</vt:lpstr>
      <vt:lpstr>Содержание</vt:lpstr>
      <vt:lpstr>Цели и задачи</vt:lpstr>
      <vt:lpstr>Актуальность</vt:lpstr>
      <vt:lpstr>Архитектура системы</vt:lpstr>
      <vt:lpstr>Постановка задачи</vt:lpstr>
      <vt:lpstr>Анализ данных</vt:lpstr>
      <vt:lpstr>Анализ данных</vt:lpstr>
      <vt:lpstr>Методология и модели</vt:lpstr>
      <vt:lpstr>Результаты экспериментов</vt:lpstr>
      <vt:lpstr>Анализ и сравнение результатов</vt:lpstr>
      <vt:lpstr>Заключение</vt:lpstr>
      <vt:lpstr>Дальнейшее развитие работы</vt:lpstr>
      <vt:lpstr>Спасибо за внимание!</vt:lpstr>
    </vt:vector>
  </TitlesOfParts>
  <Manager>Никита Гришин</Manager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Алгоритм предиктивного анализа отказов системы видеоаналитики в режиме реального времени по данным от систем мониторинга  </dc:title>
  <dc:subject>Диплом</dc:subject>
  <dc:creator>Николай Боровец</dc:creator>
  <cp:keywords/>
  <dc:description/>
  <cp:lastModifiedBy>Николай Боровец</cp:lastModifiedBy>
  <cp:revision>267</cp:revision>
  <cp:lastPrinted>2024-04-11T08:58:51Z</cp:lastPrinted>
  <dcterms:created xsi:type="dcterms:W3CDTF">2023-03-24T12:03:46Z</dcterms:created>
  <dcterms:modified xsi:type="dcterms:W3CDTF">2025-06-24T21:33:22Z</dcterms:modified>
  <cp:category/>
</cp:coreProperties>
</file>