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4" r:id="rId6"/>
    <p:sldId id="265" r:id="rId7"/>
    <p:sldId id="261" r:id="rId8"/>
    <p:sldId id="262" r:id="rId9"/>
    <p:sldId id="263" r:id="rId10"/>
    <p:sldId id="273" r:id="rId11"/>
    <p:sldId id="267" r:id="rId12"/>
    <p:sldId id="266" r:id="rId13"/>
    <p:sldId id="268" r:id="rId14"/>
    <p:sldId id="269" r:id="rId15"/>
    <p:sldId id="271"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28" autoAdjust="0"/>
  </p:normalViewPr>
  <p:slideViewPr>
    <p:cSldViewPr snapToGrid="0" snapToObjects="1">
      <p:cViewPr varScale="1">
        <p:scale>
          <a:sx n="97" d="100"/>
          <a:sy n="97" d="100"/>
        </p:scale>
        <p:origin x="-203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2F184C-85AA-7948-88F1-A13CD3E040C3}" type="datetimeFigureOut">
              <a:rPr lang="en-US" smtClean="0"/>
              <a:t>9/19/2017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20A239-6796-F942-9C93-A37C25B65B46}" type="slidenum">
              <a:rPr lang="en-US" smtClean="0"/>
              <a:t>‹#›</a:t>
            </a:fld>
            <a:endParaRPr lang="en-US"/>
          </a:p>
        </p:txBody>
      </p:sp>
    </p:spTree>
    <p:extLst>
      <p:ext uri="{BB962C8B-B14F-4D97-AF65-F5344CB8AC3E}">
        <p14:creationId xmlns:p14="http://schemas.microsoft.com/office/powerpoint/2010/main" val="34651607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presentation is used a base for a range of improvement tasks and slides are used in other presentations</a:t>
            </a:r>
            <a:r>
              <a:rPr lang="en-AU" baseline="0" dirty="0" smtClean="0"/>
              <a:t> </a:t>
            </a:r>
            <a:r>
              <a:rPr lang="en-AU" baseline="0" smtClean="0"/>
              <a:t>as required</a:t>
            </a:r>
            <a:r>
              <a:rPr lang="en-AU" baseline="0" dirty="0" smtClean="0"/>
              <a:t>.</a:t>
            </a:r>
            <a:endParaRPr lang="en-AU" dirty="0"/>
          </a:p>
        </p:txBody>
      </p:sp>
      <p:sp>
        <p:nvSpPr>
          <p:cNvPr id="4" name="Slide Number Placeholder 3"/>
          <p:cNvSpPr>
            <a:spLocks noGrp="1"/>
          </p:cNvSpPr>
          <p:nvPr>
            <p:ph type="sldNum" sz="quarter" idx="10"/>
          </p:nvPr>
        </p:nvSpPr>
        <p:spPr/>
        <p:txBody>
          <a:bodyPr/>
          <a:lstStyle/>
          <a:p>
            <a:fld id="{8020A239-6796-F942-9C93-A37C25B65B46}" type="slidenum">
              <a:rPr lang="en-US" smtClean="0"/>
              <a:t>1</a:t>
            </a:fld>
            <a:endParaRPr lang="en-US"/>
          </a:p>
        </p:txBody>
      </p:sp>
    </p:spTree>
    <p:extLst>
      <p:ext uri="{BB962C8B-B14F-4D97-AF65-F5344CB8AC3E}">
        <p14:creationId xmlns:p14="http://schemas.microsoft.com/office/powerpoint/2010/main" val="3190601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Change is made up of the effect of actions on the components of the system.</a:t>
            </a:r>
          </a:p>
          <a:p>
            <a:endParaRPr lang="en-US" dirty="0" smtClean="0"/>
          </a:p>
          <a:p>
            <a:r>
              <a:rPr lang="en-US" dirty="0" smtClean="0"/>
              <a:t>Normally people focus on the technology, however of the three components it is arguably</a:t>
            </a:r>
            <a:r>
              <a:rPr lang="en-US" baseline="0" dirty="0" smtClean="0"/>
              <a:t> the easiest and most well understood.  This is either attributable to the personality types engaged in the work or the ease of determining whether the result has achieved the desired state or not.</a:t>
            </a:r>
          </a:p>
          <a:p>
            <a:endParaRPr lang="en-US" baseline="0" dirty="0" smtClean="0"/>
          </a:p>
          <a:p>
            <a:r>
              <a:rPr lang="en-US" baseline="0" dirty="0" smtClean="0"/>
              <a:t>Process describes the way in which tasks are performed, both as described as in formal policy and procedure documents and how it actually works in reality which may not be the same thing.  </a:t>
            </a:r>
            <a:r>
              <a:rPr lang="en-US" baseline="0" dirty="0" err="1" smtClean="0"/>
              <a:t>Organisatoinal</a:t>
            </a:r>
            <a:r>
              <a:rPr lang="en-US" baseline="0" dirty="0" smtClean="0"/>
              <a:t> Culture has an impact on how process development has occurred and will influence how change is received.</a:t>
            </a:r>
          </a:p>
          <a:p>
            <a:endParaRPr lang="en-US" baseline="0" dirty="0" smtClean="0"/>
          </a:p>
          <a:p>
            <a:r>
              <a:rPr lang="en-US" baseline="0" dirty="0" smtClean="0"/>
              <a:t>People is where change gets hard, as patience is tested when results are not as instant as executives expect.  The waving of hands and incantation of the words transformation mean little to those most affected by whatever change is occurring. </a:t>
            </a:r>
            <a:endParaRPr lang="en-US" dirty="0"/>
          </a:p>
        </p:txBody>
      </p:sp>
      <p:sp>
        <p:nvSpPr>
          <p:cNvPr id="4" name="Slide Number Placeholder 3"/>
          <p:cNvSpPr>
            <a:spLocks noGrp="1"/>
          </p:cNvSpPr>
          <p:nvPr>
            <p:ph type="sldNum" sz="quarter" idx="10"/>
          </p:nvPr>
        </p:nvSpPr>
        <p:spPr/>
        <p:txBody>
          <a:bodyPr/>
          <a:lstStyle/>
          <a:p>
            <a:fld id="{8020A239-6796-F942-9C93-A37C25B65B46}" type="slidenum">
              <a:rPr lang="en-US" smtClean="0"/>
              <a:t>3</a:t>
            </a:fld>
            <a:endParaRPr lang="en-US"/>
          </a:p>
        </p:txBody>
      </p:sp>
    </p:spTree>
    <p:extLst>
      <p:ext uri="{BB962C8B-B14F-4D97-AF65-F5344CB8AC3E}">
        <p14:creationId xmlns:p14="http://schemas.microsoft.com/office/powerpoint/2010/main" val="2292979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This slide lists a range of factors that impact a project.</a:t>
            </a:r>
          </a:p>
          <a:p>
            <a:endParaRPr lang="en-AU" dirty="0" smtClean="0"/>
          </a:p>
          <a:p>
            <a:r>
              <a:rPr lang="en-AU" dirty="0" smtClean="0"/>
              <a:t>Most likely these won’t be specified</a:t>
            </a:r>
            <a:r>
              <a:rPr lang="en-AU" baseline="0" dirty="0" smtClean="0"/>
              <a:t> tasks, but will fit into the implied tasks that actually generate 90% of the work in a project.</a:t>
            </a:r>
            <a:endParaRPr lang="en-AU" dirty="0"/>
          </a:p>
        </p:txBody>
      </p:sp>
      <p:sp>
        <p:nvSpPr>
          <p:cNvPr id="4" name="Slide Number Placeholder 3"/>
          <p:cNvSpPr>
            <a:spLocks noGrp="1"/>
          </p:cNvSpPr>
          <p:nvPr>
            <p:ph type="sldNum" sz="quarter" idx="10"/>
          </p:nvPr>
        </p:nvSpPr>
        <p:spPr/>
        <p:txBody>
          <a:bodyPr/>
          <a:lstStyle/>
          <a:p>
            <a:fld id="{8020A239-6796-F942-9C93-A37C25B65B46}" type="slidenum">
              <a:rPr lang="en-US" smtClean="0"/>
              <a:t>4</a:t>
            </a:fld>
            <a:endParaRPr lang="en-US"/>
          </a:p>
        </p:txBody>
      </p:sp>
    </p:spTree>
    <p:extLst>
      <p:ext uri="{BB962C8B-B14F-4D97-AF65-F5344CB8AC3E}">
        <p14:creationId xmlns:p14="http://schemas.microsoft.com/office/powerpoint/2010/main" val="1464390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planning transformation</a:t>
            </a:r>
            <a:r>
              <a:rPr lang="en-US" baseline="0" dirty="0" smtClean="0"/>
              <a:t> or change it is important to create the shared vision of the future state that is both aspirational and achievable, this occasionally requires intermediate goals.</a:t>
            </a:r>
          </a:p>
          <a:p>
            <a:endParaRPr lang="en-US" baseline="0" dirty="0" smtClean="0"/>
          </a:p>
          <a:p>
            <a:r>
              <a:rPr lang="en-US" baseline="0" dirty="0" smtClean="0"/>
              <a:t>The most important part of the process is removing the fear in the first step, making it as small as possible as rolling the change/experiment back if it doesn’t work.  Each successive step should extend the length of the step.</a:t>
            </a:r>
          </a:p>
          <a:p>
            <a:endParaRPr lang="en-US" baseline="0" dirty="0" smtClean="0"/>
          </a:p>
          <a:p>
            <a:r>
              <a:rPr lang="en-US" baseline="0" dirty="0" smtClean="0"/>
              <a:t>The real step change occurs when the people start designing and running their own experiments with a reduced input from whatever support is being used to champion the initiative.</a:t>
            </a:r>
            <a:endParaRPr lang="en-US" dirty="0"/>
          </a:p>
        </p:txBody>
      </p:sp>
      <p:sp>
        <p:nvSpPr>
          <p:cNvPr id="4" name="Slide Number Placeholder 3"/>
          <p:cNvSpPr>
            <a:spLocks noGrp="1"/>
          </p:cNvSpPr>
          <p:nvPr>
            <p:ph type="sldNum" sz="quarter" idx="10"/>
          </p:nvPr>
        </p:nvSpPr>
        <p:spPr/>
        <p:txBody>
          <a:bodyPr/>
          <a:lstStyle/>
          <a:p>
            <a:fld id="{8020A239-6796-F942-9C93-A37C25B65B46}" type="slidenum">
              <a:rPr lang="en-US" smtClean="0"/>
              <a:t>8</a:t>
            </a:fld>
            <a:endParaRPr lang="en-US"/>
          </a:p>
        </p:txBody>
      </p:sp>
    </p:spTree>
    <p:extLst>
      <p:ext uri="{BB962C8B-B14F-4D97-AF65-F5344CB8AC3E}">
        <p14:creationId xmlns:p14="http://schemas.microsoft.com/office/powerpoint/2010/main" val="368092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Allied Health are pretty much the clinical workers who aren’t Doctors (medical) or Nurses.</a:t>
            </a:r>
          </a:p>
          <a:p>
            <a:endParaRPr lang="en-US" dirty="0" smtClean="0"/>
          </a:p>
          <a:p>
            <a:r>
              <a:rPr lang="en-US" dirty="0" smtClean="0"/>
              <a:t>There was a monthly reporting requirement split across Workforce and Activity (Occasions</a:t>
            </a:r>
            <a:r>
              <a:rPr lang="en-US" baseline="0" dirty="0" smtClean="0"/>
              <a:t> of Service)</a:t>
            </a:r>
          </a:p>
          <a:p>
            <a:endParaRPr lang="en-US" baseline="0" dirty="0" smtClean="0"/>
          </a:p>
          <a:p>
            <a:r>
              <a:rPr lang="en-US" baseline="0" dirty="0" smtClean="0"/>
              <a:t>When started the Allied Health managers were recording their workforce data on scraps of paper.</a:t>
            </a:r>
          </a:p>
          <a:p>
            <a:endParaRPr lang="en-US" baseline="0" dirty="0" smtClean="0"/>
          </a:p>
          <a:p>
            <a:r>
              <a:rPr lang="en-US" baseline="0" dirty="0" smtClean="0"/>
              <a:t>This resulted in no two managers interpreting the results in the same way, reducing the transferability of knowledge and skills, increasing the time required to manage the capability.</a:t>
            </a:r>
          </a:p>
          <a:p>
            <a:endParaRPr lang="en-US" baseline="0" dirty="0" smtClean="0"/>
          </a:p>
          <a:p>
            <a:r>
              <a:rPr lang="en-US" baseline="0" dirty="0" smtClean="0"/>
              <a:t>The first step in resolving the issue was </a:t>
            </a:r>
            <a:r>
              <a:rPr lang="en-US" baseline="0" dirty="0" err="1" smtClean="0"/>
              <a:t>standardising</a:t>
            </a:r>
            <a:r>
              <a:rPr lang="en-US" baseline="0" dirty="0" smtClean="0"/>
              <a:t> the definition of who was included when counting people, achieved by creating a hierarchy of award codes, putting Allied Health on the same reporting framework as Medical and Nursing.</a:t>
            </a:r>
          </a:p>
          <a:p>
            <a:endParaRPr lang="en-US" baseline="0" dirty="0" smtClean="0"/>
          </a:p>
          <a:p>
            <a:r>
              <a:rPr lang="en-US" baseline="0" dirty="0" smtClean="0"/>
              <a:t>This allowed the automated weekly and fortnightly data feeds relating to Workforce data (Payroll, FTE, Leave Balances) to be used unaltered to allow reporting to be developed.</a:t>
            </a:r>
          </a:p>
          <a:p>
            <a:endParaRPr lang="en-US" baseline="0" dirty="0" smtClean="0"/>
          </a:p>
          <a:p>
            <a:r>
              <a:rPr lang="en-US" baseline="0" dirty="0" smtClean="0"/>
              <a:t>The initial attempt at reporting answer a range of questions relating to the monthly reporting requirement, in a eureka moment whilst briefing two elderly managers that weren’t grasping the multiple reports used to compile the monthly report, the idea of putting it all on one page was generated.  This ended up being one page, two sides, with the bottom half of the second page being the definitions of the terms, allowing managers who would only run this report once a month to be able to have a reference to what the data means, reducing questions and increasing manager productivity.</a:t>
            </a:r>
          </a:p>
          <a:p>
            <a:endParaRPr lang="en-US" baseline="0" dirty="0" smtClean="0"/>
          </a:p>
          <a:p>
            <a:r>
              <a:rPr lang="en-US" baseline="0" dirty="0" smtClean="0"/>
              <a:t>When the report was being briefed the technical resource was unavailable, so the manager who had done the data validation briefed their peers on the changes, weaving in the experienced gained during data validation with an additional set of notes prepared by the technical resource, providing a conduit for ongoing updates to be delivered in a way that didn’t cause fear of the unknown.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8020A239-6796-F942-9C93-A37C25B65B46}" type="slidenum">
              <a:rPr lang="en-US" smtClean="0"/>
              <a:t>9</a:t>
            </a:fld>
            <a:endParaRPr lang="en-US"/>
          </a:p>
        </p:txBody>
      </p:sp>
    </p:spTree>
    <p:extLst>
      <p:ext uri="{BB962C8B-B14F-4D97-AF65-F5344CB8AC3E}">
        <p14:creationId xmlns:p14="http://schemas.microsoft.com/office/powerpoint/2010/main" val="2776999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20A239-6796-F942-9C93-A37C25B65B46}" type="slidenum">
              <a:rPr lang="en-US" smtClean="0"/>
              <a:t>10</a:t>
            </a:fld>
            <a:endParaRPr lang="en-US"/>
          </a:p>
        </p:txBody>
      </p:sp>
    </p:spTree>
    <p:extLst>
      <p:ext uri="{BB962C8B-B14F-4D97-AF65-F5344CB8AC3E}">
        <p14:creationId xmlns:p14="http://schemas.microsoft.com/office/powerpoint/2010/main" val="2776999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Explain the </a:t>
            </a:r>
            <a:r>
              <a:rPr lang="en-AU" dirty="0" smtClean="0"/>
              <a:t>charts</a:t>
            </a:r>
          </a:p>
          <a:p>
            <a:endParaRPr lang="en-AU" dirty="0" smtClean="0"/>
          </a:p>
          <a:p>
            <a:r>
              <a:rPr lang="en-AU" dirty="0" smtClean="0"/>
              <a:t>It’s all about picking a methodology and applying it:</a:t>
            </a:r>
          </a:p>
          <a:p>
            <a:pPr marL="171450" indent="-171450">
              <a:buFont typeface="Arial" panose="020B0604020202020204" pitchFamily="34" charset="0"/>
              <a:buChar char="•"/>
            </a:pPr>
            <a:r>
              <a:rPr lang="en-AU" dirty="0" smtClean="0"/>
              <a:t>Lean</a:t>
            </a:r>
          </a:p>
          <a:p>
            <a:pPr marL="171450" indent="-171450">
              <a:buFont typeface="Arial" panose="020B0604020202020204" pitchFamily="34" charset="0"/>
              <a:buChar char="•"/>
            </a:pPr>
            <a:r>
              <a:rPr lang="en-AU" dirty="0" smtClean="0"/>
              <a:t>Six Sigma</a:t>
            </a:r>
          </a:p>
          <a:p>
            <a:pPr marL="171450" indent="-171450">
              <a:buFont typeface="Arial" panose="020B0604020202020204" pitchFamily="34" charset="0"/>
              <a:buChar char="•"/>
            </a:pPr>
            <a:r>
              <a:rPr lang="en-AU" dirty="0" smtClean="0"/>
              <a:t>SPC </a:t>
            </a:r>
            <a:endParaRPr lang="en-AU" dirty="0"/>
          </a:p>
        </p:txBody>
      </p:sp>
      <p:sp>
        <p:nvSpPr>
          <p:cNvPr id="4" name="Slide Number Placeholder 3"/>
          <p:cNvSpPr>
            <a:spLocks noGrp="1"/>
          </p:cNvSpPr>
          <p:nvPr>
            <p:ph type="sldNum" sz="quarter" idx="10"/>
          </p:nvPr>
        </p:nvSpPr>
        <p:spPr/>
        <p:txBody>
          <a:bodyPr/>
          <a:lstStyle/>
          <a:p>
            <a:fld id="{8020A239-6796-F942-9C93-A37C25B65B46}" type="slidenum">
              <a:rPr lang="en-US" smtClean="0"/>
              <a:t>14</a:t>
            </a:fld>
            <a:endParaRPr lang="en-US"/>
          </a:p>
        </p:txBody>
      </p:sp>
    </p:spTree>
    <p:extLst>
      <p:ext uri="{BB962C8B-B14F-4D97-AF65-F5344CB8AC3E}">
        <p14:creationId xmlns:p14="http://schemas.microsoft.com/office/powerpoint/2010/main" val="582813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Categories of Ideas:</a:t>
            </a:r>
          </a:p>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5% Strategic Ideas</a:t>
            </a:r>
          </a:p>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15% Focused Improvements</a:t>
            </a:r>
          </a:p>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80% Quick Hits</a:t>
            </a:r>
          </a:p>
          <a:p>
            <a:pPr marL="0" marR="0" indent="0" algn="l" defTabSz="914400" rtl="0" eaLnBrk="1" fontAlgn="auto" latinLnBrk="0" hangingPunct="1">
              <a:lnSpc>
                <a:spcPct val="100000"/>
              </a:lnSpc>
              <a:spcBef>
                <a:spcPts val="0"/>
              </a:spcBef>
              <a:spcAft>
                <a:spcPts val="0"/>
              </a:spcAft>
              <a:buClrTx/>
              <a:buSzTx/>
              <a:buFontTx/>
              <a:buNone/>
              <a:tabLst/>
              <a:defRPr/>
            </a:pPr>
            <a:endParaRPr lang="en-NZ"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Level of authority required to implement</a:t>
            </a:r>
            <a:r>
              <a:rPr lang="en-NZ" baseline="0" dirty="0" smtClean="0"/>
              <a:t> increases as you rise the hierarchy</a:t>
            </a:r>
            <a:endParaRPr lang="en-NZ"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NZ"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NZ" dirty="0" smtClean="0"/>
              <a:t>What happens</a:t>
            </a:r>
            <a:r>
              <a:rPr lang="en-NZ" baseline="0" dirty="0" smtClean="0"/>
              <a:t> if a Quick Hit fails ? Record results and environmental factors, crack on.</a:t>
            </a:r>
          </a:p>
          <a:p>
            <a:pPr marL="0" marR="0" indent="0" algn="l" defTabSz="914400" rtl="0" eaLnBrk="1" fontAlgn="auto" latinLnBrk="0" hangingPunct="1">
              <a:lnSpc>
                <a:spcPct val="100000"/>
              </a:lnSpc>
              <a:spcBef>
                <a:spcPts val="0"/>
              </a:spcBef>
              <a:spcAft>
                <a:spcPts val="0"/>
              </a:spcAft>
              <a:buClrTx/>
              <a:buSzTx/>
              <a:buFontTx/>
              <a:buNone/>
              <a:tabLst/>
              <a:defRPr/>
            </a:pPr>
            <a:r>
              <a:rPr lang="en-NZ" baseline="0" dirty="0" smtClean="0"/>
              <a:t>What happens if a Strategic Project fails ? Results may vary</a:t>
            </a:r>
            <a:endParaRPr lang="en-NZ" dirty="0" smtClean="0"/>
          </a:p>
        </p:txBody>
      </p:sp>
      <p:sp>
        <p:nvSpPr>
          <p:cNvPr id="4" name="Slide Number Placeholder 3"/>
          <p:cNvSpPr>
            <a:spLocks noGrp="1"/>
          </p:cNvSpPr>
          <p:nvPr>
            <p:ph type="sldNum" sz="quarter" idx="10"/>
          </p:nvPr>
        </p:nvSpPr>
        <p:spPr/>
        <p:txBody>
          <a:bodyPr/>
          <a:lstStyle/>
          <a:p>
            <a:fld id="{20568C28-546D-4B64-9287-F6AE4B6DC6EC}" type="slidenum">
              <a:rPr lang="en-NZ" smtClean="0"/>
              <a:pPr/>
              <a:t>15</a:t>
            </a:fld>
            <a:endParaRPr lang="en-NZ" dirty="0"/>
          </a:p>
        </p:txBody>
      </p:sp>
    </p:spTree>
    <p:extLst>
      <p:ext uri="{BB962C8B-B14F-4D97-AF65-F5344CB8AC3E}">
        <p14:creationId xmlns:p14="http://schemas.microsoft.com/office/powerpoint/2010/main" val="3271705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a:p>
        </p:txBody>
      </p:sp>
      <p:sp>
        <p:nvSpPr>
          <p:cNvPr id="4" name="Date Placeholder 3"/>
          <p:cNvSpPr>
            <a:spLocks noGrp="1"/>
          </p:cNvSpPr>
          <p:nvPr>
            <p:ph type="dt" sz="half" idx="10"/>
          </p:nvPr>
        </p:nvSpPr>
        <p:spPr/>
        <p:txBody>
          <a:bodyPr/>
          <a:lstStyle/>
          <a:p>
            <a:fld id="{D40C285E-AC46-0040-AABA-DC39D83296D7}"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FF332-CDDE-B341-828A-2DA027F422C9}" type="slidenum">
              <a:rPr lang="en-US" smtClean="0"/>
              <a:t>‹#›</a:t>
            </a:fld>
            <a:endParaRPr lang="en-US"/>
          </a:p>
        </p:txBody>
      </p:sp>
    </p:spTree>
    <p:extLst>
      <p:ext uri="{BB962C8B-B14F-4D97-AF65-F5344CB8AC3E}">
        <p14:creationId xmlns:p14="http://schemas.microsoft.com/office/powerpoint/2010/main" val="1220214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40C285E-AC46-0040-AABA-DC39D83296D7}"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FF332-CDDE-B341-828A-2DA027F422C9}" type="slidenum">
              <a:rPr lang="en-US" smtClean="0"/>
              <a:t>‹#›</a:t>
            </a:fld>
            <a:endParaRPr lang="en-US"/>
          </a:p>
        </p:txBody>
      </p:sp>
    </p:spTree>
    <p:extLst>
      <p:ext uri="{BB962C8B-B14F-4D97-AF65-F5344CB8AC3E}">
        <p14:creationId xmlns:p14="http://schemas.microsoft.com/office/powerpoint/2010/main" val="151290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40C285E-AC46-0040-AABA-DC39D83296D7}"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FF332-CDDE-B341-828A-2DA027F422C9}" type="slidenum">
              <a:rPr lang="en-US" smtClean="0"/>
              <a:t>‹#›</a:t>
            </a:fld>
            <a:endParaRPr lang="en-US"/>
          </a:p>
        </p:txBody>
      </p:sp>
    </p:spTree>
    <p:extLst>
      <p:ext uri="{BB962C8B-B14F-4D97-AF65-F5344CB8AC3E}">
        <p14:creationId xmlns:p14="http://schemas.microsoft.com/office/powerpoint/2010/main" val="286299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p:txBody>
          <a:bodyPr/>
          <a:lstStyle/>
          <a:p>
            <a:fld id="{D40C285E-AC46-0040-AABA-DC39D83296D7}"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FF332-CDDE-B341-828A-2DA027F422C9}" type="slidenum">
              <a:rPr lang="en-US" smtClean="0"/>
              <a:t>‹#›</a:t>
            </a:fld>
            <a:endParaRPr lang="en-US"/>
          </a:p>
        </p:txBody>
      </p:sp>
    </p:spTree>
    <p:extLst>
      <p:ext uri="{BB962C8B-B14F-4D97-AF65-F5344CB8AC3E}">
        <p14:creationId xmlns:p14="http://schemas.microsoft.com/office/powerpoint/2010/main" val="2816082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p:txBody>
          <a:bodyPr/>
          <a:lstStyle/>
          <a:p>
            <a:fld id="{D40C285E-AC46-0040-AABA-DC39D83296D7}" type="datetimeFigureOut">
              <a:rPr lang="en-US" smtClean="0"/>
              <a:t>9/19/2017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FF332-CDDE-B341-828A-2DA027F422C9}" type="slidenum">
              <a:rPr lang="en-US" smtClean="0"/>
              <a:t>‹#›</a:t>
            </a:fld>
            <a:endParaRPr lang="en-US"/>
          </a:p>
        </p:txBody>
      </p:sp>
    </p:spTree>
    <p:extLst>
      <p:ext uri="{BB962C8B-B14F-4D97-AF65-F5344CB8AC3E}">
        <p14:creationId xmlns:p14="http://schemas.microsoft.com/office/powerpoint/2010/main" val="188989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Date Placeholder 4"/>
          <p:cNvSpPr>
            <a:spLocks noGrp="1"/>
          </p:cNvSpPr>
          <p:nvPr>
            <p:ph type="dt" sz="half" idx="10"/>
          </p:nvPr>
        </p:nvSpPr>
        <p:spPr/>
        <p:txBody>
          <a:bodyPr/>
          <a:lstStyle/>
          <a:p>
            <a:fld id="{D40C285E-AC46-0040-AABA-DC39D83296D7}"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FF332-CDDE-B341-828A-2DA027F422C9}" type="slidenum">
              <a:rPr lang="en-US" smtClean="0"/>
              <a:t>‹#›</a:t>
            </a:fld>
            <a:endParaRPr lang="en-US"/>
          </a:p>
        </p:txBody>
      </p:sp>
    </p:spTree>
    <p:extLst>
      <p:ext uri="{BB962C8B-B14F-4D97-AF65-F5344CB8AC3E}">
        <p14:creationId xmlns:p14="http://schemas.microsoft.com/office/powerpoint/2010/main" val="395905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Date Placeholder 6"/>
          <p:cNvSpPr>
            <a:spLocks noGrp="1"/>
          </p:cNvSpPr>
          <p:nvPr>
            <p:ph type="dt" sz="half" idx="10"/>
          </p:nvPr>
        </p:nvSpPr>
        <p:spPr/>
        <p:txBody>
          <a:bodyPr/>
          <a:lstStyle/>
          <a:p>
            <a:fld id="{D40C285E-AC46-0040-AABA-DC39D83296D7}" type="datetimeFigureOut">
              <a:rPr lang="en-US" smtClean="0"/>
              <a:t>9/19/2017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FF332-CDDE-B341-828A-2DA027F422C9}" type="slidenum">
              <a:rPr lang="en-US" smtClean="0"/>
              <a:t>‹#›</a:t>
            </a:fld>
            <a:endParaRPr lang="en-US"/>
          </a:p>
        </p:txBody>
      </p:sp>
    </p:spTree>
    <p:extLst>
      <p:ext uri="{BB962C8B-B14F-4D97-AF65-F5344CB8AC3E}">
        <p14:creationId xmlns:p14="http://schemas.microsoft.com/office/powerpoint/2010/main" val="275341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Date Placeholder 2"/>
          <p:cNvSpPr>
            <a:spLocks noGrp="1"/>
          </p:cNvSpPr>
          <p:nvPr>
            <p:ph type="dt" sz="half" idx="10"/>
          </p:nvPr>
        </p:nvSpPr>
        <p:spPr/>
        <p:txBody>
          <a:bodyPr/>
          <a:lstStyle/>
          <a:p>
            <a:fld id="{D40C285E-AC46-0040-AABA-DC39D83296D7}" type="datetimeFigureOut">
              <a:rPr lang="en-US" smtClean="0"/>
              <a:t>9/19/2017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FF332-CDDE-B341-828A-2DA027F422C9}" type="slidenum">
              <a:rPr lang="en-US" smtClean="0"/>
              <a:t>‹#›</a:t>
            </a:fld>
            <a:endParaRPr lang="en-US"/>
          </a:p>
        </p:txBody>
      </p:sp>
    </p:spTree>
    <p:extLst>
      <p:ext uri="{BB962C8B-B14F-4D97-AF65-F5344CB8AC3E}">
        <p14:creationId xmlns:p14="http://schemas.microsoft.com/office/powerpoint/2010/main" val="949589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C285E-AC46-0040-AABA-DC39D83296D7}" type="datetimeFigureOut">
              <a:rPr lang="en-US" smtClean="0"/>
              <a:t>9/19/2017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FF332-CDDE-B341-828A-2DA027F422C9}" type="slidenum">
              <a:rPr lang="en-US" smtClean="0"/>
              <a:t>‹#›</a:t>
            </a:fld>
            <a:endParaRPr lang="en-US"/>
          </a:p>
        </p:txBody>
      </p:sp>
    </p:spTree>
    <p:extLst>
      <p:ext uri="{BB962C8B-B14F-4D97-AF65-F5344CB8AC3E}">
        <p14:creationId xmlns:p14="http://schemas.microsoft.com/office/powerpoint/2010/main" val="1297372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40C285E-AC46-0040-AABA-DC39D83296D7}"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FF332-CDDE-B341-828A-2DA027F422C9}" type="slidenum">
              <a:rPr lang="en-US" smtClean="0"/>
              <a:t>‹#›</a:t>
            </a:fld>
            <a:endParaRPr lang="en-US"/>
          </a:p>
        </p:txBody>
      </p:sp>
    </p:spTree>
    <p:extLst>
      <p:ext uri="{BB962C8B-B14F-4D97-AF65-F5344CB8AC3E}">
        <p14:creationId xmlns:p14="http://schemas.microsoft.com/office/powerpoint/2010/main" val="1800513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D40C285E-AC46-0040-AABA-DC39D83296D7}" type="datetimeFigureOut">
              <a:rPr lang="en-US" smtClean="0"/>
              <a:t>9/19/2017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FF332-CDDE-B341-828A-2DA027F422C9}" type="slidenum">
              <a:rPr lang="en-US" smtClean="0"/>
              <a:t>‹#›</a:t>
            </a:fld>
            <a:endParaRPr lang="en-US"/>
          </a:p>
        </p:txBody>
      </p:sp>
    </p:spTree>
    <p:extLst>
      <p:ext uri="{BB962C8B-B14F-4D97-AF65-F5344CB8AC3E}">
        <p14:creationId xmlns:p14="http://schemas.microsoft.com/office/powerpoint/2010/main" val="15537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AU"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C285E-AC46-0040-AABA-DC39D83296D7}" type="datetimeFigureOut">
              <a:rPr lang="en-US" smtClean="0"/>
              <a:t>9/19/2017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FF332-CDDE-B341-828A-2DA027F422C9}" type="slidenum">
              <a:rPr lang="en-US" smtClean="0"/>
              <a:t>‹#›</a:t>
            </a:fld>
            <a:endParaRPr lang="en-US"/>
          </a:p>
        </p:txBody>
      </p:sp>
    </p:spTree>
    <p:extLst>
      <p:ext uri="{BB962C8B-B14F-4D97-AF65-F5344CB8AC3E}">
        <p14:creationId xmlns:p14="http://schemas.microsoft.com/office/powerpoint/2010/main" val="2743825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Change </a:t>
            </a:r>
            <a:r>
              <a:rPr lang="en-US" dirty="0"/>
              <a:t>T</a:t>
            </a:r>
            <a:r>
              <a:rPr lang="en-US" dirty="0" smtClean="0"/>
              <a:t>hrough Reporting</a:t>
            </a:r>
            <a:endParaRPr lang="en-US" dirty="0"/>
          </a:p>
        </p:txBody>
      </p:sp>
      <p:sp>
        <p:nvSpPr>
          <p:cNvPr id="3" name="Subtitle 2"/>
          <p:cNvSpPr>
            <a:spLocks noGrp="1"/>
          </p:cNvSpPr>
          <p:nvPr>
            <p:ph type="subTitle" idx="1"/>
          </p:nvPr>
        </p:nvSpPr>
        <p:spPr/>
        <p:txBody>
          <a:bodyPr/>
          <a:lstStyle/>
          <a:p>
            <a:r>
              <a:rPr lang="en-US" dirty="0" err="1" smtClean="0"/>
              <a:t>Nik</a:t>
            </a:r>
            <a:r>
              <a:rPr lang="en-US" dirty="0" smtClean="0"/>
              <a:t> Clement</a:t>
            </a:r>
          </a:p>
          <a:p>
            <a:r>
              <a:rPr lang="en-US" dirty="0" smtClean="0"/>
              <a:t>19 Sep 17</a:t>
            </a:r>
            <a:endParaRPr lang="en-US" dirty="0"/>
          </a:p>
        </p:txBody>
      </p:sp>
    </p:spTree>
    <p:extLst>
      <p:ext uri="{BB962C8B-B14F-4D97-AF65-F5344CB8AC3E}">
        <p14:creationId xmlns:p14="http://schemas.microsoft.com/office/powerpoint/2010/main" val="4196395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 </a:t>
            </a:r>
            <a:r>
              <a:rPr lang="en-US" dirty="0" smtClean="0"/>
              <a:t>Excessive Leave Reporting</a:t>
            </a:r>
            <a:endParaRPr lang="en-US" dirty="0"/>
          </a:p>
        </p:txBody>
      </p:sp>
      <p:sp>
        <p:nvSpPr>
          <p:cNvPr id="3" name="Content Placeholder 2"/>
          <p:cNvSpPr>
            <a:spLocks noGrp="1"/>
          </p:cNvSpPr>
          <p:nvPr>
            <p:ph sz="half" idx="1"/>
          </p:nvPr>
        </p:nvSpPr>
        <p:spPr/>
        <p:txBody>
          <a:bodyPr numCol="1">
            <a:normAutofit fontScale="92500" lnSpcReduction="10000"/>
          </a:bodyPr>
          <a:lstStyle/>
          <a:p>
            <a:r>
              <a:rPr lang="en-AU" dirty="0" smtClean="0"/>
              <a:t>Facility </a:t>
            </a:r>
            <a:r>
              <a:rPr lang="en-AU" i="1" dirty="0" smtClean="0"/>
              <a:t>X</a:t>
            </a:r>
            <a:r>
              <a:rPr lang="en-AU" dirty="0" smtClean="0"/>
              <a:t> </a:t>
            </a:r>
            <a:r>
              <a:rPr lang="en-AU" dirty="0"/>
              <a:t>1700 Headcount 995 with Excessive Leave</a:t>
            </a:r>
          </a:p>
          <a:p>
            <a:r>
              <a:rPr lang="en-AU" dirty="0" smtClean="0"/>
              <a:t>HR </a:t>
            </a:r>
            <a:r>
              <a:rPr lang="en-AU" dirty="0"/>
              <a:t>manager </a:t>
            </a:r>
            <a:r>
              <a:rPr lang="en-AU" dirty="0" smtClean="0"/>
              <a:t>calls first name</a:t>
            </a:r>
            <a:endParaRPr lang="en-AU" dirty="0"/>
          </a:p>
          <a:p>
            <a:r>
              <a:rPr lang="en-AU" dirty="0"/>
              <a:t>10-15 minutes of an already stretched resource will not ever solve the issue</a:t>
            </a:r>
          </a:p>
          <a:p>
            <a:pPr marL="0" indent="0">
              <a:buNone/>
            </a:pPr>
            <a:endParaRPr lang="en-US" dirty="0"/>
          </a:p>
        </p:txBody>
      </p:sp>
      <p:sp>
        <p:nvSpPr>
          <p:cNvPr id="4" name="Content Placeholder 3"/>
          <p:cNvSpPr>
            <a:spLocks noGrp="1"/>
          </p:cNvSpPr>
          <p:nvPr>
            <p:ph sz="half" idx="2"/>
          </p:nvPr>
        </p:nvSpPr>
        <p:spPr/>
        <p:txBody>
          <a:bodyPr>
            <a:normAutofit fontScale="92500" lnSpcReduction="10000"/>
          </a:bodyPr>
          <a:lstStyle/>
          <a:p>
            <a:pPr lvl="0"/>
            <a:r>
              <a:rPr lang="en-AU" dirty="0"/>
              <a:t>Letters</a:t>
            </a:r>
          </a:p>
          <a:p>
            <a:pPr lvl="1"/>
            <a:r>
              <a:rPr lang="en-AU" dirty="0" smtClean="0"/>
              <a:t>Segmentation</a:t>
            </a:r>
          </a:p>
          <a:p>
            <a:pPr lvl="1"/>
            <a:r>
              <a:rPr lang="en-AU" dirty="0" smtClean="0"/>
              <a:t>Mail </a:t>
            </a:r>
            <a:r>
              <a:rPr lang="en-AU" dirty="0"/>
              <a:t>Merge from Excessive Leave lists</a:t>
            </a:r>
          </a:p>
          <a:p>
            <a:pPr lvl="1"/>
            <a:r>
              <a:rPr lang="en-AU" dirty="0"/>
              <a:t>Includes leave plan </a:t>
            </a:r>
            <a:r>
              <a:rPr lang="en-AU" dirty="0" smtClean="0"/>
              <a:t>form</a:t>
            </a:r>
          </a:p>
          <a:p>
            <a:r>
              <a:rPr lang="en-AU" dirty="0" smtClean="0"/>
              <a:t>Strategies</a:t>
            </a:r>
          </a:p>
          <a:p>
            <a:pPr lvl="1"/>
            <a:r>
              <a:rPr lang="en-AU" dirty="0" err="1"/>
              <a:t>Cashouts</a:t>
            </a:r>
            <a:endParaRPr lang="en-AU" dirty="0"/>
          </a:p>
          <a:p>
            <a:pPr lvl="1"/>
            <a:r>
              <a:rPr lang="en-AU" dirty="0"/>
              <a:t>Letters</a:t>
            </a:r>
          </a:p>
          <a:p>
            <a:pPr lvl="1"/>
            <a:r>
              <a:rPr lang="en-AU" dirty="0"/>
              <a:t>Directed Leave</a:t>
            </a:r>
          </a:p>
          <a:p>
            <a:pPr lvl="2"/>
            <a:r>
              <a:rPr lang="en-AU" dirty="0"/>
              <a:t>After how many letters ?</a:t>
            </a:r>
          </a:p>
          <a:p>
            <a:pPr lvl="1"/>
            <a:r>
              <a:rPr lang="en-AU" dirty="0"/>
              <a:t>Monitoring progress</a:t>
            </a:r>
          </a:p>
          <a:p>
            <a:pPr lvl="1"/>
            <a:r>
              <a:rPr lang="en-AU" dirty="0"/>
              <a:t>Call Top </a:t>
            </a:r>
            <a:r>
              <a:rPr lang="en-AU" dirty="0" smtClean="0"/>
              <a:t>10</a:t>
            </a:r>
            <a:endParaRPr lang="en-AU" dirty="0"/>
          </a:p>
        </p:txBody>
      </p:sp>
    </p:spTree>
    <p:extLst>
      <p:ext uri="{BB962C8B-B14F-4D97-AF65-F5344CB8AC3E}">
        <p14:creationId xmlns:p14="http://schemas.microsoft.com/office/powerpoint/2010/main" val="12538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Process Recap</a:t>
            </a:r>
            <a:endParaRPr lang="en-NZ" dirty="0"/>
          </a:p>
        </p:txBody>
      </p:sp>
      <p:sp>
        <p:nvSpPr>
          <p:cNvPr id="3" name="Content Placeholder 2"/>
          <p:cNvSpPr>
            <a:spLocks noGrp="1"/>
          </p:cNvSpPr>
          <p:nvPr>
            <p:ph idx="1"/>
          </p:nvPr>
        </p:nvSpPr>
        <p:spPr/>
        <p:txBody>
          <a:bodyPr>
            <a:normAutofit/>
          </a:bodyPr>
          <a:lstStyle/>
          <a:p>
            <a:pPr marL="0" indent="0">
              <a:buNone/>
            </a:pPr>
            <a:r>
              <a:rPr lang="en-NZ" sz="2400" dirty="0" smtClean="0"/>
              <a:t>The ability to improve a process through a number of steps, the path chosen will depend on the amount of change required</a:t>
            </a:r>
          </a:p>
        </p:txBody>
      </p:sp>
      <p:sp>
        <p:nvSpPr>
          <p:cNvPr id="4" name="Rounded Rectangle 3"/>
          <p:cNvSpPr/>
          <p:nvPr/>
        </p:nvSpPr>
        <p:spPr>
          <a:xfrm>
            <a:off x="539552" y="3429000"/>
            <a:ext cx="1944216"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NZ" dirty="0" smtClean="0"/>
              <a:t>Process Measurement (Current State)</a:t>
            </a:r>
            <a:endParaRPr lang="en-NZ" dirty="0"/>
          </a:p>
        </p:txBody>
      </p:sp>
      <p:sp>
        <p:nvSpPr>
          <p:cNvPr id="5" name="Rounded Rectangle 4"/>
          <p:cNvSpPr/>
          <p:nvPr/>
        </p:nvSpPr>
        <p:spPr>
          <a:xfrm>
            <a:off x="3573413" y="2734072"/>
            <a:ext cx="1944216"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NZ" dirty="0" smtClean="0"/>
              <a:t>Process Redesign</a:t>
            </a:r>
            <a:endParaRPr lang="en-NZ" dirty="0"/>
          </a:p>
        </p:txBody>
      </p:sp>
      <p:sp>
        <p:nvSpPr>
          <p:cNvPr id="6" name="Rounded Rectangle 5"/>
          <p:cNvSpPr/>
          <p:nvPr/>
        </p:nvSpPr>
        <p:spPr>
          <a:xfrm>
            <a:off x="6682283" y="3429000"/>
            <a:ext cx="1944216"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NZ" dirty="0" smtClean="0"/>
              <a:t>Performance Goal</a:t>
            </a:r>
          </a:p>
          <a:p>
            <a:pPr algn="ctr"/>
            <a:r>
              <a:rPr lang="en-NZ" dirty="0" smtClean="0"/>
              <a:t>(Future State)</a:t>
            </a:r>
          </a:p>
        </p:txBody>
      </p:sp>
      <p:sp>
        <p:nvSpPr>
          <p:cNvPr id="7" name="Rounded Rectangle 6"/>
          <p:cNvSpPr/>
          <p:nvPr/>
        </p:nvSpPr>
        <p:spPr>
          <a:xfrm>
            <a:off x="3563888" y="4051920"/>
            <a:ext cx="1944216"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NZ" dirty="0" smtClean="0"/>
              <a:t>Process Improvement</a:t>
            </a:r>
            <a:endParaRPr lang="en-NZ" dirty="0"/>
          </a:p>
        </p:txBody>
      </p:sp>
      <p:grpSp>
        <p:nvGrpSpPr>
          <p:cNvPr id="16" name="Group 15"/>
          <p:cNvGrpSpPr/>
          <p:nvPr/>
        </p:nvGrpSpPr>
        <p:grpSpPr>
          <a:xfrm>
            <a:off x="2555776" y="3191272"/>
            <a:ext cx="936104" cy="1317848"/>
            <a:chOff x="2627784" y="3191272"/>
            <a:chExt cx="936104" cy="1317848"/>
          </a:xfrm>
        </p:grpSpPr>
        <p:cxnSp>
          <p:nvCxnSpPr>
            <p:cNvPr id="13" name="Elbow Connector 12"/>
            <p:cNvCxnSpPr/>
            <p:nvPr/>
          </p:nvCxnSpPr>
          <p:spPr>
            <a:xfrm>
              <a:off x="2627784" y="3886200"/>
              <a:ext cx="936104" cy="62292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p:nvPr/>
          </p:nvCxnSpPr>
          <p:spPr>
            <a:xfrm flipV="1">
              <a:off x="2627995" y="3191272"/>
              <a:ext cx="935893" cy="69492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flipH="1" flipV="1">
            <a:off x="5652120" y="3191272"/>
            <a:ext cx="936104" cy="1317848"/>
            <a:chOff x="2627784" y="3191272"/>
            <a:chExt cx="936104" cy="1317848"/>
          </a:xfrm>
        </p:grpSpPr>
        <p:cxnSp>
          <p:nvCxnSpPr>
            <p:cNvPr id="18" name="Elbow Connector 17"/>
            <p:cNvCxnSpPr/>
            <p:nvPr/>
          </p:nvCxnSpPr>
          <p:spPr>
            <a:xfrm>
              <a:off x="2627784" y="3886200"/>
              <a:ext cx="936104" cy="622920"/>
            </a:xfrm>
            <a:prstGeom prst="bentConnector3">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19" name="Elbow Connector 18"/>
            <p:cNvCxnSpPr/>
            <p:nvPr/>
          </p:nvCxnSpPr>
          <p:spPr>
            <a:xfrm flipV="1">
              <a:off x="2627995" y="3191272"/>
              <a:ext cx="935893" cy="694928"/>
            </a:xfrm>
            <a:prstGeom prst="bentConnector3">
              <a:avLst/>
            </a:prstGeom>
            <a:ln>
              <a:headEnd type="arrow"/>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29601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Information Decision Action (IDA)</a:t>
            </a:r>
            <a:endParaRPr lang="en-NZ" dirty="0"/>
          </a:p>
        </p:txBody>
      </p:sp>
      <p:sp>
        <p:nvSpPr>
          <p:cNvPr id="3" name="Content Placeholder 2"/>
          <p:cNvSpPr>
            <a:spLocks noGrp="1"/>
          </p:cNvSpPr>
          <p:nvPr>
            <p:ph idx="1"/>
          </p:nvPr>
        </p:nvSpPr>
        <p:spPr/>
        <p:txBody>
          <a:bodyPr>
            <a:normAutofit/>
          </a:bodyPr>
          <a:lstStyle/>
          <a:p>
            <a:pPr marL="0" indent="0">
              <a:buNone/>
            </a:pPr>
            <a:r>
              <a:rPr lang="en-NZ" sz="2400" dirty="0" smtClean="0"/>
              <a:t>Evidence Based Decision Making</a:t>
            </a:r>
            <a:endParaRPr lang="en-NZ" sz="2400" dirty="0"/>
          </a:p>
        </p:txBody>
      </p:sp>
      <p:grpSp>
        <p:nvGrpSpPr>
          <p:cNvPr id="17" name="Group 16"/>
          <p:cNvGrpSpPr/>
          <p:nvPr/>
        </p:nvGrpSpPr>
        <p:grpSpPr>
          <a:xfrm>
            <a:off x="539552" y="6021288"/>
            <a:ext cx="3672408" cy="649685"/>
            <a:chOff x="4716016" y="525860"/>
            <a:chExt cx="3672408" cy="649685"/>
          </a:xfrm>
        </p:grpSpPr>
        <p:sp>
          <p:nvSpPr>
            <p:cNvPr id="4" name="Rounded Rectangle 3"/>
            <p:cNvSpPr/>
            <p:nvPr/>
          </p:nvSpPr>
          <p:spPr>
            <a:xfrm>
              <a:off x="4716016" y="759814"/>
              <a:ext cx="828092" cy="228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NZ" dirty="0"/>
            </a:p>
          </p:txBody>
        </p:sp>
        <p:grpSp>
          <p:nvGrpSpPr>
            <p:cNvPr id="8" name="Group 7"/>
            <p:cNvGrpSpPr/>
            <p:nvPr/>
          </p:nvGrpSpPr>
          <p:grpSpPr>
            <a:xfrm>
              <a:off x="5580112" y="640160"/>
              <a:ext cx="505030" cy="421086"/>
              <a:chOff x="2627784" y="3191272"/>
              <a:chExt cx="936104" cy="1317848"/>
            </a:xfrm>
          </p:grpSpPr>
          <p:cxnSp>
            <p:nvCxnSpPr>
              <p:cNvPr id="9" name="Elbow Connector 8"/>
              <p:cNvCxnSpPr/>
              <p:nvPr/>
            </p:nvCxnSpPr>
            <p:spPr>
              <a:xfrm>
                <a:off x="2627784" y="3886200"/>
                <a:ext cx="936104" cy="62292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Elbow Connector 9"/>
              <p:cNvCxnSpPr/>
              <p:nvPr/>
            </p:nvCxnSpPr>
            <p:spPr>
              <a:xfrm flipV="1">
                <a:off x="2627995" y="3191272"/>
                <a:ext cx="935893" cy="69492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1" name="Group 10"/>
            <p:cNvGrpSpPr/>
            <p:nvPr/>
          </p:nvGrpSpPr>
          <p:grpSpPr>
            <a:xfrm flipH="1" flipV="1">
              <a:off x="7020272" y="640158"/>
              <a:ext cx="504000" cy="421087"/>
              <a:chOff x="2627784" y="3191272"/>
              <a:chExt cx="936104" cy="1317848"/>
            </a:xfrm>
          </p:grpSpPr>
          <p:cxnSp>
            <p:nvCxnSpPr>
              <p:cNvPr id="12" name="Elbow Connector 11"/>
              <p:cNvCxnSpPr/>
              <p:nvPr/>
            </p:nvCxnSpPr>
            <p:spPr>
              <a:xfrm>
                <a:off x="2627784" y="3886200"/>
                <a:ext cx="936104" cy="622920"/>
              </a:xfrm>
              <a:prstGeom prst="bentConnector3">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13" name="Elbow Connector 12"/>
              <p:cNvCxnSpPr/>
              <p:nvPr/>
            </p:nvCxnSpPr>
            <p:spPr>
              <a:xfrm flipV="1">
                <a:off x="2627995" y="3191272"/>
                <a:ext cx="935893" cy="694928"/>
              </a:xfrm>
              <a:prstGeom prst="bentConnector3">
                <a:avLst/>
              </a:prstGeom>
              <a:ln>
                <a:headEnd type="arrow"/>
                <a:tailEnd type="none"/>
              </a:ln>
            </p:spPr>
            <p:style>
              <a:lnRef idx="2">
                <a:schemeClr val="accent1"/>
              </a:lnRef>
              <a:fillRef idx="0">
                <a:schemeClr val="accent1"/>
              </a:fillRef>
              <a:effectRef idx="1">
                <a:schemeClr val="accent1"/>
              </a:effectRef>
              <a:fontRef idx="minor">
                <a:schemeClr val="tx1"/>
              </a:fontRef>
            </p:style>
          </p:cxnSp>
        </p:grpSp>
        <p:sp>
          <p:nvSpPr>
            <p:cNvPr id="14" name="Rounded Rectangle 13"/>
            <p:cNvSpPr/>
            <p:nvPr/>
          </p:nvSpPr>
          <p:spPr>
            <a:xfrm>
              <a:off x="6123967" y="525860"/>
              <a:ext cx="828092" cy="228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NZ" dirty="0"/>
            </a:p>
          </p:txBody>
        </p:sp>
        <p:sp>
          <p:nvSpPr>
            <p:cNvPr id="15" name="Rounded Rectangle 14"/>
            <p:cNvSpPr/>
            <p:nvPr/>
          </p:nvSpPr>
          <p:spPr>
            <a:xfrm>
              <a:off x="6120066" y="946945"/>
              <a:ext cx="828092" cy="228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NZ" dirty="0"/>
            </a:p>
          </p:txBody>
        </p:sp>
        <p:sp>
          <p:nvSpPr>
            <p:cNvPr id="16" name="Rounded Rectangle 15"/>
            <p:cNvSpPr/>
            <p:nvPr/>
          </p:nvSpPr>
          <p:spPr>
            <a:xfrm>
              <a:off x="7560332" y="752128"/>
              <a:ext cx="828092" cy="228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NZ" dirty="0"/>
            </a:p>
          </p:txBody>
        </p:sp>
      </p:grpSp>
      <p:sp>
        <p:nvSpPr>
          <p:cNvPr id="18" name="AutoShape 4"/>
          <p:cNvSpPr>
            <a:spLocks noChangeArrowheads="1"/>
          </p:cNvSpPr>
          <p:nvPr/>
        </p:nvSpPr>
        <p:spPr bwMode="auto">
          <a:xfrm>
            <a:off x="1651249" y="2480608"/>
            <a:ext cx="1981200" cy="1219200"/>
          </a:xfrm>
          <a:prstGeom prst="homePlate">
            <a:avLst>
              <a:gd name="adj" fmla="val 40497"/>
            </a:avLst>
          </a:prstGeom>
        </p:spPr>
        <p:style>
          <a:lnRef idx="1">
            <a:schemeClr val="accent1"/>
          </a:lnRef>
          <a:fillRef idx="2">
            <a:schemeClr val="accent1"/>
          </a:fillRef>
          <a:effectRef idx="1">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endParaRPr lang="en-US" sz="1200" dirty="0"/>
          </a:p>
        </p:txBody>
      </p:sp>
      <p:sp>
        <p:nvSpPr>
          <p:cNvPr id="19" name="AutoShape 5"/>
          <p:cNvSpPr>
            <a:spLocks noChangeArrowheads="1"/>
          </p:cNvSpPr>
          <p:nvPr/>
        </p:nvSpPr>
        <p:spPr bwMode="auto">
          <a:xfrm>
            <a:off x="3327649" y="2480608"/>
            <a:ext cx="1981200" cy="1219200"/>
          </a:xfrm>
          <a:prstGeom prst="chevron">
            <a:avLst>
              <a:gd name="adj" fmla="val 40625"/>
            </a:avLst>
          </a:prstGeom>
        </p:spPr>
        <p:style>
          <a:lnRef idx="1">
            <a:schemeClr val="accent1"/>
          </a:lnRef>
          <a:fillRef idx="2">
            <a:schemeClr val="accent1"/>
          </a:fillRef>
          <a:effectRef idx="1">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endParaRPr lang="en-US" sz="1200" dirty="0"/>
          </a:p>
        </p:txBody>
      </p:sp>
      <p:sp>
        <p:nvSpPr>
          <p:cNvPr id="20" name="AutoShape 6"/>
          <p:cNvSpPr>
            <a:spLocks noChangeArrowheads="1"/>
          </p:cNvSpPr>
          <p:nvPr/>
        </p:nvSpPr>
        <p:spPr bwMode="auto">
          <a:xfrm>
            <a:off x="5004049" y="2480608"/>
            <a:ext cx="1981200" cy="1219200"/>
          </a:xfrm>
          <a:prstGeom prst="chevron">
            <a:avLst>
              <a:gd name="adj" fmla="val 40625"/>
            </a:avLst>
          </a:prstGeom>
        </p:spPr>
        <p:style>
          <a:lnRef idx="1">
            <a:schemeClr val="accent1"/>
          </a:lnRef>
          <a:fillRef idx="2">
            <a:schemeClr val="accent1"/>
          </a:fillRef>
          <a:effectRef idx="1">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endParaRPr lang="en-US" sz="1200" dirty="0"/>
          </a:p>
        </p:txBody>
      </p:sp>
      <p:sp>
        <p:nvSpPr>
          <p:cNvPr id="21" name="Freeform 7"/>
          <p:cNvSpPr>
            <a:spLocks/>
          </p:cNvSpPr>
          <p:nvPr/>
        </p:nvSpPr>
        <p:spPr bwMode="auto">
          <a:xfrm>
            <a:off x="1270249" y="3201333"/>
            <a:ext cx="6248400" cy="914400"/>
          </a:xfrm>
          <a:custGeom>
            <a:avLst/>
            <a:gdLst>
              <a:gd name="T0" fmla="*/ 2147483647 w 4416"/>
              <a:gd name="T1" fmla="*/ 0 h 480"/>
              <a:gd name="T2" fmla="*/ 2147483647 w 4416"/>
              <a:gd name="T3" fmla="*/ 0 h 480"/>
              <a:gd name="T4" fmla="*/ 2147483647 w 4416"/>
              <a:gd name="T5" fmla="*/ 2147483647 h 480"/>
              <a:gd name="T6" fmla="*/ 0 w 4416"/>
              <a:gd name="T7" fmla="*/ 2147483647 h 480"/>
              <a:gd name="T8" fmla="*/ 0 w 4416"/>
              <a:gd name="T9" fmla="*/ 0 h 480"/>
              <a:gd name="T10" fmla="*/ 2147483647 w 4416"/>
              <a:gd name="T11" fmla="*/ 0 h 480"/>
              <a:gd name="T12" fmla="*/ 0 60000 65536"/>
              <a:gd name="T13" fmla="*/ 0 60000 65536"/>
              <a:gd name="T14" fmla="*/ 0 60000 65536"/>
              <a:gd name="T15" fmla="*/ 0 60000 65536"/>
              <a:gd name="T16" fmla="*/ 0 60000 65536"/>
              <a:gd name="T17" fmla="*/ 0 60000 65536"/>
              <a:gd name="T18" fmla="*/ 0 w 4416"/>
              <a:gd name="T19" fmla="*/ 0 h 480"/>
              <a:gd name="T20" fmla="*/ 4416 w 4416"/>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4416" h="480">
                <a:moveTo>
                  <a:pt x="4032" y="0"/>
                </a:moveTo>
                <a:lnTo>
                  <a:pt x="4416" y="0"/>
                </a:lnTo>
                <a:lnTo>
                  <a:pt x="4416" y="480"/>
                </a:lnTo>
                <a:lnTo>
                  <a:pt x="0" y="480"/>
                </a:lnTo>
                <a:lnTo>
                  <a:pt x="0" y="0"/>
                </a:lnTo>
                <a:lnTo>
                  <a:pt x="240" y="0"/>
                </a:lnTo>
              </a:path>
            </a:pathLst>
          </a:custGeom>
          <a:ln>
            <a:headEnd/>
            <a:tailEnd type="triangle" w="med" len="med"/>
          </a:ln>
          <a:extLst/>
        </p:spPr>
        <p:style>
          <a:lnRef idx="2">
            <a:schemeClr val="accent1"/>
          </a:lnRef>
          <a:fillRef idx="0">
            <a:schemeClr val="accent1"/>
          </a:fillRef>
          <a:effectRef idx="1">
            <a:schemeClr val="accent1"/>
          </a:effectRef>
          <a:fontRef idx="minor">
            <a:schemeClr val="tx1"/>
          </a:fontRef>
        </p:style>
        <p:txBody>
          <a:bodyPr/>
          <a:lstStyle/>
          <a:p>
            <a:pPr>
              <a:defRPr/>
            </a:pPr>
            <a:endParaRPr lang="en-NZ" dirty="0"/>
          </a:p>
        </p:txBody>
      </p:sp>
      <p:sp>
        <p:nvSpPr>
          <p:cNvPr id="22" name="Rectangle 8"/>
          <p:cNvSpPr>
            <a:spLocks noChangeArrowheads="1"/>
          </p:cNvSpPr>
          <p:nvPr/>
        </p:nvSpPr>
        <p:spPr bwMode="auto">
          <a:xfrm>
            <a:off x="965449" y="4534178"/>
            <a:ext cx="7005638" cy="352148"/>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r>
              <a:rPr lang="en-GB" sz="2000" b="1" i="1" dirty="0">
                <a:solidFill>
                  <a:schemeClr val="tx1"/>
                </a:solidFill>
              </a:rPr>
              <a:t>It’s only the actions that make a difference</a:t>
            </a:r>
          </a:p>
        </p:txBody>
      </p:sp>
      <p:sp>
        <p:nvSpPr>
          <p:cNvPr id="23" name="Text Box 9"/>
          <p:cNvSpPr txBox="1">
            <a:spLocks noChangeArrowheads="1"/>
          </p:cNvSpPr>
          <p:nvPr/>
        </p:nvSpPr>
        <p:spPr bwMode="auto">
          <a:xfrm>
            <a:off x="1724274" y="2644121"/>
            <a:ext cx="14652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GB" sz="2000" dirty="0">
                <a:latin typeface="Arial" pitchFamily="34" charset="0"/>
              </a:rPr>
              <a:t>Information</a:t>
            </a:r>
            <a:endParaRPr lang="en-GB" dirty="0">
              <a:latin typeface="Arial" pitchFamily="34" charset="0"/>
            </a:endParaRPr>
          </a:p>
          <a:p>
            <a:pPr eaLnBrk="1" hangingPunct="1"/>
            <a:r>
              <a:rPr lang="en-GB" sz="1600" dirty="0">
                <a:latin typeface="Arial" pitchFamily="34" charset="0"/>
              </a:rPr>
              <a:t>based on </a:t>
            </a:r>
            <a:br>
              <a:rPr lang="en-GB" sz="1600" dirty="0">
                <a:latin typeface="Arial" pitchFamily="34" charset="0"/>
              </a:rPr>
            </a:br>
            <a:r>
              <a:rPr lang="en-GB" sz="1600" dirty="0">
                <a:latin typeface="Arial" pitchFamily="34" charset="0"/>
              </a:rPr>
              <a:t>evidence</a:t>
            </a:r>
            <a:endParaRPr lang="en-GB" dirty="0">
              <a:latin typeface="Arial" pitchFamily="34" charset="0"/>
            </a:endParaRPr>
          </a:p>
        </p:txBody>
      </p:sp>
      <p:sp>
        <p:nvSpPr>
          <p:cNvPr id="24" name="Text Box 10"/>
          <p:cNvSpPr txBox="1">
            <a:spLocks noChangeArrowheads="1"/>
          </p:cNvSpPr>
          <p:nvPr/>
        </p:nvSpPr>
        <p:spPr bwMode="auto">
          <a:xfrm>
            <a:off x="3762624" y="2769533"/>
            <a:ext cx="1350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r>
              <a:rPr lang="en-GB" sz="2000" dirty="0">
                <a:latin typeface="Arial" pitchFamily="34" charset="0"/>
              </a:rPr>
              <a:t>Decisions</a:t>
            </a:r>
            <a:r>
              <a:rPr lang="en-GB" dirty="0">
                <a:latin typeface="Arial" pitchFamily="34" charset="0"/>
              </a:rPr>
              <a:t> </a:t>
            </a:r>
            <a:br>
              <a:rPr lang="en-GB" dirty="0">
                <a:latin typeface="Arial" pitchFamily="34" charset="0"/>
              </a:rPr>
            </a:br>
            <a:r>
              <a:rPr lang="en-GB" sz="1600" dirty="0">
                <a:latin typeface="Arial" pitchFamily="34" charset="0"/>
              </a:rPr>
              <a:t>on solutions</a:t>
            </a:r>
          </a:p>
        </p:txBody>
      </p:sp>
      <p:sp>
        <p:nvSpPr>
          <p:cNvPr id="25" name="Text Box 11"/>
          <p:cNvSpPr txBox="1">
            <a:spLocks noChangeArrowheads="1"/>
          </p:cNvSpPr>
          <p:nvPr/>
        </p:nvSpPr>
        <p:spPr bwMode="auto">
          <a:xfrm>
            <a:off x="5478761" y="2782233"/>
            <a:ext cx="1346200" cy="641350"/>
          </a:xfrm>
          <a:prstGeom prst="rect">
            <a:avLst/>
          </a:prstGeom>
          <a:solidFill>
            <a:schemeClr val="accent2">
              <a:lumMod val="60000"/>
              <a:lumOff val="40000"/>
              <a:alpha val="0"/>
            </a:schemeClr>
          </a:solidFill>
          <a:ln>
            <a:noFill/>
          </a:ln>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GB" sz="2000" dirty="0">
                <a:latin typeface="Arial" pitchFamily="34" charset="0"/>
              </a:rPr>
              <a:t>Actions</a:t>
            </a:r>
            <a:endParaRPr lang="en-GB" dirty="0">
              <a:latin typeface="Arial" pitchFamily="34" charset="0"/>
            </a:endParaRPr>
          </a:p>
          <a:p>
            <a:pPr eaLnBrk="1" hangingPunct="1"/>
            <a:r>
              <a:rPr lang="en-GB" sz="1600" dirty="0">
                <a:latin typeface="Arial" pitchFamily="34" charset="0"/>
              </a:rPr>
              <a:t>implemented</a:t>
            </a:r>
          </a:p>
        </p:txBody>
      </p:sp>
      <p:sp>
        <p:nvSpPr>
          <p:cNvPr id="26" name="Rectangle 14"/>
          <p:cNvSpPr>
            <a:spLocks noChangeArrowheads="1"/>
          </p:cNvSpPr>
          <p:nvPr/>
        </p:nvSpPr>
        <p:spPr bwMode="auto">
          <a:xfrm>
            <a:off x="3632449" y="3858043"/>
            <a:ext cx="1270249" cy="369332"/>
          </a:xfrm>
          <a:prstGeom prst="rect">
            <a:avLst/>
          </a:prstGeom>
          <a:extLst/>
        </p:spPr>
        <p:style>
          <a:lnRef idx="1">
            <a:schemeClr val="accent1"/>
          </a:lnRef>
          <a:fillRef idx="2">
            <a:schemeClr val="accent1"/>
          </a:fillRef>
          <a:effectRef idx="1">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r>
              <a:rPr lang="en-GB" sz="2000" dirty="0">
                <a:solidFill>
                  <a:schemeClr val="tx1"/>
                </a:solidFill>
              </a:rPr>
              <a:t>Learn</a:t>
            </a:r>
          </a:p>
        </p:txBody>
      </p:sp>
    </p:spTree>
    <p:extLst>
      <p:ext uri="{BB962C8B-B14F-4D97-AF65-F5344CB8AC3E}">
        <p14:creationId xmlns:p14="http://schemas.microsoft.com/office/powerpoint/2010/main" val="311575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Six Sigma</a:t>
            </a:r>
            <a:endParaRPr lang="en-NZ" dirty="0"/>
          </a:p>
        </p:txBody>
      </p:sp>
      <p:sp>
        <p:nvSpPr>
          <p:cNvPr id="11" name="Content Placeholder 10"/>
          <p:cNvSpPr>
            <a:spLocks noGrp="1"/>
          </p:cNvSpPr>
          <p:nvPr>
            <p:ph idx="1"/>
          </p:nvPr>
        </p:nvSpPr>
        <p:spPr/>
        <p:txBody>
          <a:bodyPr>
            <a:normAutofit lnSpcReduction="10000"/>
          </a:bodyPr>
          <a:lstStyle/>
          <a:p>
            <a:r>
              <a:rPr lang="en-NZ" dirty="0" smtClean="0"/>
              <a:t>With 5 measurements you have a process</a:t>
            </a:r>
          </a:p>
          <a:p>
            <a:r>
              <a:rPr lang="en-NZ" dirty="0" smtClean="0"/>
              <a:t>Six Sigma (standard deviations) = 99.7% of possible outcomes</a:t>
            </a:r>
          </a:p>
          <a:p>
            <a:r>
              <a:rPr lang="en-NZ" dirty="0" smtClean="0"/>
              <a:t>Signals</a:t>
            </a:r>
          </a:p>
          <a:p>
            <a:pPr lvl="1"/>
            <a:r>
              <a:rPr lang="en-NZ" dirty="0" smtClean="0"/>
              <a:t>1 point outside control limits</a:t>
            </a:r>
          </a:p>
          <a:p>
            <a:pPr lvl="1"/>
            <a:r>
              <a:rPr lang="en-NZ" dirty="0" smtClean="0"/>
              <a:t>8 points below or above mean (Run of Eight)</a:t>
            </a:r>
          </a:p>
          <a:p>
            <a:r>
              <a:rPr lang="en-NZ" dirty="0" smtClean="0"/>
              <a:t>Signals are either:</a:t>
            </a:r>
          </a:p>
          <a:p>
            <a:pPr lvl="1"/>
            <a:r>
              <a:rPr lang="en-NZ" dirty="0" smtClean="0"/>
              <a:t>Good (Green)</a:t>
            </a:r>
          </a:p>
          <a:p>
            <a:pPr lvl="1"/>
            <a:r>
              <a:rPr lang="en-NZ" dirty="0" smtClean="0"/>
              <a:t>Bad (Red)</a:t>
            </a:r>
            <a:endParaRPr lang="en-NZ" dirty="0"/>
          </a:p>
        </p:txBody>
      </p:sp>
      <p:grpSp>
        <p:nvGrpSpPr>
          <p:cNvPr id="13" name="Group 12"/>
          <p:cNvGrpSpPr/>
          <p:nvPr/>
        </p:nvGrpSpPr>
        <p:grpSpPr>
          <a:xfrm>
            <a:off x="781098" y="6271169"/>
            <a:ext cx="3119263" cy="485348"/>
            <a:chOff x="781098" y="6271169"/>
            <a:chExt cx="3119263" cy="485348"/>
          </a:xfrm>
        </p:grpSpPr>
        <p:sp>
          <p:nvSpPr>
            <p:cNvPr id="14" name="AutoShape 4"/>
            <p:cNvSpPr>
              <a:spLocks noChangeArrowheads="1"/>
            </p:cNvSpPr>
            <p:nvPr/>
          </p:nvSpPr>
          <p:spPr bwMode="auto">
            <a:xfrm>
              <a:off x="1014164" y="6271169"/>
              <a:ext cx="866055" cy="249238"/>
            </a:xfrm>
            <a:prstGeom prst="homePlate">
              <a:avLst>
                <a:gd name="adj" fmla="val 40497"/>
              </a:avLst>
            </a:prstGeom>
          </p:spPr>
          <p:style>
            <a:lnRef idx="1">
              <a:schemeClr val="accent1"/>
            </a:lnRef>
            <a:fillRef idx="2">
              <a:schemeClr val="accent1"/>
            </a:fillRef>
            <a:effectRef idx="1">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endParaRPr lang="en-US" sz="1200" dirty="0"/>
            </a:p>
          </p:txBody>
        </p:sp>
        <p:sp>
          <p:nvSpPr>
            <p:cNvPr id="15" name="AutoShape 5"/>
            <p:cNvSpPr>
              <a:spLocks noChangeArrowheads="1"/>
            </p:cNvSpPr>
            <p:nvPr/>
          </p:nvSpPr>
          <p:spPr bwMode="auto">
            <a:xfrm>
              <a:off x="1880219" y="6271169"/>
              <a:ext cx="866055" cy="249238"/>
            </a:xfrm>
            <a:prstGeom prst="chevron">
              <a:avLst>
                <a:gd name="adj" fmla="val 40625"/>
              </a:avLst>
            </a:prstGeom>
          </p:spPr>
          <p:style>
            <a:lnRef idx="2">
              <a:schemeClr val="accent1"/>
            </a:lnRef>
            <a:fillRef idx="1">
              <a:schemeClr val="lt1"/>
            </a:fillRef>
            <a:effectRef idx="0">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endParaRPr lang="en-US" sz="1200" dirty="0"/>
            </a:p>
          </p:txBody>
        </p:sp>
        <p:sp>
          <p:nvSpPr>
            <p:cNvPr id="16" name="AutoShape 6"/>
            <p:cNvSpPr>
              <a:spLocks noChangeArrowheads="1"/>
            </p:cNvSpPr>
            <p:nvPr/>
          </p:nvSpPr>
          <p:spPr bwMode="auto">
            <a:xfrm>
              <a:off x="2746274" y="6271169"/>
              <a:ext cx="866055" cy="249238"/>
            </a:xfrm>
            <a:prstGeom prst="chevron">
              <a:avLst>
                <a:gd name="adj" fmla="val 40625"/>
              </a:avLst>
            </a:prstGeom>
          </p:spPr>
          <p:style>
            <a:lnRef idx="2">
              <a:schemeClr val="accent1"/>
            </a:lnRef>
            <a:fillRef idx="1">
              <a:schemeClr val="lt1"/>
            </a:fillRef>
            <a:effectRef idx="0">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endParaRPr lang="en-US" sz="1200" dirty="0"/>
            </a:p>
          </p:txBody>
        </p:sp>
        <p:sp>
          <p:nvSpPr>
            <p:cNvPr id="17" name="Freeform 7"/>
            <p:cNvSpPr>
              <a:spLocks/>
            </p:cNvSpPr>
            <p:nvPr/>
          </p:nvSpPr>
          <p:spPr bwMode="auto">
            <a:xfrm>
              <a:off x="781098" y="6381328"/>
              <a:ext cx="3119263" cy="282856"/>
            </a:xfrm>
            <a:custGeom>
              <a:avLst/>
              <a:gdLst>
                <a:gd name="T0" fmla="*/ 2147483647 w 4416"/>
                <a:gd name="T1" fmla="*/ 0 h 480"/>
                <a:gd name="T2" fmla="*/ 2147483647 w 4416"/>
                <a:gd name="T3" fmla="*/ 0 h 480"/>
                <a:gd name="T4" fmla="*/ 2147483647 w 4416"/>
                <a:gd name="T5" fmla="*/ 2147483647 h 480"/>
                <a:gd name="T6" fmla="*/ 0 w 4416"/>
                <a:gd name="T7" fmla="*/ 2147483647 h 480"/>
                <a:gd name="T8" fmla="*/ 0 w 4416"/>
                <a:gd name="T9" fmla="*/ 0 h 480"/>
                <a:gd name="T10" fmla="*/ 2147483647 w 4416"/>
                <a:gd name="T11" fmla="*/ 0 h 480"/>
                <a:gd name="T12" fmla="*/ 0 60000 65536"/>
                <a:gd name="T13" fmla="*/ 0 60000 65536"/>
                <a:gd name="T14" fmla="*/ 0 60000 65536"/>
                <a:gd name="T15" fmla="*/ 0 60000 65536"/>
                <a:gd name="T16" fmla="*/ 0 60000 65536"/>
                <a:gd name="T17" fmla="*/ 0 60000 65536"/>
                <a:gd name="T18" fmla="*/ 0 w 4416"/>
                <a:gd name="T19" fmla="*/ 0 h 480"/>
                <a:gd name="T20" fmla="*/ 4416 w 4416"/>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4416" h="480">
                  <a:moveTo>
                    <a:pt x="4032" y="0"/>
                  </a:moveTo>
                  <a:lnTo>
                    <a:pt x="4416" y="0"/>
                  </a:lnTo>
                  <a:lnTo>
                    <a:pt x="4416" y="480"/>
                  </a:lnTo>
                  <a:lnTo>
                    <a:pt x="0" y="480"/>
                  </a:lnTo>
                  <a:lnTo>
                    <a:pt x="0" y="0"/>
                  </a:lnTo>
                  <a:lnTo>
                    <a:pt x="240" y="0"/>
                  </a:lnTo>
                </a:path>
              </a:pathLst>
            </a:custGeom>
            <a:ln>
              <a:headEnd/>
              <a:tailEnd type="triangle" w="med" len="med"/>
            </a:ln>
            <a:extLst/>
          </p:spPr>
          <p:style>
            <a:lnRef idx="2">
              <a:schemeClr val="accent1"/>
            </a:lnRef>
            <a:fillRef idx="0">
              <a:schemeClr val="accent1"/>
            </a:fillRef>
            <a:effectRef idx="1">
              <a:schemeClr val="accent1"/>
            </a:effectRef>
            <a:fontRef idx="minor">
              <a:schemeClr val="tx1"/>
            </a:fontRef>
          </p:style>
          <p:txBody>
            <a:bodyPr/>
            <a:lstStyle/>
            <a:p>
              <a:pPr>
                <a:defRPr/>
              </a:pPr>
              <a:endParaRPr lang="en-NZ" dirty="0"/>
            </a:p>
          </p:txBody>
        </p:sp>
        <p:sp>
          <p:nvSpPr>
            <p:cNvPr id="18" name="Rectangle 14"/>
            <p:cNvSpPr>
              <a:spLocks noChangeArrowheads="1"/>
            </p:cNvSpPr>
            <p:nvPr/>
          </p:nvSpPr>
          <p:spPr bwMode="auto">
            <a:xfrm>
              <a:off x="2008681" y="6571851"/>
              <a:ext cx="616965" cy="184666"/>
            </a:xfrm>
            <a:prstGeom prst="rect">
              <a:avLst/>
            </a:prstGeom>
            <a:extLst/>
          </p:spPr>
          <p:style>
            <a:lnRef idx="2">
              <a:schemeClr val="accent1"/>
            </a:lnRef>
            <a:fillRef idx="1">
              <a:schemeClr val="lt1"/>
            </a:fillRef>
            <a:effectRef idx="0">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endParaRPr lang="en-GB" sz="2000" dirty="0">
                <a:solidFill>
                  <a:schemeClr val="lt1"/>
                </a:solidFill>
              </a:endParaRPr>
            </a:p>
          </p:txBody>
        </p:sp>
      </p:grpSp>
    </p:spTree>
    <p:extLst>
      <p:ext uri="{BB962C8B-B14F-4D97-AF65-F5344CB8AC3E}">
        <p14:creationId xmlns:p14="http://schemas.microsoft.com/office/powerpoint/2010/main" val="1386503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Insert Methodology Here</a:t>
            </a:r>
            <a:endParaRPr lang="en-NZ" dirty="0"/>
          </a:p>
        </p:txBody>
      </p:sp>
      <p:sp>
        <p:nvSpPr>
          <p:cNvPr id="4" name="Content Placeholder 3"/>
          <p:cNvSpPr>
            <a:spLocks noGrp="1"/>
          </p:cNvSpPr>
          <p:nvPr>
            <p:ph sz="half" idx="1"/>
          </p:nvPr>
        </p:nvSpPr>
        <p:spPr/>
        <p:txBody>
          <a:bodyPr/>
          <a:lstStyle/>
          <a:p>
            <a:endParaRPr lang="en-AU" dirty="0"/>
          </a:p>
        </p:txBody>
      </p:sp>
      <p:sp>
        <p:nvSpPr>
          <p:cNvPr id="5" name="Content Placeholder 4"/>
          <p:cNvSpPr>
            <a:spLocks noGrp="1"/>
          </p:cNvSpPr>
          <p:nvPr>
            <p:ph sz="half" idx="2"/>
          </p:nvPr>
        </p:nvSpPr>
        <p:spPr/>
        <p:txBody>
          <a:bodyPr/>
          <a:lstStyle/>
          <a:p>
            <a:r>
              <a:rPr lang="en-AU" dirty="0" smtClean="0"/>
              <a:t>Prophet (R package)</a:t>
            </a:r>
          </a:p>
          <a:p>
            <a:r>
              <a:rPr lang="en-AU" dirty="0" smtClean="0"/>
              <a:t>RMSE</a:t>
            </a:r>
          </a:p>
          <a:p>
            <a:pPr lvl="1"/>
            <a:r>
              <a:rPr lang="en-AU" dirty="0"/>
              <a:t>Without: </a:t>
            </a:r>
            <a:r>
              <a:rPr lang="en-AU" dirty="0" smtClean="0"/>
              <a:t>16.96093</a:t>
            </a:r>
          </a:p>
          <a:p>
            <a:pPr lvl="1"/>
            <a:r>
              <a:rPr lang="en-AU" dirty="0"/>
              <a:t>With: 14.66894</a:t>
            </a:r>
          </a:p>
        </p:txBody>
      </p:sp>
      <p:grpSp>
        <p:nvGrpSpPr>
          <p:cNvPr id="18" name="Group 17"/>
          <p:cNvGrpSpPr/>
          <p:nvPr/>
        </p:nvGrpSpPr>
        <p:grpSpPr>
          <a:xfrm>
            <a:off x="781098" y="6271169"/>
            <a:ext cx="3119263" cy="485348"/>
            <a:chOff x="781098" y="6271169"/>
            <a:chExt cx="3119263" cy="485348"/>
          </a:xfrm>
        </p:grpSpPr>
        <p:sp>
          <p:nvSpPr>
            <p:cNvPr id="20" name="AutoShape 4"/>
            <p:cNvSpPr>
              <a:spLocks noChangeArrowheads="1"/>
            </p:cNvSpPr>
            <p:nvPr/>
          </p:nvSpPr>
          <p:spPr bwMode="auto">
            <a:xfrm>
              <a:off x="1014164" y="6271169"/>
              <a:ext cx="866055" cy="249238"/>
            </a:xfrm>
            <a:prstGeom prst="homePlate">
              <a:avLst>
                <a:gd name="adj" fmla="val 40497"/>
              </a:avLst>
            </a:prstGeom>
          </p:spPr>
          <p:style>
            <a:lnRef idx="1">
              <a:schemeClr val="accent1"/>
            </a:lnRef>
            <a:fillRef idx="2">
              <a:schemeClr val="accent1"/>
            </a:fillRef>
            <a:effectRef idx="1">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endParaRPr lang="en-US" sz="1200" dirty="0"/>
            </a:p>
          </p:txBody>
        </p:sp>
        <p:sp>
          <p:nvSpPr>
            <p:cNvPr id="21" name="AutoShape 5"/>
            <p:cNvSpPr>
              <a:spLocks noChangeArrowheads="1"/>
            </p:cNvSpPr>
            <p:nvPr/>
          </p:nvSpPr>
          <p:spPr bwMode="auto">
            <a:xfrm>
              <a:off x="1880219" y="6271169"/>
              <a:ext cx="866055" cy="249238"/>
            </a:xfrm>
            <a:prstGeom prst="chevron">
              <a:avLst>
                <a:gd name="adj" fmla="val 40625"/>
              </a:avLst>
            </a:prstGeom>
          </p:spPr>
          <p:style>
            <a:lnRef idx="2">
              <a:schemeClr val="accent1"/>
            </a:lnRef>
            <a:fillRef idx="1">
              <a:schemeClr val="lt1"/>
            </a:fillRef>
            <a:effectRef idx="0">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endParaRPr lang="en-US" sz="1200" dirty="0"/>
            </a:p>
          </p:txBody>
        </p:sp>
        <p:sp>
          <p:nvSpPr>
            <p:cNvPr id="22" name="AutoShape 6"/>
            <p:cNvSpPr>
              <a:spLocks noChangeArrowheads="1"/>
            </p:cNvSpPr>
            <p:nvPr/>
          </p:nvSpPr>
          <p:spPr bwMode="auto">
            <a:xfrm>
              <a:off x="2746274" y="6271169"/>
              <a:ext cx="866055" cy="249238"/>
            </a:xfrm>
            <a:prstGeom prst="chevron">
              <a:avLst>
                <a:gd name="adj" fmla="val 40625"/>
              </a:avLst>
            </a:prstGeom>
          </p:spPr>
          <p:style>
            <a:lnRef idx="2">
              <a:schemeClr val="accent1"/>
            </a:lnRef>
            <a:fillRef idx="1">
              <a:schemeClr val="lt1"/>
            </a:fillRef>
            <a:effectRef idx="0">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endParaRPr lang="en-US" sz="1200" dirty="0"/>
            </a:p>
          </p:txBody>
        </p:sp>
        <p:sp>
          <p:nvSpPr>
            <p:cNvPr id="23" name="Freeform 7"/>
            <p:cNvSpPr>
              <a:spLocks/>
            </p:cNvSpPr>
            <p:nvPr/>
          </p:nvSpPr>
          <p:spPr bwMode="auto">
            <a:xfrm>
              <a:off x="781098" y="6381328"/>
              <a:ext cx="3119263" cy="282856"/>
            </a:xfrm>
            <a:custGeom>
              <a:avLst/>
              <a:gdLst>
                <a:gd name="T0" fmla="*/ 2147483647 w 4416"/>
                <a:gd name="T1" fmla="*/ 0 h 480"/>
                <a:gd name="T2" fmla="*/ 2147483647 w 4416"/>
                <a:gd name="T3" fmla="*/ 0 h 480"/>
                <a:gd name="T4" fmla="*/ 2147483647 w 4416"/>
                <a:gd name="T5" fmla="*/ 2147483647 h 480"/>
                <a:gd name="T6" fmla="*/ 0 w 4416"/>
                <a:gd name="T7" fmla="*/ 2147483647 h 480"/>
                <a:gd name="T8" fmla="*/ 0 w 4416"/>
                <a:gd name="T9" fmla="*/ 0 h 480"/>
                <a:gd name="T10" fmla="*/ 2147483647 w 4416"/>
                <a:gd name="T11" fmla="*/ 0 h 480"/>
                <a:gd name="T12" fmla="*/ 0 60000 65536"/>
                <a:gd name="T13" fmla="*/ 0 60000 65536"/>
                <a:gd name="T14" fmla="*/ 0 60000 65536"/>
                <a:gd name="T15" fmla="*/ 0 60000 65536"/>
                <a:gd name="T16" fmla="*/ 0 60000 65536"/>
                <a:gd name="T17" fmla="*/ 0 60000 65536"/>
                <a:gd name="T18" fmla="*/ 0 w 4416"/>
                <a:gd name="T19" fmla="*/ 0 h 480"/>
                <a:gd name="T20" fmla="*/ 4416 w 4416"/>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4416" h="480">
                  <a:moveTo>
                    <a:pt x="4032" y="0"/>
                  </a:moveTo>
                  <a:lnTo>
                    <a:pt x="4416" y="0"/>
                  </a:lnTo>
                  <a:lnTo>
                    <a:pt x="4416" y="480"/>
                  </a:lnTo>
                  <a:lnTo>
                    <a:pt x="0" y="480"/>
                  </a:lnTo>
                  <a:lnTo>
                    <a:pt x="0" y="0"/>
                  </a:lnTo>
                  <a:lnTo>
                    <a:pt x="240" y="0"/>
                  </a:lnTo>
                </a:path>
              </a:pathLst>
            </a:custGeom>
            <a:ln>
              <a:headEnd/>
              <a:tailEnd type="triangle" w="med" len="med"/>
            </a:ln>
            <a:extLst/>
          </p:spPr>
          <p:style>
            <a:lnRef idx="2">
              <a:schemeClr val="accent1"/>
            </a:lnRef>
            <a:fillRef idx="0">
              <a:schemeClr val="accent1"/>
            </a:fillRef>
            <a:effectRef idx="1">
              <a:schemeClr val="accent1"/>
            </a:effectRef>
            <a:fontRef idx="minor">
              <a:schemeClr val="tx1"/>
            </a:fontRef>
          </p:style>
          <p:txBody>
            <a:bodyPr/>
            <a:lstStyle/>
            <a:p>
              <a:pPr>
                <a:defRPr/>
              </a:pPr>
              <a:endParaRPr lang="en-NZ" dirty="0"/>
            </a:p>
          </p:txBody>
        </p:sp>
        <p:sp>
          <p:nvSpPr>
            <p:cNvPr id="24" name="Rectangle 14"/>
            <p:cNvSpPr>
              <a:spLocks noChangeArrowheads="1"/>
            </p:cNvSpPr>
            <p:nvPr/>
          </p:nvSpPr>
          <p:spPr bwMode="auto">
            <a:xfrm>
              <a:off x="2008681" y="6571851"/>
              <a:ext cx="616965" cy="184666"/>
            </a:xfrm>
            <a:prstGeom prst="rect">
              <a:avLst/>
            </a:prstGeom>
            <a:extLst/>
          </p:spPr>
          <p:style>
            <a:lnRef idx="2">
              <a:schemeClr val="accent1"/>
            </a:lnRef>
            <a:fillRef idx="1">
              <a:schemeClr val="lt1"/>
            </a:fillRef>
            <a:effectRef idx="0">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endParaRPr lang="en-GB" sz="2000" dirty="0">
                <a:solidFill>
                  <a:schemeClr val="lt1"/>
                </a:solidFill>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046" y="1181662"/>
            <a:ext cx="4082400" cy="2879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046" y="3714603"/>
            <a:ext cx="4081895" cy="2519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91217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Idea Categories</a:t>
            </a:r>
            <a:endParaRPr lang="en-NZ" dirty="0"/>
          </a:p>
        </p:txBody>
      </p:sp>
      <p:grpSp>
        <p:nvGrpSpPr>
          <p:cNvPr id="17" name="Group 16"/>
          <p:cNvGrpSpPr/>
          <p:nvPr/>
        </p:nvGrpSpPr>
        <p:grpSpPr>
          <a:xfrm>
            <a:off x="571041" y="1386806"/>
            <a:ext cx="8375878" cy="4562474"/>
            <a:chOff x="571041" y="1386806"/>
            <a:chExt cx="8375878" cy="4562474"/>
          </a:xfrm>
        </p:grpSpPr>
        <p:grpSp>
          <p:nvGrpSpPr>
            <p:cNvPr id="16" name="Group 15"/>
            <p:cNvGrpSpPr/>
            <p:nvPr/>
          </p:nvGrpSpPr>
          <p:grpSpPr>
            <a:xfrm>
              <a:off x="5078648" y="1602751"/>
              <a:ext cx="3868271" cy="4346529"/>
              <a:chOff x="5078648" y="1602751"/>
              <a:chExt cx="3868271" cy="4346529"/>
            </a:xfrm>
          </p:grpSpPr>
          <p:sp>
            <p:nvSpPr>
              <p:cNvPr id="7" name="Rectangle 6"/>
              <p:cNvSpPr>
                <a:spLocks noChangeArrowheads="1"/>
              </p:cNvSpPr>
              <p:nvPr/>
            </p:nvSpPr>
            <p:spPr bwMode="auto">
              <a:xfrm>
                <a:off x="5078648" y="1602751"/>
                <a:ext cx="3868271"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114300" indent="-114300" fontAlgn="auto">
                  <a:spcBef>
                    <a:spcPts val="0"/>
                  </a:spcBef>
                  <a:spcAft>
                    <a:spcPts val="0"/>
                  </a:spcAft>
                  <a:buSzPct val="100000"/>
                  <a:buFontTx/>
                  <a:buChar char="•"/>
                  <a:defRPr/>
                </a:pPr>
                <a:r>
                  <a:rPr lang="en-NZ" sz="1600" b="1" i="1" dirty="0"/>
                  <a:t>Radical change</a:t>
                </a:r>
                <a:r>
                  <a:rPr lang="en-NZ" sz="1600" i="1" dirty="0"/>
                  <a:t> </a:t>
                </a:r>
                <a:r>
                  <a:rPr lang="en-NZ" sz="1600" dirty="0"/>
                  <a:t>to achieve quantum</a:t>
                </a:r>
              </a:p>
              <a:p>
                <a:pPr fontAlgn="auto">
                  <a:spcBef>
                    <a:spcPts val="0"/>
                  </a:spcBef>
                  <a:spcAft>
                    <a:spcPts val="0"/>
                  </a:spcAft>
                  <a:buSzPct val="100000"/>
                  <a:defRPr/>
                </a:pPr>
                <a:r>
                  <a:rPr lang="en-NZ" sz="1600" dirty="0"/>
                  <a:t>  performance improvement</a:t>
                </a:r>
              </a:p>
              <a:p>
                <a:pPr marL="114300" indent="-114300" fontAlgn="auto">
                  <a:spcBef>
                    <a:spcPts val="0"/>
                  </a:spcBef>
                  <a:spcAft>
                    <a:spcPts val="0"/>
                  </a:spcAft>
                  <a:buSzPct val="100000"/>
                  <a:buFontTx/>
                  <a:buChar char="•"/>
                  <a:defRPr/>
                </a:pPr>
                <a:r>
                  <a:rPr lang="en-NZ" sz="1600" dirty="0"/>
                  <a:t>Long term (more than 6 months)</a:t>
                </a:r>
              </a:p>
              <a:p>
                <a:pPr marL="114300" indent="-114300" fontAlgn="auto">
                  <a:spcBef>
                    <a:spcPts val="0"/>
                  </a:spcBef>
                  <a:spcAft>
                    <a:spcPts val="0"/>
                  </a:spcAft>
                  <a:buSzPct val="100000"/>
                  <a:buFontTx/>
                  <a:buChar char="•"/>
                  <a:defRPr/>
                </a:pPr>
                <a:r>
                  <a:rPr lang="en-NZ" sz="1600" dirty="0"/>
                  <a:t>Addresses </a:t>
                </a:r>
                <a:r>
                  <a:rPr lang="en-NZ" sz="1600" b="1" dirty="0"/>
                  <a:t>strategic</a:t>
                </a:r>
                <a:r>
                  <a:rPr lang="en-NZ" sz="1600" dirty="0"/>
                  <a:t> core processes</a:t>
                </a:r>
              </a:p>
            </p:txBody>
          </p:sp>
          <p:sp>
            <p:nvSpPr>
              <p:cNvPr id="8" name="Rectangle 7"/>
              <p:cNvSpPr>
                <a:spLocks noChangeArrowheads="1"/>
              </p:cNvSpPr>
              <p:nvPr/>
            </p:nvSpPr>
            <p:spPr bwMode="auto">
              <a:xfrm>
                <a:off x="5078648" y="3099718"/>
                <a:ext cx="3868271" cy="107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177800" indent="-177800">
                  <a:buSzPct val="100000"/>
                  <a:buFontTx/>
                  <a:buChar char="•"/>
                </a:pPr>
                <a:r>
                  <a:rPr lang="en-NZ" sz="1600" b="1" i="1" dirty="0"/>
                  <a:t>Streamline</a:t>
                </a:r>
                <a:r>
                  <a:rPr lang="en-NZ" sz="1600" dirty="0"/>
                  <a:t> existing process, deploy best practices, </a:t>
                </a:r>
                <a:r>
                  <a:rPr lang="en-NZ" sz="1600" dirty="0" smtClean="0"/>
                  <a:t>etc..</a:t>
                </a:r>
                <a:endParaRPr lang="en-NZ" sz="1600" dirty="0"/>
              </a:p>
              <a:p>
                <a:pPr marL="177800" indent="-177800">
                  <a:buSzPct val="100000"/>
                  <a:buFontTx/>
                  <a:buChar char="•"/>
                </a:pPr>
                <a:r>
                  <a:rPr lang="en-NZ" sz="1600" dirty="0"/>
                  <a:t>Medium term (up to 6 months)</a:t>
                </a:r>
              </a:p>
              <a:p>
                <a:pPr marL="177800" indent="-177800">
                  <a:buSzPct val="100000"/>
                  <a:buFontTx/>
                  <a:buChar char="•"/>
                </a:pPr>
                <a:r>
                  <a:rPr lang="en-NZ" sz="1600" dirty="0"/>
                  <a:t>Addresses </a:t>
                </a:r>
                <a:r>
                  <a:rPr lang="en-NZ" sz="1600" b="1" dirty="0"/>
                  <a:t>operational </a:t>
                </a:r>
                <a:r>
                  <a:rPr lang="en-NZ" sz="1600" dirty="0"/>
                  <a:t>process  </a:t>
                </a:r>
              </a:p>
            </p:txBody>
          </p:sp>
          <p:sp>
            <p:nvSpPr>
              <p:cNvPr id="9" name="Rectangle 8"/>
              <p:cNvSpPr>
                <a:spLocks noChangeArrowheads="1"/>
              </p:cNvSpPr>
              <p:nvPr/>
            </p:nvSpPr>
            <p:spPr bwMode="auto">
              <a:xfrm>
                <a:off x="5078648" y="4625305"/>
                <a:ext cx="3868271"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marL="114300" indent="-114300" fontAlgn="auto">
                  <a:spcBef>
                    <a:spcPts val="0"/>
                  </a:spcBef>
                  <a:spcAft>
                    <a:spcPts val="0"/>
                  </a:spcAft>
                  <a:buSzPct val="100000"/>
                  <a:buFontTx/>
                  <a:buChar char="•"/>
                  <a:defRPr/>
                </a:pPr>
                <a:r>
                  <a:rPr lang="en-NZ" sz="1600" b="1" i="1" dirty="0"/>
                  <a:t>Just do its:</a:t>
                </a:r>
                <a:r>
                  <a:rPr lang="en-NZ" sz="1600" i="1" dirty="0"/>
                  <a:t> </a:t>
                </a:r>
                <a:r>
                  <a:rPr lang="en-NZ" sz="1600" dirty="0"/>
                  <a:t>- immediate improvement opportunities</a:t>
                </a:r>
              </a:p>
              <a:p>
                <a:pPr marL="114300" indent="-114300" fontAlgn="auto">
                  <a:spcBef>
                    <a:spcPts val="0"/>
                  </a:spcBef>
                  <a:spcAft>
                    <a:spcPts val="0"/>
                  </a:spcAft>
                  <a:buSzPct val="100000"/>
                  <a:buFontTx/>
                  <a:buChar char="•"/>
                  <a:defRPr/>
                </a:pPr>
                <a:r>
                  <a:rPr lang="en-NZ" sz="1600" dirty="0"/>
                  <a:t>Short Term (days - weeks)</a:t>
                </a:r>
              </a:p>
              <a:p>
                <a:pPr marL="114300" indent="-114300" fontAlgn="auto">
                  <a:spcBef>
                    <a:spcPts val="0"/>
                  </a:spcBef>
                  <a:spcAft>
                    <a:spcPts val="0"/>
                  </a:spcAft>
                  <a:buSzPct val="100000"/>
                  <a:buFontTx/>
                  <a:buChar char="•"/>
                  <a:defRPr/>
                </a:pPr>
                <a:r>
                  <a:rPr lang="en-NZ" sz="1600" dirty="0"/>
                  <a:t>Improves efficiency and/or effectiveness</a:t>
                </a:r>
              </a:p>
              <a:p>
                <a:pPr fontAlgn="auto">
                  <a:spcBef>
                    <a:spcPts val="0"/>
                  </a:spcBef>
                  <a:spcAft>
                    <a:spcPts val="0"/>
                  </a:spcAft>
                  <a:buSzPct val="100000"/>
                  <a:defRPr/>
                </a:pPr>
                <a:r>
                  <a:rPr lang="en-NZ" sz="1600" dirty="0"/>
                  <a:t>  in </a:t>
                </a:r>
                <a:r>
                  <a:rPr lang="en-NZ" sz="1600" b="1" dirty="0"/>
                  <a:t>day to day </a:t>
                </a:r>
                <a:r>
                  <a:rPr lang="en-NZ" sz="1600" dirty="0"/>
                  <a:t>processes</a:t>
                </a:r>
              </a:p>
            </p:txBody>
          </p:sp>
        </p:grpSp>
        <p:grpSp>
          <p:nvGrpSpPr>
            <p:cNvPr id="14" name="Group 13"/>
            <p:cNvGrpSpPr/>
            <p:nvPr/>
          </p:nvGrpSpPr>
          <p:grpSpPr>
            <a:xfrm>
              <a:off x="571041" y="1386806"/>
              <a:ext cx="4394688" cy="4471987"/>
              <a:chOff x="571041" y="1386806"/>
              <a:chExt cx="4394688" cy="4471987"/>
            </a:xfrm>
          </p:grpSpPr>
          <p:grpSp>
            <p:nvGrpSpPr>
              <p:cNvPr id="25" name="Group 24"/>
              <p:cNvGrpSpPr/>
              <p:nvPr/>
            </p:nvGrpSpPr>
            <p:grpSpPr>
              <a:xfrm>
                <a:off x="571041" y="4657055"/>
                <a:ext cx="4394688" cy="1201738"/>
                <a:chOff x="571041" y="4873079"/>
                <a:chExt cx="4394688" cy="1201738"/>
              </a:xfrm>
              <a:gradFill>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p:grpSpPr>
            <p:sp>
              <p:nvSpPr>
                <p:cNvPr id="6" name="Freeform 5"/>
                <p:cNvSpPr>
                  <a:spLocks/>
                </p:cNvSpPr>
                <p:nvPr/>
              </p:nvSpPr>
              <p:spPr bwMode="auto">
                <a:xfrm>
                  <a:off x="571041" y="4873079"/>
                  <a:ext cx="4394688" cy="1201738"/>
                </a:xfrm>
                <a:custGeom>
                  <a:avLst/>
                  <a:gdLst>
                    <a:gd name="T0" fmla="*/ 742950 w 2999"/>
                    <a:gd name="T1" fmla="*/ 0 h 757"/>
                    <a:gd name="T2" fmla="*/ 4030662 w 2999"/>
                    <a:gd name="T3" fmla="*/ 0 h 757"/>
                    <a:gd name="T4" fmla="*/ 4759325 w 2999"/>
                    <a:gd name="T5" fmla="*/ 1200150 h 757"/>
                    <a:gd name="T6" fmla="*/ 0 w 2999"/>
                    <a:gd name="T7" fmla="*/ 1200150 h 757"/>
                    <a:gd name="T8" fmla="*/ 742950 w 2999"/>
                    <a:gd name="T9" fmla="*/ 0 h 7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9" h="757">
                      <a:moveTo>
                        <a:pt x="468" y="0"/>
                      </a:moveTo>
                      <a:lnTo>
                        <a:pt x="2539" y="0"/>
                      </a:lnTo>
                      <a:lnTo>
                        <a:pt x="2998" y="756"/>
                      </a:lnTo>
                      <a:lnTo>
                        <a:pt x="0" y="756"/>
                      </a:lnTo>
                      <a:lnTo>
                        <a:pt x="468" y="0"/>
                      </a:lnTo>
                    </a:path>
                  </a:pathLst>
                </a:custGeom>
                <a:grpFill/>
                <a:ln>
                  <a:solidFill>
                    <a:schemeClr val="tx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a:lstStyle/>
                <a:p>
                  <a:pPr fontAlgn="auto">
                    <a:spcBef>
                      <a:spcPts val="0"/>
                    </a:spcBef>
                    <a:spcAft>
                      <a:spcPts val="0"/>
                    </a:spcAft>
                    <a:defRPr/>
                  </a:pPr>
                  <a:endParaRPr lang="en-NZ" dirty="0">
                    <a:solidFill>
                      <a:srgbClr val="002060"/>
                    </a:solidFill>
                    <a:latin typeface="+mn-lt"/>
                  </a:endParaRPr>
                </a:p>
              </p:txBody>
            </p:sp>
            <p:sp>
              <p:nvSpPr>
                <p:cNvPr id="10" name="Rectangle 9"/>
                <p:cNvSpPr>
                  <a:spLocks noChangeArrowheads="1"/>
                </p:cNvSpPr>
                <p:nvPr/>
              </p:nvSpPr>
              <p:spPr bwMode="auto">
                <a:xfrm>
                  <a:off x="2097417" y="5301208"/>
                  <a:ext cx="1317670" cy="366767"/>
                </a:xfrm>
                <a:prstGeom prst="rect">
                  <a:avLst/>
                </a:prstGeom>
                <a:grpFill/>
                <a:ln>
                  <a:noFill/>
                </a:ln>
                <a:extLst/>
              </p:spPr>
              <p:style>
                <a:lnRef idx="2">
                  <a:schemeClr val="accent2">
                    <a:shade val="50000"/>
                  </a:schemeClr>
                </a:lnRef>
                <a:fillRef idx="1">
                  <a:schemeClr val="accent2"/>
                </a:fillRef>
                <a:effectRef idx="0">
                  <a:schemeClr val="accent2"/>
                </a:effectRef>
                <a:fontRef idx="minor">
                  <a:schemeClr val="lt1"/>
                </a:fontRef>
              </p:style>
              <p:txBody>
                <a:bodyPr wrap="none" lIns="87313" tIns="44450" rIns="87313" bIns="44450">
                  <a:spAutoFit/>
                </a:bodyPr>
                <a:lstStyle/>
                <a:p>
                  <a:pPr algn="ctr" defTabSz="825500"/>
                  <a:r>
                    <a:rPr lang="en-NZ" b="1" dirty="0">
                      <a:solidFill>
                        <a:schemeClr val="tx1"/>
                      </a:solidFill>
                      <a:latin typeface="Myriad Web Pro"/>
                    </a:rPr>
                    <a:t>Quick Hits</a:t>
                  </a:r>
                </a:p>
              </p:txBody>
            </p:sp>
          </p:grpSp>
          <p:grpSp>
            <p:nvGrpSpPr>
              <p:cNvPr id="24" name="Group 23"/>
              <p:cNvGrpSpPr/>
              <p:nvPr/>
            </p:nvGrpSpPr>
            <p:grpSpPr>
              <a:xfrm>
                <a:off x="1335395" y="3099718"/>
                <a:ext cx="2910254" cy="1174750"/>
                <a:chOff x="1335395" y="3315742"/>
                <a:chExt cx="2910254" cy="1174750"/>
              </a:xfrm>
              <a:gradFill>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p:grpSpPr>
            <p:sp>
              <p:nvSpPr>
                <p:cNvPr id="5" name="Freeform 4"/>
                <p:cNvSpPr>
                  <a:spLocks/>
                </p:cNvSpPr>
                <p:nvPr/>
              </p:nvSpPr>
              <p:spPr bwMode="auto">
                <a:xfrm>
                  <a:off x="1335395" y="3315742"/>
                  <a:ext cx="2910254" cy="1174750"/>
                </a:xfrm>
                <a:custGeom>
                  <a:avLst/>
                  <a:gdLst>
                    <a:gd name="T0" fmla="*/ 701675 w 1986"/>
                    <a:gd name="T1" fmla="*/ 0 h 740"/>
                    <a:gd name="T2" fmla="*/ 2435225 w 1986"/>
                    <a:gd name="T3" fmla="*/ 0 h 740"/>
                    <a:gd name="T4" fmla="*/ 3151188 w 1986"/>
                    <a:gd name="T5" fmla="*/ 1173163 h 740"/>
                    <a:gd name="T6" fmla="*/ 0 w 1986"/>
                    <a:gd name="T7" fmla="*/ 1173163 h 740"/>
                    <a:gd name="T8" fmla="*/ 701675 w 1986"/>
                    <a:gd name="T9" fmla="*/ 0 h 7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6" h="740">
                      <a:moveTo>
                        <a:pt x="442" y="0"/>
                      </a:moveTo>
                      <a:lnTo>
                        <a:pt x="1534" y="0"/>
                      </a:lnTo>
                      <a:lnTo>
                        <a:pt x="1985" y="739"/>
                      </a:lnTo>
                      <a:lnTo>
                        <a:pt x="0" y="739"/>
                      </a:lnTo>
                      <a:lnTo>
                        <a:pt x="442" y="0"/>
                      </a:lnTo>
                    </a:path>
                  </a:pathLst>
                </a:custGeom>
                <a:grpFill/>
                <a:ln>
                  <a:solidFill>
                    <a:schemeClr val="tx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a:lstStyle/>
                <a:p>
                  <a:pPr fontAlgn="auto">
                    <a:spcBef>
                      <a:spcPts val="0"/>
                    </a:spcBef>
                    <a:spcAft>
                      <a:spcPts val="0"/>
                    </a:spcAft>
                    <a:defRPr/>
                  </a:pPr>
                  <a:endParaRPr lang="en-NZ" dirty="0">
                    <a:solidFill>
                      <a:srgbClr val="002060"/>
                    </a:solidFill>
                    <a:latin typeface="+mn-lt"/>
                  </a:endParaRPr>
                </a:p>
              </p:txBody>
            </p:sp>
            <p:sp>
              <p:nvSpPr>
                <p:cNvPr id="11" name="Rectangle 10"/>
                <p:cNvSpPr>
                  <a:spLocks noChangeArrowheads="1"/>
                </p:cNvSpPr>
                <p:nvPr/>
              </p:nvSpPr>
              <p:spPr bwMode="auto">
                <a:xfrm>
                  <a:off x="1940044" y="3573016"/>
                  <a:ext cx="1689567" cy="643766"/>
                </a:xfrm>
                <a:prstGeom prst="rect">
                  <a:avLst/>
                </a:prstGeom>
                <a:grpFill/>
                <a:ln>
                  <a:noFill/>
                </a:ln>
                <a:extLst/>
              </p:spPr>
              <p:style>
                <a:lnRef idx="2">
                  <a:schemeClr val="accent2">
                    <a:shade val="50000"/>
                  </a:schemeClr>
                </a:lnRef>
                <a:fillRef idx="1">
                  <a:schemeClr val="accent2"/>
                </a:fillRef>
                <a:effectRef idx="0">
                  <a:schemeClr val="accent2"/>
                </a:effectRef>
                <a:fontRef idx="minor">
                  <a:schemeClr val="lt1"/>
                </a:fontRef>
              </p:style>
              <p:txBody>
                <a:bodyPr wrap="none" lIns="87313" tIns="44450" rIns="87313" bIns="44450">
                  <a:spAutoFit/>
                </a:bodyPr>
                <a:lstStyle/>
                <a:p>
                  <a:pPr algn="ctr" defTabSz="825500"/>
                  <a:r>
                    <a:rPr lang="en-NZ" b="1" dirty="0">
                      <a:solidFill>
                        <a:schemeClr val="tx1"/>
                      </a:solidFill>
                      <a:latin typeface="Myriad Web Pro"/>
                    </a:rPr>
                    <a:t>Focused </a:t>
                  </a:r>
                </a:p>
                <a:p>
                  <a:pPr algn="ctr" defTabSz="825500"/>
                  <a:r>
                    <a:rPr lang="en-NZ" b="1" dirty="0">
                      <a:solidFill>
                        <a:schemeClr val="tx1"/>
                      </a:solidFill>
                      <a:latin typeface="Myriad Web Pro"/>
                    </a:rPr>
                    <a:t>Improvement </a:t>
                  </a:r>
                </a:p>
              </p:txBody>
            </p:sp>
          </p:grpSp>
          <p:grpSp>
            <p:nvGrpSpPr>
              <p:cNvPr id="12" name="Group 11"/>
              <p:cNvGrpSpPr/>
              <p:nvPr/>
            </p:nvGrpSpPr>
            <p:grpSpPr>
              <a:xfrm>
                <a:off x="2038204" y="1386806"/>
                <a:ext cx="1597692" cy="1304925"/>
                <a:chOff x="2038204" y="1386806"/>
                <a:chExt cx="1597692" cy="1304925"/>
              </a:xfrm>
            </p:grpSpPr>
            <p:sp>
              <p:nvSpPr>
                <p:cNvPr id="4" name="Freeform 3"/>
                <p:cNvSpPr>
                  <a:spLocks/>
                </p:cNvSpPr>
                <p:nvPr/>
              </p:nvSpPr>
              <p:spPr bwMode="auto">
                <a:xfrm>
                  <a:off x="2038204" y="1386806"/>
                  <a:ext cx="1487365" cy="1304925"/>
                </a:xfrm>
                <a:custGeom>
                  <a:avLst/>
                  <a:gdLst>
                    <a:gd name="T0" fmla="*/ 811212 w 1015"/>
                    <a:gd name="T1" fmla="*/ 0 h 822"/>
                    <a:gd name="T2" fmla="*/ 1609725 w 1015"/>
                    <a:gd name="T3" fmla="*/ 1303338 h 822"/>
                    <a:gd name="T4" fmla="*/ 0 w 1015"/>
                    <a:gd name="T5" fmla="*/ 1303338 h 822"/>
                    <a:gd name="T6" fmla="*/ 811212 w 1015"/>
                    <a:gd name="T7" fmla="*/ 0 h 8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5" h="822">
                      <a:moveTo>
                        <a:pt x="511" y="0"/>
                      </a:moveTo>
                      <a:lnTo>
                        <a:pt x="1014" y="821"/>
                      </a:lnTo>
                      <a:lnTo>
                        <a:pt x="0" y="821"/>
                      </a:lnTo>
                      <a:lnTo>
                        <a:pt x="511" y="0"/>
                      </a:lnTo>
                    </a:path>
                  </a:pathLst>
                </a:custGeom>
                <a:gradFill>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a:solidFill>
                    <a:schemeClr val="tx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a:lstStyle/>
                <a:p>
                  <a:pPr fontAlgn="auto">
                    <a:spcBef>
                      <a:spcPts val="0"/>
                    </a:spcBef>
                    <a:spcAft>
                      <a:spcPts val="0"/>
                    </a:spcAft>
                    <a:defRPr/>
                  </a:pPr>
                  <a:endParaRPr lang="en-NZ" dirty="0">
                    <a:latin typeface="+mn-lt"/>
                  </a:endParaRPr>
                </a:p>
              </p:txBody>
            </p:sp>
            <p:sp>
              <p:nvSpPr>
                <p:cNvPr id="15" name="TextBox 14"/>
                <p:cNvSpPr txBox="1"/>
                <p:nvPr/>
              </p:nvSpPr>
              <p:spPr>
                <a:xfrm>
                  <a:off x="2267744" y="1988840"/>
                  <a:ext cx="1368152" cy="646331"/>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NZ" b="1" dirty="0" smtClean="0">
                      <a:solidFill>
                        <a:schemeClr val="tx1"/>
                      </a:solidFill>
                    </a:rPr>
                    <a:t>Strategic</a:t>
                  </a:r>
                </a:p>
                <a:p>
                  <a:r>
                    <a:rPr lang="en-NZ" b="1" dirty="0" smtClean="0">
                      <a:solidFill>
                        <a:schemeClr val="tx1"/>
                      </a:solidFill>
                    </a:rPr>
                    <a:t>Projects</a:t>
                  </a:r>
                  <a:endParaRPr lang="en-NZ" b="1" dirty="0">
                    <a:solidFill>
                      <a:schemeClr val="tx1"/>
                    </a:solidFill>
                  </a:endParaRPr>
                </a:p>
              </p:txBody>
            </p:sp>
          </p:grpSp>
        </p:grpSp>
      </p:grpSp>
      <p:grpSp>
        <p:nvGrpSpPr>
          <p:cNvPr id="28" name="Group 27"/>
          <p:cNvGrpSpPr/>
          <p:nvPr/>
        </p:nvGrpSpPr>
        <p:grpSpPr>
          <a:xfrm>
            <a:off x="781098" y="6271169"/>
            <a:ext cx="3119263" cy="485348"/>
            <a:chOff x="781098" y="6271169"/>
            <a:chExt cx="3119263" cy="485348"/>
          </a:xfrm>
        </p:grpSpPr>
        <p:sp>
          <p:nvSpPr>
            <p:cNvPr id="29" name="AutoShape 4"/>
            <p:cNvSpPr>
              <a:spLocks noChangeArrowheads="1"/>
            </p:cNvSpPr>
            <p:nvPr/>
          </p:nvSpPr>
          <p:spPr bwMode="auto">
            <a:xfrm>
              <a:off x="1014164" y="6271169"/>
              <a:ext cx="866055" cy="249238"/>
            </a:xfrm>
            <a:prstGeom prst="homePlate">
              <a:avLst>
                <a:gd name="adj" fmla="val 40497"/>
              </a:avLst>
            </a:prstGeom>
          </p:spPr>
          <p:style>
            <a:lnRef idx="2">
              <a:schemeClr val="accent1"/>
            </a:lnRef>
            <a:fillRef idx="1">
              <a:schemeClr val="lt1"/>
            </a:fillRef>
            <a:effectRef idx="0">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endParaRPr lang="en-US" sz="1200" dirty="0"/>
            </a:p>
          </p:txBody>
        </p:sp>
        <p:sp>
          <p:nvSpPr>
            <p:cNvPr id="30" name="AutoShape 5"/>
            <p:cNvSpPr>
              <a:spLocks noChangeArrowheads="1"/>
            </p:cNvSpPr>
            <p:nvPr/>
          </p:nvSpPr>
          <p:spPr bwMode="auto">
            <a:xfrm>
              <a:off x="1880219" y="6271169"/>
              <a:ext cx="866055" cy="249238"/>
            </a:xfrm>
            <a:prstGeom prst="chevron">
              <a:avLst>
                <a:gd name="adj" fmla="val 40625"/>
              </a:avLst>
            </a:prstGeom>
          </p:spPr>
          <p:style>
            <a:lnRef idx="1">
              <a:schemeClr val="accent1"/>
            </a:lnRef>
            <a:fillRef idx="2">
              <a:schemeClr val="accent1"/>
            </a:fillRef>
            <a:effectRef idx="1">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endParaRPr lang="en-US" sz="1200" dirty="0"/>
            </a:p>
          </p:txBody>
        </p:sp>
        <p:sp>
          <p:nvSpPr>
            <p:cNvPr id="31" name="AutoShape 6"/>
            <p:cNvSpPr>
              <a:spLocks noChangeArrowheads="1"/>
            </p:cNvSpPr>
            <p:nvPr/>
          </p:nvSpPr>
          <p:spPr bwMode="auto">
            <a:xfrm>
              <a:off x="2746274" y="6271169"/>
              <a:ext cx="866055" cy="249238"/>
            </a:xfrm>
            <a:prstGeom prst="chevron">
              <a:avLst>
                <a:gd name="adj" fmla="val 40625"/>
              </a:avLst>
            </a:prstGeom>
          </p:spPr>
          <p:style>
            <a:lnRef idx="2">
              <a:schemeClr val="accent1"/>
            </a:lnRef>
            <a:fillRef idx="1">
              <a:schemeClr val="lt1"/>
            </a:fillRef>
            <a:effectRef idx="0">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endParaRPr lang="en-US" sz="1200" dirty="0"/>
            </a:p>
          </p:txBody>
        </p:sp>
        <p:sp>
          <p:nvSpPr>
            <p:cNvPr id="32" name="Freeform 7"/>
            <p:cNvSpPr>
              <a:spLocks/>
            </p:cNvSpPr>
            <p:nvPr/>
          </p:nvSpPr>
          <p:spPr bwMode="auto">
            <a:xfrm>
              <a:off x="781098" y="6381328"/>
              <a:ext cx="3119263" cy="282856"/>
            </a:xfrm>
            <a:custGeom>
              <a:avLst/>
              <a:gdLst>
                <a:gd name="T0" fmla="*/ 2147483647 w 4416"/>
                <a:gd name="T1" fmla="*/ 0 h 480"/>
                <a:gd name="T2" fmla="*/ 2147483647 w 4416"/>
                <a:gd name="T3" fmla="*/ 0 h 480"/>
                <a:gd name="T4" fmla="*/ 2147483647 w 4416"/>
                <a:gd name="T5" fmla="*/ 2147483647 h 480"/>
                <a:gd name="T6" fmla="*/ 0 w 4416"/>
                <a:gd name="T7" fmla="*/ 2147483647 h 480"/>
                <a:gd name="T8" fmla="*/ 0 w 4416"/>
                <a:gd name="T9" fmla="*/ 0 h 480"/>
                <a:gd name="T10" fmla="*/ 2147483647 w 4416"/>
                <a:gd name="T11" fmla="*/ 0 h 480"/>
                <a:gd name="T12" fmla="*/ 0 60000 65536"/>
                <a:gd name="T13" fmla="*/ 0 60000 65536"/>
                <a:gd name="T14" fmla="*/ 0 60000 65536"/>
                <a:gd name="T15" fmla="*/ 0 60000 65536"/>
                <a:gd name="T16" fmla="*/ 0 60000 65536"/>
                <a:gd name="T17" fmla="*/ 0 60000 65536"/>
                <a:gd name="T18" fmla="*/ 0 w 4416"/>
                <a:gd name="T19" fmla="*/ 0 h 480"/>
                <a:gd name="T20" fmla="*/ 4416 w 4416"/>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4416" h="480">
                  <a:moveTo>
                    <a:pt x="4032" y="0"/>
                  </a:moveTo>
                  <a:lnTo>
                    <a:pt x="4416" y="0"/>
                  </a:lnTo>
                  <a:lnTo>
                    <a:pt x="4416" y="480"/>
                  </a:lnTo>
                  <a:lnTo>
                    <a:pt x="0" y="480"/>
                  </a:lnTo>
                  <a:lnTo>
                    <a:pt x="0" y="0"/>
                  </a:lnTo>
                  <a:lnTo>
                    <a:pt x="240" y="0"/>
                  </a:lnTo>
                </a:path>
              </a:pathLst>
            </a:custGeom>
            <a:ln>
              <a:headEnd/>
              <a:tailEnd type="triangle" w="med" len="med"/>
            </a:ln>
            <a:extLst/>
          </p:spPr>
          <p:style>
            <a:lnRef idx="2">
              <a:schemeClr val="accent1"/>
            </a:lnRef>
            <a:fillRef idx="0">
              <a:schemeClr val="accent1"/>
            </a:fillRef>
            <a:effectRef idx="1">
              <a:schemeClr val="accent1"/>
            </a:effectRef>
            <a:fontRef idx="minor">
              <a:schemeClr val="tx1"/>
            </a:fontRef>
          </p:style>
          <p:txBody>
            <a:bodyPr/>
            <a:lstStyle/>
            <a:p>
              <a:pPr>
                <a:defRPr/>
              </a:pPr>
              <a:endParaRPr lang="en-NZ" dirty="0"/>
            </a:p>
          </p:txBody>
        </p:sp>
        <p:sp>
          <p:nvSpPr>
            <p:cNvPr id="33" name="Rectangle 14"/>
            <p:cNvSpPr>
              <a:spLocks noChangeArrowheads="1"/>
            </p:cNvSpPr>
            <p:nvPr/>
          </p:nvSpPr>
          <p:spPr bwMode="auto">
            <a:xfrm>
              <a:off x="2008681" y="6571851"/>
              <a:ext cx="616965" cy="184666"/>
            </a:xfrm>
            <a:prstGeom prst="rect">
              <a:avLst/>
            </a:prstGeom>
            <a:extLst/>
          </p:spPr>
          <p:style>
            <a:lnRef idx="2">
              <a:schemeClr val="accent1"/>
            </a:lnRef>
            <a:fillRef idx="1">
              <a:schemeClr val="lt1"/>
            </a:fillRef>
            <a:effectRef idx="0">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endParaRPr lang="en-GB" sz="2000" dirty="0">
                <a:solidFill>
                  <a:schemeClr val="lt1"/>
                </a:solidFill>
              </a:endParaRPr>
            </a:p>
          </p:txBody>
        </p:sp>
      </p:grpSp>
    </p:spTree>
    <p:extLst>
      <p:ext uri="{BB962C8B-B14F-4D97-AF65-F5344CB8AC3E}">
        <p14:creationId xmlns:p14="http://schemas.microsoft.com/office/powerpoint/2010/main" val="2476508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smtClean="0"/>
              <a:t>Performance Improvement Results</a:t>
            </a:r>
            <a:endParaRPr lang="en-NZ" dirty="0"/>
          </a:p>
        </p:txBody>
      </p:sp>
      <p:sp>
        <p:nvSpPr>
          <p:cNvPr id="11" name="Content Placeholder 10"/>
          <p:cNvSpPr>
            <a:spLocks noGrp="1"/>
          </p:cNvSpPr>
          <p:nvPr>
            <p:ph idx="1"/>
          </p:nvPr>
        </p:nvSpPr>
        <p:spPr/>
        <p:txBody>
          <a:bodyPr>
            <a:normAutofit/>
          </a:bodyPr>
          <a:lstStyle/>
          <a:p>
            <a:r>
              <a:rPr lang="en-NZ" dirty="0" smtClean="0"/>
              <a:t>The end result of Performance Improvement is to embed Organisational Change &amp; Development</a:t>
            </a:r>
          </a:p>
          <a:p>
            <a:r>
              <a:rPr lang="en-NZ" dirty="0" smtClean="0"/>
              <a:t>Evidence Based Decision Making is the start to changing the way the organisation behaves</a:t>
            </a:r>
          </a:p>
          <a:p>
            <a:r>
              <a:rPr lang="en-NZ" dirty="0" smtClean="0"/>
              <a:t>Cost savings and performance increases are used to justify the cost of implementation</a:t>
            </a:r>
            <a:endParaRPr lang="en-NZ" dirty="0"/>
          </a:p>
        </p:txBody>
      </p:sp>
      <p:grpSp>
        <p:nvGrpSpPr>
          <p:cNvPr id="12" name="Group 11"/>
          <p:cNvGrpSpPr/>
          <p:nvPr/>
        </p:nvGrpSpPr>
        <p:grpSpPr>
          <a:xfrm>
            <a:off x="781098" y="6271169"/>
            <a:ext cx="3119263" cy="485348"/>
            <a:chOff x="781098" y="6271169"/>
            <a:chExt cx="3119263" cy="485348"/>
          </a:xfrm>
        </p:grpSpPr>
        <p:sp>
          <p:nvSpPr>
            <p:cNvPr id="3" name="AutoShape 4"/>
            <p:cNvSpPr>
              <a:spLocks noChangeArrowheads="1"/>
            </p:cNvSpPr>
            <p:nvPr/>
          </p:nvSpPr>
          <p:spPr bwMode="auto">
            <a:xfrm>
              <a:off x="1014164" y="6271169"/>
              <a:ext cx="866055" cy="249238"/>
            </a:xfrm>
            <a:prstGeom prst="homePlate">
              <a:avLst>
                <a:gd name="adj" fmla="val 40497"/>
              </a:avLst>
            </a:prstGeom>
          </p:spPr>
          <p:style>
            <a:lnRef idx="2">
              <a:schemeClr val="accent1"/>
            </a:lnRef>
            <a:fillRef idx="1">
              <a:schemeClr val="lt1"/>
            </a:fillRef>
            <a:effectRef idx="0">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endParaRPr lang="en-US" sz="1200" dirty="0"/>
            </a:p>
          </p:txBody>
        </p:sp>
        <p:sp>
          <p:nvSpPr>
            <p:cNvPr id="4" name="AutoShape 5"/>
            <p:cNvSpPr>
              <a:spLocks noChangeArrowheads="1"/>
            </p:cNvSpPr>
            <p:nvPr/>
          </p:nvSpPr>
          <p:spPr bwMode="auto">
            <a:xfrm>
              <a:off x="1880219" y="6271169"/>
              <a:ext cx="866055" cy="249238"/>
            </a:xfrm>
            <a:prstGeom prst="chevron">
              <a:avLst>
                <a:gd name="adj" fmla="val 40625"/>
              </a:avLst>
            </a:prstGeom>
          </p:spPr>
          <p:style>
            <a:lnRef idx="2">
              <a:schemeClr val="accent1"/>
            </a:lnRef>
            <a:fillRef idx="1">
              <a:schemeClr val="lt1"/>
            </a:fillRef>
            <a:effectRef idx="0">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endParaRPr lang="en-US" sz="1200" dirty="0"/>
            </a:p>
          </p:txBody>
        </p:sp>
        <p:sp>
          <p:nvSpPr>
            <p:cNvPr id="5" name="AutoShape 6"/>
            <p:cNvSpPr>
              <a:spLocks noChangeArrowheads="1"/>
            </p:cNvSpPr>
            <p:nvPr/>
          </p:nvSpPr>
          <p:spPr bwMode="auto">
            <a:xfrm>
              <a:off x="2746274" y="6271169"/>
              <a:ext cx="866055" cy="249238"/>
            </a:xfrm>
            <a:prstGeom prst="chevron">
              <a:avLst>
                <a:gd name="adj" fmla="val 40625"/>
              </a:avLst>
            </a:prstGeom>
          </p:spPr>
          <p:style>
            <a:lnRef idx="1">
              <a:schemeClr val="accent1"/>
            </a:lnRef>
            <a:fillRef idx="2">
              <a:schemeClr val="accent1"/>
            </a:fillRef>
            <a:effectRef idx="1">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endParaRPr lang="en-US" sz="1200" dirty="0"/>
            </a:p>
          </p:txBody>
        </p:sp>
        <p:sp>
          <p:nvSpPr>
            <p:cNvPr id="6" name="Freeform 7"/>
            <p:cNvSpPr>
              <a:spLocks/>
            </p:cNvSpPr>
            <p:nvPr/>
          </p:nvSpPr>
          <p:spPr bwMode="auto">
            <a:xfrm>
              <a:off x="781098" y="6381328"/>
              <a:ext cx="3119263" cy="282856"/>
            </a:xfrm>
            <a:custGeom>
              <a:avLst/>
              <a:gdLst>
                <a:gd name="T0" fmla="*/ 2147483647 w 4416"/>
                <a:gd name="T1" fmla="*/ 0 h 480"/>
                <a:gd name="T2" fmla="*/ 2147483647 w 4416"/>
                <a:gd name="T3" fmla="*/ 0 h 480"/>
                <a:gd name="T4" fmla="*/ 2147483647 w 4416"/>
                <a:gd name="T5" fmla="*/ 2147483647 h 480"/>
                <a:gd name="T6" fmla="*/ 0 w 4416"/>
                <a:gd name="T7" fmla="*/ 2147483647 h 480"/>
                <a:gd name="T8" fmla="*/ 0 w 4416"/>
                <a:gd name="T9" fmla="*/ 0 h 480"/>
                <a:gd name="T10" fmla="*/ 2147483647 w 4416"/>
                <a:gd name="T11" fmla="*/ 0 h 480"/>
                <a:gd name="T12" fmla="*/ 0 60000 65536"/>
                <a:gd name="T13" fmla="*/ 0 60000 65536"/>
                <a:gd name="T14" fmla="*/ 0 60000 65536"/>
                <a:gd name="T15" fmla="*/ 0 60000 65536"/>
                <a:gd name="T16" fmla="*/ 0 60000 65536"/>
                <a:gd name="T17" fmla="*/ 0 60000 65536"/>
                <a:gd name="T18" fmla="*/ 0 w 4416"/>
                <a:gd name="T19" fmla="*/ 0 h 480"/>
                <a:gd name="T20" fmla="*/ 4416 w 4416"/>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4416" h="480">
                  <a:moveTo>
                    <a:pt x="4032" y="0"/>
                  </a:moveTo>
                  <a:lnTo>
                    <a:pt x="4416" y="0"/>
                  </a:lnTo>
                  <a:lnTo>
                    <a:pt x="4416" y="480"/>
                  </a:lnTo>
                  <a:lnTo>
                    <a:pt x="0" y="480"/>
                  </a:lnTo>
                  <a:lnTo>
                    <a:pt x="0" y="0"/>
                  </a:lnTo>
                  <a:lnTo>
                    <a:pt x="240" y="0"/>
                  </a:lnTo>
                </a:path>
              </a:pathLst>
            </a:custGeom>
            <a:ln>
              <a:headEnd/>
              <a:tailEnd type="triangle" w="med" len="med"/>
            </a:ln>
            <a:extLst/>
          </p:spPr>
          <p:style>
            <a:lnRef idx="2">
              <a:schemeClr val="accent1"/>
            </a:lnRef>
            <a:fillRef idx="0">
              <a:schemeClr val="accent1"/>
            </a:fillRef>
            <a:effectRef idx="1">
              <a:schemeClr val="accent1"/>
            </a:effectRef>
            <a:fontRef idx="minor">
              <a:schemeClr val="tx1"/>
            </a:fontRef>
          </p:style>
          <p:txBody>
            <a:bodyPr/>
            <a:lstStyle/>
            <a:p>
              <a:pPr>
                <a:defRPr/>
              </a:pPr>
              <a:endParaRPr lang="en-NZ" dirty="0"/>
            </a:p>
          </p:txBody>
        </p:sp>
        <p:sp>
          <p:nvSpPr>
            <p:cNvPr id="10" name="Rectangle 14"/>
            <p:cNvSpPr>
              <a:spLocks noChangeArrowheads="1"/>
            </p:cNvSpPr>
            <p:nvPr/>
          </p:nvSpPr>
          <p:spPr bwMode="auto">
            <a:xfrm>
              <a:off x="2008681" y="6571851"/>
              <a:ext cx="616965" cy="184666"/>
            </a:xfrm>
            <a:prstGeom prst="rect">
              <a:avLst/>
            </a:prstGeom>
            <a:extLst/>
          </p:spPr>
          <p:style>
            <a:lnRef idx="1">
              <a:schemeClr val="accent1"/>
            </a:lnRef>
            <a:fillRef idx="2">
              <a:schemeClr val="accent1"/>
            </a:fillRef>
            <a:effectRef idx="1">
              <a:schemeClr val="accent1"/>
            </a:effectRef>
            <a:fontRef idx="minor">
              <a:schemeClr val="dk1"/>
            </a:fontRef>
          </p:style>
          <p:txBody>
            <a:bodyPr spcFirstLastPara="0" vert="horz" wrap="square" lIns="326223" tIns="16002" rIns="294219" bIns="16002" numCol="1" spcCol="1270" anchor="ctr" anchorCtr="0">
              <a:noAutofit/>
            </a:bodyPr>
            <a:lstStyle/>
            <a:p>
              <a:pPr algn="ctr" defTabSz="533400">
                <a:lnSpc>
                  <a:spcPct val="90000"/>
                </a:lnSpc>
                <a:spcBef>
                  <a:spcPct val="0"/>
                </a:spcBef>
                <a:spcAft>
                  <a:spcPct val="35000"/>
                </a:spcAft>
              </a:pPr>
              <a:endParaRPr lang="en-GB" sz="2000" dirty="0">
                <a:solidFill>
                  <a:schemeClr val="lt1"/>
                </a:solidFill>
              </a:endParaRPr>
            </a:p>
          </p:txBody>
        </p:sp>
      </p:grpSp>
    </p:spTree>
    <p:extLst>
      <p:ext uri="{BB962C8B-B14F-4D97-AF65-F5344CB8AC3E}">
        <p14:creationId xmlns:p14="http://schemas.microsoft.com/office/powerpoint/2010/main" val="2830389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Change Framework</a:t>
            </a:r>
          </a:p>
          <a:p>
            <a:r>
              <a:rPr lang="en-US" dirty="0" smtClean="0"/>
              <a:t>Case Study</a:t>
            </a:r>
          </a:p>
          <a:p>
            <a:r>
              <a:rPr lang="en-US" dirty="0" smtClean="0"/>
              <a:t>Performance Improvement Framework</a:t>
            </a:r>
            <a:endParaRPr lang="en-US" dirty="0"/>
          </a:p>
        </p:txBody>
      </p:sp>
    </p:spTree>
    <p:extLst>
      <p:ext uri="{BB962C8B-B14F-4D97-AF65-F5344CB8AC3E}">
        <p14:creationId xmlns:p14="http://schemas.microsoft.com/office/powerpoint/2010/main" val="40537711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Framework</a:t>
            </a:r>
            <a:endParaRPr lang="en-US" dirty="0"/>
          </a:p>
        </p:txBody>
      </p:sp>
      <p:grpSp>
        <p:nvGrpSpPr>
          <p:cNvPr id="7" name="Group 6"/>
          <p:cNvGrpSpPr/>
          <p:nvPr/>
        </p:nvGrpSpPr>
        <p:grpSpPr>
          <a:xfrm>
            <a:off x="1240976" y="1306479"/>
            <a:ext cx="6622904" cy="5486401"/>
            <a:chOff x="1338665" y="1123326"/>
            <a:chExt cx="6622904" cy="5486401"/>
          </a:xfrm>
        </p:grpSpPr>
        <p:sp>
          <p:nvSpPr>
            <p:cNvPr id="4" name="Oval 3"/>
            <p:cNvSpPr/>
            <p:nvPr/>
          </p:nvSpPr>
          <p:spPr>
            <a:xfrm>
              <a:off x="2898076" y="1123326"/>
              <a:ext cx="3669167" cy="36304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smtClean="0">
                  <a:solidFill>
                    <a:schemeClr val="tx1"/>
                  </a:solidFill>
                </a:rPr>
                <a:t>People</a:t>
              </a:r>
              <a:endParaRPr lang="en-US" sz="3200" dirty="0">
                <a:solidFill>
                  <a:schemeClr val="tx1"/>
                </a:solidFill>
              </a:endParaRPr>
            </a:p>
          </p:txBody>
        </p:sp>
        <p:sp>
          <p:nvSpPr>
            <p:cNvPr id="6" name="Oval 5"/>
            <p:cNvSpPr/>
            <p:nvPr/>
          </p:nvSpPr>
          <p:spPr>
            <a:xfrm>
              <a:off x="1338665" y="2938560"/>
              <a:ext cx="3649289" cy="366302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smtClean="0">
                  <a:solidFill>
                    <a:schemeClr val="tx1"/>
                  </a:solidFill>
                </a:rPr>
                <a:t>Process</a:t>
              </a:r>
              <a:endParaRPr lang="en-US" sz="3200" dirty="0">
                <a:solidFill>
                  <a:schemeClr val="tx1"/>
                </a:solidFill>
              </a:endParaRPr>
            </a:p>
          </p:txBody>
        </p:sp>
        <p:sp>
          <p:nvSpPr>
            <p:cNvPr id="5" name="Oval 4"/>
            <p:cNvSpPr/>
            <p:nvPr/>
          </p:nvSpPr>
          <p:spPr>
            <a:xfrm>
              <a:off x="4290129" y="2938560"/>
              <a:ext cx="3671440" cy="36711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smtClean="0">
                  <a:solidFill>
                    <a:schemeClr val="tx1"/>
                  </a:solidFill>
                </a:rPr>
                <a:t>Technology</a:t>
              </a:r>
              <a:endParaRPr lang="en-US" sz="3200" dirty="0">
                <a:solidFill>
                  <a:schemeClr val="tx1"/>
                </a:solidFill>
              </a:endParaRPr>
            </a:p>
          </p:txBody>
        </p:sp>
      </p:grpSp>
    </p:spTree>
    <p:extLst>
      <p:ext uri="{BB962C8B-B14F-4D97-AF65-F5344CB8AC3E}">
        <p14:creationId xmlns:p14="http://schemas.microsoft.com/office/powerpoint/2010/main" val="3864494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Technology</a:t>
            </a:r>
            <a:endParaRPr lang="en-US" dirty="0"/>
          </a:p>
        </p:txBody>
      </p:sp>
      <p:sp>
        <p:nvSpPr>
          <p:cNvPr id="3" name="Content Placeholder 2"/>
          <p:cNvSpPr>
            <a:spLocks noGrp="1"/>
          </p:cNvSpPr>
          <p:nvPr>
            <p:ph idx="1"/>
          </p:nvPr>
        </p:nvSpPr>
        <p:spPr/>
        <p:txBody>
          <a:bodyPr/>
          <a:lstStyle/>
          <a:p>
            <a:r>
              <a:rPr lang="en-US" dirty="0" smtClean="0"/>
              <a:t>Project Management</a:t>
            </a:r>
          </a:p>
          <a:p>
            <a:r>
              <a:rPr lang="en-US" dirty="0" smtClean="0"/>
              <a:t>Architecture</a:t>
            </a:r>
          </a:p>
          <a:p>
            <a:r>
              <a:rPr lang="en-US" dirty="0" smtClean="0"/>
              <a:t>Strategic Fit</a:t>
            </a:r>
          </a:p>
          <a:p>
            <a:r>
              <a:rPr lang="en-US" dirty="0" smtClean="0"/>
              <a:t>Sponsorship</a:t>
            </a:r>
          </a:p>
          <a:p>
            <a:r>
              <a:rPr lang="en-US" dirty="0" smtClean="0"/>
              <a:t>Signoff</a:t>
            </a:r>
            <a:endParaRPr lang="en-US" dirty="0"/>
          </a:p>
        </p:txBody>
      </p:sp>
    </p:spTree>
    <p:extLst>
      <p:ext uri="{BB962C8B-B14F-4D97-AF65-F5344CB8AC3E}">
        <p14:creationId xmlns:p14="http://schemas.microsoft.com/office/powerpoint/2010/main" val="576370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Process</a:t>
            </a:r>
            <a:endParaRPr lang="en-NZ" dirty="0"/>
          </a:p>
        </p:txBody>
      </p:sp>
      <p:sp>
        <p:nvSpPr>
          <p:cNvPr id="3" name="Content Placeholder 2"/>
          <p:cNvSpPr>
            <a:spLocks noGrp="1"/>
          </p:cNvSpPr>
          <p:nvPr>
            <p:ph idx="1"/>
          </p:nvPr>
        </p:nvSpPr>
        <p:spPr/>
        <p:txBody>
          <a:bodyPr>
            <a:normAutofit/>
          </a:bodyPr>
          <a:lstStyle/>
          <a:p>
            <a:pPr marL="0" indent="0">
              <a:buNone/>
            </a:pPr>
            <a:r>
              <a:rPr lang="en-NZ" sz="2400" dirty="0" smtClean="0"/>
              <a:t>The ability to improve a process through a number of steps, the path chosen will depend on the amount of change required</a:t>
            </a:r>
          </a:p>
        </p:txBody>
      </p:sp>
      <p:sp>
        <p:nvSpPr>
          <p:cNvPr id="4" name="Rounded Rectangle 3"/>
          <p:cNvSpPr/>
          <p:nvPr/>
        </p:nvSpPr>
        <p:spPr>
          <a:xfrm>
            <a:off x="539552" y="3429000"/>
            <a:ext cx="1944216"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NZ" dirty="0" smtClean="0"/>
              <a:t>Process Measurement (Current State)</a:t>
            </a:r>
            <a:endParaRPr lang="en-NZ" dirty="0"/>
          </a:p>
        </p:txBody>
      </p:sp>
      <p:sp>
        <p:nvSpPr>
          <p:cNvPr id="5" name="Rounded Rectangle 4"/>
          <p:cNvSpPr/>
          <p:nvPr/>
        </p:nvSpPr>
        <p:spPr>
          <a:xfrm>
            <a:off x="3573413" y="2734072"/>
            <a:ext cx="1944216" cy="223224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NZ" dirty="0" smtClean="0"/>
              <a:t>How do you fill the Gap ??</a:t>
            </a:r>
            <a:endParaRPr lang="en-NZ" dirty="0"/>
          </a:p>
        </p:txBody>
      </p:sp>
      <p:sp>
        <p:nvSpPr>
          <p:cNvPr id="6" name="Rounded Rectangle 5"/>
          <p:cNvSpPr/>
          <p:nvPr/>
        </p:nvSpPr>
        <p:spPr>
          <a:xfrm>
            <a:off x="6682283" y="3429000"/>
            <a:ext cx="1944216"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NZ" dirty="0" smtClean="0"/>
              <a:t>Performance Goal</a:t>
            </a:r>
          </a:p>
          <a:p>
            <a:pPr algn="ctr"/>
            <a:r>
              <a:rPr lang="en-NZ" dirty="0" smtClean="0"/>
              <a:t>(Future State)</a:t>
            </a:r>
          </a:p>
        </p:txBody>
      </p:sp>
      <p:grpSp>
        <p:nvGrpSpPr>
          <p:cNvPr id="16" name="Group 15"/>
          <p:cNvGrpSpPr/>
          <p:nvPr/>
        </p:nvGrpSpPr>
        <p:grpSpPr>
          <a:xfrm>
            <a:off x="2555776" y="3191272"/>
            <a:ext cx="936104" cy="1317848"/>
            <a:chOff x="2627784" y="3191272"/>
            <a:chExt cx="936104" cy="1317848"/>
          </a:xfrm>
        </p:grpSpPr>
        <p:cxnSp>
          <p:nvCxnSpPr>
            <p:cNvPr id="13" name="Elbow Connector 12"/>
            <p:cNvCxnSpPr/>
            <p:nvPr/>
          </p:nvCxnSpPr>
          <p:spPr>
            <a:xfrm>
              <a:off x="2627784" y="3886200"/>
              <a:ext cx="936104" cy="62292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p:nvPr/>
          </p:nvCxnSpPr>
          <p:spPr>
            <a:xfrm flipV="1">
              <a:off x="2627995" y="3191272"/>
              <a:ext cx="935893" cy="69492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flipH="1" flipV="1">
            <a:off x="5652120" y="3191272"/>
            <a:ext cx="936104" cy="1317848"/>
            <a:chOff x="2627784" y="3191272"/>
            <a:chExt cx="936104" cy="1317848"/>
          </a:xfrm>
        </p:grpSpPr>
        <p:cxnSp>
          <p:nvCxnSpPr>
            <p:cNvPr id="18" name="Elbow Connector 17"/>
            <p:cNvCxnSpPr/>
            <p:nvPr/>
          </p:nvCxnSpPr>
          <p:spPr>
            <a:xfrm>
              <a:off x="2627784" y="3886200"/>
              <a:ext cx="936104" cy="622920"/>
            </a:xfrm>
            <a:prstGeom prst="bentConnector3">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19" name="Elbow Connector 18"/>
            <p:cNvCxnSpPr/>
            <p:nvPr/>
          </p:nvCxnSpPr>
          <p:spPr>
            <a:xfrm flipV="1">
              <a:off x="2627995" y="3191272"/>
              <a:ext cx="935893" cy="694928"/>
            </a:xfrm>
            <a:prstGeom prst="bentConnector3">
              <a:avLst/>
            </a:prstGeom>
            <a:ln>
              <a:headEnd type="arrow"/>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59231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smtClean="0"/>
              <a:t>Process</a:t>
            </a:r>
            <a:endParaRPr lang="en-NZ" dirty="0"/>
          </a:p>
        </p:txBody>
      </p:sp>
      <p:sp>
        <p:nvSpPr>
          <p:cNvPr id="3" name="Content Placeholder 2"/>
          <p:cNvSpPr>
            <a:spLocks noGrp="1"/>
          </p:cNvSpPr>
          <p:nvPr>
            <p:ph idx="1"/>
          </p:nvPr>
        </p:nvSpPr>
        <p:spPr/>
        <p:txBody>
          <a:bodyPr>
            <a:normAutofit/>
          </a:bodyPr>
          <a:lstStyle/>
          <a:p>
            <a:pPr marL="0" indent="0">
              <a:buNone/>
            </a:pPr>
            <a:r>
              <a:rPr lang="en-NZ" sz="2400" dirty="0" smtClean="0"/>
              <a:t>The ability to improve a process through a number of steps, the path chosen will depend on the amount of change required</a:t>
            </a:r>
          </a:p>
        </p:txBody>
      </p:sp>
      <p:sp>
        <p:nvSpPr>
          <p:cNvPr id="4" name="Rounded Rectangle 3"/>
          <p:cNvSpPr/>
          <p:nvPr/>
        </p:nvSpPr>
        <p:spPr>
          <a:xfrm>
            <a:off x="539552" y="3429000"/>
            <a:ext cx="1944216"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NZ" dirty="0" smtClean="0"/>
              <a:t>Process Measurement (Current State)</a:t>
            </a:r>
            <a:endParaRPr lang="en-NZ" dirty="0"/>
          </a:p>
        </p:txBody>
      </p:sp>
      <p:sp>
        <p:nvSpPr>
          <p:cNvPr id="5" name="Rounded Rectangle 4"/>
          <p:cNvSpPr/>
          <p:nvPr/>
        </p:nvSpPr>
        <p:spPr>
          <a:xfrm>
            <a:off x="3573413" y="2734072"/>
            <a:ext cx="1944216"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NZ" dirty="0" smtClean="0"/>
              <a:t>Process Redesign</a:t>
            </a:r>
            <a:endParaRPr lang="en-NZ" dirty="0"/>
          </a:p>
        </p:txBody>
      </p:sp>
      <p:sp>
        <p:nvSpPr>
          <p:cNvPr id="6" name="Rounded Rectangle 5"/>
          <p:cNvSpPr/>
          <p:nvPr/>
        </p:nvSpPr>
        <p:spPr>
          <a:xfrm>
            <a:off x="6682283" y="3429000"/>
            <a:ext cx="1944216"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NZ" dirty="0" smtClean="0"/>
              <a:t>Performance Goal</a:t>
            </a:r>
          </a:p>
          <a:p>
            <a:pPr algn="ctr"/>
            <a:r>
              <a:rPr lang="en-NZ" dirty="0" smtClean="0"/>
              <a:t>(Future State)</a:t>
            </a:r>
          </a:p>
        </p:txBody>
      </p:sp>
      <p:sp>
        <p:nvSpPr>
          <p:cNvPr id="7" name="Rounded Rectangle 6"/>
          <p:cNvSpPr/>
          <p:nvPr/>
        </p:nvSpPr>
        <p:spPr>
          <a:xfrm>
            <a:off x="3563888" y="4051920"/>
            <a:ext cx="1944216"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NZ" dirty="0" smtClean="0"/>
              <a:t>Process Improvement</a:t>
            </a:r>
            <a:endParaRPr lang="en-NZ" dirty="0"/>
          </a:p>
        </p:txBody>
      </p:sp>
      <p:grpSp>
        <p:nvGrpSpPr>
          <p:cNvPr id="16" name="Group 15"/>
          <p:cNvGrpSpPr/>
          <p:nvPr/>
        </p:nvGrpSpPr>
        <p:grpSpPr>
          <a:xfrm>
            <a:off x="2555776" y="3191272"/>
            <a:ext cx="936104" cy="1317848"/>
            <a:chOff x="2627784" y="3191272"/>
            <a:chExt cx="936104" cy="1317848"/>
          </a:xfrm>
        </p:grpSpPr>
        <p:cxnSp>
          <p:nvCxnSpPr>
            <p:cNvPr id="13" name="Elbow Connector 12"/>
            <p:cNvCxnSpPr/>
            <p:nvPr/>
          </p:nvCxnSpPr>
          <p:spPr>
            <a:xfrm>
              <a:off x="2627784" y="3886200"/>
              <a:ext cx="936104" cy="622920"/>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Elbow Connector 13"/>
            <p:cNvCxnSpPr/>
            <p:nvPr/>
          </p:nvCxnSpPr>
          <p:spPr>
            <a:xfrm flipV="1">
              <a:off x="2627995" y="3191272"/>
              <a:ext cx="935893" cy="694928"/>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17" name="Group 16"/>
          <p:cNvGrpSpPr/>
          <p:nvPr/>
        </p:nvGrpSpPr>
        <p:grpSpPr>
          <a:xfrm flipH="1" flipV="1">
            <a:off x="5652120" y="3191272"/>
            <a:ext cx="936104" cy="1317848"/>
            <a:chOff x="2627784" y="3191272"/>
            <a:chExt cx="936104" cy="1317848"/>
          </a:xfrm>
        </p:grpSpPr>
        <p:cxnSp>
          <p:nvCxnSpPr>
            <p:cNvPr id="18" name="Elbow Connector 17"/>
            <p:cNvCxnSpPr/>
            <p:nvPr/>
          </p:nvCxnSpPr>
          <p:spPr>
            <a:xfrm>
              <a:off x="2627784" y="3886200"/>
              <a:ext cx="936104" cy="622920"/>
            </a:xfrm>
            <a:prstGeom prst="bentConnector3">
              <a:avLst/>
            </a:prstGeom>
            <a:ln>
              <a:headEnd type="arrow"/>
              <a:tailEnd type="none"/>
            </a:ln>
          </p:spPr>
          <p:style>
            <a:lnRef idx="2">
              <a:schemeClr val="accent1"/>
            </a:lnRef>
            <a:fillRef idx="0">
              <a:schemeClr val="accent1"/>
            </a:fillRef>
            <a:effectRef idx="1">
              <a:schemeClr val="accent1"/>
            </a:effectRef>
            <a:fontRef idx="minor">
              <a:schemeClr val="tx1"/>
            </a:fontRef>
          </p:style>
        </p:cxnSp>
        <p:cxnSp>
          <p:nvCxnSpPr>
            <p:cNvPr id="19" name="Elbow Connector 18"/>
            <p:cNvCxnSpPr/>
            <p:nvPr/>
          </p:nvCxnSpPr>
          <p:spPr>
            <a:xfrm flipV="1">
              <a:off x="2627995" y="3191272"/>
              <a:ext cx="935893" cy="694928"/>
            </a:xfrm>
            <a:prstGeom prst="bentConnector3">
              <a:avLst/>
            </a:prstGeom>
            <a:ln>
              <a:headEnd type="arrow"/>
              <a:tailEnd type="non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53918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People</a:t>
            </a:r>
            <a:endParaRPr lang="en-US" dirty="0"/>
          </a:p>
        </p:txBody>
      </p:sp>
      <p:sp>
        <p:nvSpPr>
          <p:cNvPr id="3" name="Content Placeholder 2"/>
          <p:cNvSpPr>
            <a:spLocks noGrp="1"/>
          </p:cNvSpPr>
          <p:nvPr>
            <p:ph idx="1"/>
          </p:nvPr>
        </p:nvSpPr>
        <p:spPr/>
        <p:txBody>
          <a:bodyPr/>
          <a:lstStyle/>
          <a:p>
            <a:r>
              <a:rPr lang="en-US" dirty="0" smtClean="0"/>
              <a:t>The biggest impediment to change is fear</a:t>
            </a:r>
          </a:p>
          <a:p>
            <a:r>
              <a:rPr lang="en-US" dirty="0" smtClean="0"/>
              <a:t>How do you reduce fear</a:t>
            </a:r>
          </a:p>
          <a:p>
            <a:pPr lvl="1"/>
            <a:r>
              <a:rPr lang="en-US" dirty="0" smtClean="0"/>
              <a:t>Experiments</a:t>
            </a:r>
          </a:p>
          <a:p>
            <a:pPr lvl="1"/>
            <a:r>
              <a:rPr lang="en-US" dirty="0" smtClean="0"/>
              <a:t>Rolling Back unsuccessful experiments</a:t>
            </a:r>
            <a:endParaRPr lang="en-US" dirty="0"/>
          </a:p>
        </p:txBody>
      </p:sp>
    </p:spTree>
    <p:extLst>
      <p:ext uri="{BB962C8B-B14F-4D97-AF65-F5344CB8AC3E}">
        <p14:creationId xmlns:p14="http://schemas.microsoft.com/office/powerpoint/2010/main" val="2876092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a:t>
            </a:r>
            <a:r>
              <a:rPr lang="en-US" dirty="0"/>
              <a:t>F</a:t>
            </a:r>
            <a:r>
              <a:rPr lang="en-US" dirty="0" smtClean="0"/>
              <a:t>uture State</a:t>
            </a:r>
            <a:endParaRPr lang="en-US" dirty="0"/>
          </a:p>
        </p:txBody>
      </p:sp>
      <p:cxnSp>
        <p:nvCxnSpPr>
          <p:cNvPr id="5" name="Straight Connector 4"/>
          <p:cNvCxnSpPr/>
          <p:nvPr/>
        </p:nvCxnSpPr>
        <p:spPr>
          <a:xfrm>
            <a:off x="814066" y="1600200"/>
            <a:ext cx="0" cy="4162962"/>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814066" y="5763162"/>
            <a:ext cx="7228909"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Hexagon 9"/>
          <p:cNvSpPr/>
          <p:nvPr/>
        </p:nvSpPr>
        <p:spPr>
          <a:xfrm>
            <a:off x="1302506" y="4770075"/>
            <a:ext cx="390752" cy="276762"/>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Hexagon 10"/>
          <p:cNvSpPr/>
          <p:nvPr/>
        </p:nvSpPr>
        <p:spPr>
          <a:xfrm>
            <a:off x="7652223" y="3457264"/>
            <a:ext cx="390752" cy="276762"/>
          </a:xfrm>
          <a:prstGeom prst="hexag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 name="TextBox 11"/>
          <p:cNvSpPr txBox="1"/>
          <p:nvPr/>
        </p:nvSpPr>
        <p:spPr>
          <a:xfrm>
            <a:off x="1042005" y="5052716"/>
            <a:ext cx="903425" cy="369332"/>
          </a:xfrm>
          <a:prstGeom prst="rect">
            <a:avLst/>
          </a:prstGeom>
          <a:noFill/>
        </p:spPr>
        <p:txBody>
          <a:bodyPr wrap="none" rtlCol="0">
            <a:spAutoFit/>
          </a:bodyPr>
          <a:lstStyle/>
          <a:p>
            <a:r>
              <a:rPr lang="en-US" dirty="0" smtClean="0"/>
              <a:t>Current</a:t>
            </a:r>
            <a:endParaRPr lang="en-US" dirty="0"/>
          </a:p>
        </p:txBody>
      </p:sp>
      <p:sp>
        <p:nvSpPr>
          <p:cNvPr id="13" name="TextBox 12"/>
          <p:cNvSpPr txBox="1"/>
          <p:nvPr/>
        </p:nvSpPr>
        <p:spPr>
          <a:xfrm>
            <a:off x="7381309" y="3713224"/>
            <a:ext cx="805930" cy="369332"/>
          </a:xfrm>
          <a:prstGeom prst="rect">
            <a:avLst/>
          </a:prstGeom>
          <a:noFill/>
        </p:spPr>
        <p:txBody>
          <a:bodyPr wrap="none" rtlCol="0">
            <a:spAutoFit/>
          </a:bodyPr>
          <a:lstStyle/>
          <a:p>
            <a:r>
              <a:rPr lang="en-US" dirty="0" smtClean="0"/>
              <a:t>Future</a:t>
            </a:r>
            <a:endParaRPr lang="en-US" dirty="0"/>
          </a:p>
        </p:txBody>
      </p:sp>
      <p:sp>
        <p:nvSpPr>
          <p:cNvPr id="14" name="Circular Arrow 13"/>
          <p:cNvSpPr/>
          <p:nvPr/>
        </p:nvSpPr>
        <p:spPr>
          <a:xfrm>
            <a:off x="1530445" y="4082556"/>
            <a:ext cx="781503" cy="1224763"/>
          </a:xfrm>
          <a:prstGeom prst="circularArrow">
            <a:avLst>
              <a:gd name="adj1" fmla="val 12500"/>
              <a:gd name="adj2" fmla="val 1142319"/>
              <a:gd name="adj3" fmla="val 20457681"/>
              <a:gd name="adj4" fmla="val 10799996"/>
              <a:gd name="adj5" fmla="val 125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15" name="Circular Arrow 14"/>
          <p:cNvSpPr/>
          <p:nvPr/>
        </p:nvSpPr>
        <p:spPr>
          <a:xfrm>
            <a:off x="2311947" y="4082556"/>
            <a:ext cx="960593" cy="1224763"/>
          </a:xfrm>
          <a:prstGeom prst="circularArrow">
            <a:avLst>
              <a:gd name="adj1" fmla="val 12500"/>
              <a:gd name="adj2" fmla="val 1142319"/>
              <a:gd name="adj3" fmla="val 20457681"/>
              <a:gd name="adj4" fmla="val 10799996"/>
              <a:gd name="adj5" fmla="val 125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16" name="Circular Arrow 15"/>
          <p:cNvSpPr/>
          <p:nvPr/>
        </p:nvSpPr>
        <p:spPr>
          <a:xfrm>
            <a:off x="3272541" y="4082556"/>
            <a:ext cx="993163" cy="1224763"/>
          </a:xfrm>
          <a:prstGeom prst="circularArrow">
            <a:avLst>
              <a:gd name="adj1" fmla="val 12500"/>
              <a:gd name="adj2" fmla="val 1142319"/>
              <a:gd name="adj3" fmla="val 20457681"/>
              <a:gd name="adj4" fmla="val 10799996"/>
              <a:gd name="adj5" fmla="val 125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17" name="Circular Arrow 16"/>
          <p:cNvSpPr/>
          <p:nvPr/>
        </p:nvSpPr>
        <p:spPr>
          <a:xfrm>
            <a:off x="4265705" y="4082556"/>
            <a:ext cx="1155982" cy="1224763"/>
          </a:xfrm>
          <a:prstGeom prst="circularArrow">
            <a:avLst>
              <a:gd name="adj1" fmla="val 12500"/>
              <a:gd name="adj2" fmla="val 1142319"/>
              <a:gd name="adj3" fmla="val 20457681"/>
              <a:gd name="adj4" fmla="val 10799996"/>
              <a:gd name="adj5" fmla="val 125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18" name="Circular Arrow 17"/>
          <p:cNvSpPr/>
          <p:nvPr/>
        </p:nvSpPr>
        <p:spPr>
          <a:xfrm>
            <a:off x="5421687" y="3470174"/>
            <a:ext cx="1155982" cy="1224763"/>
          </a:xfrm>
          <a:prstGeom prst="circularArrow">
            <a:avLst>
              <a:gd name="adj1" fmla="val 12500"/>
              <a:gd name="adj2" fmla="val 1142319"/>
              <a:gd name="adj3" fmla="val 20457681"/>
              <a:gd name="adj4" fmla="val 10799996"/>
              <a:gd name="adj5" fmla="val 125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3584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 Allied Health Workforce Reporting</a:t>
            </a:r>
            <a:endParaRPr lang="en-US" dirty="0"/>
          </a:p>
        </p:txBody>
      </p:sp>
      <p:sp>
        <p:nvSpPr>
          <p:cNvPr id="3" name="Content Placeholder 2"/>
          <p:cNvSpPr>
            <a:spLocks noGrp="1"/>
          </p:cNvSpPr>
          <p:nvPr>
            <p:ph sz="half" idx="1"/>
          </p:nvPr>
        </p:nvSpPr>
        <p:spPr/>
        <p:txBody>
          <a:bodyPr numCol="1"/>
          <a:lstStyle/>
          <a:p>
            <a:r>
              <a:rPr lang="en-US" dirty="0" smtClean="0"/>
              <a:t>Allied Health</a:t>
            </a:r>
          </a:p>
          <a:p>
            <a:r>
              <a:rPr lang="en-US" dirty="0" smtClean="0"/>
              <a:t>Monthly reporting requirement</a:t>
            </a:r>
          </a:p>
          <a:p>
            <a:r>
              <a:rPr lang="en-US" dirty="0" smtClean="0"/>
              <a:t>Workforce recorded on bit of paper</a:t>
            </a:r>
          </a:p>
          <a:p>
            <a:r>
              <a:rPr lang="en-US" dirty="0" smtClean="0"/>
              <a:t>Lack of </a:t>
            </a:r>
            <a:r>
              <a:rPr lang="en-US" dirty="0" err="1" smtClean="0"/>
              <a:t>standardisation</a:t>
            </a:r>
            <a:endParaRPr lang="en-US" dirty="0"/>
          </a:p>
        </p:txBody>
      </p:sp>
      <p:sp>
        <p:nvSpPr>
          <p:cNvPr id="4" name="Content Placeholder 3"/>
          <p:cNvSpPr>
            <a:spLocks noGrp="1"/>
          </p:cNvSpPr>
          <p:nvPr>
            <p:ph sz="half" idx="2"/>
          </p:nvPr>
        </p:nvSpPr>
        <p:spPr/>
        <p:txBody>
          <a:bodyPr/>
          <a:lstStyle/>
          <a:p>
            <a:r>
              <a:rPr lang="en-US" dirty="0" smtClean="0"/>
              <a:t>Award Code Hierarchy</a:t>
            </a:r>
          </a:p>
          <a:p>
            <a:r>
              <a:rPr lang="en-US" dirty="0" smtClean="0"/>
              <a:t>Automated input feed from payroll</a:t>
            </a:r>
          </a:p>
          <a:p>
            <a:r>
              <a:rPr lang="en-US" dirty="0" smtClean="0"/>
              <a:t>Single report</a:t>
            </a:r>
          </a:p>
          <a:p>
            <a:r>
              <a:rPr lang="en-US" dirty="0" smtClean="0"/>
              <a:t>Update process</a:t>
            </a:r>
            <a:endParaRPr lang="en-US" dirty="0"/>
          </a:p>
        </p:txBody>
      </p:sp>
    </p:spTree>
    <p:extLst>
      <p:ext uri="{BB962C8B-B14F-4D97-AF65-F5344CB8AC3E}">
        <p14:creationId xmlns:p14="http://schemas.microsoft.com/office/powerpoint/2010/main" val="28725941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1016</TotalTime>
  <Words>1210</Words>
  <Application>Microsoft Office PowerPoint</Application>
  <PresentationFormat>On-screen Show (4:3)</PresentationFormat>
  <Paragraphs>167</Paragraphs>
  <Slides>16</Slides>
  <Notes>8</Notes>
  <HiddenSlides>2</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Change Through Reporting</vt:lpstr>
      <vt:lpstr>Agenda</vt:lpstr>
      <vt:lpstr>Change Framework</vt:lpstr>
      <vt:lpstr>Technology</vt:lpstr>
      <vt:lpstr>Process</vt:lpstr>
      <vt:lpstr>Process</vt:lpstr>
      <vt:lpstr>People</vt:lpstr>
      <vt:lpstr>Steps to Future State</vt:lpstr>
      <vt:lpstr>Case – Allied Health Workforce Reporting</vt:lpstr>
      <vt:lpstr>Case – Excessive Leave Reporting</vt:lpstr>
      <vt:lpstr>Process Recap</vt:lpstr>
      <vt:lpstr>Information Decision Action (IDA)</vt:lpstr>
      <vt:lpstr>Six Sigma</vt:lpstr>
      <vt:lpstr>Insert Methodology Here</vt:lpstr>
      <vt:lpstr>Idea Categories</vt:lpstr>
      <vt:lpstr>Performance Improvement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Through Reporting</dc:title>
  <dc:creator>Nik Clement</dc:creator>
  <cp:lastModifiedBy>Nik Clement</cp:lastModifiedBy>
  <cp:revision>19</cp:revision>
  <dcterms:created xsi:type="dcterms:W3CDTF">2015-03-16T18:36:34Z</dcterms:created>
  <dcterms:modified xsi:type="dcterms:W3CDTF">2017-09-18T22:25:22Z</dcterms:modified>
</cp:coreProperties>
</file>