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74"/>
  </p:notesMasterIdLst>
  <p:handoutMasterIdLst>
    <p:handoutMasterId r:id="rId75"/>
  </p:handoutMasterIdLst>
  <p:sldIdLst>
    <p:sldId id="320" r:id="rId2"/>
    <p:sldId id="401" r:id="rId3"/>
    <p:sldId id="403" r:id="rId4"/>
    <p:sldId id="404" r:id="rId5"/>
    <p:sldId id="405" r:id="rId6"/>
    <p:sldId id="406" r:id="rId7"/>
    <p:sldId id="407" r:id="rId8"/>
    <p:sldId id="408" r:id="rId9"/>
    <p:sldId id="409" r:id="rId10"/>
    <p:sldId id="410" r:id="rId11"/>
    <p:sldId id="411" r:id="rId12"/>
    <p:sldId id="470" r:id="rId13"/>
    <p:sldId id="413" r:id="rId14"/>
    <p:sldId id="414" r:id="rId15"/>
    <p:sldId id="415" r:id="rId16"/>
    <p:sldId id="417" r:id="rId17"/>
    <p:sldId id="418" r:id="rId18"/>
    <p:sldId id="416" r:id="rId19"/>
    <p:sldId id="471" r:id="rId20"/>
    <p:sldId id="420" r:id="rId21"/>
    <p:sldId id="421" r:id="rId22"/>
    <p:sldId id="422" r:id="rId23"/>
    <p:sldId id="472" r:id="rId24"/>
    <p:sldId id="424" r:id="rId25"/>
    <p:sldId id="425" r:id="rId26"/>
    <p:sldId id="426" r:id="rId27"/>
    <p:sldId id="473" r:id="rId28"/>
    <p:sldId id="428" r:id="rId29"/>
    <p:sldId id="429" r:id="rId30"/>
    <p:sldId id="430" r:id="rId31"/>
    <p:sldId id="474" r:id="rId32"/>
    <p:sldId id="432" r:id="rId33"/>
    <p:sldId id="433" r:id="rId34"/>
    <p:sldId id="434" r:id="rId35"/>
    <p:sldId id="47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76" r:id="rId50"/>
    <p:sldId id="450" r:id="rId51"/>
    <p:sldId id="451" r:id="rId52"/>
    <p:sldId id="452" r:id="rId53"/>
    <p:sldId id="453" r:id="rId54"/>
    <p:sldId id="454" r:id="rId55"/>
    <p:sldId id="455" r:id="rId56"/>
    <p:sldId id="477" r:id="rId57"/>
    <p:sldId id="457" r:id="rId58"/>
    <p:sldId id="458" r:id="rId59"/>
    <p:sldId id="459" r:id="rId60"/>
    <p:sldId id="460" r:id="rId61"/>
    <p:sldId id="461" r:id="rId62"/>
    <p:sldId id="478" r:id="rId63"/>
    <p:sldId id="479" r:id="rId64"/>
    <p:sldId id="480" r:id="rId65"/>
    <p:sldId id="481" r:id="rId66"/>
    <p:sldId id="482" r:id="rId67"/>
    <p:sldId id="469" r:id="rId68"/>
    <p:sldId id="464" r:id="rId69"/>
    <p:sldId id="465" r:id="rId70"/>
    <p:sldId id="466" r:id="rId71"/>
    <p:sldId id="467" r:id="rId72"/>
    <p:sldId id="484"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varScale="1">
        <p:scale>
          <a:sx n="111" d="100"/>
          <a:sy n="111" d="100"/>
        </p:scale>
        <p:origin x="1452"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10/8/2015</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10/8/2015</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5158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3419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510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94179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8935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036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5126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9769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3512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28224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756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1939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4398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572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196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7125471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7251364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28318264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4093538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40881301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24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0355965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170049798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783666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5529625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141089921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10147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65645765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424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44811021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dirty="0"/>
              <a:pPr/>
              <a:t>10/8/2015</a:t>
            </a:fld>
            <a:endParaRPr lang="en-US" dirty="0"/>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25701640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10/8/2015</a:t>
            </a:fld>
            <a:endParaRPr lang="en-US" dirty="0"/>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pPr>
              <a:defRPr/>
            </a:pPr>
            <a:fld id="{58452FF4-89E3-4D1B-9927-2DBDC00E58D7}" type="slidenum">
              <a:rPr lang="en-US" smtClean="0"/>
              <a:pPr>
                <a:defRPr/>
              </a:pPr>
              <a:t>‹#›</a:t>
            </a:fld>
            <a:endParaRPr lang="en-US" dirty="0"/>
          </a:p>
        </p:txBody>
      </p:sp>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9" name="Picture 10" descr="telerik_logo_new-(white).png"/>
          <p:cNvPicPr>
            <a:picLocks noChangeAspect="1"/>
          </p:cNvPicPr>
          <p:nvPr userDrawn="1"/>
        </p:nvPicPr>
        <p:blipFill>
          <a:blip r:embed="rId22" cstate="screen">
            <a:lum bright="-20000"/>
          </a:blip>
          <a:srcRect/>
          <a:stretch>
            <a:fillRect/>
          </a:stretch>
        </p:blipFill>
        <p:spPr bwMode="auto">
          <a:xfrm>
            <a:off x="152400" y="304800"/>
            <a:ext cx="1600200" cy="389382"/>
          </a:xfrm>
          <a:prstGeom prst="rect">
            <a:avLst/>
          </a:prstGeom>
          <a:noFill/>
          <a:ln w="9525">
            <a:noFill/>
            <a:miter lim="800000"/>
            <a:headEnd/>
            <a:tailEnd/>
          </a:ln>
        </p:spPr>
      </p:pic>
    </p:spTree>
    <p:extLst>
      <p:ext uri="{BB962C8B-B14F-4D97-AF65-F5344CB8AC3E}">
        <p14:creationId xmlns:p14="http://schemas.microsoft.com/office/powerpoint/2010/main" val="1510127553"/>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01" r:id="rId18"/>
    <p:sldLayoutId id="2147483703" r:id="rId19"/>
    <p:sldLayoutId id="2147483702" r:id="rId20"/>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solidFill>
                  <a:schemeClr val="accent1">
                    <a:lumMod val="40000"/>
                    <a:lumOff val="60000"/>
                  </a:schemeClr>
                </a:solidFill>
              </a:rPr>
              <a:t>Primitive Data Types and Variables</a:t>
            </a:r>
            <a:endParaRPr lang="en-US" sz="3600" dirty="0">
              <a:solidFill>
                <a:schemeClr val="accent1">
                  <a:lumMod val="40000"/>
                  <a:lumOff val="60000"/>
                </a:schemeClr>
              </a:solidFill>
            </a:endParaRPr>
          </a:p>
        </p:txBody>
      </p:sp>
      <p:sp>
        <p:nvSpPr>
          <p:cNvPr id="6" name="Text Placeholder 5"/>
          <p:cNvSpPr>
            <a:spLocks noGrp="1"/>
          </p:cNvSpPr>
          <p:nvPr>
            <p:ph type="body" sz="quarter" idx="11"/>
          </p:nvPr>
        </p:nvSpPr>
        <p:spPr>
          <a:xfrm>
            <a:off x="457200" y="5757446"/>
            <a:ext cx="1051891" cy="369332"/>
          </a:xfrm>
        </p:spPr>
        <p:txBody>
          <a:bodyPr/>
          <a:lstStyle/>
          <a:p>
            <a:r>
              <a:rPr lang="en-US" dirty="0" smtClean="0">
                <a:solidFill>
                  <a:schemeClr val="accent1">
                    <a:lumMod val="40000"/>
                    <a:lumOff val="60000"/>
                  </a:schemeClr>
                </a:solidFill>
              </a:rPr>
              <a:t>Progress</a:t>
            </a:r>
            <a:endParaRPr lang="en-US"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smtClean="0"/>
              <a:t>More integer types:</a:t>
            </a:r>
            <a:endParaRPr lang="en-US" dirty="0"/>
          </a:p>
          <a:p>
            <a:pPr lvl="1"/>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dirty="0"/>
              <a:t>Measuring Time – Example</a:t>
            </a:r>
            <a:endParaRPr lang="bg-BG" sz="3600" dirty="0"/>
          </a:p>
        </p:txBody>
      </p:sp>
      <p:sp>
        <p:nvSpPr>
          <p:cNvPr id="512003" name="Rectangle 3"/>
          <p:cNvSpPr>
            <a:spLocks noGrp="1" noChangeArrowheads="1"/>
          </p:cNvSpPr>
          <p:nvPr>
            <p:ph idx="1"/>
          </p:nvPr>
        </p:nvSpPr>
        <p:spPr>
          <a:xfrm>
            <a:off x="817118" y="2667000"/>
            <a:ext cx="7524003" cy="3636510"/>
          </a:xfrm>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843468" y="1526769"/>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240880"/>
            <a:ext cx="8229600" cy="569120"/>
          </a:xfrm>
        </p:spPr>
        <p:txBody>
          <a:bodyPr/>
          <a:lstStyle/>
          <a:p>
            <a:r>
              <a:rPr lang="en-US" smtClean="0"/>
              <a:t>Live Demo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a:xfrm>
            <a:off x="800739" y="3123110"/>
            <a:ext cx="7524003" cy="3636510"/>
          </a:xfrm>
        </p:spPr>
        <p:txBody>
          <a:bodyPr>
            <a:normAutofit fontScale="77500" lnSpcReduction="20000"/>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809997" y="1492854"/>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45746" y="457200"/>
            <a:ext cx="78486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304800" y="-1524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18</a:t>
            </a:fld>
            <a:endParaRPr lang="en-US" dirty="0"/>
          </a:p>
        </p:txBody>
      </p:sp>
      <p:pic>
        <p:nvPicPr>
          <p:cNvPr id="65540" name="Picture 4" descr="http://support2.dundas.com/OnlineDocumentation/WinChart2003/images/Formulas_Williams.png"/>
          <p:cNvPicPr>
            <a:picLocks noChangeAspect="1" noChangeArrowheads="1"/>
          </p:cNvPicPr>
          <p:nvPr/>
        </p:nvPicPr>
        <p:blipFill>
          <a:blip r:embed="rId2" cstate="screen"/>
          <a:srcRect t="-1311"/>
          <a:stretch>
            <a:fillRect/>
          </a:stretch>
        </p:blipFill>
        <p:spPr bwMode="auto">
          <a:xfrm>
            <a:off x="6172041" y="4273157"/>
            <a:ext cx="2161959" cy="1642730"/>
          </a:xfrm>
          <a:prstGeom prst="roundRect">
            <a:avLst>
              <a:gd name="adj" fmla="val 5770"/>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normAutofit/>
          </a:bodyPr>
          <a:lstStyle/>
          <a:p>
            <a:pPr marL="511175" indent="-511175">
              <a:lnSpc>
                <a:spcPct val="114000"/>
              </a:lnSpc>
              <a:spcBef>
                <a:spcPts val="0"/>
              </a:spcBef>
              <a:spcAft>
                <a:spcPts val="0"/>
              </a:spcAft>
              <a:buFontTx/>
              <a:buAutoNum type="arabicPeriod"/>
            </a:pPr>
            <a:r>
              <a:rPr lang="en-US" sz="2000" dirty="0"/>
              <a:t>Primitive Data Types</a:t>
            </a:r>
          </a:p>
          <a:p>
            <a:pPr marL="1077913" lvl="1" indent="-366713">
              <a:lnSpc>
                <a:spcPct val="114000"/>
              </a:lnSpc>
              <a:spcBef>
                <a:spcPts val="0"/>
              </a:spcBef>
              <a:spcAft>
                <a:spcPts val="0"/>
              </a:spcAft>
            </a:pPr>
            <a:r>
              <a:rPr lang="en-US" sz="2000" dirty="0"/>
              <a:t>Integer </a:t>
            </a:r>
          </a:p>
          <a:p>
            <a:pPr marL="1077913" lvl="1" indent="-366713">
              <a:lnSpc>
                <a:spcPct val="114000"/>
              </a:lnSpc>
              <a:spcBef>
                <a:spcPts val="0"/>
              </a:spcBef>
              <a:spcAft>
                <a:spcPts val="0"/>
              </a:spcAft>
            </a:pPr>
            <a:r>
              <a:rPr lang="en-US" sz="2000" dirty="0" smtClean="0"/>
              <a:t>Floating-Point / Decimal Floating-Point</a:t>
            </a:r>
            <a:endParaRPr lang="en-US" sz="2000" dirty="0"/>
          </a:p>
          <a:p>
            <a:pPr marL="1077913" lvl="1" indent="-366713">
              <a:lnSpc>
                <a:spcPct val="114000"/>
              </a:lnSpc>
              <a:spcBef>
                <a:spcPts val="0"/>
              </a:spcBef>
              <a:spcAft>
                <a:spcPts val="0"/>
              </a:spcAft>
            </a:pPr>
            <a:r>
              <a:rPr lang="en-US" sz="2000" dirty="0"/>
              <a:t>Boolean</a:t>
            </a:r>
          </a:p>
          <a:p>
            <a:pPr marL="1077913" lvl="1" indent="-366713">
              <a:lnSpc>
                <a:spcPct val="114000"/>
              </a:lnSpc>
              <a:spcBef>
                <a:spcPts val="0"/>
              </a:spcBef>
              <a:spcAft>
                <a:spcPts val="0"/>
              </a:spcAft>
            </a:pPr>
            <a:r>
              <a:rPr lang="en-US" sz="2000" dirty="0"/>
              <a:t>Character</a:t>
            </a:r>
          </a:p>
          <a:p>
            <a:pPr marL="1077913" lvl="1" indent="-366713">
              <a:lnSpc>
                <a:spcPct val="114000"/>
              </a:lnSpc>
              <a:spcBef>
                <a:spcPts val="0"/>
              </a:spcBef>
              <a:spcAft>
                <a:spcPts val="0"/>
              </a:spcAft>
            </a:pPr>
            <a:r>
              <a:rPr lang="en-US" sz="2000" dirty="0"/>
              <a:t>String</a:t>
            </a:r>
          </a:p>
          <a:p>
            <a:pPr marL="1077913" lvl="1" indent="-366713">
              <a:lnSpc>
                <a:spcPct val="114000"/>
              </a:lnSpc>
              <a:spcBef>
                <a:spcPts val="0"/>
              </a:spcBef>
              <a:spcAft>
                <a:spcPts val="0"/>
              </a:spcAft>
            </a:pPr>
            <a:r>
              <a:rPr lang="en-US" sz="2000" dirty="0" smtClean="0"/>
              <a:t>Object</a:t>
            </a:r>
          </a:p>
          <a:p>
            <a:pPr marL="511175" indent="-511175">
              <a:lnSpc>
                <a:spcPct val="114000"/>
              </a:lnSpc>
              <a:spcBef>
                <a:spcPts val="0"/>
              </a:spcBef>
              <a:spcAft>
                <a:spcPts val="0"/>
              </a:spcAft>
              <a:buFont typeface="+mj-lt"/>
              <a:buAutoNum type="arabicPeriod"/>
            </a:pPr>
            <a:r>
              <a:rPr lang="en-US" sz="2000" dirty="0" smtClean="0"/>
              <a:t>Declaring and Using Variables</a:t>
            </a:r>
          </a:p>
          <a:p>
            <a:pPr marL="1077913" lvl="1" indent="-366713">
              <a:lnSpc>
                <a:spcPct val="114000"/>
              </a:lnSpc>
              <a:spcBef>
                <a:spcPts val="0"/>
              </a:spcBef>
              <a:spcAft>
                <a:spcPts val="0"/>
              </a:spcAft>
            </a:pPr>
            <a:r>
              <a:rPr lang="en-US" sz="2000" dirty="0" smtClean="0"/>
              <a:t>Identifiers</a:t>
            </a:r>
          </a:p>
          <a:p>
            <a:pPr marL="1077913" lvl="1" indent="-366713">
              <a:lnSpc>
                <a:spcPct val="114000"/>
              </a:lnSpc>
              <a:spcBef>
                <a:spcPts val="0"/>
              </a:spcBef>
              <a:spcAft>
                <a:spcPts val="0"/>
              </a:spcAft>
            </a:pPr>
            <a:r>
              <a:rPr lang="en-US" sz="2000" dirty="0" smtClean="0"/>
              <a:t>Declaring Variables and Assigning Values</a:t>
            </a:r>
          </a:p>
          <a:p>
            <a:pPr marL="1077913" lvl="1" indent="-366713">
              <a:lnSpc>
                <a:spcPct val="114000"/>
              </a:lnSpc>
              <a:spcBef>
                <a:spcPts val="0"/>
              </a:spcBef>
              <a:spcAft>
                <a:spcPts val="0"/>
              </a:spcAft>
            </a:pPr>
            <a:r>
              <a:rPr lang="en-US" sz="2000" dirty="0" smtClean="0"/>
              <a:t>Literals</a:t>
            </a:r>
          </a:p>
          <a:p>
            <a:pPr marL="511175" indent="-511175">
              <a:lnSpc>
                <a:spcPct val="114000"/>
              </a:lnSpc>
              <a:spcBef>
                <a:spcPts val="0"/>
              </a:spcBef>
              <a:spcAft>
                <a:spcPts val="0"/>
              </a:spcAft>
              <a:buFont typeface="+mj-lt"/>
              <a:buAutoNum type="arabicPeriod"/>
            </a:pPr>
            <a:r>
              <a:rPr lang="en-US" sz="2000" dirty="0" smtClean="0">
                <a:solidFill>
                  <a:schemeClr val="accent5">
                    <a:lumMod val="20000"/>
                    <a:lumOff val="80000"/>
                  </a:schemeClr>
                </a:solidFill>
              </a:rPr>
              <a:t>Nullable</a:t>
            </a:r>
            <a:r>
              <a:rPr lang="en-US" sz="2000" dirty="0" smtClean="0"/>
              <a:t> types</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a:xfrm>
            <a:off x="817118" y="-76200"/>
            <a:ext cx="7524003" cy="3636510"/>
          </a:xfrm>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2"/>
          </p:nvPr>
        </p:nvSpPr>
        <p:spPr>
          <a:xfrm>
            <a:off x="7696200" y="6096000"/>
            <a:ext cx="796616" cy="490599"/>
          </a:xfrm>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809997" y="22098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3" name="Picture 3"/>
          <p:cNvPicPr>
            <a:picLocks noChangeAspect="1" noChangeArrowheads="1"/>
          </p:cNvPicPr>
          <p:nvPr/>
        </p:nvPicPr>
        <p:blipFill>
          <a:blip r:embed="rId3"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a:xfrm>
            <a:off x="778889" y="1143000"/>
            <a:ext cx="7524003" cy="3636510"/>
          </a:xfrm>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a:xfrm>
            <a:off x="755648" y="76200"/>
            <a:ext cx="7524003" cy="3636510"/>
          </a:xfrm>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48" y="2409390"/>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solidFill>
                  <a:schemeClr val="accent1">
                    <a:lumMod val="60000"/>
                    <a:lumOff val="40000"/>
                  </a:schemeClr>
                </a:solidFill>
              </a:rPr>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a:xfrm>
            <a:off x="763222" y="1828800"/>
            <a:ext cx="7524003" cy="4221162"/>
          </a:xfrm>
        </p:spPr>
        <p:txBody>
          <a:bodyPr>
            <a:normAutofit fontScale="92500" lnSpcReduction="10000"/>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NOTE</a:t>
            </a:r>
            <a:r>
              <a:rPr lang="en-US" dirty="0"/>
              <a:t>: a space is missing between the two names! We have to add it manually</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a:xfrm>
            <a:off x="809997" y="762000"/>
            <a:ext cx="7524003" cy="3636510"/>
          </a:xfrm>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a:xfrm>
            <a:off x="809997" y="590262"/>
            <a:ext cx="7524003" cy="3636510"/>
          </a:xfrm>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824952" y="19050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a:xfrm>
            <a:off x="809997" y="1283170"/>
            <a:ext cx="7524003" cy="3636510"/>
          </a:xfrm>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809997" y="491968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276947" y="1752750"/>
            <a:ext cx="3057053" cy="2315718"/>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685800" y="341669"/>
            <a:ext cx="8351838" cy="5329237"/>
          </a:xfrm>
        </p:spPr>
        <p:txBody>
          <a:bodyPr>
            <a:normAutofit/>
          </a:bodyPr>
          <a:lstStyle/>
          <a:p>
            <a:r>
              <a:rPr lang="en-US" sz="28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2800" dirty="0"/>
              <a:t>Example of variable definition and assignment in C#</a:t>
            </a:r>
            <a:endParaRPr lang="bg-BG" sz="2800" dirty="0"/>
          </a:p>
        </p:txBody>
      </p:sp>
      <p:sp>
        <p:nvSpPr>
          <p:cNvPr id="8" name="Slide Number Placeholder 3"/>
          <p:cNvSpPr>
            <a:spLocks noGrp="1"/>
          </p:cNvSpPr>
          <p:nvPr>
            <p:ph type="sldNum" sz="quarter" idx="12"/>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4038600" y="5293102"/>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1714064" y="5753300"/>
            <a:ext cx="1904999" cy="527804"/>
          </a:xfrm>
          <a:prstGeom prst="wedgeRoundRectCallout">
            <a:avLst>
              <a:gd name="adj1" fmla="val 75040"/>
              <a:gd name="adj2" fmla="val -8865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4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4800600" y="4386740"/>
            <a:ext cx="3352800" cy="527804"/>
          </a:xfrm>
          <a:prstGeom prst="wedgeRoundRectCallout">
            <a:avLst>
              <a:gd name="adj1" fmla="val -42331"/>
              <a:gd name="adj2" fmla="val 13574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4147126" y="6017202"/>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a:xfrm>
            <a:off x="809997" y="1210206"/>
            <a:ext cx="7524003" cy="3636510"/>
          </a:xfrm>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858397"/>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507174"/>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533400" y="-15771"/>
            <a:ext cx="7524003" cy="970450"/>
          </a:xfrm>
        </p:spPr>
        <p:txBody>
          <a:bodyPr/>
          <a:lstStyle/>
          <a:p>
            <a:r>
              <a:rPr lang="en-US" dirty="0"/>
              <a:t>Identifiers – Examples</a:t>
            </a:r>
          </a:p>
        </p:txBody>
      </p:sp>
      <p:sp>
        <p:nvSpPr>
          <p:cNvPr id="521219" name="Rectangle 3"/>
          <p:cNvSpPr>
            <a:spLocks noGrp="1" noChangeArrowheads="1"/>
          </p:cNvSpPr>
          <p:nvPr>
            <p:ph idx="1"/>
          </p:nvPr>
        </p:nvSpPr>
        <p:spPr>
          <a:xfrm>
            <a:off x="323850" y="990600"/>
            <a:ext cx="8496300" cy="4703707"/>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2" y="1694309"/>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755650" y="-10414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a:xfrm>
            <a:off x="809997" y="25029"/>
            <a:ext cx="7524003" cy="3636510"/>
          </a:xfrm>
        </p:spPr>
        <p:txBody>
          <a:bodyPr/>
          <a:lstStyle/>
          <a:p>
            <a:r>
              <a:rPr lang="en-US" dirty="0" smtClean="0"/>
              <a:t>Example </a:t>
            </a:r>
            <a:r>
              <a:rPr lang="en-US" dirty="0"/>
              <a:t>of some initializations:</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09997" y="2247097"/>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749300" y="20652"/>
            <a:ext cx="7524003" cy="970450"/>
          </a:xfrm>
        </p:spPr>
        <p:txBody>
          <a:bodyPr/>
          <a:lstStyle/>
          <a:p>
            <a:r>
              <a:rPr lang="en-US" dirty="0"/>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a:xfrm>
            <a:off x="702888" y="-360679"/>
            <a:ext cx="7594941" cy="6553200"/>
          </a:xfrm>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endParaRPr lang="en-US" dirty="0" smtClean="0"/>
          </a:p>
          <a:p>
            <a:endParaRPr lang="en-US" dirty="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809997" y="41148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57</a:t>
            </a:fld>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a:xfrm>
            <a:off x="841143" y="-228600"/>
            <a:ext cx="7524003" cy="3636510"/>
          </a:xfrm>
        </p:spPr>
        <p:txBody>
          <a:bodyPr/>
          <a:lstStyle/>
          <a:p>
            <a:r>
              <a:rPr lang="en-US" dirty="0"/>
              <a:t>Examples of different character literals:</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841143" y="1939662"/>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32 bits (4 bytes)</a:t>
            </a:r>
          </a:p>
          <a:p>
            <a:pPr lvl="1">
              <a:spcBef>
                <a:spcPts val="300"/>
              </a:spcBef>
            </a:pPr>
            <a:r>
              <a:rPr lang="en-US" dirty="0" smtClean="0"/>
              <a:t>Default value: 0</a:t>
            </a:r>
            <a:endParaRPr lang="en-US"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2"/>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a:xfrm>
            <a:off x="809997" y="1579676"/>
            <a:ext cx="7524003" cy="4602162"/>
          </a:xfrm>
        </p:spPr>
        <p:txBody>
          <a:bodyPr>
            <a:normAutofit fontScale="92500" lnSpcReduction="20000"/>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809997" y="21336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12"/>
          </p:nvPr>
        </p:nvSpPr>
        <p:spPr>
          <a:xfrm>
            <a:off x="8686800" y="6553200"/>
            <a:ext cx="457200" cy="228600"/>
          </a:xfr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24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2114004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228600" y="1301527"/>
            <a:ext cx="8458200" cy="22437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7530209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12"/>
          </p:nvPr>
        </p:nvSpPr>
        <p:spPr>
          <a:xfrm>
            <a:off x="8686800" y="6553200"/>
            <a:ext cx="457200" cy="228600"/>
          </a:xfr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1345106" y="886294"/>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917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267200" y="304800"/>
            <a:ext cx="4572000" cy="914400"/>
          </a:xfrm>
        </p:spPr>
        <p:txBody>
          <a:bodyPr/>
          <a:lstStyle/>
          <a:p>
            <a:r>
              <a:rPr lang="en-US" dirty="0" smtClean="0"/>
              <a:t>Primitive Data Types and 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685800" y="37744"/>
            <a:ext cx="7524003" cy="970450"/>
          </a:xfrm>
        </p:spPr>
        <p:txBody>
          <a:bodyPr/>
          <a:lstStyle/>
          <a:p>
            <a:r>
              <a:rPr lang="en-US" dirty="0"/>
              <a:t>Exercises</a:t>
            </a:r>
            <a:endParaRPr lang="bg-BG" dirty="0"/>
          </a:p>
        </p:txBody>
      </p:sp>
      <p:sp>
        <p:nvSpPr>
          <p:cNvPr id="425987" name="Rectangle 3"/>
          <p:cNvSpPr>
            <a:spLocks noGrp="1" noChangeArrowheads="1"/>
          </p:cNvSpPr>
          <p:nvPr>
            <p:ph idx="1"/>
          </p:nvPr>
        </p:nvSpPr>
        <p:spPr>
          <a:xfrm>
            <a:off x="228600" y="914400"/>
            <a:ext cx="8686800" cy="5638800"/>
          </a:xfrm>
        </p:spPr>
        <p:txBody>
          <a:bodyPr>
            <a:normAutofit fontScale="92500" lnSpcReduction="10000"/>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68</a:t>
            </a:fld>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normAutofit fontScale="85000" lnSpcReduction="20000"/>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1295400"/>
            <a:ext cx="8686800" cy="5410200"/>
          </a:xfrm>
        </p:spPr>
        <p:txBody>
          <a:bodyPr>
            <a:normAutofit fontScale="70000" lnSpcReduction="20000"/>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914400" y="152400"/>
            <a:ext cx="7524003" cy="970450"/>
          </a:xfrm>
        </p:spPr>
        <p:txBody>
          <a:bodyPr/>
          <a:lstStyle/>
          <a:p>
            <a:r>
              <a:rPr lang="en-US" dirty="0"/>
              <a:t>Exercises (4)</a:t>
            </a:r>
          </a:p>
        </p:txBody>
      </p:sp>
      <p:sp>
        <p:nvSpPr>
          <p:cNvPr id="573443" name="Rectangle 3"/>
          <p:cNvSpPr>
            <a:spLocks noGrp="1" noChangeArrowheads="1"/>
          </p:cNvSpPr>
          <p:nvPr>
            <p:ph idx="1"/>
          </p:nvPr>
        </p:nvSpPr>
        <p:spPr>
          <a:xfrm>
            <a:off x="228600" y="1066800"/>
            <a:ext cx="8686800" cy="5638800"/>
          </a:xfrm>
        </p:spPr>
        <p:txBody>
          <a:bodyPr>
            <a:normAutofit fontScale="77500" lnSpcReduction="20000"/>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1371600"/>
            <a:ext cx="8686800" cy="5181600"/>
          </a:xfrm>
        </p:spPr>
        <p:txBody>
          <a:bodyPr>
            <a:normAutofit fontScale="70000" lnSpcReduction="20000"/>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194888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2"/>
          </p:nvPr>
        </p:nvSpPr>
        <p:spPr/>
        <p:txBody>
          <a:bodyPr/>
          <a:lstStyle/>
          <a:p>
            <a:pPr>
              <a:defRPr/>
            </a:pPr>
            <a:fld id="{58452FF4-89E3-4D1B-9927-2DBDC00E58D7}"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2290</TotalTime>
  <Words>3306</Words>
  <Application>Microsoft Office PowerPoint</Application>
  <PresentationFormat>On-screen Show (4:3)</PresentationFormat>
  <Paragraphs>584</Paragraphs>
  <Slides>72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ＭＳ ゴシック</vt:lpstr>
      <vt:lpstr>Calibri</vt:lpstr>
      <vt:lpstr>Century Gothic</vt:lpstr>
      <vt:lpstr>Consolas</vt:lpstr>
      <vt:lpstr>Corbel</vt:lpstr>
      <vt:lpstr>Trebuchet MS</vt:lpstr>
      <vt:lpstr>Wingdings</vt:lpstr>
      <vt:lpstr>Wingdings 2</vt:lpstr>
      <vt:lpstr>Quotable</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cp:lastModifiedBy>maritn marinov</cp:lastModifiedBy>
  <cp:revision>543</cp:revision>
  <dcterms:created xsi:type="dcterms:W3CDTF">2007-12-08T16:03:35Z</dcterms:created>
  <dcterms:modified xsi:type="dcterms:W3CDTF">2015-10-08T17:23:48Z</dcterms:modified>
</cp:coreProperties>
</file>