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45"/>
  </p:notesMasterIdLst>
  <p:handoutMasterIdLst>
    <p:handoutMasterId r:id="rId46"/>
  </p:handoutMasterIdLst>
  <p:sldIdLst>
    <p:sldId id="377" r:id="rId2"/>
    <p:sldId id="335" r:id="rId3"/>
    <p:sldId id="336" r:id="rId4"/>
    <p:sldId id="337" r:id="rId5"/>
    <p:sldId id="338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83" d="100"/>
          <a:sy n="83" d="100"/>
        </p:scale>
        <p:origin x="134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BCF37-5080-4293-9E37-8918FA272580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6659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BE2A6-F7F2-45E2-B5BD-B3CF2523E74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3020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15638-BC64-4630-8AAB-A68E09184B14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6396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9CCED-9F4A-4EAF-B170-870084270365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2647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17CB7-C5D8-47F0-ABF7-0945C7C407C0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7793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B5A93-F081-4175-8EB0-4FFAB332ABC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2791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F637F-660D-4CBB-B651-B5CAA2DEDAD7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7580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2E74B-D282-44E4-B6AE-A4472F78451B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604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ECA75-83AB-4F24-B3BA-D6303D87AFCC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1930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E2C31-5E20-425A-8C69-695CD36FCD29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8513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AF71F-4EC6-4CC6-9B3D-6B0AA1A300C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2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19EDD-4925-4CB4-A522-C44FEEDC006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0442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29299-F8E5-4729-9F6C-CC842CE49CC6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2892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5E3D7-388B-42CA-ACCD-85B4616B58A3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9750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61014-5EAB-4492-9FD1-7A56FB75966D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5365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819AD-1A2D-4442-9802-E92F8E39E2D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2097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BA21A-D775-47B0-B52D-9C28EC1210BB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71086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0313D-2E5A-40FD-B764-5F883706E926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77741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C7D9B-8327-4781-99F4-73ADCECDA592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7051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6E41A-FB13-499B-87C8-6A6952F7A8C0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8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6622D-00FE-4C9C-B9AE-B561ED77D6D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5548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04B42-2748-4BD3-BA01-5000E83BA8C8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304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A6928-F59D-4E3C-AD27-F73851928EC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1508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F943D-32EB-4F12-8A3E-F54BB8C67A3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379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BADA9-45DC-4181-AFE2-A8F736E1D422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8718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1AA23-1F7D-4A48-A481-A1CA167BC779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2066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8F8BC-7BD5-4737-A2E4-ADF9766D9EC9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975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8569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895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357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4465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7283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83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6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346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5038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17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517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823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6024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3278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488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9" r:id="rId15"/>
    <p:sldLayoutId id="2147483701" r:id="rId16"/>
    <p:sldLayoutId id="2147483704" r:id="rId17"/>
    <p:sldLayoutId id="2147483703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125" y="-381000"/>
            <a:ext cx="7526338" cy="2971051"/>
          </a:xfrm>
        </p:spPr>
        <p:txBody>
          <a:bodyPr/>
          <a:lstStyle/>
          <a:p>
            <a:r>
              <a:rPr lang="en-US" sz="4800" dirty="0" smtClean="0"/>
              <a:t>Introduction to Programming in C#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125" y="5480913"/>
            <a:ext cx="7526338" cy="434974"/>
          </a:xfrm>
        </p:spPr>
        <p:txBody>
          <a:bodyPr/>
          <a:lstStyle/>
          <a:p>
            <a:r>
              <a:rPr lang="en-US" smtClean="0"/>
              <a:t>NIKOLAY STANCHEV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5" y="2743200"/>
            <a:ext cx="2143500" cy="2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pic>
        <p:nvPicPr>
          <p:cNvPr id="30722" name="Picture 2" descr="http://www.softexpress.de/media/msportal/visualstudiobox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962399"/>
            <a:ext cx="155773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509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New Console Application</a:t>
            </a:r>
            <a:endParaRPr lang="bg-BG" sz="36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819765" y="447188"/>
            <a:ext cx="7524003" cy="3636510"/>
          </a:xfrm>
        </p:spPr>
        <p:txBody>
          <a:bodyPr/>
          <a:lstStyle/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File </a:t>
            </a:r>
            <a:r>
              <a:rPr lang="en-US" sz="3000" dirty="0">
                <a:sym typeface="Wingdings" pitchFamily="2" charset="2"/>
              </a:rPr>
              <a:t> New  Project ...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C# console application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project directory and name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24" y="3124200"/>
            <a:ext cx="538595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0255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47" y="1826718"/>
            <a:ext cx="7423706" cy="4726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09997" y="447188"/>
            <a:ext cx="7524003" cy="744984"/>
          </a:xfrm>
        </p:spPr>
        <p:txBody>
          <a:bodyPr/>
          <a:lstStyle/>
          <a:p>
            <a:r>
              <a:rPr lang="en-US" sz="3400" dirty="0"/>
              <a:t>Creating New Console Application (2)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>
          <a:xfrm>
            <a:off x="713053" y="-199917"/>
            <a:ext cx="7524003" cy="3636510"/>
          </a:xfrm>
        </p:spPr>
        <p:txBody>
          <a:bodyPr>
            <a:normAutofit/>
          </a:bodyPr>
          <a:lstStyle/>
          <a:p>
            <a:pPr marL="447675" indent="-447675">
              <a:spcBef>
                <a:spcPct val="30000"/>
              </a:spcBef>
              <a:buFontTx/>
              <a:buAutoNum type="arabicPeriod" startAt="4"/>
            </a:pPr>
            <a:r>
              <a:rPr lang="en-US" sz="2000" dirty="0"/>
              <a:t>Visual Studio creates some source code for </a:t>
            </a:r>
            <a:r>
              <a:rPr lang="en-US" sz="2000" dirty="0" smtClean="0"/>
              <a:t>you</a:t>
            </a:r>
            <a:endParaRPr lang="en-US" sz="2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auto">
          <a:xfrm>
            <a:off x="4475055" y="3006526"/>
            <a:ext cx="1981200" cy="1379101"/>
          </a:xfrm>
          <a:prstGeom prst="wedgeRoundRectCallout">
            <a:avLst>
              <a:gd name="adj1" fmla="val -149160"/>
              <a:gd name="adj2" fmla="val 318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Namespace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not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17128" name="AutoShape 8"/>
          <p:cNvSpPr>
            <a:spLocks noChangeArrowheads="1"/>
          </p:cNvSpPr>
          <p:nvPr/>
        </p:nvSpPr>
        <p:spPr bwMode="auto">
          <a:xfrm>
            <a:off x="4876800" y="4328663"/>
            <a:ext cx="2087562" cy="1804749"/>
          </a:xfrm>
          <a:prstGeom prst="wedgeRoundRectCallout">
            <a:avLst>
              <a:gd name="adj1" fmla="val -139681"/>
              <a:gd name="adj2" fmla="val -348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name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changed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810000" y="2094547"/>
            <a:ext cx="2514600" cy="908901"/>
          </a:xfrm>
          <a:prstGeom prst="wedgeRoundRectCallout">
            <a:avLst>
              <a:gd name="adj1" fmla="val -84075"/>
              <a:gd name="adj2" fmla="val 819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imports are not required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61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6" grpId="0" animBg="1"/>
      <p:bldP spid="51712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Source Code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compiling</a:t>
            </a:r>
            <a:r>
              <a:rPr lang="en-US" dirty="0" smtClean="0"/>
              <a:t>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Syntactic checks</a:t>
            </a:r>
          </a:p>
          <a:p>
            <a:pPr lvl="1"/>
            <a:r>
              <a:rPr lang="en-US" dirty="0"/>
              <a:t>Type safety checks</a:t>
            </a:r>
          </a:p>
          <a:p>
            <a:pPr lvl="1"/>
            <a:r>
              <a:rPr lang="en-US" dirty="0"/>
              <a:t>Translation of the source code to lower level language (MSIL)</a:t>
            </a:r>
          </a:p>
          <a:p>
            <a:pPr lvl="1"/>
            <a:r>
              <a:rPr lang="en-US" dirty="0"/>
              <a:t>Creating of executable files (assemblies)</a:t>
            </a:r>
          </a:p>
          <a:p>
            <a:r>
              <a:rPr lang="en-US" dirty="0"/>
              <a:t>You can start compilation by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Build-&gt;Build Solution/Project</a:t>
            </a:r>
          </a:p>
          <a:p>
            <a:pPr lvl="1"/>
            <a:r>
              <a:rPr lang="en-US" dirty="0"/>
              <a:t>Pressing</a:t>
            </a:r>
            <a:r>
              <a:rPr lang="en-US" noProof="1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F6]</a:t>
            </a:r>
            <a:r>
              <a:rPr lang="en-US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[Shift+Ctrl+B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475189"/>
            <a:ext cx="2590800" cy="182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89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Programs</a:t>
            </a:r>
            <a:endParaRPr lang="bg-BG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running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Compiling (if project not compiled)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Starting the application</a:t>
            </a:r>
          </a:p>
          <a:p>
            <a:pPr>
              <a:spcBef>
                <a:spcPts val="1200"/>
              </a:spcBef>
            </a:pPr>
            <a:r>
              <a:rPr lang="en-US" dirty="0"/>
              <a:t>You can run application by: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Debug-&gt;Start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menu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pressing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[F5]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[Ctrl+F5]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dirty="0"/>
              <a:t>* NOTE: Not all types of projects are able to be </a:t>
            </a:r>
            <a:r>
              <a:rPr lang="en-US" dirty="0" smtClean="0"/>
              <a:t>started!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66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6477000" cy="5638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</a:t>
            </a:r>
            <a:r>
              <a:rPr lang="en-US" dirty="0" smtClean="0"/>
              <a:t>lines of code </a:t>
            </a:r>
            <a:r>
              <a:rPr lang="en-US" dirty="0"/>
              <a:t>that </a:t>
            </a:r>
            <a:r>
              <a:rPr lang="en-US" dirty="0" smtClean="0"/>
              <a:t>cause </a:t>
            </a:r>
            <a:r>
              <a:rPr lang="en-US" dirty="0"/>
              <a:t>the error</a:t>
            </a:r>
          </a:p>
          <a:p>
            <a:pPr lvl="1"/>
            <a:r>
              <a:rPr lang="en-US" dirty="0"/>
              <a:t>Fixing the code</a:t>
            </a:r>
          </a:p>
          <a:p>
            <a:pPr lvl="1"/>
            <a:r>
              <a:rPr lang="en-US" dirty="0"/>
              <a:t>Testing to </a:t>
            </a:r>
            <a:r>
              <a:rPr lang="en-US" dirty="0" smtClean="0"/>
              <a:t>check if </a:t>
            </a:r>
            <a:r>
              <a:rPr lang="en-US" dirty="0"/>
              <a:t>the error is gone and no errors are introduced</a:t>
            </a:r>
          </a:p>
          <a:p>
            <a:r>
              <a:rPr lang="en-US" dirty="0" smtClean="0"/>
              <a:t>Iterative </a:t>
            </a:r>
            <a:r>
              <a:rPr lang="en-US" dirty="0"/>
              <a:t>and </a:t>
            </a:r>
            <a:r>
              <a:rPr lang="en-US" dirty="0" smtClean="0"/>
              <a:t>continuous process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22532" name="Picture 4" descr="Wee Harlequin Bu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95399"/>
            <a:ext cx="2133600" cy="176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4" name="Picture 6" descr="http://yp.bellsouth.com/sites/dreweryspestcontrol/images/services-dead-bug.jp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2135541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7" descr="C:\Temp\arrow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3800" y="3276600"/>
            <a:ext cx="298679" cy="11093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59753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Debugging in Visual Studio</a:t>
            </a:r>
            <a:endParaRPr lang="bg-BG" sz="380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801267" y="609600"/>
            <a:ext cx="7524003" cy="3636510"/>
          </a:xfrm>
        </p:spPr>
        <p:txBody>
          <a:bodyPr/>
          <a:lstStyle/>
          <a:p>
            <a:r>
              <a:rPr lang="en-US" dirty="0"/>
              <a:t>Visual Studio has built-in debugger</a:t>
            </a:r>
          </a:p>
          <a:p>
            <a:r>
              <a:rPr lang="en-US" dirty="0"/>
              <a:t>It provides:</a:t>
            </a:r>
          </a:p>
          <a:p>
            <a:pPr lvl="1"/>
            <a:r>
              <a:rPr lang="en-US" dirty="0"/>
              <a:t>Breakpoints</a:t>
            </a:r>
          </a:p>
          <a:p>
            <a:pPr lvl="1"/>
            <a:r>
              <a:rPr lang="en-US" dirty="0"/>
              <a:t>Ability to trace the code execution</a:t>
            </a:r>
          </a:p>
          <a:p>
            <a:pPr lvl="1"/>
            <a:r>
              <a:rPr lang="en-US" dirty="0"/>
              <a:t>Ability to inspect variables at runtime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0962" name="Picture 2" descr="C:\Trash\VS2010-debugger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7" y="4377952"/>
            <a:ext cx="5961064" cy="2022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0225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44196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1763713" y="2978748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</a:t>
            </a: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 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5587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9622" y="3347854"/>
            <a:ext cx="4419600" cy="14884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9622" y="5024254"/>
            <a:ext cx="4419600" cy="995546"/>
          </a:xfrm>
        </p:spPr>
        <p:txBody>
          <a:bodyPr/>
          <a:lstStyle/>
          <a:p>
            <a:r>
              <a:rPr lang="en-US" dirty="0" smtClean="0"/>
              <a:t>Creating a Solution </a:t>
            </a:r>
            <a:br>
              <a:rPr lang="en-US" dirty="0" smtClean="0"/>
            </a:br>
            <a:r>
              <a:rPr lang="en-US" dirty="0" smtClean="0"/>
              <a:t>Without Projects</a:t>
            </a:r>
            <a:endParaRPr lang="en-US" dirty="0"/>
          </a:p>
        </p:txBody>
      </p:sp>
      <p:pic>
        <p:nvPicPr>
          <p:cNvPr id="1026" name="Picture 2" descr="http://www.psdgraphics.com/file/blank-bo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2000" y="1219200"/>
            <a:ext cx="2716976" cy="3166538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3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Blank Solution?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Visual Studio blank solution</a:t>
            </a:r>
          </a:p>
          <a:p>
            <a:pPr lvl="1"/>
            <a:r>
              <a:rPr lang="en-US" dirty="0" smtClean="0"/>
              <a:t>Solution with no projects in it</a:t>
            </a:r>
          </a:p>
          <a:p>
            <a:pPr lvl="2"/>
            <a:r>
              <a:rPr lang="en-US" dirty="0" smtClean="0"/>
              <a:t>Projects to be added later</a:t>
            </a:r>
          </a:p>
          <a:p>
            <a:endParaRPr lang="en-US" dirty="0" smtClean="0"/>
          </a:p>
          <a:p>
            <a:r>
              <a:rPr lang="en-US" dirty="0" smtClean="0"/>
              <a:t>What is the point?</a:t>
            </a:r>
          </a:p>
          <a:p>
            <a:pPr lvl="1"/>
            <a:r>
              <a:rPr lang="en-US" dirty="0" smtClean="0"/>
              <a:t>Not making a project just to give proper name</a:t>
            </a:r>
          </a:p>
          <a:p>
            <a:pPr lvl="2"/>
            <a:r>
              <a:rPr lang="en-US" dirty="0" smtClean="0"/>
              <a:t>And not working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24607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Computer Programming</a:t>
            </a:r>
            <a:r>
              <a:rPr lang="en-US" dirty="0" smtClean="0"/>
              <a:t>?</a:t>
            </a:r>
          </a:p>
          <a:p>
            <a:pPr marL="447675" indent="-447675">
              <a:buFont typeface="+mj-lt"/>
              <a:buAutoNum type="arabicPeriod"/>
            </a:pPr>
            <a:r>
              <a:rPr lang="en-US" dirty="0"/>
              <a:t>What is Visual Studio</a:t>
            </a:r>
            <a:r>
              <a:rPr lang="en-US" dirty="0" smtClean="0"/>
              <a:t>?</a:t>
            </a:r>
            <a:endParaRPr lang="en-US" dirty="0"/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Your First C# Program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.NET Framework?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 smtClean="0"/>
              <a:t>What </a:t>
            </a:r>
            <a:r>
              <a:rPr lang="en-US" dirty="0"/>
              <a:t>is MSDN Library?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500" y="25146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28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8" b="1791"/>
          <a:stretch/>
        </p:blipFill>
        <p:spPr bwMode="auto">
          <a:xfrm>
            <a:off x="673823" y="1066800"/>
            <a:ext cx="7796354" cy="539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Blank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1" y="3603882"/>
            <a:ext cx="1066800" cy="214648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4030070"/>
            <a:ext cx="1263471" cy="23713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1447004"/>
            <a:ext cx="1676400" cy="68659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990600"/>
            <a:ext cx="57912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631279"/>
            <a:ext cx="5791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blank bill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05200"/>
            <a:ext cx="3429000" cy="2651760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235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First C# Program</a:t>
            </a:r>
            <a:endParaRPr lang="bg-BG" dirty="0"/>
          </a:p>
        </p:txBody>
      </p:sp>
      <p:pic>
        <p:nvPicPr>
          <p:cNvPr id="60418" name="Picture 2" descr="http://ny-image2.etsy.com/il_430xN.4063907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42" y="3886200"/>
            <a:ext cx="3863368" cy="2533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291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First Look at C#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579646"/>
          </a:xfrm>
        </p:spPr>
        <p:txBody>
          <a:bodyPr/>
          <a:lstStyle/>
          <a:p>
            <a:r>
              <a:rPr lang="en-US" dirty="0" smtClean="0"/>
              <a:t>Sample C# program: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646446"/>
            <a:ext cx="7696200" cy="4068554"/>
          </a:xfrm>
        </p:spPr>
        <p:txBody>
          <a:bodyPr/>
          <a:lstStyle/>
          <a:p>
            <a:r>
              <a:rPr lang="en-US" sz="2200" noProof="1" smtClean="0"/>
              <a:t>using System;</a:t>
            </a:r>
          </a:p>
          <a:p>
            <a:endParaRPr lang="en-US" sz="2200" noProof="1" smtClean="0"/>
          </a:p>
          <a:p>
            <a:r>
              <a:rPr lang="en-US" sz="2200" noProof="1" smtClean="0"/>
              <a:t>class HelloCSharp</a:t>
            </a:r>
          </a:p>
          <a:p>
            <a:r>
              <a:rPr lang="en-US" sz="2200" noProof="1" smtClean="0"/>
              <a:t>{</a:t>
            </a:r>
          </a:p>
          <a:p>
            <a:r>
              <a:rPr lang="en-US" sz="2200" noProof="1" smtClean="0"/>
              <a:t>    static void Main()</a:t>
            </a:r>
          </a:p>
          <a:p>
            <a:r>
              <a:rPr lang="en-US" sz="2200" noProof="1" smtClean="0"/>
              <a:t>    {</a:t>
            </a:r>
          </a:p>
          <a:p>
            <a:r>
              <a:rPr lang="en-US" sz="2200" noProof="1" smtClean="0"/>
              <a:t>        Console.WriteLine("Hello, C#");</a:t>
            </a:r>
          </a:p>
          <a:p>
            <a:r>
              <a:rPr lang="en-US" sz="2200" noProof="1" smtClean="0"/>
              <a:t>    }</a:t>
            </a:r>
          </a:p>
          <a:p>
            <a:r>
              <a:rPr lang="en-US" sz="2200" noProof="1" smtClean="0"/>
              <a:t>}</a:t>
            </a:r>
            <a:endParaRPr lang="en-US" sz="2200" noProof="1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  <a:defRPr/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  <a:defRPr/>
              </a:pPr>
              <a:t>23</a:t>
            </a:fld>
            <a:endParaRPr lang="en-US" sz="110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9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85076" y="20150"/>
            <a:ext cx="7524003" cy="970450"/>
          </a:xfrm>
        </p:spPr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757238" y="2492375"/>
            <a:ext cx="7559675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228600" y="1143000"/>
            <a:ext cx="3714750" cy="953453"/>
          </a:xfrm>
          <a:prstGeom prst="wedgeRoundRectCallout">
            <a:avLst>
              <a:gd name="adj1" fmla="val -4517"/>
              <a:gd name="adj2" fmla="val 98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Include the standard namespace "</a:t>
            </a:r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bg-BG" sz="1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4800600" y="990600"/>
            <a:ext cx="3527425" cy="953453"/>
          </a:xfrm>
          <a:prstGeom prst="wedgeRoundRectCallout">
            <a:avLst>
              <a:gd name="adj1" fmla="val -125968"/>
              <a:gd name="adj2" fmla="val 1721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a class called "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HelloCSharp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029200" y="2362200"/>
            <a:ext cx="3527425" cy="1379101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– the program entry point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2209800" y="5181600"/>
            <a:ext cx="5329237" cy="1379101"/>
          </a:xfrm>
          <a:prstGeom prst="wedgeRoundRectCallout">
            <a:avLst>
              <a:gd name="adj1" fmla="val -44906"/>
              <a:gd name="adj2" fmla="val -1011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Print a text on the console by calling the method "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 of the class "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75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07066"/>
            <a:ext cx="7086600" cy="914400"/>
          </a:xfrm>
        </p:spPr>
        <p:txBody>
          <a:bodyPr/>
          <a:lstStyle/>
          <a:p>
            <a:r>
              <a:rPr lang="en-US" sz="3600" dirty="0"/>
              <a:t>C# Code Should Be Well Formatted</a:t>
            </a:r>
            <a:endParaRPr lang="bg-BG" sz="3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1293812" y="2334009"/>
            <a:ext cx="640715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1770063" y="3411536"/>
            <a:ext cx="5429250" cy="1279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2" name="AutoShape 4"/>
          <p:cNvSpPr>
            <a:spLocks noChangeArrowheads="1"/>
          </p:cNvSpPr>
          <p:nvPr/>
        </p:nvSpPr>
        <p:spPr bwMode="auto">
          <a:xfrm>
            <a:off x="4572000" y="2590800"/>
            <a:ext cx="3810000" cy="953453"/>
          </a:xfrm>
          <a:prstGeom prst="wedgeRoundRectCallout">
            <a:avLst>
              <a:gd name="adj1" fmla="val -128939"/>
              <a:gd name="adj2" fmla="val 294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alone on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new line.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6" name="AutoShape 8"/>
          <p:cNvSpPr>
            <a:spLocks noChangeArrowheads="1"/>
          </p:cNvSpPr>
          <p:nvPr/>
        </p:nvSpPr>
        <p:spPr bwMode="auto">
          <a:xfrm>
            <a:off x="5180012" y="5105400"/>
            <a:ext cx="3313113" cy="1357535"/>
          </a:xfrm>
          <a:prstGeom prst="wedgeRoundRectCallout">
            <a:avLst>
              <a:gd name="adj1" fmla="val -42169"/>
              <a:gd name="adj2" fmla="val -78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block after the </a:t>
            </a:r>
            <a: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indented by a </a:t>
            </a:r>
            <a: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8" name="AutoShape 10"/>
          <p:cNvSpPr>
            <a:spLocks noChangeArrowheads="1"/>
          </p:cNvSpPr>
          <p:nvPr/>
        </p:nvSpPr>
        <p:spPr bwMode="auto">
          <a:xfrm>
            <a:off x="1295400" y="5105400"/>
            <a:ext cx="3527425" cy="1379101"/>
          </a:xfrm>
          <a:prstGeom prst="wedgeRoundRectCallout">
            <a:avLst>
              <a:gd name="adj1" fmla="val -42986"/>
              <a:gd name="adj2" fmla="val -740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under the corresponding </a:t>
            </a:r>
            <a: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9" name="AutoShape 11"/>
          <p:cNvSpPr>
            <a:spLocks noChangeArrowheads="1"/>
          </p:cNvSpPr>
          <p:nvPr/>
        </p:nvSpPr>
        <p:spPr bwMode="auto">
          <a:xfrm>
            <a:off x="2590800" y="1066800"/>
            <a:ext cx="5943600" cy="953453"/>
          </a:xfrm>
          <a:prstGeom prst="wedgeRoundRectCallout">
            <a:avLst>
              <a:gd name="adj1" fmla="val -45449"/>
              <a:gd name="adj2" fmla="val 1415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names should 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start </a:t>
            </a: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with 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letter.</a:t>
            </a:r>
            <a:endParaRPr lang="bg-BG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76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  <p:bldP spid="503816" grpId="0" animBg="1"/>
      <p:bldP spid="503818" grpId="0" animBg="1"/>
      <p:bldP spid="5038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Bad Formatting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1333500" y="2868613"/>
            <a:ext cx="6407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HelloCSharp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C#"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;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again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5865" name="AutoShape 9"/>
          <p:cNvSpPr>
            <a:spLocks noChangeArrowheads="1"/>
          </p:cNvSpPr>
          <p:nvPr/>
        </p:nvSpPr>
        <p:spPr bwMode="auto">
          <a:xfrm>
            <a:off x="4267200" y="1219200"/>
            <a:ext cx="3044825" cy="1379101"/>
          </a:xfrm>
          <a:prstGeom prst="wedgeRoundRectCallout">
            <a:avLst>
              <a:gd name="adj1" fmla="val -57594"/>
              <a:gd name="adj2" fmla="val 10161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Such formatting makes the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source code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unreadable.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94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44" y="152400"/>
            <a:ext cx="7524003" cy="970450"/>
          </a:xfrm>
        </p:spPr>
        <p:txBody>
          <a:bodyPr/>
          <a:lstStyle/>
          <a:p>
            <a:r>
              <a:rPr lang="en-US" dirty="0"/>
              <a:t>What is "C#"?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Programming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A </a:t>
            </a:r>
            <a:r>
              <a:rPr lang="en-US" sz="2800" dirty="0" smtClean="0"/>
              <a:t>syntax that </a:t>
            </a:r>
            <a:r>
              <a:rPr lang="en-US" sz="2800" dirty="0"/>
              <a:t>allow to give instructions to the computer</a:t>
            </a:r>
          </a:p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C# features: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New cutting edge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Extremely powerful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learn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read and understand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Object-oriented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19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Program?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Knowledge of a programming language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Task to solve</a:t>
            </a:r>
          </a:p>
          <a:p>
            <a:pPr>
              <a:lnSpc>
                <a:spcPts val="3600"/>
              </a:lnSpc>
            </a:pPr>
            <a:r>
              <a:rPr lang="en-US" dirty="0"/>
              <a:t>Development </a:t>
            </a:r>
            <a:r>
              <a:rPr lang="en-US" dirty="0" smtClean="0"/>
              <a:t>environment, compilers, SDK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Studio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.NET Framework SDK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Set of useful </a:t>
            </a:r>
            <a:r>
              <a:rPr lang="en-US" dirty="0" smtClean="0"/>
              <a:t>standard classes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Microsoft 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Framework FCL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Help documentation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MSDN Library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9218" name="Picture 2" descr="http://www.quality-web-solutions.com/images/blog-image/web-tool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305300"/>
            <a:ext cx="2019300" cy="2019300"/>
          </a:xfrm>
          <a:prstGeom prst="roundRect">
            <a:avLst>
              <a:gd name="adj" fmla="val 92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83947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Your First C# Program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72" y="3124200"/>
            <a:ext cx="4831256" cy="283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43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2124" y="1524000"/>
            <a:ext cx="5629276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Computer Programming?</a:t>
            </a:r>
            <a:endParaRPr lang="bg-BG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4144403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26" name="Picture 2" descr="http://pragyan.org/10/home/events/encypher/adaventure/computer_programming.jpg"/>
          <p:cNvPicPr>
            <a:picLocks noChangeAspect="1" noChangeArrowheads="1"/>
          </p:cNvPicPr>
          <p:nvPr/>
        </p:nvPicPr>
        <p:blipFill>
          <a:blip r:embed="rId4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657600"/>
            <a:ext cx="3556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799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05000"/>
            <a:ext cx="504031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.NET Framework?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6272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.NET Framework?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for execution of .NET </a:t>
            </a:r>
            <a:r>
              <a:rPr lang="en-US" dirty="0" smtClean="0"/>
              <a:t>programs</a:t>
            </a:r>
            <a:endParaRPr lang="en-US" dirty="0"/>
          </a:p>
          <a:p>
            <a:r>
              <a:rPr lang="en-US" dirty="0"/>
              <a:t>Powerful library of classes</a:t>
            </a:r>
          </a:p>
          <a:p>
            <a:r>
              <a:rPr lang="en-US" dirty="0"/>
              <a:t>Programming model</a:t>
            </a:r>
          </a:p>
          <a:p>
            <a:r>
              <a:rPr lang="en-US" dirty="0"/>
              <a:t>Common </a:t>
            </a:r>
            <a:r>
              <a:rPr lang="en-US" dirty="0" smtClean="0"/>
              <a:t>execution engine for </a:t>
            </a:r>
            <a:r>
              <a:rPr lang="en-US" dirty="0"/>
              <a:t>many programming languages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Visual Basic .NET</a:t>
            </a:r>
          </a:p>
          <a:p>
            <a:pPr lvl="1"/>
            <a:r>
              <a:rPr lang="en-US" dirty="0"/>
              <a:t>Managed C++</a:t>
            </a:r>
          </a:p>
          <a:p>
            <a:pPr lvl="1"/>
            <a:r>
              <a:rPr lang="en-US" dirty="0"/>
              <a:t>... and many others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38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57200" y="2133600"/>
            <a:ext cx="7162800" cy="4267200"/>
            <a:chOff x="457200" y="1962150"/>
            <a:chExt cx="7605208" cy="443865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57200" y="5832475"/>
              <a:ext cx="7594600" cy="568325"/>
            </a:xfrm>
            <a:prstGeom prst="rect">
              <a:avLst/>
            </a:prstGeom>
            <a:solidFill>
              <a:srgbClr val="80808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Operating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System (OS)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57200" y="5200650"/>
              <a:ext cx="7594600" cy="568325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Common Language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(CLR)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7200" y="4632325"/>
              <a:ext cx="7594600" cy="504825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 Class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Library (BCL)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57200" y="4064000"/>
              <a:ext cx="7594600" cy="5048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6">
                  <a:lumMod val="60000"/>
                  <a:lumOff val="4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ADO.NET, LINQ </a:t>
              </a: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 (Data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7808" y="3495152"/>
              <a:ext cx="7594600" cy="504825"/>
            </a:xfrm>
            <a:prstGeom prst="rect">
              <a:avLst/>
            </a:prstGeom>
            <a:solidFill>
              <a:srgbClr val="FF99FF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FF6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 and WWF (Communication and Workflow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61944" y="2534714"/>
              <a:ext cx="3094056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>
                <a:lnSpc>
                  <a:spcPts val="22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</a:t>
              </a: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Forms, MVC, AJAX</a:t>
              </a:r>
              <a:endParaRPr lang="en-US" sz="1800" b="1" i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lnSpc>
                  <a:spcPts val="18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Mobile Internet Toolkit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632200" y="2531016"/>
              <a:ext cx="14478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156200" y="2531016"/>
              <a:ext cx="13335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6565900" y="2531016"/>
              <a:ext cx="14859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Silverlight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58283" y="1981200"/>
              <a:ext cx="64452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147744" y="1981200"/>
              <a:ext cx="65087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C++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849456" y="1981200"/>
              <a:ext cx="1106992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VB.NET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998264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J#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735947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F#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4471987" y="1981200"/>
              <a:ext cx="93291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JScript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5463110" y="1981200"/>
              <a:ext cx="785848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Perl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6299200" y="1970088"/>
              <a:ext cx="91440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Delphi</a:t>
              </a: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7259637" y="1962150"/>
              <a:ext cx="79216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</p:grp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.NET Framework</a:t>
            </a:r>
            <a:endParaRPr lang="bg-BG"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>
          <a:xfrm>
            <a:off x="479464" y="-107224"/>
            <a:ext cx="7524003" cy="3636510"/>
          </a:xfrm>
        </p:spPr>
        <p:txBody>
          <a:bodyPr/>
          <a:lstStyle/>
          <a:p>
            <a:r>
              <a:rPr lang="en-US" dirty="0"/>
              <a:t>Building blocks of .NET Framework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56725" name="AutoShape 21"/>
          <p:cNvSpPr>
            <a:spLocks/>
          </p:cNvSpPr>
          <p:nvPr/>
        </p:nvSpPr>
        <p:spPr bwMode="auto">
          <a:xfrm>
            <a:off x="7830498" y="2466754"/>
            <a:ext cx="345939" cy="2509284"/>
          </a:xfrm>
          <a:prstGeom prst="rightBrace">
            <a:avLst>
              <a:gd name="adj1" fmla="val 3633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8185204" y="3439633"/>
            <a:ext cx="841838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FCL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56727" name="AutoShape 23"/>
          <p:cNvSpPr>
            <a:spLocks/>
          </p:cNvSpPr>
          <p:nvPr/>
        </p:nvSpPr>
        <p:spPr bwMode="auto">
          <a:xfrm>
            <a:off x="7827334" y="5018568"/>
            <a:ext cx="304800" cy="574158"/>
          </a:xfrm>
          <a:prstGeom prst="rightBrace">
            <a:avLst>
              <a:gd name="adj1" fmla="val 1428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8163385" y="5025486"/>
            <a:ext cx="904415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CLR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3334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809997" y="665953"/>
            <a:ext cx="7239000" cy="914400"/>
          </a:xfrm>
        </p:spPr>
        <p:txBody>
          <a:bodyPr/>
          <a:lstStyle/>
          <a:p>
            <a:r>
              <a:rPr lang="en-US" sz="3600" dirty="0"/>
              <a:t>CLR – The Heart of .</a:t>
            </a:r>
            <a:r>
              <a:rPr lang="en-US" sz="3600" dirty="0" smtClean="0"/>
              <a:t>NET Framework</a:t>
            </a:r>
            <a:endParaRPr lang="en-US" sz="360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/>
              <a:t>Common Language Runtime (CLR)</a:t>
            </a:r>
          </a:p>
          <a:p>
            <a:pPr lvl="1"/>
            <a:r>
              <a:rPr lang="en-US" dirty="0"/>
              <a:t>Managed execution environment</a:t>
            </a:r>
          </a:p>
          <a:p>
            <a:pPr lvl="2"/>
            <a:r>
              <a:rPr lang="en-US" dirty="0"/>
              <a:t>Executes .NET applications</a:t>
            </a:r>
          </a:p>
          <a:p>
            <a:pPr lvl="2"/>
            <a:r>
              <a:rPr lang="en-US" dirty="0"/>
              <a:t>Controls the execution process</a:t>
            </a:r>
          </a:p>
          <a:p>
            <a:pPr lvl="1"/>
            <a:r>
              <a:rPr lang="en-US" dirty="0"/>
              <a:t>Automatic memory management</a:t>
            </a:r>
            <a:r>
              <a:rPr lang="bg-BG" dirty="0"/>
              <a:t> (</a:t>
            </a:r>
            <a:r>
              <a:rPr lang="en-US" dirty="0"/>
              <a:t>garbage collection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Programming </a:t>
            </a:r>
            <a:r>
              <a:rPr lang="en-US" dirty="0" smtClean="0"/>
              <a:t>languages </a:t>
            </a:r>
            <a:r>
              <a:rPr lang="en-US" dirty="0"/>
              <a:t>integration</a:t>
            </a:r>
          </a:p>
          <a:p>
            <a:pPr lvl="1"/>
            <a:r>
              <a:rPr lang="en-US" dirty="0"/>
              <a:t>Multiple versions support for assemblies</a:t>
            </a:r>
          </a:p>
          <a:p>
            <a:pPr lvl="1"/>
            <a:r>
              <a:rPr lang="en-US" dirty="0"/>
              <a:t>Integrated </a:t>
            </a:r>
            <a:r>
              <a:rPr lang="en-US" dirty="0" smtClean="0"/>
              <a:t>type safety </a:t>
            </a:r>
            <a:r>
              <a:rPr lang="en-US" dirty="0"/>
              <a:t>and security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4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 Class Library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1600" dirty="0"/>
              <a:t>Framework Class Library (FCL)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Provides basic functionality to developers:</a:t>
            </a:r>
          </a:p>
          <a:p>
            <a:pPr lvl="2">
              <a:lnSpc>
                <a:spcPts val="3600"/>
              </a:lnSpc>
            </a:pPr>
            <a:r>
              <a:rPr lang="en-US" sz="1600" dirty="0"/>
              <a:t>Console applications</a:t>
            </a:r>
          </a:p>
          <a:p>
            <a:pPr lvl="2">
              <a:lnSpc>
                <a:spcPts val="3600"/>
              </a:lnSpc>
            </a:pPr>
            <a:r>
              <a:rPr lang="en-US" sz="1600" dirty="0" smtClean="0"/>
              <a:t>WPF and Silverlight rich-media applications</a:t>
            </a:r>
          </a:p>
          <a:p>
            <a:pPr lvl="2">
              <a:lnSpc>
                <a:spcPts val="3600"/>
              </a:lnSpc>
            </a:pPr>
            <a:r>
              <a:rPr lang="en-US" sz="1600" dirty="0" smtClean="0"/>
              <a:t>Windows </a:t>
            </a:r>
            <a:r>
              <a:rPr lang="en-US" sz="1600" dirty="0"/>
              <a:t>Forms GUI applications</a:t>
            </a:r>
          </a:p>
          <a:p>
            <a:pPr lvl="2">
              <a:lnSpc>
                <a:spcPts val="3600"/>
              </a:lnSpc>
            </a:pPr>
            <a:r>
              <a:rPr lang="en-US" sz="1600" dirty="0"/>
              <a:t>Web applications (dynamic </a:t>
            </a:r>
            <a:r>
              <a:rPr lang="en-US" sz="1600" dirty="0" smtClean="0"/>
              <a:t>Web </a:t>
            </a:r>
            <a:r>
              <a:rPr lang="en-US" sz="1600" dirty="0"/>
              <a:t>sites)</a:t>
            </a:r>
          </a:p>
          <a:p>
            <a:pPr lvl="2">
              <a:lnSpc>
                <a:spcPts val="3600"/>
              </a:lnSpc>
            </a:pPr>
            <a:r>
              <a:rPr lang="en-US" sz="1600" dirty="0"/>
              <a:t>Web </a:t>
            </a:r>
            <a:r>
              <a:rPr lang="en-US" sz="1600" dirty="0" smtClean="0"/>
              <a:t>services</a:t>
            </a:r>
            <a:r>
              <a:rPr lang="bg-BG" sz="1600" dirty="0" smtClean="0"/>
              <a:t>, </a:t>
            </a:r>
            <a:r>
              <a:rPr lang="en-US" sz="1600" dirty="0" smtClean="0"/>
              <a:t>communication and workflow</a:t>
            </a:r>
            <a:endParaRPr lang="en-US" sz="1600" dirty="0"/>
          </a:p>
          <a:p>
            <a:pPr lvl="2">
              <a:lnSpc>
                <a:spcPts val="3600"/>
              </a:lnSpc>
            </a:pPr>
            <a:r>
              <a:rPr lang="en-US" sz="1600" dirty="0"/>
              <a:t>Server &amp; desktop applications</a:t>
            </a:r>
          </a:p>
          <a:p>
            <a:pPr lvl="2">
              <a:lnSpc>
                <a:spcPts val="3600"/>
              </a:lnSpc>
            </a:pPr>
            <a:r>
              <a:rPr lang="en-US" sz="1600" dirty="0"/>
              <a:t>Applications for mobile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24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5040313" cy="1492250"/>
          </a:xfrm>
        </p:spPr>
        <p:txBody>
          <a:bodyPr tIns="0" bIns="0" anchor="ctr" anchorCtr="0"/>
          <a:lstStyle/>
          <a:p>
            <a:pPr>
              <a:lnSpc>
                <a:spcPct val="100000"/>
              </a:lnSpc>
            </a:pPr>
            <a:r>
              <a:rPr lang="en-US" dirty="0"/>
              <a:t>What is MSDN Library?</a:t>
            </a:r>
            <a:endParaRPr lang="bg-BG" dirty="0"/>
          </a:p>
        </p:txBody>
      </p:sp>
      <p:pic>
        <p:nvPicPr>
          <p:cNvPr id="18434" name="Picture 2" descr="http://center-soft.ru/microsoft/img/msdn_lib_200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90" y="3124200"/>
            <a:ext cx="2470610" cy="3171944"/>
          </a:xfrm>
          <a:prstGeom prst="roundRect">
            <a:avLst>
              <a:gd name="adj" fmla="val 4792"/>
            </a:avLst>
          </a:prstGeom>
          <a:ln>
            <a:noFill/>
          </a:ln>
          <a:effectLst/>
        </p:spPr>
      </p:pic>
      <p:pic>
        <p:nvPicPr>
          <p:cNvPr id="1843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096000" y="6858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7346" name="Picture 2" descr="http://ec.europa.eu/information_society/activities/egovernment/images/diverse/CampbellLibrary.jpg"/>
          <p:cNvPicPr>
            <a:picLocks noChangeAspect="1" noChangeArrowheads="1"/>
          </p:cNvPicPr>
          <p:nvPr/>
        </p:nvPicPr>
        <p:blipFill>
          <a:blip r:embed="rId5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56" y="3119450"/>
            <a:ext cx="4238144" cy="3171128"/>
          </a:xfrm>
          <a:prstGeom prst="roundRect">
            <a:avLst>
              <a:gd name="adj" fmla="val 4681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6918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documentation of </a:t>
            </a:r>
            <a:r>
              <a:rPr lang="en-US" dirty="0" smtClean="0"/>
              <a:t>all classes </a:t>
            </a:r>
            <a:r>
              <a:rPr lang="en-US" dirty="0"/>
              <a:t>and </a:t>
            </a:r>
            <a:r>
              <a:rPr lang="en-US" dirty="0" smtClean="0"/>
              <a:t>their functionality</a:t>
            </a:r>
            <a:endParaRPr lang="en-US" dirty="0"/>
          </a:p>
          <a:p>
            <a:pPr lvl="1"/>
            <a:r>
              <a:rPr lang="en-US" dirty="0"/>
              <a:t>With descriptions of all </a:t>
            </a:r>
            <a:r>
              <a:rPr lang="en-US" dirty="0" smtClean="0"/>
              <a:t>methods, properties, events, etc.</a:t>
            </a:r>
            <a:endParaRPr lang="en-US" dirty="0"/>
          </a:p>
          <a:p>
            <a:pPr lvl="1"/>
            <a:r>
              <a:rPr lang="en-US" dirty="0"/>
              <a:t>With code examples</a:t>
            </a:r>
          </a:p>
          <a:p>
            <a:r>
              <a:rPr lang="en-US" dirty="0"/>
              <a:t>Related articles</a:t>
            </a:r>
          </a:p>
          <a:p>
            <a:r>
              <a:rPr lang="en-US" dirty="0"/>
              <a:t>Library of samples</a:t>
            </a:r>
          </a:p>
          <a:p>
            <a:r>
              <a:rPr lang="en-US" dirty="0"/>
              <a:t>Use local copy or the Web version at 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http://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msdn.microsoft.com/</a:t>
            </a:r>
            <a:endParaRPr lang="en-US" u="sn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66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MSDN Library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97" y="1676400"/>
            <a:ext cx="750592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78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MSDN Library?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Offline version (obsolete)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</a:t>
            </a:r>
            <a:r>
              <a:rPr lang="en-US" dirty="0"/>
              <a:t>the table of contents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alphabetical index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Search for phrase or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Filter by technology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Browse your favorite </a:t>
            </a:r>
            <a:r>
              <a:rPr lang="en-US" dirty="0" smtClean="0"/>
              <a:t>articles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Online version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the built-in search: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324600" y="16764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2226" name="Picture 2" descr="http://www.infinitezest.com/images/vs2008-setup-msdn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86124"/>
            <a:ext cx="2546602" cy="193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090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MSDN Library</a:t>
            </a:r>
            <a:endParaRPr lang="bg-BG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9279"/>
            <a:ext cx="8229600" cy="569120"/>
          </a:xfrm>
        </p:spPr>
        <p:txBody>
          <a:bodyPr/>
          <a:lstStyle/>
          <a:p>
            <a:r>
              <a:rPr lang="en-US" dirty="0" smtClean="0"/>
              <a:t>Browsing and Searching Documentation</a:t>
            </a:r>
            <a:endParaRPr lang="en-US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1763713" y="2521549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9" t="-9697" r="-3398" b="-11515"/>
          <a:stretch>
            <a:fillRect/>
          </a:stretch>
        </p:blipFill>
        <p:spPr bwMode="auto">
          <a:xfrm rot="21419129">
            <a:off x="5181600" y="3843867"/>
            <a:ext cx="3307080" cy="1837266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154601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4633"/>
            <a:ext cx="7162799" cy="909637"/>
          </a:xfrm>
        </p:spPr>
        <p:txBody>
          <a:bodyPr/>
          <a:lstStyle/>
          <a:p>
            <a:r>
              <a:rPr lang="en-US" sz="3800" dirty="0"/>
              <a:t>Define: Computer Programming</a:t>
            </a:r>
            <a:endParaRPr lang="bg-BG" sz="38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1807652"/>
          </a:xfrm>
          <a:solidFill>
            <a:schemeClr val="accent5">
              <a:lumMod val="75000"/>
              <a:alpha val="15000"/>
            </a:schemeClr>
          </a:solidFill>
          <a:ln w="3175" cmpd="sng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marL="0" indent="0">
              <a:buNone/>
              <a:tabLst/>
            </a:pPr>
            <a:r>
              <a:rPr lang="en-US" sz="3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Computer programming</a:t>
            </a:r>
            <a:r>
              <a:rPr lang="en-US" sz="3400" dirty="0"/>
              <a:t>: creating a sequence of instructions to enable the computer to do something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4211638" y="3573463"/>
            <a:ext cx="4392612" cy="693737"/>
          </a:xfrm>
          <a:prstGeom prst="rect">
            <a:avLst/>
          </a:prstGeom>
        </p:spPr>
        <p:txBody>
          <a:bodyPr/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3200" b="1" i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Definition by Google</a:t>
            </a:r>
          </a:p>
        </p:txBody>
      </p:sp>
      <p:pic>
        <p:nvPicPr>
          <p:cNvPr id="64514" name="Picture 2" descr="http://www.blog.bartoszkoplin.pl/wp-content/uploads/2009/01/google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2895600" cy="2514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503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  <p:pic>
        <p:nvPicPr>
          <p:cNvPr id="9218" name="Picture 2" descr="http://www.innovationtools.com/images/questions-250px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735010"/>
            <a:ext cx="1726634" cy="2151440"/>
          </a:xfrm>
          <a:prstGeom prst="rect">
            <a:avLst/>
          </a:prstGeom>
          <a:noFill/>
        </p:spPr>
      </p:pic>
      <p:pic>
        <p:nvPicPr>
          <p:cNvPr id="9222" name="Picture 6" descr="http://sarkononmerci.fr/assets/question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" y="3733801"/>
            <a:ext cx="2000251" cy="2133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95400" y="1371600"/>
            <a:ext cx="6400800" cy="1792544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4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094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56050"/>
            <a:ext cx="7524003" cy="970450"/>
          </a:xfrm>
        </p:spPr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>
            <a:normAutofit fontScale="92500"/>
          </a:bodyPr>
          <a:lstStyle/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Familiarize yourself with: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Visual Studio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Developer Network (MSDN) Library Documentation</a:t>
            </a:r>
          </a:p>
          <a:p>
            <a:pPr marL="895350" lvl="2" indent="-352425">
              <a:lnSpc>
                <a:spcPts val="3600"/>
              </a:lnSpc>
            </a:pPr>
            <a:r>
              <a:rPr lang="nl-NL" sz="2400" dirty="0"/>
              <a:t>Find information about </a:t>
            </a:r>
            <a:r>
              <a:rPr lang="nl-NL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Console.WriteLine()</a:t>
            </a:r>
            <a:r>
              <a:rPr lang="nl-NL" sz="2400" dirty="0"/>
              <a:t> method.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Create, compile and run a “Hello C#” console application.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Modify the application to print your name.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Write a program to print the numbers 1, 101 and 1001.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48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524003" cy="970450"/>
          </a:xfrm>
        </p:spPr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30851"/>
          </a:xfrm>
        </p:spPr>
        <p:txBody>
          <a:bodyPr>
            <a:normAutofit/>
          </a:bodyPr>
          <a:lstStyle/>
          <a:p>
            <a:pPr marL="355600" indent="-355600">
              <a:buFontTx/>
              <a:buAutoNum type="arabicPeriod" startAt="5"/>
              <a:tabLst/>
            </a:pPr>
            <a:r>
              <a:rPr lang="en-US" sz="2800" dirty="0"/>
              <a:t>Install at home:</a:t>
            </a:r>
          </a:p>
          <a:p>
            <a:pPr marL="847725" lvl="1" indent="-314325"/>
            <a:r>
              <a:rPr lang="en-US" sz="2600" dirty="0" smtClean="0"/>
              <a:t>Microsoft </a:t>
            </a:r>
            <a:r>
              <a:rPr lang="en-US" sz="2600" dirty="0"/>
              <a:t>Visual </a:t>
            </a:r>
            <a:r>
              <a:rPr lang="en-US" sz="2600" dirty="0" smtClean="0"/>
              <a:t>Studio (or Visual Studio Express)</a:t>
            </a:r>
            <a:endParaRPr lang="en-US" sz="26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 smtClean="0"/>
              <a:t>Create </a:t>
            </a:r>
            <a:r>
              <a:rPr lang="en-US" sz="2800" dirty="0"/>
              <a:t>console application that prints your first and last name.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prints </a:t>
            </a:r>
            <a:r>
              <a:rPr lang="en-US" sz="2800" dirty="0" smtClean="0"/>
              <a:t>the current date and time.</a:t>
            </a:r>
            <a:endParaRPr lang="en-US" sz="28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calculates and prints </a:t>
            </a:r>
            <a:r>
              <a:rPr lang="en-US" sz="2800" dirty="0" smtClean="0"/>
              <a:t>the </a:t>
            </a:r>
            <a:r>
              <a:rPr lang="en-US" sz="2800" dirty="0"/>
              <a:t>square of </a:t>
            </a:r>
            <a:r>
              <a:rPr lang="en-US" sz="2800" dirty="0" smtClean="0"/>
              <a:t>the number </a:t>
            </a:r>
            <a:r>
              <a:rPr lang="en-US" sz="2800" dirty="0"/>
              <a:t>12345</a:t>
            </a:r>
            <a:r>
              <a:rPr lang="en-US" sz="2800" dirty="0" smtClean="0"/>
              <a:t>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prints the first 10 members of the sequence: 2, -3, 4, -5, 6, -7, </a:t>
            </a:r>
            <a:r>
              <a:rPr lang="en-US" sz="2800" dirty="0" smtClean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71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797" y="-304800"/>
            <a:ext cx="7524003" cy="4953000"/>
          </a:xfrm>
        </p:spPr>
        <p:txBody>
          <a:bodyPr/>
          <a:lstStyle/>
          <a:p>
            <a:r>
              <a:rPr lang="en-US" dirty="0" smtClean="0"/>
              <a:t>11. Read about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</a:p>
          <a:p>
            <a:r>
              <a:rPr lang="en-US" dirty="0" smtClean="0"/>
              <a:t>12. Make a registration in </a:t>
            </a:r>
            <a:r>
              <a:rPr lang="en-US" dirty="0" err="1" smtClean="0"/>
              <a:t>github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13. Try to create new Repository and create a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1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Phases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/>
              <a:t>Define a </a:t>
            </a:r>
            <a:r>
              <a:rPr lang="en-US" dirty="0" smtClean="0"/>
              <a:t>task/problem = Specification</a:t>
            </a:r>
            <a:endParaRPr lang="en-US" dirty="0"/>
          </a:p>
          <a:p>
            <a:r>
              <a:rPr lang="en-US" dirty="0"/>
              <a:t>Plan your </a:t>
            </a:r>
            <a:r>
              <a:rPr lang="en-US" dirty="0" smtClean="0"/>
              <a:t>solution = Design</a:t>
            </a:r>
            <a:endParaRPr lang="en-US" dirty="0"/>
          </a:p>
          <a:p>
            <a:pPr lvl="1"/>
            <a:r>
              <a:rPr lang="en-US" dirty="0"/>
              <a:t>Find suitable algorithm to solve it</a:t>
            </a:r>
          </a:p>
          <a:p>
            <a:pPr lvl="1"/>
            <a:r>
              <a:rPr lang="en-US" dirty="0"/>
              <a:t>Find suitable data structures to use</a:t>
            </a:r>
          </a:p>
          <a:p>
            <a:r>
              <a:rPr lang="en-US" dirty="0"/>
              <a:t>Write </a:t>
            </a:r>
            <a:r>
              <a:rPr lang="en-US" dirty="0" smtClean="0"/>
              <a:t>code = Implementation</a:t>
            </a:r>
            <a:endParaRPr lang="en-US" dirty="0"/>
          </a:p>
          <a:p>
            <a:r>
              <a:rPr lang="en-US" dirty="0"/>
              <a:t>Fix program error (bugs</a:t>
            </a:r>
            <a:r>
              <a:rPr lang="en-US" dirty="0" smtClean="0"/>
              <a:t>) = Testing and Debugging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Make your customer </a:t>
            </a:r>
            <a:r>
              <a:rPr lang="en-US" dirty="0" smtClean="0"/>
              <a:t>happy = Deployment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323850" y="1147762"/>
            <a:ext cx="8496300" cy="5329238"/>
          </a:xfrm>
          <a:prstGeom prst="rect">
            <a:avLst/>
          </a:prstGeom>
        </p:spPr>
        <p:txBody>
          <a:bodyPr/>
          <a:lstStyle/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9901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800600"/>
            <a:ext cx="8229600" cy="685800"/>
          </a:xfrm>
        </p:spPr>
        <p:txBody>
          <a:bodyPr/>
          <a:lstStyle/>
          <a:p>
            <a:r>
              <a:rPr lang="en-US" dirty="0" smtClean="0"/>
              <a:t>What is Visual Studio?</a:t>
            </a:r>
            <a:endParaRPr lang="en-US" dirty="0"/>
          </a:p>
        </p:txBody>
      </p:sp>
      <p:pic>
        <p:nvPicPr>
          <p:cNvPr id="4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7400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9461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</a:t>
            </a:r>
            <a:endParaRPr lang="bg-BG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– Integrated Development Environment (IDE)</a:t>
            </a:r>
          </a:p>
          <a:p>
            <a:r>
              <a:rPr lang="en-US" dirty="0" smtClean="0"/>
              <a:t>Development tool </a:t>
            </a:r>
            <a:r>
              <a:rPr lang="en-US" dirty="0"/>
              <a:t>that helps us to:</a:t>
            </a:r>
          </a:p>
          <a:p>
            <a:pPr lvl="1"/>
            <a:r>
              <a:rPr lang="en-US" dirty="0"/>
              <a:t>Write code</a:t>
            </a:r>
          </a:p>
          <a:p>
            <a:pPr lvl="1"/>
            <a:r>
              <a:rPr lang="en-US" dirty="0"/>
              <a:t>Design user interface</a:t>
            </a:r>
          </a:p>
          <a:p>
            <a:pPr lvl="1"/>
            <a:r>
              <a:rPr lang="en-US" dirty="0"/>
              <a:t>Compile code</a:t>
            </a:r>
          </a:p>
          <a:p>
            <a:pPr lvl="1"/>
            <a:r>
              <a:rPr lang="en-US" dirty="0"/>
              <a:t>Execute / test / debug applications</a:t>
            </a:r>
          </a:p>
          <a:p>
            <a:pPr lvl="1"/>
            <a:r>
              <a:rPr lang="en-US" dirty="0"/>
              <a:t>Browse the help</a:t>
            </a:r>
          </a:p>
          <a:p>
            <a:pPr lvl="1"/>
            <a:r>
              <a:rPr lang="en-US" dirty="0"/>
              <a:t>Manage project's files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82" y="5486400"/>
            <a:ext cx="2321718" cy="990600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99611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Visual Studio</a:t>
            </a:r>
            <a:endParaRPr lang="bg-BG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Single tool for: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Writing code in </a:t>
            </a:r>
            <a:r>
              <a:rPr lang="en-US" dirty="0" smtClean="0"/>
              <a:t>many languages (C#, VB,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Using different </a:t>
            </a:r>
            <a:r>
              <a:rPr lang="en-US" dirty="0" smtClean="0"/>
              <a:t>technologies (Web, WPF,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For </a:t>
            </a:r>
            <a:r>
              <a:rPr lang="en-US" dirty="0"/>
              <a:t>different </a:t>
            </a:r>
            <a:r>
              <a:rPr lang="en-US" dirty="0" smtClean="0"/>
              <a:t>platforms (.NET CF, Silverlight, 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Full </a:t>
            </a:r>
            <a:r>
              <a:rPr lang="en-US" dirty="0"/>
              <a:t>integration of </a:t>
            </a:r>
            <a:r>
              <a:rPr lang="en-US" dirty="0" smtClean="0"/>
              <a:t>most </a:t>
            </a:r>
            <a:r>
              <a:rPr lang="en-US" dirty="0"/>
              <a:t>development activities (coding, compiling, testing, </a:t>
            </a:r>
            <a:r>
              <a:rPr lang="en-US" dirty="0" smtClean="0"/>
              <a:t>debugging, deployment, version control, ...)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Very easy to use!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4" y="5562600"/>
            <a:ext cx="2243136" cy="957072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798588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088" y="37744"/>
            <a:ext cx="7524003" cy="970450"/>
          </a:xfrm>
        </p:spPr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10400" cy="5372724"/>
          </a:xfrm>
          <a:prstGeom prst="roundRect">
            <a:avLst>
              <a:gd name="adj" fmla="val 1331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766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5605</TotalTime>
  <Words>2115</Words>
  <Application>Microsoft Office PowerPoint</Application>
  <PresentationFormat>On-screen Show (4:3)</PresentationFormat>
  <Paragraphs>376</Paragraphs>
  <Slides>43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Calibri</vt:lpstr>
      <vt:lpstr>Cambria</vt:lpstr>
      <vt:lpstr>Century Gothic</vt:lpstr>
      <vt:lpstr>Consolas</vt:lpstr>
      <vt:lpstr>Corbel</vt:lpstr>
      <vt:lpstr>Trebuchet MS</vt:lpstr>
      <vt:lpstr>Wingdings</vt:lpstr>
      <vt:lpstr>Wingdings 2</vt:lpstr>
      <vt:lpstr>Quotable</vt:lpstr>
      <vt:lpstr>Introduction to Programming in C#</vt:lpstr>
      <vt:lpstr>Table of Contents</vt:lpstr>
      <vt:lpstr>What is Computer Programming?</vt:lpstr>
      <vt:lpstr>Define: Computer Programming</vt:lpstr>
      <vt:lpstr>Programming Phases</vt:lpstr>
      <vt:lpstr>What is Visual Studio?</vt:lpstr>
      <vt:lpstr>Visual Studio</vt:lpstr>
      <vt:lpstr>Benefits of Visual Studio</vt:lpstr>
      <vt:lpstr>Visual Studio – Example</vt:lpstr>
      <vt:lpstr>Visual Studio</vt:lpstr>
      <vt:lpstr>Creating New Console Application</vt:lpstr>
      <vt:lpstr>Creating New Console Application (2)</vt:lpstr>
      <vt:lpstr>Compiling Source Code</vt:lpstr>
      <vt:lpstr>Running Programs</vt:lpstr>
      <vt:lpstr>Debugging The Code</vt:lpstr>
      <vt:lpstr>Debugging in Visual Studio</vt:lpstr>
      <vt:lpstr>Visual Studio</vt:lpstr>
      <vt:lpstr>Visual Studio   Blank Solution</vt:lpstr>
      <vt:lpstr>What Is a Blank Solution?</vt:lpstr>
      <vt:lpstr>VS Blank Solution</vt:lpstr>
      <vt:lpstr>Visual Studio   Blank Solution</vt:lpstr>
      <vt:lpstr>Your First C# Program</vt:lpstr>
      <vt:lpstr>First Look at C#</vt:lpstr>
      <vt:lpstr>C# Code – How It Works?</vt:lpstr>
      <vt:lpstr>C# Code Should Be Well Formatted</vt:lpstr>
      <vt:lpstr>Example of Bad Formatting</vt:lpstr>
      <vt:lpstr>What is "C#"?</vt:lpstr>
      <vt:lpstr>What You Need to Program?</vt:lpstr>
      <vt:lpstr>Your First C# Program</vt:lpstr>
      <vt:lpstr>What is .NET Framework?</vt:lpstr>
      <vt:lpstr>What is .NET Framework?</vt:lpstr>
      <vt:lpstr>Inside .NET Framework</vt:lpstr>
      <vt:lpstr>CLR – The Heart of .NET Framework</vt:lpstr>
      <vt:lpstr>Framework Class Library</vt:lpstr>
      <vt:lpstr>What is MSDN Library?</vt:lpstr>
      <vt:lpstr>What is MSDN Library?</vt:lpstr>
      <vt:lpstr>MSDN Library</vt:lpstr>
      <vt:lpstr>How to Use MSDN Library?</vt:lpstr>
      <vt:lpstr>MSDN Library</vt:lpstr>
      <vt:lpstr>Introduction to Programming</vt:lpstr>
      <vt:lpstr>Exercises</vt:lpstr>
      <vt:lpstr>Exercises (2)</vt:lpstr>
      <vt:lpstr>Exercises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cp:lastModifiedBy>Hristo-Akktis</cp:lastModifiedBy>
  <cp:revision>588</cp:revision>
  <dcterms:created xsi:type="dcterms:W3CDTF">2007-12-08T16:03:35Z</dcterms:created>
  <dcterms:modified xsi:type="dcterms:W3CDTF">2017-07-29T12:18:08Z</dcterms:modified>
</cp:coreProperties>
</file>