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1"/>
  </p:notesMasterIdLst>
  <p:handoutMasterIdLst>
    <p:handoutMasterId r:id="rId12"/>
  </p:handoutMasterIdLst>
  <p:sldIdLst>
    <p:sldId id="377" r:id="rId2"/>
    <p:sldId id="335" r:id="rId3"/>
    <p:sldId id="336" r:id="rId4"/>
    <p:sldId id="338" r:id="rId5"/>
    <p:sldId id="339" r:id="rId6"/>
    <p:sldId id="381" r:id="rId7"/>
    <p:sldId id="380" r:id="rId8"/>
    <p:sldId id="340" r:id="rId9"/>
    <p:sldId id="379" r:id="rId1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risto-Akktis" initials="H" lastIdx="1" clrIdx="0">
    <p:extLst>
      <p:ext uri="{19B8F6BF-5375-455C-9EA6-DF929625EA0E}">
        <p15:presenceInfo xmlns:p15="http://schemas.microsoft.com/office/powerpoint/2012/main" userId="Hristo-Akkt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83" d="100"/>
          <a:sy n="83" d="100"/>
        </p:scale>
        <p:origin x="134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7/29/2017</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7/29/2017</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D5BCF37-5080-4293-9E37-8918FA272580}"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3665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2619EDD-4925-4CB4-A522-C44FEEDC006C}"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49044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AF04B42-2748-4BD3-BA01-5000E83BA8C8}" type="slidenum">
              <a:rPr lang="en-US"/>
              <a:pPr/>
              <a:t>4</a:t>
            </a:fld>
            <a:r>
              <a:rPr lang="en-US" dirty="0"/>
              <a:t>##</a:t>
            </a:r>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54304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229CCED-9F4A-4EAF-B170-870084270365}" type="slidenum">
              <a:rPr lang="en-US"/>
              <a:pPr/>
              <a:t>5</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96264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AF04B42-2748-4BD3-BA01-5000E83BA8C8}" type="slidenum">
              <a:rPr lang="en-US"/>
              <a:pPr/>
              <a:t>6</a:t>
            </a:fld>
            <a:r>
              <a:rPr lang="en-US" dirty="0"/>
              <a:t>##</a:t>
            </a:r>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46891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47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30856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58895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49357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49446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847283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7362830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73446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013467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21503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54417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71517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60823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4602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18C79C5D-2A6F-F04D-97DA-BEF2467B64E4}" type="datetimeFigureOut">
              <a:rPr lang="en-US" dirty="0"/>
              <a:pPr/>
              <a:t>7/29/2017</a:t>
            </a:fld>
            <a:endParaRPr lang="en-US" dirty="0"/>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41327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microsoft.com/office/2007/relationships/hdphoto" Target="../media/hdphoto1.wdp"/><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7/29/2017</a:t>
            </a:fld>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pic>
        <p:nvPicPr>
          <p:cNvPr id="7" name="Picture 2"/>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userDrawn="1"/>
        </p:nvPicPr>
        <p:blipFill>
          <a:blip r:embed="rId21"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22"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userDrawn="1"/>
        </p:nvPicPr>
        <p:blipFill>
          <a:blip r:embed="rId23">
            <a:extLst>
              <a:ext uri="{BEBA8EAE-BF5A-486C-A8C5-ECC9F3942E4B}">
                <a14:imgProps xmlns:a14="http://schemas.microsoft.com/office/drawing/2010/main">
                  <a14:imgLayer r:embed="rId24">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8803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9" r:id="rId15"/>
    <p:sldLayoutId id="2147483701" r:id="rId16"/>
    <p:sldLayoutId id="2147483704" r:id="rId17"/>
    <p:sldLayoutId id="2147483703" r:id="rId18"/>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blog.superhosting.bg/meet-git.html" TargetMode="External"/><Relationship Id="rId2" Type="http://schemas.openxmlformats.org/officeDocument/2006/relationships/hyperlink" Target="https://bg.wikipedia.org/wiki/Git_(%D1%81%D0%BE%D1%84%D1%82%D1%83%D0%B5%D1%80)" TargetMode="External"/><Relationship Id="rId1" Type="http://schemas.openxmlformats.org/officeDocument/2006/relationships/slideLayout" Target="../slideLayouts/slideLayout15.xml"/><Relationship Id="rId5" Type="http://schemas.openxmlformats.org/officeDocument/2006/relationships/hyperlink" Target="https://deveo.com/git-vs-svn/" TargetMode="External"/><Relationship Id="rId4" Type="http://schemas.openxmlformats.org/officeDocument/2006/relationships/hyperlink" Target="https://deveo.com/git-vs-mercurial/"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125" y="-381000"/>
            <a:ext cx="7526338" cy="2971051"/>
          </a:xfrm>
        </p:spPr>
        <p:txBody>
          <a:bodyPr/>
          <a:lstStyle/>
          <a:p>
            <a:r>
              <a:rPr lang="en-US" sz="4800" dirty="0" smtClean="0"/>
              <a:t>Intro To Version Control Systems</a:t>
            </a:r>
            <a:endParaRPr lang="en-US" sz="4800" dirty="0"/>
          </a:p>
        </p:txBody>
      </p:sp>
      <p:sp>
        <p:nvSpPr>
          <p:cNvPr id="3" name="Subtitle 2"/>
          <p:cNvSpPr>
            <a:spLocks noGrp="1"/>
          </p:cNvSpPr>
          <p:nvPr>
            <p:ph type="subTitle" idx="1"/>
          </p:nvPr>
        </p:nvSpPr>
        <p:spPr>
          <a:xfrm>
            <a:off x="863125" y="5480913"/>
            <a:ext cx="7526338" cy="434974"/>
          </a:xfrm>
        </p:spPr>
        <p:txBody>
          <a:bodyPr/>
          <a:lstStyle/>
          <a:p>
            <a:r>
              <a:rPr lang="en-US" dirty="0" smtClean="0"/>
              <a:t>NIKOLAY STANCHEV</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937497"/>
            <a:ext cx="2302954" cy="230295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317" y="3017411"/>
            <a:ext cx="2143125" cy="214312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3600" y="3273944"/>
            <a:ext cx="2895600" cy="1732534"/>
          </a:xfrm>
          <a:prstGeom prst="rect">
            <a:avLst/>
          </a:prstGeom>
        </p:spPr>
      </p:pic>
    </p:spTree>
    <p:extLst>
      <p:ext uri="{BB962C8B-B14F-4D97-AF65-F5344CB8AC3E}">
        <p14:creationId xmlns:p14="http://schemas.microsoft.com/office/powerpoint/2010/main" val="322410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447675" indent="-447675">
              <a:buFont typeface="+mj-lt"/>
              <a:buAutoNum type="arabicPeriod"/>
              <a:tabLst/>
            </a:pPr>
            <a:r>
              <a:rPr lang="en-US" dirty="0"/>
              <a:t>What is </a:t>
            </a:r>
            <a:r>
              <a:rPr lang="en-US" dirty="0" smtClean="0"/>
              <a:t>a Version Control</a:t>
            </a:r>
            <a:r>
              <a:rPr lang="en-US" dirty="0" smtClean="0"/>
              <a:t>?</a:t>
            </a:r>
            <a:endParaRPr lang="en-US" dirty="0"/>
          </a:p>
          <a:p>
            <a:pPr marL="447675" indent="-447675">
              <a:buFont typeface="+mj-lt"/>
              <a:buAutoNum type="arabicPeriod"/>
              <a:tabLst/>
            </a:pPr>
            <a:r>
              <a:rPr lang="en-US" dirty="0" smtClean="0"/>
              <a:t>Why is VCS useful?</a:t>
            </a:r>
            <a:endParaRPr lang="en-US" dirty="0"/>
          </a:p>
          <a:p>
            <a:pPr marL="447675" indent="-447675">
              <a:buFont typeface="+mj-lt"/>
              <a:buAutoNum type="arabicPeriod"/>
              <a:tabLst/>
            </a:pPr>
            <a:r>
              <a:rPr lang="en-US" dirty="0" smtClean="0"/>
              <a:t>VCS Comparison</a:t>
            </a:r>
          </a:p>
          <a:p>
            <a:pPr marL="447675" indent="-447675">
              <a:buFont typeface="+mj-lt"/>
              <a:buAutoNum type="arabicPeriod"/>
              <a:tabLst/>
            </a:pPr>
            <a:r>
              <a:rPr lang="en-US" dirty="0" smtClean="0"/>
              <a:t>How to get </a:t>
            </a:r>
            <a:r>
              <a:rPr lang="en-US" dirty="0" err="1" smtClean="0"/>
              <a:t>Git</a:t>
            </a:r>
            <a:r>
              <a:rPr lang="en-US" dirty="0" smtClean="0"/>
              <a:t>?</a:t>
            </a:r>
            <a:endParaRPr lang="en-US" dirty="0"/>
          </a:p>
          <a:p>
            <a:pPr marL="447675" indent="-447675">
              <a:buFont typeface="+mj-lt"/>
              <a:buAutoNum type="arabicPeriod"/>
              <a:tabLst/>
            </a:pPr>
            <a:r>
              <a:rPr lang="en-US" dirty="0" err="1" smtClean="0"/>
              <a:t>Git</a:t>
            </a:r>
            <a:r>
              <a:rPr lang="en-US" dirty="0" smtClean="0"/>
              <a:t> Basic Commands</a:t>
            </a:r>
            <a:endParaRPr lang="bg-BG" dirty="0"/>
          </a:p>
        </p:txBody>
      </p:sp>
      <p:sp>
        <p:nvSpPr>
          <p:cNvPr id="7" name="Slide Number Placeholder 3"/>
          <p:cNvSpPr>
            <a:spLocks noGrp="1"/>
          </p:cNvSpPr>
          <p:nvPr>
            <p:ph type="sldNum" sz="quarter" idx="12"/>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32798289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905000" y="381000"/>
            <a:ext cx="5629276" cy="1473200"/>
          </a:xfrm>
        </p:spPr>
        <p:txBody>
          <a:bodyPr/>
          <a:lstStyle/>
          <a:p>
            <a:pPr>
              <a:lnSpc>
                <a:spcPct val="110000"/>
              </a:lnSpc>
            </a:pPr>
            <a:r>
              <a:rPr lang="en-US" sz="4400" dirty="0" smtClean="0"/>
              <a:t>What is Version Control?</a:t>
            </a:r>
            <a:endParaRPr lang="bg-BG" sz="4400" dirty="0"/>
          </a:p>
        </p:txBody>
      </p:sp>
      <p:sp>
        <p:nvSpPr>
          <p:cNvPr id="5" name="Rectangle 3"/>
          <p:cNvSpPr txBox="1">
            <a:spLocks noChangeArrowheads="1"/>
          </p:cNvSpPr>
          <p:nvPr/>
        </p:nvSpPr>
        <p:spPr>
          <a:xfrm>
            <a:off x="609600" y="2514600"/>
            <a:ext cx="7924800" cy="2530093"/>
          </a:xfrm>
          <a:prstGeom prst="rect">
            <a:avLst/>
          </a:prstGeom>
          <a:solidFill>
            <a:schemeClr val="accent5">
              <a:lumMod val="75000"/>
              <a:alpha val="15000"/>
            </a:schemeClr>
          </a:solidFill>
          <a:ln w="3175" cmpd="sng">
            <a:solidFill>
              <a:schemeClr val="accent5">
                <a:lumMod val="20000"/>
                <a:lumOff val="80000"/>
              </a:schemeClr>
            </a:solidFill>
          </a:ln>
          <a:effectLst>
            <a:outerShdw blurRad="50800" dir="14400000">
              <a:srgbClr val="000000">
                <a:alpha val="40000"/>
              </a:srgbClr>
            </a:outerShdw>
          </a:effectLst>
        </p:spPr>
        <p:txBody>
          <a:bodyPr vert="horz" wrap="square" lIns="108000" tIns="108000" rIns="108000" bIns="72000" rtlCol="0" anchor="t">
            <a:sp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smtClean="0"/>
              <a:t>Version </a:t>
            </a:r>
            <a:r>
              <a:rPr lang="en-US" dirty="0"/>
              <a:t>control is any kind of practice that tracks and provides control over changes to source code. Software developers </a:t>
            </a:r>
            <a:r>
              <a:rPr lang="en-US" dirty="0" smtClean="0"/>
              <a:t> </a:t>
            </a:r>
            <a:r>
              <a:rPr lang="en-US" dirty="0"/>
              <a:t>use </a:t>
            </a:r>
            <a:r>
              <a:rPr lang="en-US" dirty="0" smtClean="0"/>
              <a:t>a version </a:t>
            </a:r>
            <a:r>
              <a:rPr lang="en-US" dirty="0"/>
              <a:t>control </a:t>
            </a:r>
            <a:r>
              <a:rPr lang="en-US" dirty="0" smtClean="0"/>
              <a:t>system </a:t>
            </a:r>
            <a:r>
              <a:rPr lang="en-US" dirty="0"/>
              <a:t>to maintain documentation and configuration files as well as source code.</a:t>
            </a:r>
          </a:p>
          <a:p>
            <a:r>
              <a:rPr lang="en-US" dirty="0"/>
              <a:t>As teams design, develop and deploy software, it is common for multiple versions of the same software to be deployed in different sites and for the software's developers to be working simultaneously on updates.</a:t>
            </a:r>
          </a:p>
        </p:txBody>
      </p:sp>
    </p:spTree>
    <p:extLst>
      <p:ext uri="{BB962C8B-B14F-4D97-AF65-F5344CB8AC3E}">
        <p14:creationId xmlns:p14="http://schemas.microsoft.com/office/powerpoint/2010/main" val="36517992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smtClean="0"/>
              <a:t>Why is VCS useful</a:t>
            </a:r>
            <a:r>
              <a:rPr lang="en-US" dirty="0"/>
              <a:t>?</a:t>
            </a:r>
            <a:endParaRPr lang="bg-BG" dirty="0"/>
          </a:p>
        </p:txBody>
      </p:sp>
      <p:sp>
        <p:nvSpPr>
          <p:cNvPr id="429059" name="Rectangle 3"/>
          <p:cNvSpPr>
            <a:spLocks noGrp="1" noChangeArrowheads="1"/>
          </p:cNvSpPr>
          <p:nvPr>
            <p:ph idx="1"/>
          </p:nvPr>
        </p:nvSpPr>
        <p:spPr>
          <a:xfrm>
            <a:off x="228600" y="1143000"/>
            <a:ext cx="8686800" cy="5486400"/>
          </a:xfrm>
        </p:spPr>
        <p:txBody>
          <a:bodyPr>
            <a:normAutofit/>
          </a:bodyPr>
          <a:lstStyle/>
          <a:p>
            <a:r>
              <a:rPr lang="en-US" sz="2000" dirty="0" smtClean="0"/>
              <a:t>Stores different versions of the project and allows the programmer to easily compare them and revert to older ones if necessary</a:t>
            </a:r>
            <a:endParaRPr lang="en-US" sz="2000" dirty="0" smtClean="0"/>
          </a:p>
          <a:p>
            <a:r>
              <a:rPr lang="en-US" sz="2000" dirty="0" smtClean="0"/>
              <a:t>Allows the use of branches, enabling a team of programmers to work simultaneously on </a:t>
            </a:r>
            <a:r>
              <a:rPr lang="en-US" sz="2000" dirty="0" smtClean="0"/>
              <a:t>different aspects of the project and then merge their work into one.</a:t>
            </a:r>
            <a:endParaRPr lang="en-US" sz="2000" dirty="0" smtClean="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4</a:t>
            </a:fld>
            <a:endParaRPr lang="en-US" dirty="0"/>
          </a:p>
        </p:txBody>
      </p:sp>
      <p:sp>
        <p:nvSpPr>
          <p:cNvPr id="429060" name="Rectangle 4"/>
          <p:cNvSpPr>
            <a:spLocks noChangeArrowheads="1"/>
          </p:cNvSpPr>
          <p:nvPr/>
        </p:nvSpPr>
        <p:spPr bwMode="auto">
          <a:xfrm>
            <a:off x="323850" y="1147762"/>
            <a:ext cx="8496300" cy="5329238"/>
          </a:xfrm>
          <a:prstGeom prst="rect">
            <a:avLst/>
          </a:prstGeom>
        </p:spPr>
        <p:txBody>
          <a:bodyPr/>
          <a:lstStyle/>
          <a:p>
            <a:pPr marL="342900" indent="-342900" algn="r" eaLnBrk="0" hangingPunct="0">
              <a:lnSpc>
                <a:spcPts val="3800"/>
              </a:lnSpc>
              <a:spcBef>
                <a:spcPts val="600"/>
              </a:spcBef>
              <a:spcAft>
                <a:spcPts val="600"/>
              </a:spcAft>
              <a:buClr>
                <a:schemeClr val="tx1"/>
              </a:buClr>
              <a:buFont typeface="Wingdings 2" pitchFamily="18" charset="2"/>
            </a:pPr>
            <a:endParaRPr lang="en-US" sz="3200" b="1" dirty="0">
              <a:solidFill>
                <a:schemeClr val="accent5">
                  <a:lumMod val="20000"/>
                  <a:lumOff val="80000"/>
                </a:schemeClr>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339901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29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1447800" y="533400"/>
            <a:ext cx="6480175" cy="736600"/>
          </a:xfrm>
        </p:spPr>
        <p:txBody>
          <a:bodyPr/>
          <a:lstStyle/>
          <a:p>
            <a:pPr algn="ctr">
              <a:lnSpc>
                <a:spcPct val="110000"/>
              </a:lnSpc>
            </a:pPr>
            <a:r>
              <a:rPr lang="en-US" sz="4000" dirty="0" smtClean="0"/>
              <a:t>VCS Comparison</a:t>
            </a:r>
            <a:endParaRPr lang="bg-BG" sz="4000" dirty="0"/>
          </a:p>
        </p:txBody>
      </p:sp>
      <p:graphicFrame>
        <p:nvGraphicFramePr>
          <p:cNvPr id="2" name="Table 1"/>
          <p:cNvGraphicFramePr>
            <a:graphicFrameLocks noGrp="1"/>
          </p:cNvGraphicFramePr>
          <p:nvPr>
            <p:extLst>
              <p:ext uri="{D42A27DB-BD31-4B8C-83A1-F6EECF244321}">
                <p14:modId xmlns:p14="http://schemas.microsoft.com/office/powerpoint/2010/main" val="807932191"/>
              </p:ext>
            </p:extLst>
          </p:nvPr>
        </p:nvGraphicFramePr>
        <p:xfrm>
          <a:off x="381000" y="1752600"/>
          <a:ext cx="8382000" cy="3855720"/>
        </p:xfrm>
        <a:graphic>
          <a:graphicData uri="http://schemas.openxmlformats.org/drawingml/2006/table">
            <a:tbl>
              <a:tblPr firstRow="1" bandRow="1">
                <a:tableStyleId>{616DA210-FB5B-4158-B5E0-FEB733F419BA}</a:tableStyleId>
              </a:tblPr>
              <a:tblGrid>
                <a:gridCol w="2095500">
                  <a:extLst>
                    <a:ext uri="{9D8B030D-6E8A-4147-A177-3AD203B41FA5}">
                      <a16:colId xmlns:a16="http://schemas.microsoft.com/office/drawing/2014/main" val="2240120004"/>
                    </a:ext>
                  </a:extLst>
                </a:gridCol>
                <a:gridCol w="2095500">
                  <a:extLst>
                    <a:ext uri="{9D8B030D-6E8A-4147-A177-3AD203B41FA5}">
                      <a16:colId xmlns:a16="http://schemas.microsoft.com/office/drawing/2014/main" val="1387020102"/>
                    </a:ext>
                  </a:extLst>
                </a:gridCol>
                <a:gridCol w="2095500">
                  <a:extLst>
                    <a:ext uri="{9D8B030D-6E8A-4147-A177-3AD203B41FA5}">
                      <a16:colId xmlns:a16="http://schemas.microsoft.com/office/drawing/2014/main" val="500848871"/>
                    </a:ext>
                  </a:extLst>
                </a:gridCol>
                <a:gridCol w="2095500">
                  <a:extLst>
                    <a:ext uri="{9D8B030D-6E8A-4147-A177-3AD203B41FA5}">
                      <a16:colId xmlns:a16="http://schemas.microsoft.com/office/drawing/2014/main" val="1870832130"/>
                    </a:ext>
                  </a:extLst>
                </a:gridCol>
              </a:tblGrid>
              <a:tr h="370840">
                <a:tc>
                  <a:txBody>
                    <a:bodyPr/>
                    <a:lstStyle/>
                    <a:p>
                      <a:r>
                        <a:rPr lang="en-US" dirty="0" smtClean="0"/>
                        <a:t>Feature</a:t>
                      </a:r>
                      <a:endParaRPr lang="en-US" dirty="0"/>
                    </a:p>
                  </a:txBody>
                  <a:tcPr/>
                </a:tc>
                <a:tc>
                  <a:txBody>
                    <a:bodyPr/>
                    <a:lstStyle/>
                    <a:p>
                      <a:r>
                        <a:rPr lang="en-US" dirty="0" err="1" smtClean="0"/>
                        <a:t>Git</a:t>
                      </a:r>
                      <a:endParaRPr lang="en-US" dirty="0"/>
                    </a:p>
                  </a:txBody>
                  <a:tcPr/>
                </a:tc>
                <a:tc>
                  <a:txBody>
                    <a:bodyPr/>
                    <a:lstStyle/>
                    <a:p>
                      <a:r>
                        <a:rPr lang="en-US" dirty="0" smtClean="0"/>
                        <a:t>Mercurial</a:t>
                      </a:r>
                      <a:endParaRPr lang="en-US" dirty="0"/>
                    </a:p>
                  </a:txBody>
                  <a:tcPr/>
                </a:tc>
                <a:tc>
                  <a:txBody>
                    <a:bodyPr/>
                    <a:lstStyle/>
                    <a:p>
                      <a:r>
                        <a:rPr lang="en-US" dirty="0" smtClean="0"/>
                        <a:t>SVN</a:t>
                      </a:r>
                      <a:endParaRPr lang="en-US" dirty="0"/>
                    </a:p>
                  </a:txBody>
                  <a:tcPr/>
                </a:tc>
                <a:extLst>
                  <a:ext uri="{0D108BD9-81ED-4DB2-BD59-A6C34878D82A}">
                    <a16:rowId xmlns:a16="http://schemas.microsoft.com/office/drawing/2014/main" val="1120329162"/>
                  </a:ext>
                </a:extLst>
              </a:tr>
              <a:tr h="370840">
                <a:tc>
                  <a:txBody>
                    <a:bodyPr/>
                    <a:lstStyle/>
                    <a:p>
                      <a:r>
                        <a:rPr lang="en-US" dirty="0" smtClean="0"/>
                        <a:t>Type</a:t>
                      </a:r>
                      <a:endParaRPr lang="en-US" dirty="0"/>
                    </a:p>
                  </a:txBody>
                  <a:tcPr/>
                </a:tc>
                <a:tc>
                  <a:txBody>
                    <a:bodyPr/>
                    <a:lstStyle/>
                    <a:p>
                      <a:r>
                        <a:rPr lang="en-US" dirty="0" smtClean="0"/>
                        <a:t>Distributed</a:t>
                      </a:r>
                      <a:endParaRPr lang="en-US" dirty="0"/>
                    </a:p>
                  </a:txBody>
                  <a:tcPr/>
                </a:tc>
                <a:tc>
                  <a:txBody>
                    <a:bodyPr/>
                    <a:lstStyle/>
                    <a:p>
                      <a:r>
                        <a:rPr lang="en-US" dirty="0" smtClean="0"/>
                        <a:t>Distributed</a:t>
                      </a:r>
                      <a:endParaRPr lang="en-US" dirty="0"/>
                    </a:p>
                  </a:txBody>
                  <a:tcPr/>
                </a:tc>
                <a:tc>
                  <a:txBody>
                    <a:bodyPr/>
                    <a:lstStyle/>
                    <a:p>
                      <a:r>
                        <a:rPr lang="en-US" dirty="0" smtClean="0"/>
                        <a:t>Centralized</a:t>
                      </a:r>
                      <a:endParaRPr lang="en-US" dirty="0"/>
                    </a:p>
                  </a:txBody>
                  <a:tcPr/>
                </a:tc>
                <a:extLst>
                  <a:ext uri="{0D108BD9-81ED-4DB2-BD59-A6C34878D82A}">
                    <a16:rowId xmlns:a16="http://schemas.microsoft.com/office/drawing/2014/main" val="314193964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Requires</a:t>
                      </a:r>
                      <a:r>
                        <a:rPr lang="en-US" baseline="0" dirty="0" smtClean="0"/>
                        <a:t> Internet</a:t>
                      </a:r>
                      <a:endParaRPr lang="en-US" dirty="0" smtClean="0"/>
                    </a:p>
                    <a:p>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91618422"/>
                  </a:ext>
                </a:extLst>
              </a:tr>
              <a:tr h="370840">
                <a:tc>
                  <a:txBody>
                    <a:bodyPr/>
                    <a:lstStyle/>
                    <a:p>
                      <a:r>
                        <a:rPr lang="en-US" dirty="0" smtClean="0"/>
                        <a:t>Individual user</a:t>
                      </a:r>
                      <a:r>
                        <a:rPr lang="en-US" baseline="0" dirty="0" smtClean="0"/>
                        <a:t> privileges</a:t>
                      </a:r>
                      <a:endParaRPr lang="en-US" dirty="0"/>
                    </a:p>
                  </a:txBody>
                  <a:tcPr/>
                </a:tc>
                <a:tc>
                  <a:txBody>
                    <a:bodyPr/>
                    <a:lstStyle/>
                    <a:p>
                      <a:r>
                        <a:rPr lang="en-US" dirty="0" smtClean="0"/>
                        <a:t>High</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extLst>
                  <a:ext uri="{0D108BD9-81ED-4DB2-BD59-A6C34878D82A}">
                    <a16:rowId xmlns:a16="http://schemas.microsoft.com/office/drawing/2014/main" val="3412397500"/>
                  </a:ext>
                </a:extLst>
              </a:tr>
              <a:tr h="1366520">
                <a:tc>
                  <a:txBody>
                    <a:bodyPr/>
                    <a:lstStyle/>
                    <a:p>
                      <a:r>
                        <a:rPr lang="en-US" dirty="0" smtClean="0"/>
                        <a:t>Branch Management</a:t>
                      </a:r>
                      <a:endParaRPr lang="en-US" dirty="0"/>
                    </a:p>
                  </a:txBody>
                  <a:tcPr/>
                </a:tc>
                <a:tc>
                  <a:txBody>
                    <a:bodyPr/>
                    <a:lstStyle/>
                    <a:p>
                      <a:r>
                        <a:rPr lang="en-US" dirty="0" smtClean="0"/>
                        <a:t>Branches</a:t>
                      </a:r>
                      <a:r>
                        <a:rPr lang="en-US" baseline="0" dirty="0" smtClean="0"/>
                        <a:t> can be easily created and deleted</a:t>
                      </a:r>
                      <a:endParaRPr lang="en-US" dirty="0"/>
                    </a:p>
                  </a:txBody>
                  <a:tcPr/>
                </a:tc>
                <a:tc>
                  <a:txBody>
                    <a:bodyPr/>
                    <a:lstStyle/>
                    <a:p>
                      <a:r>
                        <a:rPr lang="en-US" dirty="0" smtClean="0"/>
                        <a:t>Branches can be easily created but cannot</a:t>
                      </a:r>
                      <a:r>
                        <a:rPr lang="en-US" baseline="0" dirty="0" smtClean="0"/>
                        <a:t> be deleted</a:t>
                      </a:r>
                      <a:endParaRPr lang="en-US" dirty="0"/>
                    </a:p>
                  </a:txBody>
                  <a:tcPr/>
                </a:tc>
                <a:tc>
                  <a:txBody>
                    <a:bodyPr/>
                    <a:lstStyle/>
                    <a:p>
                      <a:r>
                        <a:rPr lang="en-US" dirty="0" smtClean="0"/>
                        <a:t>Can cause problems if directories in branches are renamed</a:t>
                      </a:r>
                      <a:endParaRPr lang="en-US" dirty="0"/>
                    </a:p>
                  </a:txBody>
                  <a:tcPr/>
                </a:tc>
                <a:extLst>
                  <a:ext uri="{0D108BD9-81ED-4DB2-BD59-A6C34878D82A}">
                    <a16:rowId xmlns:a16="http://schemas.microsoft.com/office/drawing/2014/main" val="1403403092"/>
                  </a:ext>
                </a:extLst>
              </a:tr>
              <a:tr h="370840">
                <a:tc>
                  <a:txBody>
                    <a:bodyPr/>
                    <a:lstStyle/>
                    <a:p>
                      <a:r>
                        <a:rPr lang="en-US" dirty="0" smtClean="0"/>
                        <a:t>Security</a:t>
                      </a:r>
                    </a:p>
                  </a:txBody>
                  <a:tcPr/>
                </a:tc>
                <a:tc>
                  <a:txBody>
                    <a:bodyPr/>
                    <a:lstStyle/>
                    <a:p>
                      <a:r>
                        <a:rPr lang="en-US" dirty="0" smtClean="0"/>
                        <a:t>Low</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extLst>
                  <a:ext uri="{0D108BD9-81ED-4DB2-BD59-A6C34878D82A}">
                    <a16:rowId xmlns:a16="http://schemas.microsoft.com/office/drawing/2014/main" val="2783325756"/>
                  </a:ext>
                </a:extLst>
              </a:tr>
            </a:tbl>
          </a:graphicData>
        </a:graphic>
      </p:graphicFrame>
    </p:spTree>
    <p:extLst>
      <p:ext uri="{BB962C8B-B14F-4D97-AF65-F5344CB8AC3E}">
        <p14:creationId xmlns:p14="http://schemas.microsoft.com/office/powerpoint/2010/main" val="175291018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smtClean="0"/>
              <a:t>How to get </a:t>
            </a:r>
            <a:r>
              <a:rPr lang="en-US" dirty="0" err="1" smtClean="0"/>
              <a:t>Git</a:t>
            </a:r>
            <a:r>
              <a:rPr lang="en-US" dirty="0" smtClean="0"/>
              <a:t>?</a:t>
            </a:r>
            <a:endParaRPr lang="bg-BG"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6</a:t>
            </a:fld>
            <a:endParaRPr lang="en-US" dirty="0"/>
          </a:p>
        </p:txBody>
      </p:sp>
      <p:sp>
        <p:nvSpPr>
          <p:cNvPr id="429060" name="Rectangle 4"/>
          <p:cNvSpPr>
            <a:spLocks noChangeArrowheads="1"/>
          </p:cNvSpPr>
          <p:nvPr/>
        </p:nvSpPr>
        <p:spPr bwMode="auto">
          <a:xfrm>
            <a:off x="323850" y="1147762"/>
            <a:ext cx="8496300" cy="5329238"/>
          </a:xfrm>
          <a:prstGeom prst="rect">
            <a:avLst/>
          </a:prstGeom>
        </p:spPr>
        <p:txBody>
          <a:bodyPr/>
          <a:lstStyle/>
          <a:p>
            <a:pPr marL="342900" indent="-342900" algn="r" eaLnBrk="0" hangingPunct="0">
              <a:lnSpc>
                <a:spcPts val="3800"/>
              </a:lnSpc>
              <a:spcBef>
                <a:spcPts val="600"/>
              </a:spcBef>
              <a:spcAft>
                <a:spcPts val="600"/>
              </a:spcAft>
              <a:buClr>
                <a:schemeClr val="tx1"/>
              </a:buClr>
              <a:buFont typeface="Wingdings 2" pitchFamily="18" charset="2"/>
            </a:pPr>
            <a:endParaRPr lang="en-US" sz="3200" b="1" dirty="0">
              <a:solidFill>
                <a:schemeClr val="accent5">
                  <a:lumMod val="20000"/>
                  <a:lumOff val="80000"/>
                </a:schemeClr>
              </a:solidFill>
              <a:effectLst>
                <a:outerShdw blurRad="38100" dist="38100" dir="2700000" algn="tl">
                  <a:srgbClr val="000000">
                    <a:alpha val="43137"/>
                  </a:srgbClr>
                </a:outerShdw>
              </a:effectLst>
              <a:latin typeface="+mn-lt"/>
            </a:endParaRPr>
          </a:p>
        </p:txBody>
      </p:sp>
      <p:sp>
        <p:nvSpPr>
          <p:cNvPr id="2" name="TextBox 1"/>
          <p:cNvSpPr txBox="1"/>
          <p:nvPr/>
        </p:nvSpPr>
        <p:spPr>
          <a:xfrm>
            <a:off x="809997" y="2218110"/>
            <a:ext cx="5943600" cy="1631216"/>
          </a:xfrm>
          <a:prstGeom prst="rect">
            <a:avLst/>
          </a:prstGeom>
          <a:noFill/>
        </p:spPr>
        <p:txBody>
          <a:bodyPr wrap="square" rtlCol="0">
            <a:spAutoFit/>
          </a:bodyPr>
          <a:lstStyle/>
          <a:p>
            <a:r>
              <a:rPr lang="en-US" dirty="0" smtClean="0"/>
              <a:t>To use </a:t>
            </a:r>
            <a:r>
              <a:rPr lang="en-US" dirty="0" err="1" smtClean="0"/>
              <a:t>Git</a:t>
            </a:r>
            <a:r>
              <a:rPr lang="en-US" dirty="0" smtClean="0"/>
              <a:t> on Windows you have </a:t>
            </a:r>
            <a:r>
              <a:rPr lang="en-US" dirty="0"/>
              <a:t>to download it from here : </a:t>
            </a:r>
            <a:endParaRPr lang="en-US" dirty="0" smtClean="0"/>
          </a:p>
          <a:p>
            <a:r>
              <a:rPr lang="en-US" dirty="0" smtClean="0">
                <a:hlinkClick r:id="rId3"/>
              </a:rPr>
              <a:t>https</a:t>
            </a:r>
            <a:r>
              <a:rPr lang="en-US" dirty="0">
                <a:hlinkClick r:id="rId3"/>
              </a:rPr>
              <a:t>://</a:t>
            </a:r>
            <a:r>
              <a:rPr lang="en-US" dirty="0" smtClean="0">
                <a:hlinkClick r:id="rId3"/>
              </a:rPr>
              <a:t>git-scm.com/downloads</a:t>
            </a:r>
            <a:endParaRPr lang="en-US" dirty="0" smtClean="0"/>
          </a:p>
          <a:p>
            <a:r>
              <a:rPr lang="en-US" dirty="0" smtClean="0"/>
              <a:t>And then install it through the install wizard</a:t>
            </a:r>
            <a:endParaRPr lang="en-US" dirty="0"/>
          </a:p>
        </p:txBody>
      </p:sp>
    </p:spTree>
    <p:extLst>
      <p:ext uri="{BB962C8B-B14F-4D97-AF65-F5344CB8AC3E}">
        <p14:creationId xmlns:p14="http://schemas.microsoft.com/office/powerpoint/2010/main" val="474390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29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0" hangingPunct="0"/>
            <a:r>
              <a:rPr lang="en-US" dirty="0" err="1" smtClean="0">
                <a:effectLst>
                  <a:outerShdw blurRad="38100" dist="38100" dir="2700000" algn="tl">
                    <a:srgbClr val="000000">
                      <a:alpha val="43137"/>
                    </a:srgbClr>
                  </a:outerShdw>
                  <a:reflection blurRad="12700" stA="20000" endPos="50000" dist="12700" dir="5400000" sy="-100000" algn="bl" rotWithShape="0"/>
                </a:effectLst>
              </a:rPr>
              <a:t>Git</a:t>
            </a:r>
            <a:r>
              <a:rPr lang="en-US" dirty="0" smtClean="0">
                <a:effectLst>
                  <a:outerShdw blurRad="38100" dist="38100" dir="2700000" algn="tl">
                    <a:srgbClr val="000000">
                      <a:alpha val="43137"/>
                    </a:srgbClr>
                  </a:outerShdw>
                  <a:reflection blurRad="12700" stA="20000" endPos="50000" dist="12700" dir="5400000" sy="-100000" algn="bl" rotWithShape="0"/>
                </a:effectLst>
              </a:rPr>
              <a:t> Basic Commands</a:t>
            </a:r>
            <a:endParaRPr lang="en-US" dirty="0">
              <a:effectLst>
                <a:outerShdw blurRad="38100" dist="38100" dir="2700000" algn="tl">
                  <a:srgbClr val="000000">
                    <a:alpha val="43137"/>
                  </a:srgbClr>
                </a:outerShdw>
                <a:reflection blurRad="12700" stA="20000" endPos="50000" dist="12700" dir="5400000" sy="-100000" algn="bl" rotWithShape="0"/>
              </a:effectLst>
            </a:endParaRPr>
          </a:p>
        </p:txBody>
      </p:sp>
      <p:sp>
        <p:nvSpPr>
          <p:cNvPr id="6" name="Text Placeholder 5"/>
          <p:cNvSpPr>
            <a:spLocks noGrp="1"/>
          </p:cNvSpPr>
          <p:nvPr>
            <p:ph type="body" sz="quarter" idx="10"/>
          </p:nvPr>
        </p:nvSpPr>
        <p:spPr>
          <a:xfrm>
            <a:off x="762000" y="1308152"/>
            <a:ext cx="7696200" cy="4955203"/>
          </a:xfrm>
        </p:spPr>
        <p:txBody>
          <a:bodyPr/>
          <a:lstStyle/>
          <a:p>
            <a:r>
              <a:rPr lang="en-US" sz="2200" noProof="1" smtClean="0">
                <a:solidFill>
                  <a:srgbClr val="FFC000"/>
                </a:solidFill>
              </a:rPr>
              <a:t>git init </a:t>
            </a:r>
            <a:r>
              <a:rPr lang="en-US" sz="2200" noProof="1" smtClean="0"/>
              <a:t>– create .git folder with all git system files</a:t>
            </a:r>
          </a:p>
          <a:p>
            <a:endParaRPr lang="en-US" sz="2200" noProof="1" smtClean="0"/>
          </a:p>
          <a:p>
            <a:r>
              <a:rPr lang="en-US" sz="2200" noProof="1">
                <a:solidFill>
                  <a:srgbClr val="FFC000"/>
                </a:solidFill>
              </a:rPr>
              <a:t>git add &lt;filename&gt; </a:t>
            </a:r>
            <a:r>
              <a:rPr lang="en-US" sz="2200" noProof="1"/>
              <a:t>- tell git to include the file in the git repository. (git add . – adds every file in the directyry)</a:t>
            </a:r>
          </a:p>
          <a:p>
            <a:endParaRPr lang="en-US" sz="2200" noProof="1"/>
          </a:p>
          <a:p>
            <a:r>
              <a:rPr lang="en-US" sz="2200" noProof="1">
                <a:solidFill>
                  <a:srgbClr val="FFC000"/>
                </a:solidFill>
              </a:rPr>
              <a:t>git commit –m “Some message explaining the change” </a:t>
            </a:r>
            <a:r>
              <a:rPr lang="en-US" sz="2200" noProof="1"/>
              <a:t>– tell git to commit the changes in your local repository</a:t>
            </a:r>
          </a:p>
          <a:p>
            <a:endParaRPr lang="en-US" sz="2200" noProof="1"/>
          </a:p>
          <a:p>
            <a:r>
              <a:rPr lang="en-US" sz="2200" noProof="1">
                <a:solidFill>
                  <a:srgbClr val="FFC000"/>
                </a:solidFill>
              </a:rPr>
              <a:t>git push</a:t>
            </a:r>
            <a:r>
              <a:rPr lang="en-US" sz="2200" noProof="1"/>
              <a:t> – push the local changes to the repository in </a:t>
            </a:r>
            <a:r>
              <a:rPr lang="en-US" sz="2200" noProof="1"/>
              <a:t>the </a:t>
            </a:r>
            <a:r>
              <a:rPr lang="en-US" sz="2200" noProof="1" smtClean="0"/>
              <a:t>cloud</a:t>
            </a:r>
            <a:endParaRPr lang="en-US" sz="2200" noProof="1"/>
          </a:p>
        </p:txBody>
      </p:sp>
      <p:sp>
        <p:nvSpPr>
          <p:cNvPr id="10" name="Slide Number Placeholder 3"/>
          <p:cNvSpPr>
            <a:spLocks noGrp="1"/>
          </p:cNvSpPr>
          <p:nvPr>
            <p:ph type="sldNum" sz="quarter" idx="11"/>
          </p:nvPr>
        </p:nvSpPr>
        <p:spPr>
          <a:xfrm>
            <a:off x="8610600" y="6553200"/>
            <a:ext cx="457200" cy="261610"/>
          </a:xfrm>
          <a:noFill/>
          <a:ln>
            <a:noFill/>
          </a:ln>
        </p:spPr>
        <p:txBody>
          <a:bodyPr anchor="ctr" anchorCtr="0"/>
          <a:lstStyle/>
          <a:p>
            <a:pPr algn="r">
              <a:spcBef>
                <a:spcPct val="0"/>
              </a:spcBef>
              <a:defRPr/>
            </a:pPr>
            <a:fld id="{58452FF4-89E3-4D1B-9927-2DBDC00E58D7}" type="slidenum">
              <a:rPr lang="en-US" sz="1100">
                <a:solidFill>
                  <a:srgbClr val="EBFFC2"/>
                </a:solidFill>
                <a:latin typeface="Corbel" pitchFamily="34" charset="0"/>
                <a:cs typeface="+mn-cs"/>
              </a:rPr>
              <a:pPr algn="r">
                <a:spcBef>
                  <a:spcPct val="0"/>
                </a:spcBef>
                <a:defRPr/>
              </a:pPr>
              <a:t>7</a:t>
            </a:fld>
            <a:endParaRPr lang="en-US" sz="1100" dirty="0">
              <a:solidFill>
                <a:srgbClr val="EBFFC2"/>
              </a:solidFill>
              <a:latin typeface="Corbel" pitchFamily="34" charset="0"/>
              <a:cs typeface="+mn-cs"/>
            </a:endParaRPr>
          </a:p>
        </p:txBody>
      </p:sp>
    </p:spTree>
    <p:extLst>
      <p:ext uri="{BB962C8B-B14F-4D97-AF65-F5344CB8AC3E}">
        <p14:creationId xmlns:p14="http://schemas.microsoft.com/office/powerpoint/2010/main" val="2299648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0" hangingPunct="0"/>
            <a:r>
              <a:rPr lang="en-US" dirty="0" err="1" smtClean="0">
                <a:effectLst>
                  <a:outerShdw blurRad="38100" dist="38100" dir="2700000" algn="tl">
                    <a:srgbClr val="000000">
                      <a:alpha val="43137"/>
                    </a:srgbClr>
                  </a:outerShdw>
                  <a:reflection blurRad="12700" stA="20000" endPos="50000" dist="12700" dir="5400000" sy="-100000" algn="bl" rotWithShape="0"/>
                </a:effectLst>
              </a:rPr>
              <a:t>Git</a:t>
            </a:r>
            <a:r>
              <a:rPr lang="en-US" dirty="0" smtClean="0">
                <a:effectLst>
                  <a:outerShdw blurRad="38100" dist="38100" dir="2700000" algn="tl">
                    <a:srgbClr val="000000">
                      <a:alpha val="43137"/>
                    </a:srgbClr>
                  </a:outerShdw>
                  <a:reflection blurRad="12700" stA="20000" endPos="50000" dist="12700" dir="5400000" sy="-100000" algn="bl" rotWithShape="0"/>
                </a:effectLst>
              </a:rPr>
              <a:t> Basic Commands</a:t>
            </a:r>
            <a:endParaRPr lang="en-US" dirty="0">
              <a:effectLst>
                <a:outerShdw blurRad="38100" dist="38100" dir="2700000" algn="tl">
                  <a:srgbClr val="000000">
                    <a:alpha val="43137"/>
                  </a:srgbClr>
                </a:outerShdw>
                <a:reflection blurRad="12700" stA="20000" endPos="50000" dist="12700" dir="5400000" sy="-100000" algn="bl" rotWithShape="0"/>
              </a:effectLst>
            </a:endParaRPr>
          </a:p>
        </p:txBody>
      </p:sp>
      <p:sp>
        <p:nvSpPr>
          <p:cNvPr id="6" name="Text Placeholder 5"/>
          <p:cNvSpPr>
            <a:spLocks noGrp="1"/>
          </p:cNvSpPr>
          <p:nvPr>
            <p:ph type="body" sz="quarter" idx="10"/>
          </p:nvPr>
        </p:nvSpPr>
        <p:spPr>
          <a:xfrm>
            <a:off x="762000" y="2400760"/>
            <a:ext cx="7696200" cy="2769989"/>
          </a:xfrm>
        </p:spPr>
        <p:txBody>
          <a:bodyPr/>
          <a:lstStyle/>
          <a:p>
            <a:r>
              <a:rPr lang="en-US" sz="2200" noProof="1" smtClean="0">
                <a:solidFill>
                  <a:srgbClr val="FFC000"/>
                </a:solidFill>
              </a:rPr>
              <a:t>git clone &lt;url&gt; </a:t>
            </a:r>
            <a:r>
              <a:rPr lang="en-US" sz="2200" noProof="1" smtClean="0"/>
              <a:t>- clone an existing repository from the internet.</a:t>
            </a:r>
          </a:p>
          <a:p>
            <a:endParaRPr lang="en-US" sz="2200" noProof="1" smtClean="0"/>
          </a:p>
          <a:p>
            <a:r>
              <a:rPr lang="en-US" sz="2200" noProof="1">
                <a:solidFill>
                  <a:srgbClr val="FFC000"/>
                </a:solidFill>
              </a:rPr>
              <a:t>git status </a:t>
            </a:r>
            <a:r>
              <a:rPr lang="en-US" sz="2200" noProof="1"/>
              <a:t>- tell git to check the directory for any issues and report back the status</a:t>
            </a:r>
          </a:p>
          <a:p>
            <a:endParaRPr lang="en-US" sz="2200" noProof="1" smtClean="0"/>
          </a:p>
          <a:p>
            <a:endParaRPr lang="en-US" sz="2200" noProof="1"/>
          </a:p>
        </p:txBody>
      </p:sp>
      <p:sp>
        <p:nvSpPr>
          <p:cNvPr id="10" name="Slide Number Placeholder 3"/>
          <p:cNvSpPr>
            <a:spLocks noGrp="1"/>
          </p:cNvSpPr>
          <p:nvPr>
            <p:ph type="sldNum" sz="quarter" idx="11"/>
          </p:nvPr>
        </p:nvSpPr>
        <p:spPr>
          <a:xfrm>
            <a:off x="8610600" y="6553200"/>
            <a:ext cx="457200" cy="261610"/>
          </a:xfrm>
          <a:noFill/>
          <a:ln>
            <a:noFill/>
          </a:ln>
        </p:spPr>
        <p:txBody>
          <a:bodyPr anchor="ctr" anchorCtr="0"/>
          <a:lstStyle/>
          <a:p>
            <a:pPr algn="r">
              <a:spcBef>
                <a:spcPct val="0"/>
              </a:spcBef>
              <a:defRPr/>
            </a:pPr>
            <a:fld id="{58452FF4-89E3-4D1B-9927-2DBDC00E58D7}" type="slidenum">
              <a:rPr lang="en-US" sz="1100">
                <a:solidFill>
                  <a:srgbClr val="EBFFC2"/>
                </a:solidFill>
                <a:latin typeface="Corbel" pitchFamily="34" charset="0"/>
                <a:cs typeface="+mn-cs"/>
              </a:rPr>
              <a:pPr algn="r">
                <a:spcBef>
                  <a:spcPct val="0"/>
                </a:spcBef>
                <a:defRPr/>
              </a:pPr>
              <a:t>8</a:t>
            </a:fld>
            <a:endParaRPr lang="en-US" sz="1100" dirty="0">
              <a:solidFill>
                <a:srgbClr val="EBFFC2"/>
              </a:solidFill>
              <a:latin typeface="Corbel" pitchFamily="34" charset="0"/>
              <a:cs typeface="+mn-cs"/>
            </a:endParaRPr>
          </a:p>
        </p:txBody>
      </p:sp>
    </p:spTree>
    <p:extLst>
      <p:ext uri="{BB962C8B-B14F-4D97-AF65-F5344CB8AC3E}">
        <p14:creationId xmlns:p14="http://schemas.microsoft.com/office/powerpoint/2010/main" val="943987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0" hangingPunct="0"/>
            <a:r>
              <a:rPr lang="en-US" dirty="0" smtClean="0">
                <a:effectLst>
                  <a:outerShdw blurRad="38100" dist="38100" dir="2700000" algn="tl">
                    <a:srgbClr val="000000">
                      <a:alpha val="43137"/>
                    </a:srgbClr>
                  </a:outerShdw>
                  <a:reflection blurRad="12700" stA="20000" endPos="50000" dist="12700" dir="5400000" sy="-100000" algn="bl" rotWithShape="0"/>
                </a:effectLst>
              </a:rPr>
              <a:t>Further Reading</a:t>
            </a:r>
            <a:endParaRPr lang="en-US" dirty="0">
              <a:effectLst>
                <a:outerShdw blurRad="38100" dist="38100" dir="2700000" algn="tl">
                  <a:srgbClr val="000000">
                    <a:alpha val="43137"/>
                  </a:srgbClr>
                </a:outerShdw>
                <a:reflection blurRad="12700" stA="20000" endPos="50000" dist="12700" dir="5400000" sy="-100000" algn="bl" rotWithShape="0"/>
              </a:effectLst>
            </a:endParaRPr>
          </a:p>
        </p:txBody>
      </p:sp>
      <p:sp>
        <p:nvSpPr>
          <p:cNvPr id="10" name="Slide Number Placeholder 3"/>
          <p:cNvSpPr>
            <a:spLocks noGrp="1"/>
          </p:cNvSpPr>
          <p:nvPr>
            <p:ph type="sldNum" sz="quarter" idx="11"/>
          </p:nvPr>
        </p:nvSpPr>
        <p:spPr>
          <a:xfrm>
            <a:off x="8610600" y="6553200"/>
            <a:ext cx="457200" cy="261610"/>
          </a:xfrm>
          <a:noFill/>
          <a:ln>
            <a:noFill/>
          </a:ln>
        </p:spPr>
        <p:txBody>
          <a:bodyPr anchor="ctr" anchorCtr="0"/>
          <a:lstStyle/>
          <a:p>
            <a:pPr algn="r">
              <a:spcBef>
                <a:spcPct val="0"/>
              </a:spcBef>
              <a:defRPr/>
            </a:pPr>
            <a:fld id="{58452FF4-89E3-4D1B-9927-2DBDC00E58D7}" type="slidenum">
              <a:rPr lang="en-US" sz="1100">
                <a:solidFill>
                  <a:srgbClr val="EBFFC2"/>
                </a:solidFill>
                <a:latin typeface="Corbel" pitchFamily="34" charset="0"/>
                <a:cs typeface="+mn-cs"/>
              </a:rPr>
              <a:pPr algn="r">
                <a:spcBef>
                  <a:spcPct val="0"/>
                </a:spcBef>
                <a:defRPr/>
              </a:pPr>
              <a:t>9</a:t>
            </a:fld>
            <a:endParaRPr lang="en-US" sz="1100" dirty="0">
              <a:solidFill>
                <a:srgbClr val="EBFFC2"/>
              </a:solidFill>
              <a:latin typeface="Corbel" pitchFamily="34" charset="0"/>
              <a:cs typeface="+mn-cs"/>
            </a:endParaRPr>
          </a:p>
        </p:txBody>
      </p:sp>
      <p:sp>
        <p:nvSpPr>
          <p:cNvPr id="3" name="TextBox 2"/>
          <p:cNvSpPr txBox="1"/>
          <p:nvPr/>
        </p:nvSpPr>
        <p:spPr>
          <a:xfrm>
            <a:off x="1066800" y="1586678"/>
            <a:ext cx="7315200" cy="4324261"/>
          </a:xfrm>
          <a:prstGeom prst="rect">
            <a:avLst/>
          </a:prstGeom>
          <a:noFill/>
        </p:spPr>
        <p:txBody>
          <a:bodyPr wrap="square" rtlCol="0">
            <a:spAutoFit/>
          </a:bodyPr>
          <a:lstStyle/>
          <a:p>
            <a:r>
              <a:rPr lang="en-US" dirty="0" smtClean="0"/>
              <a:t>In Bulgarian:</a:t>
            </a:r>
          </a:p>
          <a:p>
            <a:r>
              <a:rPr lang="en-US" dirty="0">
                <a:hlinkClick r:id="rId2"/>
              </a:rPr>
              <a:t>https://bg.wikipedia.org/wiki/Git_(%D1%81%D0%BE%D1%84%D1%82%D1%83%D0%B5%D1%80</a:t>
            </a:r>
            <a:r>
              <a:rPr lang="en-US" dirty="0" smtClean="0">
                <a:hlinkClick r:id="rId2"/>
              </a:rPr>
              <a:t>)</a:t>
            </a:r>
            <a:endParaRPr lang="en-US" dirty="0" smtClean="0"/>
          </a:p>
          <a:p>
            <a:r>
              <a:rPr lang="en-US" dirty="0">
                <a:hlinkClick r:id="rId3"/>
              </a:rPr>
              <a:t>https://</a:t>
            </a:r>
            <a:r>
              <a:rPr lang="en-US" dirty="0" smtClean="0">
                <a:hlinkClick r:id="rId3"/>
              </a:rPr>
              <a:t>blog.superhosting.bg/meet-git.html</a:t>
            </a:r>
            <a:endParaRPr lang="en-US" dirty="0" smtClean="0"/>
          </a:p>
          <a:p>
            <a:endParaRPr lang="bg-BG" dirty="0" smtClean="0"/>
          </a:p>
          <a:p>
            <a:endParaRPr lang="bg-BG" dirty="0"/>
          </a:p>
          <a:p>
            <a:r>
              <a:rPr lang="en-US" dirty="0" smtClean="0"/>
              <a:t>In English:</a:t>
            </a:r>
          </a:p>
          <a:p>
            <a:r>
              <a:rPr lang="en-US" dirty="0">
                <a:hlinkClick r:id="rId4"/>
              </a:rPr>
              <a:t>https://deveo.com/git-vs-mercurial</a:t>
            </a:r>
            <a:r>
              <a:rPr lang="en-US" dirty="0" smtClean="0">
                <a:hlinkClick r:id="rId4"/>
              </a:rPr>
              <a:t>/</a:t>
            </a:r>
            <a:endParaRPr lang="en-US" dirty="0" smtClean="0"/>
          </a:p>
          <a:p>
            <a:r>
              <a:rPr lang="en-US" dirty="0">
                <a:hlinkClick r:id="rId5"/>
              </a:rPr>
              <a:t>https://deveo.com/git-vs-svn</a:t>
            </a:r>
            <a:r>
              <a:rPr lang="en-US" dirty="0" smtClean="0">
                <a:hlinkClick r:id="rId5"/>
              </a:rPr>
              <a:t>/</a:t>
            </a:r>
            <a:endParaRPr lang="en-US" dirty="0" smtClean="0"/>
          </a:p>
          <a:p>
            <a:r>
              <a:rPr lang="en-US" dirty="0"/>
              <a:t>https://stackoverflow.com/questions/871/why-is-git-better-than-subversion</a:t>
            </a:r>
          </a:p>
        </p:txBody>
      </p:sp>
    </p:spTree>
    <p:extLst>
      <p:ext uri="{BB962C8B-B14F-4D97-AF65-F5344CB8AC3E}">
        <p14:creationId xmlns:p14="http://schemas.microsoft.com/office/powerpoint/2010/main" val="1332381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5571</TotalTime>
  <Words>482</Words>
  <Application>Microsoft Office PowerPoint</Application>
  <PresentationFormat>On-screen Show (4:3)</PresentationFormat>
  <Paragraphs>87</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Cambria</vt:lpstr>
      <vt:lpstr>Century Gothic</vt:lpstr>
      <vt:lpstr>Consolas</vt:lpstr>
      <vt:lpstr>Corbel</vt:lpstr>
      <vt:lpstr>Trebuchet MS</vt:lpstr>
      <vt:lpstr>Wingdings 2</vt:lpstr>
      <vt:lpstr>Quotable</vt:lpstr>
      <vt:lpstr>Intro To Version Control Systems</vt:lpstr>
      <vt:lpstr>Table of Contents</vt:lpstr>
      <vt:lpstr>What is Version Control?</vt:lpstr>
      <vt:lpstr>Why is VCS useful?</vt:lpstr>
      <vt:lpstr>VCS Comparison</vt:lpstr>
      <vt:lpstr>How to get Git?</vt:lpstr>
      <vt:lpstr>Git Basic Commands</vt:lpstr>
      <vt:lpstr>Git Basic Commands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Nikolay-Akktis</dc:creator>
  <cp:lastModifiedBy>Hristo-Akktis</cp:lastModifiedBy>
  <cp:revision>615</cp:revision>
  <dcterms:created xsi:type="dcterms:W3CDTF">2007-12-08T16:03:35Z</dcterms:created>
  <dcterms:modified xsi:type="dcterms:W3CDTF">2017-07-29T10:24:43Z</dcterms:modified>
</cp:coreProperties>
</file>