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70" r:id="rId9"/>
    <p:sldId id="266" r:id="rId10"/>
    <p:sldId id="269" r:id="rId11"/>
    <p:sldId id="260" r:id="rId12"/>
    <p:sldId id="271" r:id="rId13"/>
    <p:sldId id="272" r:id="rId14"/>
    <p:sldId id="273" r:id="rId15"/>
    <p:sldId id="274" r:id="rId16"/>
    <p:sldId id="277" r:id="rId17"/>
    <p:sldId id="261" r:id="rId18"/>
    <p:sldId id="262" r:id="rId19"/>
    <p:sldId id="26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Niken </a:t>
            </a:r>
            <a:r>
              <a:rPr lang="en-US" dirty="0" err="1"/>
              <a:t>Larasati</a:t>
            </a:r>
            <a:r>
              <a:rPr lang="en-US" dirty="0"/>
              <a:t> </a:t>
            </a:r>
            <a:r>
              <a:rPr lang="en-US" dirty="0" err="1"/>
              <a:t>Winasih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501583" y="856449"/>
            <a:ext cx="4140834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by Age Group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919019" y="1520173"/>
            <a:ext cx="2507226" cy="314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 all </a:t>
            </a:r>
            <a:r>
              <a:rPr lang="en-US" sz="1100" b="1" dirty="0">
                <a:highlight>
                  <a:srgbClr val="FFFF00"/>
                </a:highlight>
              </a:rPr>
              <a:t>age categories the largest wealth segments of customers are classified with Age group 40 (40-49)</a:t>
            </a:r>
          </a:p>
          <a:p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The </a:t>
            </a:r>
            <a:r>
              <a:rPr lang="en-US" sz="1100" b="1" dirty="0">
                <a:highlight>
                  <a:srgbClr val="FFFF00"/>
                </a:highlight>
              </a:rPr>
              <a:t>next category are classified with age 50 (50-59)</a:t>
            </a:r>
          </a:p>
          <a:p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 </a:t>
            </a:r>
            <a:r>
              <a:rPr lang="en-US" sz="1100" b="1" dirty="0">
                <a:highlight>
                  <a:srgbClr val="FFFF00"/>
                </a:highlight>
              </a:rPr>
              <a:t>the third category are classified with age group 30 (30-39)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64172-5FD8-2DED-A090-90E2F12A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7" y="1438244"/>
            <a:ext cx="5596007" cy="33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2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223337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</a:t>
            </a:r>
            <a:r>
              <a:rPr lang="en-US" dirty="0" err="1"/>
              <a:t>Analys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01965"/>
            <a:ext cx="3000291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RFM analysis is used to determine which customers a </a:t>
            </a:r>
            <a:r>
              <a:rPr lang="en-US" sz="1400" dirty="0" err="1"/>
              <a:t>bussines</a:t>
            </a:r>
            <a:r>
              <a:rPr lang="en-US" sz="1400" dirty="0"/>
              <a:t> should target to increase value or revenue.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305DE421-1A4C-3549-445E-1B293591EFDD}"/>
              </a:ext>
            </a:extLst>
          </p:cNvPr>
          <p:cNvSpPr/>
          <p:nvPr/>
        </p:nvSpPr>
        <p:spPr>
          <a:xfrm>
            <a:off x="205025" y="2970903"/>
            <a:ext cx="2921633" cy="165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RFM (</a:t>
            </a:r>
            <a:r>
              <a:rPr lang="en-US" sz="1400" dirty="0" err="1"/>
              <a:t>Recency,Frequency</a:t>
            </a:r>
            <a:r>
              <a:rPr lang="en-US" sz="1400" dirty="0"/>
              <a:t>, Monetary) model shows customers that have displayed high levels </a:t>
            </a:r>
            <a:r>
              <a:rPr lang="en-US" sz="1400" dirty="0" err="1"/>
              <a:t>engangement</a:t>
            </a:r>
            <a:r>
              <a:rPr lang="en-US" sz="1400" dirty="0"/>
              <a:t> with the </a:t>
            </a:r>
            <a:r>
              <a:rPr lang="en-US" sz="1400" dirty="0" err="1"/>
              <a:t>bussines</a:t>
            </a:r>
            <a:r>
              <a:rPr lang="en-US" sz="1400" dirty="0"/>
              <a:t> in three categories mentioned. </a:t>
            </a: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C432A-8A61-F710-1BA7-38E66E9E8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73" y="1333598"/>
            <a:ext cx="5403452" cy="30569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517883" y="811714"/>
            <a:ext cx="3683182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level classification 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2F1A0-81BF-4487-7E71-B8F6891B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" y="1049502"/>
            <a:ext cx="5358021" cy="3217705"/>
          </a:xfrm>
          <a:prstGeom prst="rect">
            <a:avLst/>
          </a:prstGeom>
        </p:spPr>
      </p:pic>
      <p:sp>
        <p:nvSpPr>
          <p:cNvPr id="2" name="Shape 91">
            <a:extLst>
              <a:ext uri="{FF2B5EF4-FFF2-40B4-BE49-F238E27FC236}">
                <a16:creationId xmlns:a16="http://schemas.microsoft.com/office/drawing/2014/main" id="{E2831CFE-1ECA-BF59-6E67-AE60BFE3A085}"/>
              </a:ext>
            </a:extLst>
          </p:cNvPr>
          <p:cNvSpPr/>
          <p:nvPr/>
        </p:nvSpPr>
        <p:spPr>
          <a:xfrm>
            <a:off x="501446" y="4496184"/>
            <a:ext cx="5016437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The highest customer level is golden with </a:t>
            </a:r>
            <a:r>
              <a:rPr lang="en-US" sz="1100" b="1" dirty="0" err="1"/>
              <a:t>rasio</a:t>
            </a:r>
            <a:r>
              <a:rPr lang="en-US" sz="1100" b="1" dirty="0"/>
              <a:t> 62%</a:t>
            </a:r>
            <a:endParaRPr sz="11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60DBF-2157-8575-AF28-2422C580CFC2}"/>
              </a:ext>
            </a:extLst>
          </p:cNvPr>
          <p:cNvSpPr/>
          <p:nvPr/>
        </p:nvSpPr>
        <p:spPr>
          <a:xfrm>
            <a:off x="6868978" y="3015589"/>
            <a:ext cx="1232802" cy="830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Silver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$11012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242 days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3676</a:t>
            </a:r>
            <a:endParaRPr kumimoji="0" lang="en-ID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46E1B-8AC2-30D2-40F4-341DD3765C61}"/>
              </a:ext>
            </a:extLst>
          </p:cNvPr>
          <p:cNvSpPr/>
          <p:nvPr/>
        </p:nvSpPr>
        <p:spPr>
          <a:xfrm>
            <a:off x="5564296" y="3015590"/>
            <a:ext cx="1197550" cy="830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Platinum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$8549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85 days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4919 </a:t>
            </a:r>
            <a:endParaRPr kumimoji="0" lang="en-ID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50EA-9D38-4A37-BACE-D69C32CC4B38}"/>
              </a:ext>
            </a:extLst>
          </p:cNvPr>
          <p:cNvSpPr/>
          <p:nvPr/>
        </p:nvSpPr>
        <p:spPr>
          <a:xfrm>
            <a:off x="5564297" y="4023628"/>
            <a:ext cx="1197549" cy="830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Golden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$4720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103 days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4960</a:t>
            </a:r>
            <a:endParaRPr kumimoji="0" lang="en-ID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AFE16-CBCF-985C-37AB-1AF6D8D0AD7A}"/>
              </a:ext>
            </a:extLst>
          </p:cNvPr>
          <p:cNvSpPr/>
          <p:nvPr/>
        </p:nvSpPr>
        <p:spPr>
          <a:xfrm>
            <a:off x="6868979" y="4008245"/>
            <a:ext cx="1232802" cy="830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Bronze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$6118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287 days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6248 </a:t>
            </a:r>
            <a:endParaRPr kumimoji="0" lang="en-ID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4C3AB4-9CA9-8125-76C9-2578D355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96" y="1291844"/>
            <a:ext cx="314368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36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467898" y="828310"/>
            <a:ext cx="439501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Level by Wealth Segment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E2831CFE-1ECA-BF59-6E67-AE60BFE3A085}"/>
              </a:ext>
            </a:extLst>
          </p:cNvPr>
          <p:cNvSpPr/>
          <p:nvPr/>
        </p:nvSpPr>
        <p:spPr>
          <a:xfrm>
            <a:off x="6346590" y="1886119"/>
            <a:ext cx="2592385" cy="309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The customer level ‘Bronze’ has wealth segment in mass customer with </a:t>
            </a:r>
            <a:r>
              <a:rPr lang="en-US" sz="1100" b="1" dirty="0" err="1"/>
              <a:t>rasio</a:t>
            </a:r>
            <a:r>
              <a:rPr lang="en-US" sz="1100" b="1" dirty="0"/>
              <a:t> 15,7%</a:t>
            </a:r>
          </a:p>
          <a:p>
            <a:endParaRPr lang="en-US" sz="1100" b="1" dirty="0"/>
          </a:p>
          <a:p>
            <a:r>
              <a:rPr lang="en-US" sz="1100" b="1" dirty="0"/>
              <a:t>in second, wealth segment Mass costumer in platinum level of customer with </a:t>
            </a:r>
            <a:r>
              <a:rPr lang="en-US" sz="1100" b="1" dirty="0" err="1"/>
              <a:t>rasio</a:t>
            </a:r>
            <a:r>
              <a:rPr lang="en-US" sz="1100" b="1" dirty="0"/>
              <a:t> 12,5%</a:t>
            </a:r>
          </a:p>
          <a:p>
            <a:endParaRPr lang="en-US" sz="1100" b="1" dirty="0"/>
          </a:p>
          <a:p>
            <a:r>
              <a:rPr lang="en-US" sz="1100" b="1" dirty="0"/>
              <a:t>The most highest wealth segment in each customer level is Mass customer.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10EB7-98CF-3244-AF18-45CC2415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442456"/>
            <a:ext cx="6056670" cy="35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899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087329" y="852149"/>
            <a:ext cx="3313471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Level by State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E2831CFE-1ECA-BF59-6E67-AE60BFE3A085}"/>
              </a:ext>
            </a:extLst>
          </p:cNvPr>
          <p:cNvSpPr/>
          <p:nvPr/>
        </p:nvSpPr>
        <p:spPr>
          <a:xfrm>
            <a:off x="6479459" y="1664844"/>
            <a:ext cx="2163098" cy="367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NSW has a highest Bronze customer level with </a:t>
            </a:r>
            <a:r>
              <a:rPr lang="en-US" sz="1100" b="1" dirty="0" err="1"/>
              <a:t>rasio</a:t>
            </a:r>
            <a:r>
              <a:rPr lang="en-US" sz="1100" b="1" dirty="0"/>
              <a:t> 16,7%</a:t>
            </a:r>
          </a:p>
          <a:p>
            <a:r>
              <a:rPr lang="en-US" sz="1100" b="1" dirty="0"/>
              <a:t>And the platinum with 13,4% , Golden 13,4 % and Silver 9,8%</a:t>
            </a:r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Then the lowest customer level in QLD with Bronze 6,7%, Platinum 5,3%, Golden 5,4% and Silver 4.0%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B3EB4-C9F7-040C-F866-ABA5C171E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" r="3548"/>
          <a:stretch/>
        </p:blipFill>
        <p:spPr>
          <a:xfrm>
            <a:off x="108156" y="1395927"/>
            <a:ext cx="6154992" cy="36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80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880853" y="852149"/>
            <a:ext cx="3598606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Level by Age Group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E2831CFE-1ECA-BF59-6E67-AE60BFE3A085}"/>
              </a:ext>
            </a:extLst>
          </p:cNvPr>
          <p:cNvSpPr/>
          <p:nvPr/>
        </p:nvSpPr>
        <p:spPr>
          <a:xfrm>
            <a:off x="6322391" y="2017794"/>
            <a:ext cx="2290667" cy="231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The Age group with the highest customer level Platinum, Bronze, Silver is 40 (40-49)</a:t>
            </a:r>
          </a:p>
          <a:p>
            <a:endParaRPr lang="en-US" sz="1100" b="1" dirty="0"/>
          </a:p>
          <a:p>
            <a:r>
              <a:rPr lang="en-US" sz="1100" b="1" dirty="0"/>
              <a:t>And the Age group who has the lowest customer level is 60+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9464-454E-FAD1-B6A6-ED453CC8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483941"/>
            <a:ext cx="5949969" cy="33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15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869778" y="762240"/>
            <a:ext cx="3598606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Level by Gender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E2831CFE-1ECA-BF59-6E67-AE60BFE3A085}"/>
              </a:ext>
            </a:extLst>
          </p:cNvPr>
          <p:cNvSpPr/>
          <p:nvPr/>
        </p:nvSpPr>
        <p:spPr>
          <a:xfrm>
            <a:off x="2951059" y="4607508"/>
            <a:ext cx="3258281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Female has the highest of customer level. </a:t>
            </a:r>
            <a:endParaRPr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BCD2-78DE-7A9F-CE97-C9973C38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78" y="1130062"/>
            <a:ext cx="5327561" cy="34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131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294B50-C512-41F5-42B9-E85A735B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98120"/>
              </p:ext>
            </p:extLst>
          </p:nvPr>
        </p:nvGraphicFramePr>
        <p:xfrm>
          <a:off x="1" y="820526"/>
          <a:ext cx="9144000" cy="432297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56347">
                  <a:extLst>
                    <a:ext uri="{9D8B030D-6E8A-4147-A177-3AD203B41FA5}">
                      <a16:colId xmlns:a16="http://schemas.microsoft.com/office/drawing/2014/main" val="943007065"/>
                    </a:ext>
                  </a:extLst>
                </a:gridCol>
                <a:gridCol w="1745846">
                  <a:extLst>
                    <a:ext uri="{9D8B030D-6E8A-4147-A177-3AD203B41FA5}">
                      <a16:colId xmlns:a16="http://schemas.microsoft.com/office/drawing/2014/main" val="107610343"/>
                    </a:ext>
                  </a:extLst>
                </a:gridCol>
                <a:gridCol w="2900516">
                  <a:extLst>
                    <a:ext uri="{9D8B030D-6E8A-4147-A177-3AD203B41FA5}">
                      <a16:colId xmlns:a16="http://schemas.microsoft.com/office/drawing/2014/main" val="1645022519"/>
                    </a:ext>
                  </a:extLst>
                </a:gridCol>
                <a:gridCol w="3441291">
                  <a:extLst>
                    <a:ext uri="{9D8B030D-6E8A-4147-A177-3AD203B41FA5}">
                      <a16:colId xmlns:a16="http://schemas.microsoft.com/office/drawing/2014/main" val="951771426"/>
                    </a:ext>
                  </a:extLst>
                </a:gridCol>
              </a:tblGrid>
              <a:tr h="514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Rank 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Customer Level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43665"/>
                  </a:ext>
                </a:extLst>
              </a:tr>
              <a:tr h="8864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Platinum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Customers who bought most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recently,most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often, and spent a good mount.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Offer loyalty program or recommend related product to upsell them and help them become loyal customer.</a:t>
                      </a:r>
                    </a:p>
                    <a:p>
                      <a:pPr algn="ctr"/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70375"/>
                  </a:ext>
                </a:extLst>
              </a:tr>
              <a:tr h="8864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Golden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Customer who purchase quite often, spent a few mount but not frequent shoppers 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 building relationships with these customers by providing onboarding support and special offers to increase their visits.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50307"/>
                  </a:ext>
                </a:extLst>
              </a:tr>
              <a:tr h="952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Silver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Customers who purchase often, and spent a big mount but not recently.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Send them personalized reactivation campaign to reconnect and offer renewals and help product to encourage another purchase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7427"/>
                  </a:ext>
                </a:extLst>
              </a:tr>
              <a:tr h="10834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Bronze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Customers who purchase with spent a good mount, quite frequent but have not been visiting recently. 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Bring them back with relevant promotions, and run surveys to find out what went wrong and avoid losing them to a competitor.</a:t>
                      </a:r>
                    </a:p>
                    <a:p>
                      <a:pPr algn="ctr"/>
                      <a:endParaRPr lang="en-ID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593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D" dirty="0"/>
              <a:t>https://clevertap.com/blog/rfm-analysis/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366950" y="1025459"/>
            <a:ext cx="804993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Customer To target from Dataset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482389" y="1701957"/>
            <a:ext cx="3482475" cy="31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Outline: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Sprocket Central Pty</a:t>
            </a:r>
            <a:r>
              <a:rPr lang="en-US" sz="1200" b="1" dirty="0"/>
              <a:t> </a:t>
            </a:r>
            <a:r>
              <a:rPr lang="en-US" sz="1200" dirty="0"/>
              <a:t>Ltd is company specializes in bikes and cycling accessories with high quality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Their marketing looking to boost marketing and </a:t>
            </a:r>
            <a:r>
              <a:rPr lang="en-US" sz="1200" dirty="0" err="1"/>
              <a:t>bussines</a:t>
            </a:r>
            <a:r>
              <a:rPr lang="en-US" sz="1200" dirty="0"/>
              <a:t> sales by analyzing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three dataset for </a:t>
            </a:r>
            <a:r>
              <a:rPr lang="en-US" sz="1200" dirty="0" err="1"/>
              <a:t>analizing</a:t>
            </a:r>
            <a:r>
              <a:rPr lang="en-US" sz="1200" dirty="0"/>
              <a:t> and get insight recommend customer that should sprocket central should target to drive higher value for company.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DA44FA9B-73B0-ACD1-9371-C357917F6C5D}"/>
              </a:ext>
            </a:extLst>
          </p:cNvPr>
          <p:cNvSpPr/>
          <p:nvPr/>
        </p:nvSpPr>
        <p:spPr>
          <a:xfrm>
            <a:off x="4912218" y="1746720"/>
            <a:ext cx="3612599" cy="211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Content of data analysis: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Gender and Age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Wealth segmentation by Age and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own car graphic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Job industry graphic by Age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Wealth segmentation by Age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RFM analysis and customer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6F973D87-64DD-C305-3F53-A505253957AE}"/>
              </a:ext>
            </a:extLst>
          </p:cNvPr>
          <p:cNvSpPr/>
          <p:nvPr/>
        </p:nvSpPr>
        <p:spPr>
          <a:xfrm>
            <a:off x="5386623" y="4335398"/>
            <a:ext cx="3482475" cy="5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50" dirty="0"/>
              <a:t>*</a:t>
            </a:r>
            <a:r>
              <a:rPr lang="en-US" sz="1050" b="1" dirty="0"/>
              <a:t>This will be done with data exploration, model development and interpretation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</a:t>
            </a:r>
            <a:r>
              <a:rPr lang="en-US" dirty="0" err="1"/>
              <a:t>Assesment</a:t>
            </a:r>
            <a:r>
              <a:rPr lang="en-US" dirty="0"/>
              <a:t> and Clean-Up The Data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995071" y="1661965"/>
            <a:ext cx="2689767" cy="376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Standard Data Quality Dimensions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Accuracy</a:t>
            </a:r>
            <a:r>
              <a:rPr lang="en-US" sz="1100" dirty="0"/>
              <a:t> : correct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Completeness</a:t>
            </a:r>
            <a:r>
              <a:rPr lang="en-US" sz="1100" dirty="0"/>
              <a:t> : Data fields with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Consistency</a:t>
            </a:r>
            <a:r>
              <a:rPr lang="en-US" sz="1100" dirty="0"/>
              <a:t> : Values free from contradiction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Currency</a:t>
            </a:r>
            <a:r>
              <a:rPr lang="en-US" sz="1100" dirty="0"/>
              <a:t> : values up to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Relevancy</a:t>
            </a:r>
            <a:r>
              <a:rPr lang="en-US" sz="1100" dirty="0"/>
              <a:t> : data items with value meta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Validity</a:t>
            </a:r>
            <a:r>
              <a:rPr lang="en-US" sz="1100" dirty="0"/>
              <a:t> : data containing allowable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Uniqueness</a:t>
            </a:r>
            <a:r>
              <a:rPr lang="en-US" sz="1100" dirty="0"/>
              <a:t> : Records that are duplicated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B42E6-4279-8FA1-AA44-9D8AFFF0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2" y="2065563"/>
            <a:ext cx="5076465" cy="2643237"/>
          </a:xfrm>
          <a:prstGeom prst="rect">
            <a:avLst/>
          </a:prstGeom>
        </p:spPr>
      </p:pic>
      <p:sp>
        <p:nvSpPr>
          <p:cNvPr id="4" name="Shape 82">
            <a:extLst>
              <a:ext uri="{FF2B5EF4-FFF2-40B4-BE49-F238E27FC236}">
                <a16:creationId xmlns:a16="http://schemas.microsoft.com/office/drawing/2014/main" id="{1D23B6DA-1080-7867-BF96-EBCCB2F5EEF0}"/>
              </a:ext>
            </a:extLst>
          </p:cNvPr>
          <p:cNvSpPr/>
          <p:nvPr/>
        </p:nvSpPr>
        <p:spPr>
          <a:xfrm>
            <a:off x="358742" y="1681901"/>
            <a:ext cx="19125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Summary table : </a:t>
            </a:r>
            <a:endParaRPr sz="1200" b="1" dirty="0"/>
          </a:p>
        </p:txBody>
      </p:sp>
      <p:sp>
        <p:nvSpPr>
          <p:cNvPr id="5" name="Shape 82">
            <a:extLst>
              <a:ext uri="{FF2B5EF4-FFF2-40B4-BE49-F238E27FC236}">
                <a16:creationId xmlns:a16="http://schemas.microsoft.com/office/drawing/2014/main" id="{3C6D0963-78C9-E652-58F9-4FEDCA43DA90}"/>
              </a:ext>
            </a:extLst>
          </p:cNvPr>
          <p:cNvSpPr/>
          <p:nvPr/>
        </p:nvSpPr>
        <p:spPr>
          <a:xfrm>
            <a:off x="358741" y="4687695"/>
            <a:ext cx="3251233" cy="35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00" b="1" dirty="0"/>
              <a:t>*An in depth analysis has been sent via email</a:t>
            </a:r>
            <a:endParaRPr sz="10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16535" y="870314"/>
            <a:ext cx="462979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Gender and Age Graphic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Shape 82">
            <a:extLst>
              <a:ext uri="{FF2B5EF4-FFF2-40B4-BE49-F238E27FC236}">
                <a16:creationId xmlns:a16="http://schemas.microsoft.com/office/drawing/2014/main" id="{3C6D0963-78C9-E652-58F9-4FEDCA43DA90}"/>
              </a:ext>
            </a:extLst>
          </p:cNvPr>
          <p:cNvSpPr/>
          <p:nvPr/>
        </p:nvSpPr>
        <p:spPr>
          <a:xfrm>
            <a:off x="205025" y="4162629"/>
            <a:ext cx="3721647" cy="35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00" b="1" dirty="0"/>
              <a:t>The most customers are female with percentage 51% </a:t>
            </a:r>
            <a:endParaRPr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223E9-A597-13D4-C3BE-A31DDFB8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4" y="1453398"/>
            <a:ext cx="2919721" cy="2644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08A4C-57A0-244E-32BF-F62EE157C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5" r="5548"/>
          <a:stretch/>
        </p:blipFill>
        <p:spPr>
          <a:xfrm>
            <a:off x="4746331" y="833650"/>
            <a:ext cx="4198625" cy="2810267"/>
          </a:xfrm>
          <a:prstGeom prst="rect">
            <a:avLst/>
          </a:prstGeom>
        </p:spPr>
      </p:pic>
      <p:sp>
        <p:nvSpPr>
          <p:cNvPr id="11" name="Shape 82">
            <a:extLst>
              <a:ext uri="{FF2B5EF4-FFF2-40B4-BE49-F238E27FC236}">
                <a16:creationId xmlns:a16="http://schemas.microsoft.com/office/drawing/2014/main" id="{687A9B11-44B4-9251-B271-44CA04758D10}"/>
              </a:ext>
            </a:extLst>
          </p:cNvPr>
          <p:cNvSpPr/>
          <p:nvPr/>
        </p:nvSpPr>
        <p:spPr>
          <a:xfrm>
            <a:off x="7539227" y="3810433"/>
            <a:ext cx="1302482" cy="52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00" b="1" dirty="0"/>
              <a:t>The mean of Age customers are 46</a:t>
            </a:r>
            <a:endParaRPr sz="1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BEED18-02B2-D088-A1A5-3616FE2C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19" y="3644449"/>
            <a:ext cx="184810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75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855405" y="901064"/>
            <a:ext cx="791521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Wealth Segment Graphic by Gender and State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3F5E0-855F-4C5E-C0BD-7D581783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0" y="1526004"/>
            <a:ext cx="4304268" cy="2632252"/>
          </a:xfrm>
          <a:prstGeom prst="rect">
            <a:avLst/>
          </a:prstGeom>
        </p:spPr>
      </p:pic>
      <p:sp>
        <p:nvSpPr>
          <p:cNvPr id="10" name="Shape 82">
            <a:extLst>
              <a:ext uri="{FF2B5EF4-FFF2-40B4-BE49-F238E27FC236}">
                <a16:creationId xmlns:a16="http://schemas.microsoft.com/office/drawing/2014/main" id="{D04588AA-25BA-F4CD-9C9E-6C6E311532A2}"/>
              </a:ext>
            </a:extLst>
          </p:cNvPr>
          <p:cNvSpPr/>
          <p:nvPr/>
        </p:nvSpPr>
        <p:spPr>
          <a:xfrm>
            <a:off x="474373" y="4242436"/>
            <a:ext cx="3360208" cy="74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The most wealth segment is mass costumer.</a:t>
            </a:r>
          </a:p>
          <a:p>
            <a:pPr marL="171450" indent="-171450">
              <a:buFontTx/>
              <a:buChar char="-"/>
            </a:pPr>
            <a:endParaRPr lang="en-US" sz="1050" b="1" dirty="0"/>
          </a:p>
          <a:p>
            <a:endParaRPr sz="11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3748A1-D6C3-9B5C-8E07-EAB5CE87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9" y="1611137"/>
            <a:ext cx="4305285" cy="2461985"/>
          </a:xfrm>
          <a:prstGeom prst="rect">
            <a:avLst/>
          </a:prstGeom>
        </p:spPr>
      </p:pic>
      <p:sp>
        <p:nvSpPr>
          <p:cNvPr id="13" name="Shape 82">
            <a:extLst>
              <a:ext uri="{FF2B5EF4-FFF2-40B4-BE49-F238E27FC236}">
                <a16:creationId xmlns:a16="http://schemas.microsoft.com/office/drawing/2014/main" id="{606CD0AD-E8D9-E2C6-BBA2-B16590BB35ED}"/>
              </a:ext>
            </a:extLst>
          </p:cNvPr>
          <p:cNvSpPr/>
          <p:nvPr/>
        </p:nvSpPr>
        <p:spPr>
          <a:xfrm>
            <a:off x="4937876" y="4131981"/>
            <a:ext cx="3832747" cy="94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/>
              <a:t>The most state with wealth segment mass costumer is NSW / New South Wales</a:t>
            </a:r>
          </a:p>
          <a:p>
            <a:pPr marL="171450" indent="-171450">
              <a:buFontTx/>
              <a:buChar char="-"/>
            </a:pPr>
            <a:endParaRPr lang="en-US" sz="1050" b="1" dirty="0"/>
          </a:p>
          <a:p>
            <a:endParaRPr sz="1100" b="1" dirty="0"/>
          </a:p>
        </p:txBody>
      </p:sp>
    </p:spTree>
    <p:extLst>
      <p:ext uri="{BB962C8B-B14F-4D97-AF65-F5344CB8AC3E}">
        <p14:creationId xmlns:p14="http://schemas.microsoft.com/office/powerpoint/2010/main" val="32697704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970766" y="805496"/>
            <a:ext cx="503411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Owns Car Graphic by State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D04588AA-25BA-F4CD-9C9E-6C6E311532A2}"/>
              </a:ext>
            </a:extLst>
          </p:cNvPr>
          <p:cNvSpPr/>
          <p:nvPr/>
        </p:nvSpPr>
        <p:spPr>
          <a:xfrm>
            <a:off x="466181" y="4404852"/>
            <a:ext cx="4021644" cy="35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7A58-4A78-8EA5-3EC9-ED38730A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r="5183"/>
          <a:stretch/>
        </p:blipFill>
        <p:spPr>
          <a:xfrm>
            <a:off x="164970" y="1555223"/>
            <a:ext cx="5511733" cy="3359330"/>
          </a:xfrm>
          <a:prstGeom prst="rect">
            <a:avLst/>
          </a:prstGeom>
        </p:spPr>
      </p:pic>
      <p:sp>
        <p:nvSpPr>
          <p:cNvPr id="7" name="Shape 82">
            <a:extLst>
              <a:ext uri="{FF2B5EF4-FFF2-40B4-BE49-F238E27FC236}">
                <a16:creationId xmlns:a16="http://schemas.microsoft.com/office/drawing/2014/main" id="{06ED43A8-38E9-07DF-4DFF-828C1C03A3B4}"/>
              </a:ext>
            </a:extLst>
          </p:cNvPr>
          <p:cNvSpPr/>
          <p:nvPr/>
        </p:nvSpPr>
        <p:spPr>
          <a:xfrm>
            <a:off x="5775852" y="1522425"/>
            <a:ext cx="2857122" cy="3146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The most state which have customer with t</a:t>
            </a:r>
            <a:r>
              <a:rPr lang="en-US" sz="1050" b="1" dirty="0">
                <a:highlight>
                  <a:srgbClr val="FFFF00"/>
                </a:highlight>
              </a:rPr>
              <a:t>he most owns car are NSW</a:t>
            </a:r>
            <a:r>
              <a:rPr lang="en-US" sz="1050" b="1" dirty="0"/>
              <a:t> or New south Wales with </a:t>
            </a:r>
            <a:r>
              <a:rPr lang="en-US" sz="1050" b="1" dirty="0" err="1"/>
              <a:t>rasio</a:t>
            </a:r>
            <a:r>
              <a:rPr lang="en-US" sz="1050" b="1" dirty="0"/>
              <a:t> 27.5 %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highlight>
                  <a:srgbClr val="FFFF00"/>
                </a:highlight>
              </a:rPr>
              <a:t>But NSW also has the largest amount of people who do not own </a:t>
            </a:r>
            <a:r>
              <a:rPr lang="en-US" sz="1050" b="1" dirty="0"/>
              <a:t>car, but NSW seems to have a higher number from which data was collected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 </a:t>
            </a:r>
            <a:r>
              <a:rPr lang="en-US" sz="1050" b="1" dirty="0">
                <a:highlight>
                  <a:srgbClr val="FFFF00"/>
                </a:highlight>
              </a:rPr>
              <a:t>QLD is also quiet split evenly</a:t>
            </a:r>
            <a:r>
              <a:rPr lang="en-US" sz="1050" b="1" dirty="0"/>
              <a:t>. But both numbers are significantly lower than NSW.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highlight>
                  <a:srgbClr val="FFFF00"/>
                </a:highlight>
              </a:rPr>
              <a:t>VIC has a relatively little high number of customers that don’t own car </a:t>
            </a:r>
            <a:r>
              <a:rPr lang="en-US" sz="105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9966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65005" y="901064"/>
            <a:ext cx="730561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Owns Car Graphic by State and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7E2B6-1CAF-8B97-A393-883B98DF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478655"/>
            <a:ext cx="5186640" cy="3311469"/>
          </a:xfrm>
          <a:prstGeom prst="rect">
            <a:avLst/>
          </a:prstGeom>
        </p:spPr>
      </p:pic>
      <p:sp>
        <p:nvSpPr>
          <p:cNvPr id="7" name="Shape 82">
            <a:extLst>
              <a:ext uri="{FF2B5EF4-FFF2-40B4-BE49-F238E27FC236}">
                <a16:creationId xmlns:a16="http://schemas.microsoft.com/office/drawing/2014/main" id="{06ED43A8-38E9-07DF-4DFF-828C1C03A3B4}"/>
              </a:ext>
            </a:extLst>
          </p:cNvPr>
          <p:cNvSpPr/>
          <p:nvPr/>
        </p:nvSpPr>
        <p:spPr>
          <a:xfrm>
            <a:off x="5314460" y="1710309"/>
            <a:ext cx="3038418" cy="184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50" b="1" dirty="0"/>
              <a:t>The most gender who have customer with the most owns car are Female with </a:t>
            </a:r>
            <a:r>
              <a:rPr lang="en-US" sz="1050" b="1" dirty="0" err="1"/>
              <a:t>rasio</a:t>
            </a:r>
            <a:r>
              <a:rPr lang="en-US" sz="1050" b="1" dirty="0"/>
              <a:t> 26,1 % </a:t>
            </a:r>
          </a:p>
          <a:p>
            <a:endParaRPr lang="en-US" sz="1050" b="1" dirty="0"/>
          </a:p>
          <a:p>
            <a:r>
              <a:rPr lang="en-US" sz="1050" b="1" dirty="0">
                <a:highlight>
                  <a:srgbClr val="FFFF00"/>
                </a:highlight>
              </a:rPr>
              <a:t>But female also has the largest amount of people who do not own car. </a:t>
            </a:r>
          </a:p>
          <a:p>
            <a:endParaRPr lang="en-US" sz="1050" b="1" dirty="0">
              <a:highlight>
                <a:srgbClr val="FFFF00"/>
              </a:highlight>
            </a:endParaRPr>
          </a:p>
          <a:p>
            <a:endParaRPr lang="en-US" sz="1050" b="1" dirty="0">
              <a:highlight>
                <a:srgbClr val="FFFF00"/>
              </a:highlight>
            </a:endParaRPr>
          </a:p>
          <a:p>
            <a:r>
              <a:rPr lang="en-US" sz="1050" b="1" dirty="0">
                <a:highlight>
                  <a:srgbClr val="FFFF00"/>
                </a:highlight>
              </a:rPr>
              <a:t>Male mostly do not own car</a:t>
            </a:r>
          </a:p>
        </p:txBody>
      </p:sp>
    </p:spTree>
    <p:extLst>
      <p:ext uri="{BB962C8B-B14F-4D97-AF65-F5344CB8AC3E}">
        <p14:creationId xmlns:p14="http://schemas.microsoft.com/office/powerpoint/2010/main" val="15634335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838632" y="804471"/>
            <a:ext cx="5919021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job industry by Age Group Graphic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9E3EA-A175-C0DC-554B-6E07F213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" y="1534007"/>
            <a:ext cx="6204042" cy="3255048"/>
          </a:xfrm>
          <a:prstGeom prst="rect">
            <a:avLst/>
          </a:prstGeom>
        </p:spPr>
      </p:pic>
      <p:sp>
        <p:nvSpPr>
          <p:cNvPr id="7" name="Shape 82">
            <a:extLst>
              <a:ext uri="{FF2B5EF4-FFF2-40B4-BE49-F238E27FC236}">
                <a16:creationId xmlns:a16="http://schemas.microsoft.com/office/drawing/2014/main" id="{A5867400-1EAF-2B72-66B9-71CE88FA8EF7}"/>
              </a:ext>
            </a:extLst>
          </p:cNvPr>
          <p:cNvSpPr/>
          <p:nvPr/>
        </p:nvSpPr>
        <p:spPr>
          <a:xfrm>
            <a:off x="6243485" y="1674309"/>
            <a:ext cx="2733367" cy="314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 all age categories</a:t>
            </a:r>
            <a:r>
              <a:rPr lang="en-US" sz="1100" b="1" dirty="0">
                <a:highlight>
                  <a:srgbClr val="FFFF00"/>
                </a:highlight>
              </a:rPr>
              <a:t> the largest Job Industry of customers are classified Manufacturing with Age group 40 (40-49)</a:t>
            </a:r>
          </a:p>
          <a:p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highlight>
                  <a:srgbClr val="FFFF00"/>
                </a:highlight>
              </a:rPr>
              <a:t>The next category are classified Financial Services with age 40 (40-49)</a:t>
            </a:r>
          </a:p>
          <a:p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highlight>
                  <a:srgbClr val="FFFF00"/>
                </a:highlight>
              </a:rPr>
              <a:t> the third category are classified with age group 30 (30-39)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786478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1508</Words>
  <Application>Microsoft Office PowerPoint</Application>
  <PresentationFormat>On-screen Show (16:9)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niken laras</cp:lastModifiedBy>
  <cp:revision>42</cp:revision>
  <dcterms:modified xsi:type="dcterms:W3CDTF">2023-02-18T10:43:24Z</dcterms:modified>
</cp:coreProperties>
</file>