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1" r:id="rId4"/>
    <p:sldId id="263" r:id="rId5"/>
    <p:sldId id="262" r:id="rId6"/>
    <p:sldId id="266" r:id="rId7"/>
    <p:sldId id="265" r:id="rId8"/>
    <p:sldId id="293" r:id="rId9"/>
    <p:sldId id="267" r:id="rId10"/>
    <p:sldId id="269" r:id="rId11"/>
    <p:sldId id="271" r:id="rId12"/>
    <p:sldId id="296" r:id="rId13"/>
    <p:sldId id="294" r:id="rId14"/>
    <p:sldId id="289" r:id="rId15"/>
    <p:sldId id="290" r:id="rId16"/>
    <p:sldId id="273" r:id="rId17"/>
    <p:sldId id="272" r:id="rId18"/>
    <p:sldId id="283" r:id="rId19"/>
    <p:sldId id="284" r:id="rId20"/>
    <p:sldId id="295" r:id="rId21"/>
    <p:sldId id="285" r:id="rId22"/>
    <p:sldId id="287" r:id="rId23"/>
    <p:sldId id="291" r:id="rId24"/>
    <p:sldId id="286" r:id="rId25"/>
    <p:sldId id="292" r:id="rId26"/>
    <p:sldId id="279" r:id="rId27"/>
    <p:sldId id="288" r:id="rId28"/>
    <p:sldId id="280"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4/29/2017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archive.ics.uci.edu/ml/datasets/Communities+and+Crime+Unnormalized"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 y="1295400"/>
            <a:ext cx="9135835" cy="3293209"/>
          </a:xfrm>
          <a:prstGeom prst="rect">
            <a:avLst/>
          </a:prstGeom>
          <a:ln w="9525">
            <a:noFill/>
            <a:miter lim="800000"/>
            <a:headEnd/>
            <a:tailEnd/>
          </a:ln>
          <a:effectLst/>
        </p:spPr>
        <p:style>
          <a:lnRef idx="0">
            <a:scrgbClr r="0" g="0" b="0"/>
          </a:lnRef>
          <a:fillRef idx="1001">
            <a:schemeClr val="lt1"/>
          </a:fillRef>
          <a:effectRef idx="0">
            <a:scrgbClr r="0" g="0" b="0"/>
          </a:effectRef>
          <a:fontRef idx="major"/>
        </p:style>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6000" u="sng" dirty="0">
                <a:solidFill>
                  <a:srgbClr val="002060"/>
                </a:solidFill>
              </a:rPr>
              <a:t>Predictive Policing</a:t>
            </a:r>
            <a:endParaRPr lang="en-US" sz="6000" dirty="0">
              <a:solidFill>
                <a:srgbClr val="002060"/>
              </a:solidFill>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3600" b="1" i="0" u="none" strike="noStrike" normalizeH="0" baseline="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innerShdw blurRad="63500" dist="50800">
                  <a:prstClr val="black">
                    <a:alpha val="50000"/>
                  </a:prstClr>
                </a:innerShdw>
              </a:effectLst>
              <a:latin typeface="Calibri" pitchFamily="34" charset="0"/>
              <a:ea typeface="Times New Roman" pitchFamily="18" charset="0"/>
              <a:cs typeface="Vani" pitchFamily="34" charset="0"/>
            </a:endParaRPr>
          </a:p>
          <a:p>
            <a:pPr algn="ctr" fontAlgn="base">
              <a:spcBef>
                <a:spcPct val="0"/>
              </a:spcBef>
              <a:spcAft>
                <a:spcPct val="0"/>
              </a:spcAft>
            </a:pPr>
            <a:r>
              <a:rPr lang="en-US" sz="2800" dirty="0">
                <a:solidFill>
                  <a:srgbClr val="0070C0"/>
                </a:solidFill>
              </a:rPr>
              <a:t>A study on </a:t>
            </a:r>
            <a:r>
              <a:rPr lang="en-US" sz="2800" dirty="0" smtClean="0">
                <a:solidFill>
                  <a:srgbClr val="0070C0"/>
                </a:solidFill>
              </a:rPr>
              <a:t>Classification </a:t>
            </a:r>
            <a:r>
              <a:rPr lang="en-US" sz="2800" dirty="0">
                <a:solidFill>
                  <a:srgbClr val="0070C0"/>
                </a:solidFill>
              </a:rPr>
              <a:t>Algorithms to </a:t>
            </a:r>
            <a:br>
              <a:rPr lang="en-US" sz="2800" dirty="0">
                <a:solidFill>
                  <a:srgbClr val="0070C0"/>
                </a:solidFill>
              </a:rPr>
            </a:br>
            <a:r>
              <a:rPr lang="en-US" sz="2800" dirty="0">
                <a:solidFill>
                  <a:srgbClr val="0070C0"/>
                </a:solidFill>
              </a:rPr>
              <a:t>Predict Crime Status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i="0" u="none" strike="noStrike" normalizeH="0" baseline="0" dirty="0" smtClean="0">
              <a:solidFill>
                <a:schemeClr val="accent1">
                  <a:lumMod val="75000"/>
                </a:schemeClr>
              </a:solidFill>
              <a:latin typeface="Calibri" pitchFamily="34" charset="0"/>
              <a:ea typeface="Times New Roman" pitchFamily="18" charset="0"/>
              <a:cs typeface="Van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i="0" u="none" strike="noStrike" normalizeH="0" baseline="0" dirty="0" smtClean="0">
                <a:solidFill>
                  <a:schemeClr val="accent1">
                    <a:lumMod val="75000"/>
                  </a:schemeClr>
                </a:solidFill>
                <a:latin typeface="Calibri" pitchFamily="34" charset="0"/>
                <a:ea typeface="Times New Roman" pitchFamily="18" charset="0"/>
                <a:cs typeface="Vani" pitchFamily="34" charset="0"/>
              </a:rPr>
              <a:t>Project : Semester</a:t>
            </a:r>
            <a:r>
              <a:rPr kumimoji="0" lang="en-US" sz="2800" i="0" u="none" strike="noStrike" normalizeH="0" dirty="0" smtClean="0">
                <a:solidFill>
                  <a:schemeClr val="accent1">
                    <a:lumMod val="75000"/>
                  </a:schemeClr>
                </a:solidFill>
                <a:latin typeface="Calibri" pitchFamily="34" charset="0"/>
                <a:ea typeface="Times New Roman" pitchFamily="18" charset="0"/>
                <a:cs typeface="Vani" pitchFamily="34" charset="0"/>
              </a:rPr>
              <a:t> VIII </a:t>
            </a:r>
            <a:endParaRPr kumimoji="0" lang="en-US" sz="2800" i="0" u="none" strike="noStrike" normalizeH="0" baseline="0" dirty="0" smtClean="0">
              <a:ln w="10541" cmpd="sng">
                <a:solidFill>
                  <a:schemeClr val="accent1">
                    <a:shade val="88000"/>
                    <a:satMod val="110000"/>
                  </a:schemeClr>
                </a:solidFill>
                <a:prstDash val="solid"/>
              </a:ln>
              <a:solidFill>
                <a:schemeClr val="accent1">
                  <a:lumMod val="75000"/>
                </a:schemeClr>
              </a:solidFill>
              <a:effectLst>
                <a:innerShdw blurRad="63500" dist="50800">
                  <a:prstClr val="black">
                    <a:alpha val="50000"/>
                  </a:prstClr>
                </a:innerShdw>
              </a:effectLst>
              <a:latin typeface="Calibri" pitchFamily="34" charset="0"/>
              <a:ea typeface="Times New Roman" pitchFamily="18" charset="0"/>
              <a:cs typeface="Vani" pitchFamily="34" charset="0"/>
            </a:endParaRPr>
          </a:p>
        </p:txBody>
      </p:sp>
      <p:sp>
        <p:nvSpPr>
          <p:cNvPr id="8" name="TextBox 7"/>
          <p:cNvSpPr txBox="1"/>
          <p:nvPr/>
        </p:nvSpPr>
        <p:spPr>
          <a:xfrm>
            <a:off x="914400" y="4876800"/>
            <a:ext cx="7620000" cy="1785104"/>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Supervisor:</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Submitted By:</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err="1" smtClean="0">
                <a:latin typeface="Times New Roman" pitchFamily="18" charset="0"/>
                <a:cs typeface="Times New Roman" pitchFamily="18" charset="0"/>
              </a:rPr>
              <a:t>Dr.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Shirshu</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Varma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Niketan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Santosh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Rane</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Professor, IIIT Allahabad. 			     [IEC2013094]</a:t>
            </a:r>
          </a:p>
          <a:p>
            <a:endParaRPr lang="en-IN" dirty="0" smtClean="0">
              <a:latin typeface="Times New Roman" pitchFamily="18" charset="0"/>
              <a:cs typeface="Times New Roman" pitchFamily="18" charset="0"/>
            </a:endParaRPr>
          </a:p>
          <a:p>
            <a:endParaRPr lang="en-IN" dirty="0" smtClean="0">
              <a:latin typeface="Vani" pitchFamily="34" charset="0"/>
              <a:cs typeface="Vani" pitchFamily="34" charset="0"/>
            </a:endParaRPr>
          </a:p>
          <a:p>
            <a:r>
              <a:rPr lang="en-IN" dirty="0" smtClean="0">
                <a:latin typeface="Vani" pitchFamily="34" charset="0"/>
                <a:cs typeface="Vani"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392164" y="1408331"/>
                <a:ext cx="8319655" cy="2591543"/>
              </a:xfrm>
              <a:prstGeom prst="rect">
                <a:avLst/>
              </a:prstGeom>
            </p:spPr>
            <p:txBody>
              <a:bodyPr wrap="square">
                <a:spAutoFit/>
              </a:bodyPr>
              <a:lstStyle/>
              <a:p>
                <a:pPr marL="342900" indent="-342900">
                  <a:buFont typeface="Wingdings" panose="05000000000000000000" pitchFamily="2" charset="2"/>
                  <a:buChar char="Ø"/>
                </a:pPr>
                <a:r>
                  <a:rPr lang="en-US" dirty="0"/>
                  <a:t>U</a:t>
                </a:r>
                <a:r>
                  <a:rPr lang="en-US" dirty="0" smtClean="0"/>
                  <a:t>sed </a:t>
                </a:r>
                <a:r>
                  <a:rPr lang="en-US" dirty="0"/>
                  <a:t>to solve quadratic programming problem that arises during the training of support vector </a:t>
                </a:r>
                <a:r>
                  <a:rPr lang="en-US" dirty="0" smtClean="0"/>
                  <a:t>machines.</a:t>
                </a:r>
              </a:p>
              <a:p>
                <a:pPr marL="342900" indent="-342900">
                  <a:buFont typeface="Wingdings" panose="05000000000000000000" pitchFamily="2" charset="2"/>
                  <a:buChar char="Ø"/>
                </a:pPr>
                <a:r>
                  <a:rPr lang="en-US" dirty="0"/>
                  <a:t>Suppose H is a hyperplane separating two classes. The points that lie on hyperplane satisfy</a:t>
                </a:r>
                <a14:m>
                  <m:oMath xmlns:m="http://schemas.openxmlformats.org/officeDocument/2006/math">
                    <m:r>
                      <a:rPr lang="en-US" i="1"/>
                      <m:t> </m:t>
                    </m:r>
                    <m:r>
                      <a:rPr lang="en-US" i="1"/>
                      <m:t>𝑤𝑥</m:t>
                    </m:r>
                    <m:r>
                      <a:rPr lang="en-US" i="1"/>
                      <m:t>+</m:t>
                    </m:r>
                    <m:r>
                      <a:rPr lang="en-US" i="1"/>
                      <m:t>𝑏</m:t>
                    </m:r>
                    <m:r>
                      <a:rPr lang="en-US" i="1"/>
                      <m:t>=0</m:t>
                    </m:r>
                  </m:oMath>
                </a14:m>
                <a:r>
                  <a:rPr lang="en-US" dirty="0"/>
                  <a:t>, where w is a normal to hyperplane, </a:t>
                </a:r>
                <a14:m>
                  <m:oMath xmlns:m="http://schemas.openxmlformats.org/officeDocument/2006/math">
                    <m:f>
                      <m:fPr>
                        <m:type m:val="lin"/>
                        <m:ctrlPr>
                          <a:rPr lang="en-US" i="1"/>
                        </m:ctrlPr>
                      </m:fPr>
                      <m:num>
                        <m:d>
                          <m:dPr>
                            <m:begChr m:val="|"/>
                            <m:endChr m:val="|"/>
                            <m:ctrlPr>
                              <a:rPr lang="en-US" i="1"/>
                            </m:ctrlPr>
                          </m:dPr>
                          <m:e>
                            <m:r>
                              <a:rPr lang="en-US" i="1"/>
                              <m:t>𝑏</m:t>
                            </m:r>
                          </m:e>
                        </m:d>
                      </m:num>
                      <m:den>
                        <m:d>
                          <m:dPr>
                            <m:begChr m:val="‖"/>
                            <m:endChr m:val="‖"/>
                            <m:ctrlPr>
                              <a:rPr lang="en-US" i="1"/>
                            </m:ctrlPr>
                          </m:dPr>
                          <m:e>
                            <m:r>
                              <a:rPr lang="en-US" i="1"/>
                              <m:t>𝑤</m:t>
                            </m:r>
                          </m:e>
                        </m:d>
                      </m:den>
                    </m:f>
                  </m:oMath>
                </a14:m>
                <a:r>
                  <a:rPr lang="en-US" dirty="0"/>
                  <a:t> is the perpendicular distance of the hyperplane to origin. Let </a:t>
                </a:r>
                <a14:m>
                  <m:oMath xmlns:m="http://schemas.openxmlformats.org/officeDocument/2006/math">
                    <m:sSub>
                      <m:sSubPr>
                        <m:ctrlPr>
                          <a:rPr lang="en-US" i="1"/>
                        </m:ctrlPr>
                      </m:sSubPr>
                      <m:e>
                        <m:r>
                          <a:rPr lang="en-US" i="1"/>
                          <m:t>𝑑</m:t>
                        </m:r>
                      </m:e>
                      <m:sub>
                        <m:r>
                          <a:rPr lang="en-US" i="1"/>
                          <m:t>+</m:t>
                        </m:r>
                      </m:sub>
                    </m:sSub>
                  </m:oMath>
                </a14:m>
                <a:r>
                  <a:rPr lang="en-US" dirty="0"/>
                  <a:t> and </a:t>
                </a:r>
                <a14:m>
                  <m:oMath xmlns:m="http://schemas.openxmlformats.org/officeDocument/2006/math">
                    <m:sSub>
                      <m:sSubPr>
                        <m:ctrlPr>
                          <a:rPr lang="en-US" i="1"/>
                        </m:ctrlPr>
                      </m:sSubPr>
                      <m:e>
                        <m:r>
                          <a:rPr lang="en-US" i="1"/>
                          <m:t>𝑑</m:t>
                        </m:r>
                      </m:e>
                      <m:sub>
                        <m:r>
                          <a:rPr lang="en-US" i="1"/>
                          <m:t>−</m:t>
                        </m:r>
                      </m:sub>
                    </m:sSub>
                  </m:oMath>
                </a14:m>
                <a:r>
                  <a:rPr lang="en-US" dirty="0"/>
                  <a:t> be the shortest distance from separating hyperplane to positive (negative) example.  Define ‘margin’ to be</a:t>
                </a:r>
                <a14:m>
                  <m:oMath xmlns:m="http://schemas.openxmlformats.org/officeDocument/2006/math">
                    <m:r>
                      <a:rPr lang="en-US" i="1"/>
                      <m:t> </m:t>
                    </m:r>
                    <m:sSub>
                      <m:sSubPr>
                        <m:ctrlPr>
                          <a:rPr lang="en-US" i="1"/>
                        </m:ctrlPr>
                      </m:sSubPr>
                      <m:e>
                        <m:r>
                          <a:rPr lang="en-US" i="1"/>
                          <m:t>𝑑</m:t>
                        </m:r>
                      </m:e>
                      <m:sub>
                        <m:r>
                          <a:rPr lang="en-US" i="1"/>
                          <m:t>+</m:t>
                        </m:r>
                      </m:sub>
                    </m:sSub>
                    <m:r>
                      <a:rPr lang="en-US" i="1"/>
                      <m:t>+ </m:t>
                    </m:r>
                    <m:sSub>
                      <m:sSubPr>
                        <m:ctrlPr>
                          <a:rPr lang="en-US" i="1"/>
                        </m:ctrlPr>
                      </m:sSubPr>
                      <m:e>
                        <m:r>
                          <a:rPr lang="en-US" i="1"/>
                          <m:t>𝑑</m:t>
                        </m:r>
                      </m:e>
                      <m:sub>
                        <m:r>
                          <a:rPr lang="en-US" i="1"/>
                          <m:t>−</m:t>
                        </m:r>
                      </m:sub>
                    </m:sSub>
                  </m:oMath>
                </a14:m>
                <a:r>
                  <a:rPr lang="en-US" dirty="0"/>
                  <a:t>. Support vector algorithm simple looks for the separating hyperplane with largest margin. Since the margin is of the form</a:t>
                </a:r>
                <a14:m>
                  <m:oMath xmlns:m="http://schemas.openxmlformats.org/officeDocument/2006/math">
                    <m:r>
                      <a:rPr lang="en-US" i="1"/>
                      <m:t> </m:t>
                    </m:r>
                    <m:f>
                      <m:fPr>
                        <m:type m:val="lin"/>
                        <m:ctrlPr>
                          <a:rPr lang="en-US" i="1"/>
                        </m:ctrlPr>
                      </m:fPr>
                      <m:num>
                        <m:r>
                          <a:rPr lang="en-US" i="1"/>
                          <m:t>𝑐𝑜𝑛𝑠𝑡𝑎𝑛𝑡</m:t>
                        </m:r>
                      </m:num>
                      <m:den>
                        <m:d>
                          <m:dPr>
                            <m:begChr m:val="‖"/>
                            <m:endChr m:val="‖"/>
                            <m:ctrlPr>
                              <a:rPr lang="en-US" i="1"/>
                            </m:ctrlPr>
                          </m:dPr>
                          <m:e>
                            <m:r>
                              <a:rPr lang="en-US" i="1"/>
                              <m:t>𝑤</m:t>
                            </m:r>
                          </m:e>
                        </m:d>
                      </m:den>
                    </m:f>
                  </m:oMath>
                </a14:m>
                <a:r>
                  <a:rPr lang="en-US" dirty="0"/>
                  <a:t>, minimizing</a:t>
                </a:r>
                <a14:m>
                  <m:oMath xmlns:m="http://schemas.openxmlformats.org/officeDocument/2006/math">
                    <m:sSup>
                      <m:sSupPr>
                        <m:ctrlPr>
                          <a:rPr lang="en-US" i="1"/>
                        </m:ctrlPr>
                      </m:sSupPr>
                      <m:e>
                        <m:r>
                          <a:rPr lang="en-US" i="1"/>
                          <m:t> </m:t>
                        </m:r>
                        <m:d>
                          <m:dPr>
                            <m:begChr m:val="‖"/>
                            <m:endChr m:val="‖"/>
                            <m:ctrlPr>
                              <a:rPr lang="en-US" i="1"/>
                            </m:ctrlPr>
                          </m:dPr>
                          <m:e>
                            <m:r>
                              <a:rPr lang="en-US" i="1"/>
                              <m:t>𝑤</m:t>
                            </m:r>
                          </m:e>
                        </m:d>
                      </m:e>
                      <m:sup>
                        <m:r>
                          <a:rPr lang="en-US" i="1"/>
                          <m:t>2</m:t>
                        </m:r>
                      </m:sup>
                    </m:sSup>
                  </m:oMath>
                </a14:m>
                <a:r>
                  <a:rPr lang="en-US" dirty="0"/>
                  <a:t>, leads to maximizing the </a:t>
                </a:r>
                <a:r>
                  <a:rPr lang="en-US" dirty="0" smtClean="0"/>
                  <a:t>margins.</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392164" y="1408331"/>
                <a:ext cx="8319655" cy="2591543"/>
              </a:xfrm>
              <a:prstGeom prst="rect">
                <a:avLst/>
              </a:prstGeom>
              <a:blipFill rotWithShape="0">
                <a:blip r:embed="rId2"/>
                <a:stretch>
                  <a:fillRect l="-440" t="-1176" b="-24471"/>
                </a:stretch>
              </a:blipFill>
            </p:spPr>
            <p:txBody>
              <a:bodyPr/>
              <a:lstStyle/>
              <a:p>
                <a:r>
                  <a:rPr lang="en-US">
                    <a:noFill/>
                  </a:rPr>
                  <a:t> </a:t>
                </a:r>
              </a:p>
            </p:txBody>
          </p:sp>
        </mc:Fallback>
      </mc:AlternateContent>
      <p:sp>
        <p:nvSpPr>
          <p:cNvPr id="4" name="TextBox 3"/>
          <p:cNvSpPr txBox="1"/>
          <p:nvPr/>
        </p:nvSpPr>
        <p:spPr>
          <a:xfrm>
            <a:off x="322892" y="762000"/>
            <a:ext cx="8458200" cy="646331"/>
          </a:xfrm>
          <a:prstGeom prst="rect">
            <a:avLst/>
          </a:prstGeom>
          <a:noFill/>
        </p:spPr>
        <p:txBody>
          <a:bodyPr wrap="square" rtlCol="0">
            <a:spAutoFit/>
          </a:bodyPr>
          <a:lstStyle/>
          <a:p>
            <a:pPr algn="ctr"/>
            <a:r>
              <a:rPr lang="en-US" sz="3600" b="1" u="sng" dirty="0">
                <a:solidFill>
                  <a:srgbClr val="008000"/>
                </a:solidFill>
              </a:rPr>
              <a:t>Sequential Minimal Optimization</a:t>
            </a:r>
            <a:endParaRPr lang="en-US" sz="3600" b="1" u="sng" dirty="0">
              <a:solidFill>
                <a:srgbClr val="008000"/>
              </a:solidFill>
              <a:latin typeface="Times New Roman" pitchFamily="18" charset="0"/>
              <a:cs typeface="Times New Roman" pitchFamily="18" charset="0"/>
            </a:endParaRPr>
          </a:p>
        </p:txBody>
      </p:sp>
      <p:pic>
        <p:nvPicPr>
          <p:cNvPr id="5" name="Picture 4" descr="C:\Users\Niku\Documents\Semester8\End Sem Report\linearSVM.PNG"/>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99874"/>
            <a:ext cx="4744408" cy="2543666"/>
          </a:xfrm>
          <a:prstGeom prst="rect">
            <a:avLst/>
          </a:prstGeom>
          <a:noFill/>
          <a:ln>
            <a:noFill/>
          </a:ln>
        </p:spPr>
      </p:pic>
      <p:sp>
        <p:nvSpPr>
          <p:cNvPr id="6" name="TextBox 5"/>
          <p:cNvSpPr txBox="1"/>
          <p:nvPr/>
        </p:nvSpPr>
        <p:spPr>
          <a:xfrm>
            <a:off x="2057400" y="6488668"/>
            <a:ext cx="5410200" cy="369332"/>
          </a:xfrm>
          <a:prstGeom prst="rect">
            <a:avLst/>
          </a:prstGeom>
          <a:noFill/>
        </p:spPr>
        <p:txBody>
          <a:bodyPr wrap="square" rtlCol="0">
            <a:spAutoFit/>
          </a:bodyPr>
          <a:lstStyle/>
          <a:p>
            <a:pPr algn="ctr"/>
            <a:r>
              <a:rPr lang="en-US" b="1" dirty="0" smtClean="0"/>
              <a:t>Figure 4. A linear support vector machine</a:t>
            </a:r>
            <a:endParaRPr lang="en-US" b="1" dirty="0"/>
          </a:p>
        </p:txBody>
      </p:sp>
    </p:spTree>
    <p:extLst>
      <p:ext uri="{BB962C8B-B14F-4D97-AF65-F5344CB8AC3E}">
        <p14:creationId xmlns:p14="http://schemas.microsoft.com/office/powerpoint/2010/main" val="2394933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5147" y="1130005"/>
            <a:ext cx="8319655" cy="646331"/>
          </a:xfrm>
          <a:prstGeom prst="rect">
            <a:avLst/>
          </a:prstGeom>
        </p:spPr>
        <p:txBody>
          <a:bodyPr wrap="square">
            <a:spAutoFit/>
          </a:bodyPr>
          <a:lstStyle/>
          <a:p>
            <a:pPr marL="342900" indent="-342900">
              <a:buFont typeface="Wingdings" panose="05000000000000000000" pitchFamily="2" charset="2"/>
              <a:buChar char="Ø"/>
            </a:pPr>
            <a:r>
              <a:rPr lang="en-US" dirty="0"/>
              <a:t>Using a Lagrangian, this optimization problem can be converted into dual form which </a:t>
            </a:r>
            <a:r>
              <a:rPr lang="en-US" dirty="0" smtClean="0"/>
              <a:t>gives:</a:t>
            </a:r>
            <a:endParaRPr lang="en-US" dirty="0"/>
          </a:p>
        </p:txBody>
      </p:sp>
      <p:sp>
        <p:nvSpPr>
          <p:cNvPr id="6" name="Rectangle 5"/>
          <p:cNvSpPr/>
          <p:nvPr/>
        </p:nvSpPr>
        <p:spPr>
          <a:xfrm>
            <a:off x="418323" y="2932173"/>
            <a:ext cx="8319655" cy="923330"/>
          </a:xfrm>
          <a:prstGeom prst="rect">
            <a:avLst/>
          </a:prstGeom>
        </p:spPr>
        <p:txBody>
          <a:bodyPr wrap="square">
            <a:spAutoFit/>
          </a:bodyPr>
          <a:lstStyle/>
          <a:p>
            <a:pPr marL="285750" indent="-285750">
              <a:buFont typeface="Wingdings" panose="05000000000000000000" pitchFamily="2" charset="2"/>
              <a:buChar char="Ø"/>
            </a:pPr>
            <a:r>
              <a:rPr lang="en-US" dirty="0"/>
              <a:t>Requiring that the gradient of LP with respect to w and b vanish and substituting the value of </a:t>
            </a:r>
            <a:r>
              <a:rPr lang="en-US" i="1" dirty="0"/>
              <a:t>w</a:t>
            </a:r>
            <a:r>
              <a:rPr lang="en-US" dirty="0"/>
              <a:t> in the above equation leads to the following optimization problem:</a:t>
            </a:r>
          </a:p>
        </p:txBody>
      </p:sp>
      <mc:AlternateContent xmlns:mc="http://schemas.openxmlformats.org/markup-compatibility/2006">
        <mc:Choice xmlns:a14="http://schemas.microsoft.com/office/drawing/2010/main" Requires="a14">
          <p:sp>
            <p:nvSpPr>
              <p:cNvPr id="8" name="Rectangle 7"/>
              <p:cNvSpPr/>
              <p:nvPr/>
            </p:nvSpPr>
            <p:spPr>
              <a:xfrm>
                <a:off x="711958" y="6096000"/>
                <a:ext cx="8026020"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Calibri" panose="020F0502020204030204" pitchFamily="34" charset="0"/>
                  </a:rPr>
                  <a:t>where </a:t>
                </a:r>
                <a:r>
                  <a:rPr lang="en-US" i="1" dirty="0">
                    <a:effectLst/>
                    <a:latin typeface="Times New Roman" panose="02020603050405020304" pitchFamily="18" charset="0"/>
                    <a:ea typeface="Calibri" panose="020F0502020204030204" pitchFamily="34" charset="0"/>
                  </a:rPr>
                  <a:t>C</a:t>
                </a:r>
                <a:r>
                  <a:rPr lang="en-US" dirty="0">
                    <a:effectLst/>
                    <a:latin typeface="Times New Roman" panose="02020603050405020304" pitchFamily="18" charset="0"/>
                    <a:ea typeface="Calibri" panose="020F0502020204030204" pitchFamily="34" charset="0"/>
                  </a:rPr>
                  <a:t> is parameter </a:t>
                </a:r>
                <a:r>
                  <a:rPr lang="en-US" dirty="0" smtClean="0">
                    <a:effectLst/>
                    <a:latin typeface="Times New Roman" panose="02020603050405020304" pitchFamily="18" charset="0"/>
                    <a:ea typeface="Calibri" panose="020F0502020204030204" pitchFamily="34" charset="0"/>
                  </a:rPr>
                  <a:t>assigning </a:t>
                </a:r>
                <a:r>
                  <a:rPr lang="en-US" dirty="0">
                    <a:effectLst/>
                    <a:latin typeface="Times New Roman" panose="02020603050405020304" pitchFamily="18" charset="0"/>
                    <a:ea typeface="Calibri" panose="020F0502020204030204" pitchFamily="34" charset="0"/>
                  </a:rPr>
                  <a:t>penalty to errors and </a:t>
                </a:r>
                <a:r>
                  <a:rPr lang="en-US" i="1" dirty="0">
                    <a:effectLst/>
                    <a:latin typeface="Times New Roman" panose="02020603050405020304" pitchFamily="18" charset="0"/>
                    <a:ea typeface="Calibri" panose="020F0502020204030204" pitchFamily="34" charset="0"/>
                  </a:rPr>
                  <a:t>K</a:t>
                </a:r>
                <a:r>
                  <a:rPr lang="en-US" dirty="0">
                    <a:effectLst/>
                    <a:latin typeface="Times New Roman" panose="02020603050405020304" pitchFamily="18" charset="0"/>
                    <a:ea typeface="Calibri" panose="020F0502020204030204" pitchFamily="34" charset="0"/>
                  </a:rPr>
                  <a:t> (</a:t>
                </a:r>
                <a:r>
                  <a:rPr lang="en-US" i="1" dirty="0">
                    <a:effectLst/>
                    <a:latin typeface="Times New Roman" panose="02020603050405020304" pitchFamily="18" charset="0"/>
                    <a:ea typeface="Calibri" panose="020F0502020204030204" pitchFamily="34" charset="0"/>
                  </a:rPr>
                  <a:t>x</a:t>
                </a:r>
                <a:r>
                  <a:rPr lang="en-US" i="1" baseline="-25000" dirty="0">
                    <a:effectLst/>
                    <a:latin typeface="Times New Roman" panose="02020603050405020304" pitchFamily="18" charset="0"/>
                    <a:ea typeface="Calibri" panose="020F0502020204030204" pitchFamily="34" charset="0"/>
                  </a:rPr>
                  <a:t>i</a:t>
                </a:r>
                <a:r>
                  <a:rPr lang="en-US" dirty="0">
                    <a:effectLst/>
                    <a:latin typeface="Times New Roman" panose="02020603050405020304" pitchFamily="18" charset="0"/>
                    <a:ea typeface="Calibri" panose="020F0502020204030204" pitchFamily="34" charset="0"/>
                  </a:rPr>
                  <a:t>, </a:t>
                </a:r>
                <a:r>
                  <a:rPr lang="en-US" i="1" dirty="0">
                    <a:effectLst/>
                    <a:latin typeface="Times New Roman" panose="02020603050405020304" pitchFamily="18" charset="0"/>
                    <a:ea typeface="Calibri" panose="020F0502020204030204" pitchFamily="34" charset="0"/>
                  </a:rPr>
                  <a:t>x</a:t>
                </a:r>
                <a:r>
                  <a:rPr lang="en-US" i="1" baseline="-25000" dirty="0">
                    <a:effectLst/>
                    <a:latin typeface="Times New Roman" panose="02020603050405020304" pitchFamily="18" charset="0"/>
                    <a:ea typeface="Calibri" panose="020F0502020204030204" pitchFamily="34" charset="0"/>
                  </a:rPr>
                  <a:t>j</a:t>
                </a:r>
                <a:r>
                  <a:rPr lang="en-US" dirty="0">
                    <a:effectLst/>
                    <a:latin typeface="Times New Roman" panose="02020603050405020304" pitchFamily="18" charset="0"/>
                    <a:ea typeface="Calibri" panose="020F0502020204030204" pitchFamily="34" charset="0"/>
                  </a:rPr>
                  <a:t>) is the kernel function, both supplied by the user; and the variables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dirty="0">
                    <a:effectLst/>
                    <a:latin typeface="Times New Roman" panose="02020603050405020304" pitchFamily="18" charset="0"/>
                    <a:ea typeface="Calibri" panose="020F0502020204030204" pitchFamily="34" charset="0"/>
                  </a:rPr>
                  <a:t> are Lagrange multipliers.</a:t>
                </a:r>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711958" y="6096000"/>
                <a:ext cx="8026020" cy="646331"/>
              </a:xfrm>
              <a:prstGeom prst="rect">
                <a:avLst/>
              </a:prstGeom>
              <a:blipFill rotWithShape="0">
                <a:blip r:embed="rId2"/>
                <a:stretch>
                  <a:fillRect l="-684" t="-4717" r="-836" b="-13208"/>
                </a:stretch>
              </a:blipFill>
            </p:spPr>
            <p:txBody>
              <a:bodyPr/>
              <a:lstStyle/>
              <a:p>
                <a:r>
                  <a:rPr lang="en-US">
                    <a:noFill/>
                  </a:rPr>
                  <a:t> </a:t>
                </a:r>
              </a:p>
            </p:txBody>
          </p:sp>
        </mc:Fallback>
      </mc:AlternateContent>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404" y="1776337"/>
            <a:ext cx="5369820" cy="115583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7146" y="3855503"/>
            <a:ext cx="5526078" cy="2241688"/>
          </a:xfrm>
          <a:prstGeom prst="rect">
            <a:avLst/>
          </a:prstGeom>
        </p:spPr>
      </p:pic>
    </p:spTree>
    <p:extLst>
      <p:ext uri="{BB962C8B-B14F-4D97-AF65-F5344CB8AC3E}">
        <p14:creationId xmlns:p14="http://schemas.microsoft.com/office/powerpoint/2010/main" val="1202574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610045"/>
            <a:ext cx="3238952" cy="157184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73332"/>
            <a:ext cx="2971800" cy="17082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4338738"/>
            <a:ext cx="3248478" cy="1524213"/>
          </a:xfrm>
          <a:prstGeom prst="rect">
            <a:avLst/>
          </a:prstGeom>
        </p:spPr>
      </p:pic>
      <p:sp>
        <p:nvSpPr>
          <p:cNvPr id="5" name="TextBox 4"/>
          <p:cNvSpPr txBox="1"/>
          <p:nvPr/>
        </p:nvSpPr>
        <p:spPr>
          <a:xfrm>
            <a:off x="494731" y="6019800"/>
            <a:ext cx="8277678"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5. Intuition behind SMO Algorithm and SVM</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446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Niku\Documents\Semester8\End Sem Report\LCContraints.PNG"/>
          <p:cNvPicPr/>
          <p:nvPr/>
        </p:nvPicPr>
        <p:blipFill rotWithShape="1">
          <a:blip r:embed="rId2">
            <a:extLst>
              <a:ext uri="{28A0092B-C50C-407E-A947-70E740481C1C}">
                <a14:useLocalDpi xmlns:a14="http://schemas.microsoft.com/office/drawing/2010/main" val="0"/>
              </a:ext>
            </a:extLst>
          </a:blip>
          <a:srcRect t="6838"/>
          <a:stretch/>
        </p:blipFill>
        <p:spPr bwMode="auto">
          <a:xfrm>
            <a:off x="1295400" y="1066800"/>
            <a:ext cx="6324600" cy="3124200"/>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3" name="Rectangle 2"/>
              <p:cNvSpPr/>
              <p:nvPr/>
            </p:nvSpPr>
            <p:spPr>
              <a:xfrm>
                <a:off x="1981200" y="4227394"/>
                <a:ext cx="4918975"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6. </a:t>
                </a:r>
                <a:r>
                  <a:rPr lang="en-US" b="1" dirty="0">
                    <a:latin typeface="Times New Roman" panose="02020603050405020304" pitchFamily="18" charset="0"/>
                    <a:ea typeface="Times New Roman" panose="02020603050405020304" pitchFamily="18" charset="0"/>
                    <a:cs typeface="Times New Roman" panose="02020603050405020304" pitchFamily="18" charset="0"/>
                  </a:rPr>
                  <a:t>A plot illustrating bound on </a:t>
                </a:r>
                <a14:m>
                  <m:oMath xmlns:m="http://schemas.openxmlformats.org/officeDocument/2006/math">
                    <m:sSub>
                      <m:sSub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𝜶</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𝟏</m:t>
                        </m:r>
                      </m:sub>
                    </m:sSub>
                  </m:oMath>
                </a14:m>
                <a:r>
                  <a:rPr lang="en-US" b="1" dirty="0">
                    <a:effectLst/>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sSub>
                      <m:sSub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𝜶</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𝟐</m:t>
                        </m:r>
                      </m:sub>
                    </m:sSub>
                  </m:oMath>
                </a14:m>
                <a:endParaRPr lang="en-US" b="1" dirty="0">
                  <a:latin typeface="Times New Roman" panose="02020603050405020304" pitchFamily="18"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1981200" y="4227394"/>
                <a:ext cx="4918975" cy="369332"/>
              </a:xfrm>
              <a:prstGeom prst="rect">
                <a:avLst/>
              </a:prstGeom>
              <a:blipFill rotWithShape="0">
                <a:blip r:embed="rId3"/>
                <a:stretch>
                  <a:fillRect l="-991"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57200" y="4633120"/>
                <a:ext cx="8319655" cy="978473"/>
              </a:xfrm>
              <a:prstGeom prst="rect">
                <a:avLst/>
              </a:prstGeom>
            </p:spPr>
            <p:txBody>
              <a:bodyPr wrap="square">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algorithm first computes the second Lagrange multiplier </a:t>
                </a:r>
                <a14:m>
                  <m:oMath xmlns:m="http://schemas.openxmlformats.org/officeDocument/2006/math">
                    <m:sSub>
                      <m:sSubPr>
                        <m:ctrlPr>
                          <a:rPr lang="en-US" i="1"/>
                        </m:ctrlPr>
                      </m:sSubPr>
                      <m:e>
                        <m:r>
                          <a:rPr lang="en-US" i="1"/>
                          <m:t>𝛼</m:t>
                        </m:r>
                      </m:e>
                      <m:sub>
                        <m:r>
                          <a:rPr lang="en-US" i="1"/>
                          <m:t>2</m:t>
                        </m:r>
                      </m:sub>
                    </m:sSub>
                  </m:oMath>
                </a14:m>
                <a:r>
                  <a:rPr lang="en-US" dirty="0">
                    <a:latin typeface="Times New Roman" panose="02020603050405020304" pitchFamily="18" charset="0"/>
                    <a:cs typeface="Times New Roman" panose="02020603050405020304" pitchFamily="18" charset="0"/>
                  </a:rPr>
                  <a:t> and computes the ends of the diagonal line segment in terms of</a:t>
                </a:r>
                <a14:m>
                  <m:oMath xmlns:m="http://schemas.openxmlformats.org/officeDocument/2006/math">
                    <m:r>
                      <a:rPr lang="en-US" i="1"/>
                      <m:t> </m:t>
                    </m:r>
                    <m:sSub>
                      <m:sSubPr>
                        <m:ctrlPr>
                          <a:rPr lang="en-US" i="1"/>
                        </m:ctrlPr>
                      </m:sSubPr>
                      <m:e>
                        <m:r>
                          <a:rPr lang="en-US" i="1"/>
                          <m:t>𝛼</m:t>
                        </m:r>
                      </m:e>
                      <m:sub>
                        <m:r>
                          <a:rPr lang="en-US" i="1"/>
                          <m:t>2</m:t>
                        </m:r>
                      </m:sub>
                    </m:sSub>
                  </m:oMath>
                </a14:m>
                <a:r>
                  <a:rPr lang="en-US" dirty="0">
                    <a:latin typeface="Times New Roman" panose="02020603050405020304" pitchFamily="18" charset="0"/>
                    <a:cs typeface="Times New Roman" panose="02020603050405020304" pitchFamily="18" charset="0"/>
                  </a:rPr>
                  <a:t>. If the target </a:t>
                </a:r>
                <a14:m>
                  <m:oMath xmlns:m="http://schemas.openxmlformats.org/officeDocument/2006/math">
                    <m:sSub>
                      <m:sSubPr>
                        <m:ctrlPr>
                          <a:rPr lang="en-US" i="1"/>
                        </m:ctrlPr>
                      </m:sSubPr>
                      <m:e>
                        <m:r>
                          <a:rPr lang="en-US" i="1"/>
                          <m:t>𝑦</m:t>
                        </m:r>
                      </m:e>
                      <m:sub>
                        <m:r>
                          <a:rPr lang="en-US" i="1"/>
                          <m:t>1</m:t>
                        </m:r>
                      </m:sub>
                    </m:sSub>
                  </m:oMath>
                </a14:m>
                <a:r>
                  <a:rPr lang="en-US" dirty="0">
                    <a:latin typeface="Times New Roman" panose="02020603050405020304" pitchFamily="18" charset="0"/>
                    <a:cs typeface="Times New Roman" panose="02020603050405020304" pitchFamily="18" charset="0"/>
                  </a:rPr>
                  <a:t>  does not equal the target</a:t>
                </a:r>
                <a14:m>
                  <m:oMath xmlns:m="http://schemas.openxmlformats.org/officeDocument/2006/math">
                    <m:r>
                      <a:rPr lang="en-US" i="1"/>
                      <m:t> </m:t>
                    </m:r>
                    <m:sSub>
                      <m:sSubPr>
                        <m:ctrlPr>
                          <a:rPr lang="en-US" i="1"/>
                        </m:ctrlPr>
                      </m:sSubPr>
                      <m:e>
                        <m:r>
                          <a:rPr lang="en-US" i="1"/>
                          <m:t>𝑦</m:t>
                        </m:r>
                      </m:e>
                      <m:sub>
                        <m:r>
                          <a:rPr lang="en-US" i="1"/>
                          <m:t>2</m:t>
                        </m:r>
                      </m:sub>
                    </m:sSub>
                  </m:oMath>
                </a14:m>
                <a:r>
                  <a:rPr lang="en-US" dirty="0">
                    <a:latin typeface="Times New Roman" panose="02020603050405020304" pitchFamily="18" charset="0"/>
                    <a:cs typeface="Times New Roman" panose="02020603050405020304" pitchFamily="18" charset="0"/>
                  </a:rPr>
                  <a:t>, then the following bounds apply to</a:t>
                </a:r>
                <a14:m>
                  <m:oMath xmlns:m="http://schemas.openxmlformats.org/officeDocument/2006/math">
                    <m:r>
                      <a:rPr lang="en-US" i="1"/>
                      <m:t> </m:t>
                    </m:r>
                    <m:sSub>
                      <m:sSubPr>
                        <m:ctrlPr>
                          <a:rPr lang="en-US" i="1"/>
                        </m:ctrlPr>
                      </m:sSubPr>
                      <m:e>
                        <m:r>
                          <a:rPr lang="en-US" i="1"/>
                          <m:t>𝛼</m:t>
                        </m:r>
                      </m:e>
                      <m:sub>
                        <m:r>
                          <a:rPr lang="en-US" i="1"/>
                          <m:t>2</m:t>
                        </m:r>
                      </m:sub>
                    </m:sSub>
                  </m:oMath>
                </a14:m>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457200" y="4633120"/>
                <a:ext cx="8319655" cy="978473"/>
              </a:xfrm>
              <a:prstGeom prst="rect">
                <a:avLst/>
              </a:prstGeom>
              <a:blipFill rotWithShape="0">
                <a:blip r:embed="rId4"/>
                <a:stretch>
                  <a:fillRect l="-440" t="-3106" b="-5590"/>
                </a:stretch>
              </a:blipFill>
            </p:spPr>
            <p:txBody>
              <a:bodyPr/>
              <a:lstStyle/>
              <a:p>
                <a:r>
                  <a:rPr lang="en-US">
                    <a:noFill/>
                  </a:rPr>
                  <a:t> </a:t>
                </a:r>
              </a:p>
            </p:txBody>
          </p:sp>
        </mc:Fallback>
      </mc:AlternateContent>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1049" y="5608181"/>
            <a:ext cx="5093301" cy="859415"/>
          </a:xfrm>
          <a:prstGeom prst="rect">
            <a:avLst/>
          </a:prstGeom>
        </p:spPr>
      </p:pic>
    </p:spTree>
    <p:extLst>
      <p:ext uri="{BB962C8B-B14F-4D97-AF65-F5344CB8AC3E}">
        <p14:creationId xmlns:p14="http://schemas.microsoft.com/office/powerpoint/2010/main" val="4229287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595952" y="1524000"/>
                <a:ext cx="7391400" cy="914930"/>
              </a:xfrm>
              <a:prstGeom prst="rect">
                <a:avLst/>
              </a:prstGeom>
            </p:spPr>
            <p:txBody>
              <a:bodyPr wrap="square">
                <a:spAutoFit/>
              </a:bodyPr>
              <a:lstStyle/>
              <a:p>
                <a:pPr marL="285750" indent="-285750">
                  <a:lnSpc>
                    <a:spcPct val="115000"/>
                  </a:lnSpc>
                  <a:spcAft>
                    <a:spcPts val="10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If the target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equal the target</a:t>
                </a: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then the following bounds apply to</a:t>
                </a: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595952" y="1524000"/>
                <a:ext cx="7391400" cy="914930"/>
              </a:xfrm>
              <a:prstGeom prst="rect">
                <a:avLst/>
              </a:prstGeom>
              <a:blipFill rotWithShape="0">
                <a:blip r:embed="rId2"/>
                <a:stretch>
                  <a:fillRect l="-1155" t="-2667" b="-14000"/>
                </a:stretch>
              </a:blipFill>
            </p:spPr>
            <p:txBody>
              <a:bodyPr/>
              <a:lstStyle/>
              <a:p>
                <a:r>
                  <a:rPr lang="en-US">
                    <a:noFill/>
                  </a:rPr>
                  <a:t> </a:t>
                </a:r>
              </a:p>
            </p:txBody>
          </p:sp>
        </mc:Fallback>
      </mc:AlternateContent>
      <p:sp>
        <p:nvSpPr>
          <p:cNvPr id="4" name="Rectangle 3"/>
          <p:cNvSpPr/>
          <p:nvPr/>
        </p:nvSpPr>
        <p:spPr>
          <a:xfrm>
            <a:off x="443552" y="3528616"/>
            <a:ext cx="7696200" cy="914930"/>
          </a:xfrm>
          <a:prstGeom prst="rect">
            <a:avLst/>
          </a:prstGeom>
        </p:spPr>
        <p:txBody>
          <a:bodyPr wrap="square">
            <a:spAutoFit/>
          </a:bodyPr>
          <a:lstStyle/>
          <a:p>
            <a:pPr marL="285750" indent="-285750">
              <a:lnSpc>
                <a:spcPct val="115000"/>
              </a:lnSpc>
              <a:spcAft>
                <a:spcPts val="10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The second derivative of the objective function along the diagonal line can be expressed as: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303316"/>
            <a:ext cx="5331054" cy="8594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8553" y="4724400"/>
            <a:ext cx="5369901" cy="1082414"/>
          </a:xfrm>
          <a:prstGeom prst="rect">
            <a:avLst/>
          </a:prstGeom>
        </p:spPr>
      </p:pic>
    </p:spTree>
    <p:extLst>
      <p:ext uri="{BB962C8B-B14F-4D97-AF65-F5344CB8AC3E}">
        <p14:creationId xmlns:p14="http://schemas.microsoft.com/office/powerpoint/2010/main" val="144312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381000" y="930122"/>
                <a:ext cx="8001000" cy="385362"/>
              </a:xfrm>
              <a:prstGeom prst="rect">
                <a:avLst/>
              </a:prstGeom>
            </p:spPr>
            <p:txBody>
              <a:bodyPr wrap="square">
                <a:spAutoFit/>
              </a:bodyPr>
              <a:lstStyle/>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M</a:t>
                </a:r>
                <a:r>
                  <a:rPr lang="en-US" dirty="0" smtClean="0">
                    <a:latin typeface="Times New Roman" panose="02020603050405020304" pitchFamily="18" charset="0"/>
                    <a:ea typeface="Calibri" panose="020F0502020204030204" pitchFamily="34" charset="0"/>
                    <a:cs typeface="Times New Roman" panose="02020603050405020304" pitchFamily="18" charset="0"/>
                  </a:rPr>
                  <a:t>inimum </a:t>
                </a:r>
                <a14:m>
                  <m:oMath xmlns:m="http://schemas.openxmlformats.org/officeDocument/2006/math">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𝛼</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dirty="0" smtClean="0">
                    <a:latin typeface="Times New Roman" panose="02020603050405020304" pitchFamily="18" charset="0"/>
                    <a:ea typeface="Calibri" panose="020F0502020204030204" pitchFamily="34" charset="0"/>
                    <a:cs typeface="Times New Roman" panose="02020603050405020304" pitchFamily="18" charset="0"/>
                  </a:rPr>
                  <a:t> calculated 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81000" y="930122"/>
                <a:ext cx="8001000" cy="385362"/>
              </a:xfrm>
              <a:prstGeom prst="rect">
                <a:avLst/>
              </a:prstGeom>
              <a:blipFill rotWithShape="0">
                <a:blip r:embed="rId2"/>
                <a:stretch>
                  <a:fillRect l="-686" t="-4762" b="-25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410570" y="2363449"/>
                <a:ext cx="8001000" cy="709233"/>
              </a:xfrm>
              <a:prstGeom prst="rect">
                <a:avLst/>
              </a:prstGeom>
            </p:spPr>
            <p:txBody>
              <a:bodyPr wrap="square">
                <a:spAutoFit/>
              </a:bodyPr>
              <a:lstStyle/>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where </a:t>
                </a:r>
                <a14:m>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 </m:t>
                    </m:r>
                    <m:r>
                      <a:rPr lang="en-US" i="1">
                        <a:effectLst/>
                        <a:latin typeface="Cambria Math" panose="02040503050406030204" pitchFamily="18" charset="0"/>
                        <a:ea typeface="Calibri" panose="020F0502020204030204" pitchFamily="34" charset="0"/>
                        <a:cs typeface="Times New Roman" panose="02020603050405020304" pitchFamily="18" charset="0"/>
                      </a:rPr>
                      <m:t>𝑤</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𝑏</m:t>
                    </m:r>
                    <m:r>
                      <a:rPr lang="en-US"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is the error on the ith training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example. Constrained </a:t>
                </a:r>
                <a:r>
                  <a:rPr lang="en-US" dirty="0">
                    <a:effectLst/>
                    <a:latin typeface="Times New Roman" panose="02020603050405020304" pitchFamily="18" charset="0"/>
                    <a:ea typeface="Calibri" panose="020F0502020204030204" pitchFamily="34" charset="0"/>
                    <a:cs typeface="Times New Roman" panose="02020603050405020304" pitchFamily="18" charset="0"/>
                  </a:rPr>
                  <a:t>minimum is found by clipping the unconstrained minimum to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ends </a:t>
                </a:r>
                <a:r>
                  <a:rPr lang="en-US" dirty="0">
                    <a:effectLst/>
                    <a:latin typeface="Times New Roman" panose="02020603050405020304" pitchFamily="18" charset="0"/>
                    <a:ea typeface="Calibri" panose="020F0502020204030204" pitchFamily="34" charset="0"/>
                    <a:cs typeface="Times New Roman" panose="02020603050405020304" pitchFamily="18" charset="0"/>
                  </a:rPr>
                  <a:t>of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line </a:t>
                </a:r>
                <a:r>
                  <a:rPr lang="en-US" dirty="0">
                    <a:effectLst/>
                    <a:latin typeface="Times New Roman" panose="02020603050405020304" pitchFamily="18" charset="0"/>
                    <a:ea typeface="Calibri" panose="020F0502020204030204" pitchFamily="34" charset="0"/>
                    <a:cs typeface="Times New Roman" panose="02020603050405020304" pitchFamily="18" charset="0"/>
                  </a:rPr>
                  <a:t>segment: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410570" y="2363449"/>
                <a:ext cx="8001000" cy="709233"/>
              </a:xfrm>
              <a:prstGeom prst="rect">
                <a:avLst/>
              </a:prstGeom>
              <a:blipFill rotWithShape="0">
                <a:blip r:embed="rId3"/>
                <a:stretch>
                  <a:fillRect l="-609" t="-2586" b="-129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381000" y="4653517"/>
                <a:ext cx="7772400" cy="385362"/>
              </a:xfrm>
              <a:prstGeom prst="rect">
                <a:avLst/>
              </a:prstGeom>
            </p:spPr>
            <p:txBody>
              <a:bodyPr wrap="square">
                <a:spAutoFit/>
              </a:bodyPr>
              <a:lstStyle/>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Now, let </a:t>
                </a:r>
                <a:r>
                  <a:rPr lang="en-US" dirty="0" smtClean="0">
                    <a:latin typeface="Times New Roman" panose="02020603050405020304" pitchFamily="18" charset="0"/>
                    <a:ea typeface="Calibri" panose="020F0502020204030204" pitchFamily="34" charset="0"/>
                    <a:cs typeface="Times New Roman" panose="02020603050405020304" pitchFamily="18" charset="0"/>
                  </a:rPr>
                  <a:t>s </a:t>
                </a:r>
                <a14:m>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 The value of </a:t>
                </a:r>
                <a14:m>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is computed from the new, clipped</a:t>
                </a:r>
                <a14:m>
                  <m:oMath xmlns:m="http://schemas.openxmlformats.org/officeDocument/2006/math">
                    <m:sSub>
                      <m:sSub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 </m:t>
                        </m:r>
                        <m:r>
                          <a:rPr lang="en-US"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381000" y="4653517"/>
                <a:ext cx="7772400" cy="385362"/>
              </a:xfrm>
              <a:prstGeom prst="rect">
                <a:avLst/>
              </a:prstGeom>
              <a:blipFill rotWithShape="0">
                <a:blip r:embed="rId4"/>
                <a:stretch>
                  <a:fillRect l="-706" t="-3125" b="-23438"/>
                </a:stretch>
              </a:blipFill>
            </p:spPr>
            <p:txBody>
              <a:bodyPr/>
              <a:lstStyle/>
              <a:p>
                <a:r>
                  <a:rPr lang="en-US">
                    <a:noFill/>
                  </a:rPr>
                  <a:t> </a:t>
                </a:r>
              </a:p>
            </p:txBody>
          </p:sp>
        </mc:Fallback>
      </mc:AlternateContent>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9371" y="1342433"/>
            <a:ext cx="4010842" cy="94843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4156" y="3104277"/>
            <a:ext cx="4070445" cy="145690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783" y="5065828"/>
            <a:ext cx="4081818" cy="759119"/>
          </a:xfrm>
          <a:prstGeom prst="rect">
            <a:avLst/>
          </a:prstGeom>
        </p:spPr>
      </p:pic>
      <p:sp>
        <p:nvSpPr>
          <p:cNvPr id="8" name="Rectangle 7"/>
          <p:cNvSpPr/>
          <p:nvPr/>
        </p:nvSpPr>
        <p:spPr>
          <a:xfrm>
            <a:off x="381000" y="5737260"/>
            <a:ext cx="2871299"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The weight vector update is: </a:t>
            </a:r>
            <a:endParaRPr lang="en-US" dirty="0"/>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14500" y="6106592"/>
            <a:ext cx="5334000" cy="742990"/>
          </a:xfrm>
          <a:prstGeom prst="rect">
            <a:avLst/>
          </a:prstGeom>
        </p:spPr>
      </p:pic>
    </p:spTree>
    <p:extLst>
      <p:ext uri="{BB962C8B-B14F-4D97-AF65-F5344CB8AC3E}">
        <p14:creationId xmlns:p14="http://schemas.microsoft.com/office/powerpoint/2010/main" val="1501760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295400"/>
            <a:ext cx="8229600" cy="193899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SMO decomposes the </a:t>
            </a:r>
            <a:r>
              <a:rPr lang="en-US" sz="2000" dirty="0" smtClean="0">
                <a:latin typeface="Times New Roman" panose="02020603050405020304" pitchFamily="18" charset="0"/>
                <a:cs typeface="Times New Roman" panose="02020603050405020304" pitchFamily="18" charset="0"/>
              </a:rPr>
              <a:t>given problem </a:t>
            </a:r>
            <a:r>
              <a:rPr lang="en-US" sz="2000" dirty="0">
                <a:latin typeface="Times New Roman" panose="02020603050405020304" pitchFamily="18" charset="0"/>
                <a:cs typeface="Times New Roman" panose="02020603050405020304" pitchFamily="18" charset="0"/>
              </a:rPr>
              <a:t>into </a:t>
            </a:r>
            <a:r>
              <a:rPr lang="en-US" sz="2000" dirty="0" smtClean="0">
                <a:latin typeface="Times New Roman" panose="02020603050405020304" pitchFamily="18" charset="0"/>
                <a:cs typeface="Times New Roman" panose="02020603050405020304" pitchFamily="18" charset="0"/>
              </a:rPr>
              <a:t>sub-problems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Solve </a:t>
            </a:r>
            <a:r>
              <a:rPr lang="en-US" sz="2000" dirty="0">
                <a:latin typeface="Times New Roman" panose="02020603050405020304" pitchFamily="18" charset="0"/>
                <a:cs typeface="Times New Roman" panose="02020603050405020304" pitchFamily="18" charset="0"/>
              </a:rPr>
              <a:t>the smallest possible optimization problem at every step</a:t>
            </a:r>
            <a:r>
              <a:rPr lang="en-US"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mallest </a:t>
            </a:r>
            <a:r>
              <a:rPr lang="en-US" sz="2000" dirty="0">
                <a:latin typeface="Times New Roman" panose="02020603050405020304" pitchFamily="18" charset="0"/>
                <a:cs typeface="Times New Roman" panose="02020603050405020304" pitchFamily="18" charset="0"/>
              </a:rPr>
              <a:t>possible optimization problem involves two Lagrange </a:t>
            </a:r>
            <a:r>
              <a:rPr lang="en-US" sz="2000" dirty="0" smtClean="0">
                <a:latin typeface="Times New Roman" panose="02020603050405020304" pitchFamily="18" charset="0"/>
                <a:cs typeface="Times New Roman" panose="02020603050405020304" pitchFamily="18" charset="0"/>
              </a:rPr>
              <a:t>multipliers.</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t>
            </a:r>
            <a:r>
              <a:rPr lang="en-US" sz="2000" dirty="0">
                <a:latin typeface="Times New Roman" panose="02020603050405020304" pitchFamily="18" charset="0"/>
                <a:cs typeface="Times New Roman" panose="02020603050405020304" pitchFamily="18" charset="0"/>
              </a:rPr>
              <a:t>every step, SMO chooses two Lagrange multipliers to jointly optimize, finds the optimal values for these multipliers, and updates the SVM to reflect the new optimal values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5" name="Picture 4" descr="C:\Users\Niku\Documents\Semester8\End Sem Report\SMOCode1.PN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05200"/>
            <a:ext cx="6400800" cy="2873276"/>
          </a:xfrm>
          <a:prstGeom prst="rect">
            <a:avLst/>
          </a:prstGeom>
          <a:noFill/>
          <a:ln>
            <a:noFill/>
          </a:ln>
        </p:spPr>
      </p:pic>
    </p:spTree>
    <p:extLst>
      <p:ext uri="{BB962C8B-B14F-4D97-AF65-F5344CB8AC3E}">
        <p14:creationId xmlns:p14="http://schemas.microsoft.com/office/powerpoint/2010/main" val="1606856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Users\Niku\Documents\Semester8\End Sem Report\SMOCode2.PNG"/>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7391400" cy="5791200"/>
          </a:xfrm>
          <a:prstGeom prst="rect">
            <a:avLst/>
          </a:prstGeom>
          <a:noFill/>
          <a:ln>
            <a:noFill/>
          </a:ln>
        </p:spPr>
      </p:pic>
    </p:spTree>
    <p:extLst>
      <p:ext uri="{BB962C8B-B14F-4D97-AF65-F5344CB8AC3E}">
        <p14:creationId xmlns:p14="http://schemas.microsoft.com/office/powerpoint/2010/main" val="2368299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144" y="609600"/>
            <a:ext cx="8458200" cy="646331"/>
          </a:xfrm>
          <a:prstGeom prst="rect">
            <a:avLst/>
          </a:prstGeom>
          <a:noFill/>
        </p:spPr>
        <p:txBody>
          <a:bodyPr wrap="square" rtlCol="0">
            <a:spAutoFit/>
          </a:bodyPr>
          <a:lstStyle/>
          <a:p>
            <a:pPr algn="ctr"/>
            <a:r>
              <a:rPr lang="en-US" sz="3600" b="1" u="sng" dirty="0" smtClean="0">
                <a:solidFill>
                  <a:srgbClr val="008000"/>
                </a:solidFill>
                <a:latin typeface="Times New Roman" pitchFamily="18" charset="0"/>
                <a:cs typeface="Times New Roman" pitchFamily="18" charset="0"/>
              </a:rPr>
              <a:t>RESULTS</a:t>
            </a:r>
            <a:endParaRPr lang="en-US" sz="3600" b="1" u="sng" dirty="0">
              <a:solidFill>
                <a:srgbClr val="008000"/>
              </a:solidFill>
              <a:latin typeface="Times New Roman" pitchFamily="18" charset="0"/>
              <a:cs typeface="Times New Roman" pitchFamily="18" charset="0"/>
            </a:endParaRPr>
          </a:p>
        </p:txBody>
      </p:sp>
      <p:sp>
        <p:nvSpPr>
          <p:cNvPr id="3" name="Rectangle 2"/>
          <p:cNvSpPr/>
          <p:nvPr/>
        </p:nvSpPr>
        <p:spPr>
          <a:xfrm>
            <a:off x="367145" y="1280952"/>
            <a:ext cx="8458199" cy="646331"/>
          </a:xfrm>
          <a:prstGeom prst="rect">
            <a:avLst/>
          </a:prstGeom>
        </p:spPr>
        <p:txBody>
          <a:bodyPr wrap="square">
            <a:spAutoFit/>
          </a:bodyPr>
          <a:lstStyle/>
          <a:p>
            <a:pPr marL="285750" indent="-285750">
              <a:buFont typeface="Wingdings" panose="05000000000000000000" pitchFamily="2" charset="2"/>
              <a:buChar char="Ø"/>
            </a:pPr>
            <a:r>
              <a:rPr lang="en-US" dirty="0" smtClean="0"/>
              <a:t>Implemented on both Normalized and unnormalized dataset.</a:t>
            </a:r>
          </a:p>
          <a:p>
            <a:pPr marL="285750" indent="-285750">
              <a:buFont typeface="Wingdings" panose="05000000000000000000" pitchFamily="2" charset="2"/>
              <a:buChar char="Ø"/>
            </a:pPr>
            <a:r>
              <a:rPr lang="en-US" dirty="0" smtClean="0"/>
              <a:t>The </a:t>
            </a:r>
            <a:r>
              <a:rPr lang="en-US" dirty="0"/>
              <a:t>value of T </a:t>
            </a:r>
            <a:r>
              <a:rPr lang="en-US" dirty="0" smtClean="0"/>
              <a:t>is </a:t>
            </a:r>
            <a:r>
              <a:rPr lang="en-US" dirty="0"/>
              <a:t>also varied from 1 to 100 in order to get improved result</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2619188421"/>
              </p:ext>
            </p:extLst>
          </p:nvPr>
        </p:nvGraphicFramePr>
        <p:xfrm>
          <a:off x="423080" y="1928420"/>
          <a:ext cx="8644720" cy="4396181"/>
        </p:xfrm>
        <a:graphic>
          <a:graphicData uri="http://schemas.openxmlformats.org/drawingml/2006/table">
            <a:tbl>
              <a:tblPr firstRow="1" firstCol="1" bandRow="1">
                <a:tableStyleId>{69CF1AB2-1976-4502-BF36-3FF5EA218861}</a:tableStyleId>
              </a:tblPr>
              <a:tblGrid>
                <a:gridCol w="1213293"/>
                <a:gridCol w="1147393"/>
                <a:gridCol w="1184407"/>
                <a:gridCol w="1189823"/>
                <a:gridCol w="1067049"/>
                <a:gridCol w="1053507"/>
                <a:gridCol w="934345"/>
                <a:gridCol w="854903"/>
              </a:tblGrid>
              <a:tr h="644717">
                <a:tc>
                  <a:txBody>
                    <a:bodyPr/>
                    <a:lstStyle/>
                    <a:p>
                      <a:pPr marL="0" marR="0">
                        <a:lnSpc>
                          <a:spcPct val="115000"/>
                        </a:lnSpc>
                        <a:spcBef>
                          <a:spcPts val="0"/>
                        </a:spcBef>
                        <a:spcAft>
                          <a:spcPts val="0"/>
                        </a:spcAft>
                      </a:pPr>
                      <a:r>
                        <a:rPr lang="en-US" sz="1600" dirty="0">
                          <a:effectLst/>
                        </a:rPr>
                        <a:t>Iterations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Support Vectors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Mistakes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Precision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Recall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F1-Score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Accuracy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AUC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377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377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0.7474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0.7407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0.7312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0.7407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0.7147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705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705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0.7511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0.7497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0.7419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0.7497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0.7232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974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974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0.7778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0.7738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0.7687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0.7738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0.7539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1322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1322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0.7976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0.7918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0.7864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0.7918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0.7706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1589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1589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0.7800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0.7763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0.7711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0.7763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0.7578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2821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2821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0.8036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0.8094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0.8034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0.7866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4203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4203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0.8124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0.8129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0.8115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0.8129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0.7994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5342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5342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0.8134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0.8134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0.8139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0.8039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6133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6133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0.8286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0.8289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0.8288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0.8289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0.8212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12862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12862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0.8209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0.8209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0.8203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0.8209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0.8128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17842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17842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0.8428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0.8430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0.8418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0.8430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0.8316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2622">
                <a:tc>
                  <a:txBody>
                    <a:bodyPr/>
                    <a:lstStyle/>
                    <a:p>
                      <a:pPr marL="0" marR="0">
                        <a:lnSpc>
                          <a:spcPct val="115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24120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24120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0.8507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0.2808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0.8447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4"/>
          <p:cNvSpPr/>
          <p:nvPr/>
        </p:nvSpPr>
        <p:spPr>
          <a:xfrm>
            <a:off x="457200" y="6324600"/>
            <a:ext cx="8368144" cy="390684"/>
          </a:xfrm>
          <a:prstGeom prst="rect">
            <a:avLst/>
          </a:prstGeom>
        </p:spPr>
        <p:txBody>
          <a:bodyPr wrap="square">
            <a:spAutoFit/>
          </a:bodyPr>
          <a:lstStyle/>
          <a:p>
            <a:pPr algn="ctr">
              <a:lnSpc>
                <a:spcPct val="115000"/>
              </a:lnSpc>
              <a:spcAft>
                <a:spcPts val="10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Results </a:t>
            </a:r>
            <a:r>
              <a:rPr lang="en-US" b="1" dirty="0">
                <a:latin typeface="Times New Roman" panose="02020603050405020304" pitchFamily="18" charset="0"/>
                <a:ea typeface="Calibri" panose="020F0502020204030204" pitchFamily="34" charset="0"/>
                <a:cs typeface="Times New Roman" panose="02020603050405020304" pitchFamily="18" charset="0"/>
              </a:rPr>
              <a:t>of Voted-Perceptron Algorithm on unnormalized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1987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28069972"/>
              </p:ext>
            </p:extLst>
          </p:nvPr>
        </p:nvGraphicFramePr>
        <p:xfrm>
          <a:off x="533400" y="1219200"/>
          <a:ext cx="8153400" cy="3962400"/>
        </p:xfrm>
        <a:graphic>
          <a:graphicData uri="http://schemas.openxmlformats.org/drawingml/2006/table">
            <a:tbl>
              <a:tblPr firstRow="1" firstCol="1" bandRow="1">
                <a:tableStyleId>{69CF1AB2-1976-4502-BF36-3FF5EA218861}</a:tableStyleId>
              </a:tblPr>
              <a:tblGrid>
                <a:gridCol w="1144337"/>
                <a:gridCol w="1082181"/>
                <a:gridCol w="1117090"/>
                <a:gridCol w="1122200"/>
                <a:gridCol w="1006404"/>
                <a:gridCol w="993632"/>
                <a:gridCol w="881241"/>
                <a:gridCol w="806315"/>
              </a:tblGrid>
              <a:tr h="581100">
                <a:tc>
                  <a:txBody>
                    <a:bodyPr/>
                    <a:lstStyle/>
                    <a:p>
                      <a:pPr marL="0" marR="0">
                        <a:lnSpc>
                          <a:spcPct val="115000"/>
                        </a:lnSpc>
                        <a:spcBef>
                          <a:spcPts val="0"/>
                        </a:spcBef>
                        <a:spcAft>
                          <a:spcPts val="0"/>
                        </a:spcAft>
                      </a:pPr>
                      <a:r>
                        <a:rPr lang="en-US" sz="1600" dirty="0">
                          <a:effectLst/>
                        </a:rPr>
                        <a:t>Iterations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Support Vectors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Mistakes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Precision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Recall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F1-Score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Accuracy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AUC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436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436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0.8682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0.8672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634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634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0.8646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792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792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0.8805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0.8806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0.8805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0.8806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966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966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0.8989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0.8987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0.8985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0.8986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0.8941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1577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1577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0.9014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0.8996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0.8997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a:effectLst/>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2151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2151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0.9052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0.9052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0.9051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0.9052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0.9021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a:effectLst/>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2826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2826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0.9272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0.9267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0.9269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0.9767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0.9254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a:effectLst/>
                        </a:rPr>
                        <a:t>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3220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3220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0.9348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0.9347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0.9347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0.9348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0.9323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a:solidFill>
                            <a:srgbClr val="FF0000"/>
                          </a:solidFill>
                          <a:effectLst/>
                        </a:rPr>
                        <a:t>50</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solidFill>
                            <a:srgbClr val="FF0000"/>
                          </a:solidFill>
                          <a:effectLst/>
                        </a:rPr>
                        <a:t>5259</a:t>
                      </a:r>
                      <a:endParaRPr lang="en-US" sz="16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rgbClr val="FF0000"/>
                          </a:solidFill>
                          <a:effectLst/>
                        </a:rPr>
                        <a:t>5259</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rgbClr val="FF0000"/>
                          </a:solidFill>
                          <a:effectLst/>
                        </a:rPr>
                        <a:t>0.9409</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rgbClr val="FF0000"/>
                          </a:solidFill>
                          <a:effectLst/>
                        </a:rPr>
                        <a:t>0.9407</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rgbClr val="FF0000"/>
                          </a:solidFill>
                          <a:effectLst/>
                        </a:rPr>
                        <a:t>0.9408</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rgbClr val="FF0000"/>
                          </a:solidFill>
                          <a:effectLst/>
                        </a:rPr>
                        <a:t>0.9408</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solidFill>
                            <a:srgbClr val="FF0000"/>
                          </a:solidFill>
                          <a:effectLst/>
                        </a:rPr>
                        <a:t>0.9395</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a:effectLst/>
                        </a:rPr>
                        <a:t>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6611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6611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0.9405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0.9403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0.9404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0.9403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0.9390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775">
                <a:tc>
                  <a:txBody>
                    <a:bodyPr/>
                    <a:lstStyle/>
                    <a:p>
                      <a:pPr marL="0" marR="0">
                        <a:lnSpc>
                          <a:spcPct val="115000"/>
                        </a:lnSpc>
                        <a:spcBef>
                          <a:spcPts val="0"/>
                        </a:spcBef>
                        <a:spcAft>
                          <a:spcPts val="0"/>
                        </a:spcAft>
                      </a:pPr>
                      <a:r>
                        <a:rPr lang="en-US" sz="1600" dirty="0">
                          <a:effectLst/>
                        </a:rPr>
                        <a:t>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7693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7693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0.9325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0.9320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0.9322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0.9323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0.9289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Rectangle 2"/>
          <p:cNvSpPr/>
          <p:nvPr/>
        </p:nvSpPr>
        <p:spPr>
          <a:xfrm>
            <a:off x="533400" y="5257800"/>
            <a:ext cx="8229600" cy="410882"/>
          </a:xfrm>
          <a:prstGeom prst="rect">
            <a:avLst/>
          </a:prstGeom>
        </p:spPr>
        <p:txBody>
          <a:bodyPr wrap="square">
            <a:spAutoFit/>
          </a:bodyPr>
          <a:lstStyle/>
          <a:p>
            <a:pPr algn="ctr">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Results of Voted-Perceptron Algorithm on normalized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33400" y="5636837"/>
            <a:ext cx="8153400" cy="923330"/>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ea typeface="Calibri" panose="020F0502020204030204" pitchFamily="34" charset="0"/>
              </a:rPr>
              <a:t>“Support Vectors” tell us the size of all instances on which the mistake has occurred during training. </a:t>
            </a:r>
          </a:p>
          <a:p>
            <a:pPr marL="285750" indent="-285750">
              <a:buFont typeface="Wingdings" panose="05000000000000000000" pitchFamily="2" charset="2"/>
              <a:buChar char="Ø"/>
            </a:pPr>
            <a:r>
              <a:rPr lang="en-US" dirty="0" smtClean="0"/>
              <a:t>The </a:t>
            </a:r>
            <a:r>
              <a:rPr lang="en-US" dirty="0"/>
              <a:t>best accuracy is found to be 94.08% using 50 iterations.</a:t>
            </a:r>
            <a:endParaRPr lang="en-US" dirty="0"/>
          </a:p>
        </p:txBody>
      </p:sp>
    </p:spTree>
    <p:extLst>
      <p:ext uri="{BB962C8B-B14F-4D97-AF65-F5344CB8AC3E}">
        <p14:creationId xmlns:p14="http://schemas.microsoft.com/office/powerpoint/2010/main" val="2629654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752600"/>
            <a:ext cx="8915400" cy="4893647"/>
          </a:xfrm>
          <a:prstGeom prst="rect">
            <a:avLst/>
          </a:prstGeom>
        </p:spPr>
        <p:txBody>
          <a:bodyPr wrap="square">
            <a:spAutoFit/>
          </a:bodyPr>
          <a:lstStyle/>
          <a:p>
            <a:r>
              <a:rPr lang="en-US" sz="2400" dirty="0"/>
              <a:t>This project primarily aims to compare the different classification algorithms based on accuracy. </a:t>
            </a:r>
            <a:r>
              <a:rPr lang="en-US" sz="2400" dirty="0" smtClean="0"/>
              <a:t/>
            </a:r>
            <a:br>
              <a:rPr lang="en-US" sz="2400" dirty="0" smtClean="0"/>
            </a:br>
            <a:endParaRPr lang="en-US" sz="2400" dirty="0"/>
          </a:p>
          <a:p>
            <a:r>
              <a:rPr lang="en-US" sz="2400" dirty="0"/>
              <a:t>The objective of this project is twofold: </a:t>
            </a:r>
          </a:p>
          <a:p>
            <a:r>
              <a:rPr lang="en-US" sz="2400" dirty="0"/>
              <a:t>1. To analyze </a:t>
            </a:r>
            <a:r>
              <a:rPr lang="en-US" sz="2400" b="1" dirty="0"/>
              <a:t>Voted-Perceptron</a:t>
            </a:r>
            <a:r>
              <a:rPr lang="en-US" sz="2400" dirty="0"/>
              <a:t> and </a:t>
            </a:r>
            <a:r>
              <a:rPr lang="en-US" sz="2400" b="1" dirty="0"/>
              <a:t>Sequential Minimal Optimization (SMO)</a:t>
            </a:r>
            <a:r>
              <a:rPr lang="en-US" sz="2400" dirty="0"/>
              <a:t> in terms of accuracy when classifying the crime status of a specific neighborhood based on its geographical and socio-economic structure</a:t>
            </a:r>
            <a:r>
              <a:rPr lang="en-US" sz="2400" dirty="0" smtClean="0"/>
              <a:t>.</a:t>
            </a:r>
            <a:br>
              <a:rPr lang="en-US" sz="2400" dirty="0" smtClean="0"/>
            </a:br>
            <a:endParaRPr lang="en-US" sz="2400" dirty="0"/>
          </a:p>
          <a:p>
            <a:r>
              <a:rPr lang="en-US" sz="2400" dirty="0"/>
              <a:t>2. To show a comparative analysis of proposed algorithms against different classifiers: Naïve Bayes, Logistic Regression, SVM, and K-Means, in terms of AUC so we can reasonably choose more accurate algorithms to classify crime status.</a:t>
            </a:r>
          </a:p>
        </p:txBody>
      </p:sp>
      <p:sp>
        <p:nvSpPr>
          <p:cNvPr id="3" name="TextBox 2"/>
          <p:cNvSpPr txBox="1"/>
          <p:nvPr/>
        </p:nvSpPr>
        <p:spPr>
          <a:xfrm>
            <a:off x="367145" y="990600"/>
            <a:ext cx="8458200" cy="646331"/>
          </a:xfrm>
          <a:prstGeom prst="rect">
            <a:avLst/>
          </a:prstGeom>
          <a:noFill/>
        </p:spPr>
        <p:txBody>
          <a:bodyPr wrap="square" rtlCol="0">
            <a:spAutoFit/>
          </a:bodyPr>
          <a:lstStyle/>
          <a:p>
            <a:pPr algn="ctr"/>
            <a:r>
              <a:rPr lang="en-US" sz="3600" b="1" u="sng" dirty="0" smtClean="0">
                <a:solidFill>
                  <a:srgbClr val="008000"/>
                </a:solidFill>
                <a:latin typeface="Times New Roman" pitchFamily="18" charset="0"/>
                <a:cs typeface="Times New Roman" pitchFamily="18" charset="0"/>
              </a:rPr>
              <a:t>PROBLEM DEFINITION</a:t>
            </a:r>
            <a:endParaRPr lang="en-US" sz="3600" b="1" u="sng" dirty="0">
              <a:solidFill>
                <a:srgbClr val="008000"/>
              </a:solidFill>
              <a:latin typeface="Times New Roman" pitchFamily="18" charset="0"/>
              <a:cs typeface="Times New Roman" pitchFamily="18" charset="0"/>
            </a:endParaRPr>
          </a:p>
        </p:txBody>
      </p:sp>
    </p:spTree>
    <p:extLst>
      <p:ext uri="{BB962C8B-B14F-4D97-AF65-F5344CB8AC3E}">
        <p14:creationId xmlns:p14="http://schemas.microsoft.com/office/powerpoint/2010/main" val="984730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4207" b="11654"/>
          <a:stretch/>
        </p:blipFill>
        <p:spPr>
          <a:xfrm>
            <a:off x="137160" y="1008966"/>
            <a:ext cx="8869680" cy="5486400"/>
          </a:xfrm>
          <a:prstGeom prst="rect">
            <a:avLst/>
          </a:prstGeom>
        </p:spPr>
      </p:pic>
      <p:sp>
        <p:nvSpPr>
          <p:cNvPr id="3" name="Rectangle 2"/>
          <p:cNvSpPr/>
          <p:nvPr/>
        </p:nvSpPr>
        <p:spPr>
          <a:xfrm>
            <a:off x="838200" y="6310700"/>
            <a:ext cx="8001000" cy="369332"/>
          </a:xfrm>
          <a:prstGeom prst="rect">
            <a:avLst/>
          </a:prstGeom>
        </p:spPr>
        <p:txBody>
          <a:bodyPr wrap="square">
            <a:spAutoFit/>
          </a:bodyPr>
          <a:lstStyle/>
          <a:p>
            <a:pPr algn="ctr"/>
            <a:r>
              <a:rPr lang="en-US" b="1" dirty="0">
                <a:latin typeface="Times New Roman" panose="02020603050405020304" pitchFamily="18" charset="0"/>
                <a:ea typeface="Calibri" panose="020F0502020204030204" pitchFamily="34" charset="0"/>
              </a:rPr>
              <a:t>Figure </a:t>
            </a:r>
            <a:r>
              <a:rPr lang="en-US" b="1" dirty="0" smtClean="0">
                <a:latin typeface="Times New Roman" panose="02020603050405020304" pitchFamily="18" charset="0"/>
                <a:ea typeface="Calibri" panose="020F0502020204030204" pitchFamily="34" charset="0"/>
              </a:rPr>
              <a:t>7. </a:t>
            </a:r>
            <a:r>
              <a:rPr lang="en-US" b="1" dirty="0">
                <a:latin typeface="Times New Roman" panose="02020603050405020304" pitchFamily="18" charset="0"/>
                <a:ea typeface="Calibri" panose="020F0502020204030204" pitchFamily="34" charset="0"/>
              </a:rPr>
              <a:t>Plot illustrating result of voted-perceptron algorithm </a:t>
            </a:r>
            <a:endParaRPr lang="en-US" b="1" dirty="0"/>
          </a:p>
        </p:txBody>
      </p:sp>
    </p:spTree>
    <p:extLst>
      <p:ext uri="{BB962C8B-B14F-4D97-AF65-F5344CB8AC3E}">
        <p14:creationId xmlns:p14="http://schemas.microsoft.com/office/powerpoint/2010/main" val="683751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90600"/>
            <a:ext cx="8458200" cy="584775"/>
          </a:xfrm>
          <a:prstGeom prst="rect">
            <a:avLst/>
          </a:prstGeom>
          <a:noFill/>
        </p:spPr>
        <p:txBody>
          <a:bodyPr wrap="square" rtlCol="0">
            <a:spAutoFit/>
          </a:bodyPr>
          <a:lstStyle/>
          <a:p>
            <a:pPr algn="ctr"/>
            <a:r>
              <a:rPr lang="en-US" sz="3200" b="1" u="sng" dirty="0">
                <a:solidFill>
                  <a:srgbClr val="92D050"/>
                </a:solidFill>
              </a:rPr>
              <a:t>S</a:t>
            </a:r>
            <a:r>
              <a:rPr lang="en-US" sz="3200" b="1" u="sng" dirty="0" smtClean="0">
                <a:solidFill>
                  <a:srgbClr val="92D050"/>
                </a:solidFill>
              </a:rPr>
              <a:t>equential </a:t>
            </a:r>
            <a:r>
              <a:rPr lang="en-US" sz="3200" b="1" u="sng" dirty="0">
                <a:solidFill>
                  <a:srgbClr val="92D050"/>
                </a:solidFill>
              </a:rPr>
              <a:t>M</a:t>
            </a:r>
            <a:r>
              <a:rPr lang="en-US" sz="3200" b="1" u="sng" dirty="0" smtClean="0">
                <a:solidFill>
                  <a:srgbClr val="92D050"/>
                </a:solidFill>
              </a:rPr>
              <a:t>inimal </a:t>
            </a:r>
            <a:r>
              <a:rPr lang="en-US" sz="3200" b="1" u="sng" dirty="0">
                <a:solidFill>
                  <a:srgbClr val="92D050"/>
                </a:solidFill>
              </a:rPr>
              <a:t>O</a:t>
            </a:r>
            <a:r>
              <a:rPr lang="en-US" sz="3200" b="1" u="sng" dirty="0" smtClean="0">
                <a:solidFill>
                  <a:srgbClr val="92D050"/>
                </a:solidFill>
              </a:rPr>
              <a:t>ptimization:</a:t>
            </a:r>
            <a:endParaRPr lang="en-US" sz="3200" b="1" u="sng" dirty="0">
              <a:solidFill>
                <a:srgbClr val="92D050"/>
              </a:solidFill>
              <a:latin typeface="Times New Roman" pitchFamily="18" charset="0"/>
              <a:cs typeface="Times New Roman" pitchFamily="18" charset="0"/>
            </a:endParaRPr>
          </a:p>
        </p:txBody>
      </p:sp>
      <p:sp>
        <p:nvSpPr>
          <p:cNvPr id="4" name="Rectangle 3"/>
          <p:cNvSpPr/>
          <p:nvPr/>
        </p:nvSpPr>
        <p:spPr>
          <a:xfrm>
            <a:off x="381000" y="2057400"/>
            <a:ext cx="8458200" cy="2677656"/>
          </a:xfrm>
          <a:prstGeom prst="rect">
            <a:avLst/>
          </a:prstGeom>
        </p:spPr>
        <p:txBody>
          <a:bodyPr wrap="square">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SVM has given an objective of predicting the </a:t>
            </a:r>
            <a:r>
              <a:rPr lang="en-US" sz="2400" i="1" dirty="0">
                <a:latin typeface="Times New Roman" panose="02020603050405020304" pitchFamily="18" charset="0"/>
                <a:cs typeface="Times New Roman" panose="02020603050405020304" pitchFamily="18" charset="0"/>
              </a:rPr>
              <a:t>CrimeStatus </a:t>
            </a:r>
            <a:r>
              <a:rPr lang="en-US" sz="2400" dirty="0">
                <a:latin typeface="Times New Roman" panose="02020603050405020304" pitchFamily="18" charset="0"/>
                <a:cs typeface="Times New Roman" panose="02020603050405020304" pitchFamily="18" charset="0"/>
              </a:rPr>
              <a:t>of a </a:t>
            </a:r>
            <a:r>
              <a:rPr lang="en-US" sz="2400" dirty="0" smtClean="0">
                <a:latin typeface="Times New Roman" panose="02020603050405020304" pitchFamily="18" charset="0"/>
                <a:cs typeface="Times New Roman" panose="02020603050405020304" pitchFamily="18" charset="0"/>
              </a:rPr>
              <a:t>state.</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Two different SVM’s are trained for this problem: a linear SVM and a quadratic SVM</a:t>
            </a:r>
            <a:r>
              <a:rPr lang="en-US" sz="2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Sequential </a:t>
            </a:r>
            <a:r>
              <a:rPr lang="en-US" sz="2400" dirty="0">
                <a:latin typeface="Times New Roman" panose="02020603050405020304" pitchFamily="18" charset="0"/>
                <a:ea typeface="Calibri" panose="020F0502020204030204" pitchFamily="34" charset="0"/>
                <a:cs typeface="Times New Roman" panose="02020603050405020304" pitchFamily="18" charset="0"/>
              </a:rPr>
              <a:t>Minimization Algorithm is used to solve the SVM.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latin typeface="Times New Roman" panose="02020603050405020304" pitchFamily="18" charset="0"/>
                <a:ea typeface="Calibri" panose="020F0502020204030204" pitchFamily="34" charset="0"/>
                <a:cs typeface="Times New Roman" panose="02020603050405020304" pitchFamily="18" charset="0"/>
              </a:rPr>
              <a:t>results are obtained for different values of epsilon, C and iterations.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325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9703741"/>
              </p:ext>
            </p:extLst>
          </p:nvPr>
        </p:nvGraphicFramePr>
        <p:xfrm>
          <a:off x="304800" y="1066800"/>
          <a:ext cx="8610600" cy="5345667"/>
        </p:xfrm>
        <a:graphic>
          <a:graphicData uri="http://schemas.openxmlformats.org/drawingml/2006/table">
            <a:tbl>
              <a:tblPr firstRow="1" firstCol="1" bandRow="1">
                <a:tableStyleId>{69CF1AB2-1976-4502-BF36-3FF5EA218861}</a:tableStyleId>
              </a:tblPr>
              <a:tblGrid>
                <a:gridCol w="1143487"/>
                <a:gridCol w="890337"/>
                <a:gridCol w="477026"/>
                <a:gridCol w="1148654"/>
                <a:gridCol w="1133155"/>
                <a:gridCol w="888614"/>
                <a:gridCol w="1050493"/>
                <a:gridCol w="1069437"/>
                <a:gridCol w="809397"/>
              </a:tblGrid>
              <a:tr h="314451">
                <a:tc>
                  <a:txBody>
                    <a:bodyPr/>
                    <a:lstStyle/>
                    <a:p>
                      <a:pPr marL="0" marR="0">
                        <a:lnSpc>
                          <a:spcPct val="115000"/>
                        </a:lnSpc>
                        <a:spcBef>
                          <a:spcPts val="0"/>
                        </a:spcBef>
                        <a:spcAft>
                          <a:spcPts val="0"/>
                        </a:spcAft>
                      </a:pPr>
                      <a:r>
                        <a:rPr lang="en-US" sz="1600" dirty="0">
                          <a:effectLst/>
                        </a:rPr>
                        <a:t>Kernel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Epsilon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Iterations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Precision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Recall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F1-Score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Accuracy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AUC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Linear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0.8490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0.8498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0.8490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Linear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Linear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0.8637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0.8635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Linear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0.8660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0.8660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Linear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0.8565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0.8543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Linear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Linear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0.8572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0.8554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Linear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a:lnSpc>
                          <a:spcPct val="115000"/>
                        </a:lnSpc>
                        <a:spcBef>
                          <a:spcPts val="0"/>
                        </a:spcBef>
                        <a:spcAft>
                          <a:spcPts val="0"/>
                        </a:spcAft>
                      </a:pPr>
                      <a:r>
                        <a:rPr lang="en-US" sz="1600">
                          <a:effectLst/>
                        </a:rPr>
                        <a:t>Quadratic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a:effectLst/>
                        </a:rPr>
                        <a:t>0.8729</a:t>
                      </a:r>
                      <a:endParaRPr lang="en-US" sz="1600">
                        <a:effectLst/>
                        <a:latin typeface="Calibri" panose="020F050202020403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0.8731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0.8641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a:lnSpc>
                          <a:spcPct val="115000"/>
                        </a:lnSpc>
                        <a:spcBef>
                          <a:spcPts val="0"/>
                        </a:spcBef>
                        <a:spcAft>
                          <a:spcPts val="0"/>
                        </a:spcAft>
                      </a:pPr>
                      <a:r>
                        <a:rPr lang="en-US" sz="1600">
                          <a:effectLst/>
                        </a:rPr>
                        <a:t>Quadratic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0.8656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a:lnSpc>
                          <a:spcPct val="115000"/>
                        </a:lnSpc>
                        <a:spcBef>
                          <a:spcPts val="0"/>
                        </a:spcBef>
                        <a:spcAft>
                          <a:spcPts val="0"/>
                        </a:spcAft>
                      </a:pPr>
                      <a:r>
                        <a:rPr lang="en-US" sz="1600">
                          <a:effectLst/>
                        </a:rPr>
                        <a:t>Quadratic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0.9088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a:lnSpc>
                          <a:spcPct val="115000"/>
                        </a:lnSpc>
                        <a:spcBef>
                          <a:spcPts val="0"/>
                        </a:spcBef>
                        <a:spcAft>
                          <a:spcPts val="0"/>
                        </a:spcAft>
                      </a:pPr>
                      <a:r>
                        <a:rPr lang="en-US" sz="1600">
                          <a:effectLst/>
                        </a:rPr>
                        <a:t>Quadratic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0.9159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0.9068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a:lnSpc>
                          <a:spcPct val="115000"/>
                        </a:lnSpc>
                        <a:spcBef>
                          <a:spcPts val="0"/>
                        </a:spcBef>
                        <a:spcAft>
                          <a:spcPts val="0"/>
                        </a:spcAft>
                      </a:pPr>
                      <a:r>
                        <a:rPr lang="en-US" sz="1600">
                          <a:effectLst/>
                        </a:rPr>
                        <a:t>Quadratic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0.8756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0.8753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0.8756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a:lnSpc>
                          <a:spcPct val="115000"/>
                        </a:lnSpc>
                        <a:spcBef>
                          <a:spcPts val="0"/>
                        </a:spcBef>
                        <a:spcAft>
                          <a:spcPts val="0"/>
                        </a:spcAft>
                      </a:pPr>
                      <a:r>
                        <a:rPr lang="en-US" sz="1600">
                          <a:effectLst/>
                        </a:rPr>
                        <a:t>Quadratic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rPr>
                        <a:t>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0.8731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0.8626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a:lnSpc>
                          <a:spcPct val="115000"/>
                        </a:lnSpc>
                        <a:spcBef>
                          <a:spcPts val="0"/>
                        </a:spcBef>
                        <a:spcAft>
                          <a:spcPts val="0"/>
                        </a:spcAft>
                      </a:pPr>
                      <a:r>
                        <a:rPr lang="en-US" sz="1600">
                          <a:solidFill>
                            <a:srgbClr val="FF0000"/>
                          </a:solidFill>
                          <a:effectLst/>
                        </a:rPr>
                        <a:t>Quadratic</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FF0000"/>
                          </a:solidFill>
                          <a:effectLst/>
                        </a:rPr>
                        <a:t>0.001</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rgbClr val="FF0000"/>
                          </a:solidFill>
                          <a:effectLst/>
                        </a:rPr>
                        <a:t>1.0</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FF0000"/>
                          </a:solidFill>
                          <a:effectLst/>
                        </a:rPr>
                        <a:t>1000</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rgbClr val="FF0000"/>
                          </a:solidFill>
                          <a:effectLst/>
                        </a:rPr>
                        <a:t>0.9248</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rgbClr val="FF0000"/>
                          </a:solidFill>
                          <a:effectLst/>
                        </a:rPr>
                        <a:t>0.9232</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rgbClr val="FF0000"/>
                          </a:solidFill>
                          <a:effectLst/>
                        </a:rPr>
                        <a:t>0.9226</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rgbClr val="FF0000"/>
                          </a:solidFill>
                          <a:effectLst/>
                        </a:rPr>
                        <a:t>0.9232</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solidFill>
                            <a:srgbClr val="FF0000"/>
                          </a:solidFill>
                          <a:effectLst/>
                        </a:rPr>
                        <a:t>0.9149</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4451">
                <a:tc>
                  <a:txBody>
                    <a:bodyPr/>
                    <a:lstStyle/>
                    <a:p>
                      <a:pPr marL="0" marR="0">
                        <a:lnSpc>
                          <a:spcPct val="115000"/>
                        </a:lnSpc>
                        <a:spcBef>
                          <a:spcPts val="0"/>
                        </a:spcBef>
                        <a:spcAft>
                          <a:spcPts val="0"/>
                        </a:spcAft>
                      </a:pPr>
                      <a:r>
                        <a:rPr lang="en-US" sz="1600">
                          <a:effectLst/>
                        </a:rPr>
                        <a:t>Quadratic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rPr>
                        <a:t>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rPr>
                        <a:t>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0.9152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0.9064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Rectangle 2"/>
          <p:cNvSpPr/>
          <p:nvPr/>
        </p:nvSpPr>
        <p:spPr>
          <a:xfrm>
            <a:off x="381000" y="6488668"/>
            <a:ext cx="8534400" cy="369332"/>
          </a:xfrm>
          <a:prstGeom prst="rect">
            <a:avLst/>
          </a:prstGeom>
        </p:spPr>
        <p:txBody>
          <a:bodyPr wrap="square">
            <a:spAutoFit/>
          </a:bodyPr>
          <a:lstStyle/>
          <a:p>
            <a:pPr algn="ctr"/>
            <a:r>
              <a:rPr lang="en-US" b="1" dirty="0">
                <a:latin typeface="Times New Roman" panose="02020603050405020304" pitchFamily="18" charset="0"/>
                <a:ea typeface="Calibri" panose="020F0502020204030204" pitchFamily="34" charset="0"/>
              </a:rPr>
              <a:t>Results of SMO Algorithm on normalized training set</a:t>
            </a:r>
            <a:endParaRPr lang="en-US" dirty="0"/>
          </a:p>
        </p:txBody>
      </p:sp>
    </p:spTree>
    <p:extLst>
      <p:ext uri="{BB962C8B-B14F-4D97-AF65-F5344CB8AC3E}">
        <p14:creationId xmlns:p14="http://schemas.microsoft.com/office/powerpoint/2010/main" val="1663077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943600"/>
            <a:ext cx="7620000" cy="369332"/>
          </a:xfrm>
          <a:prstGeom prst="rect">
            <a:avLst/>
          </a:prstGeom>
          <a:noFill/>
        </p:spPr>
        <p:txBody>
          <a:bodyPr wrap="square" rtlCol="0">
            <a:spAutoFit/>
          </a:bodyPr>
          <a:lstStyle/>
          <a:p>
            <a:pPr algn="ctr"/>
            <a:r>
              <a:rPr lang="en-US" b="1" dirty="0" smtClean="0"/>
              <a:t>Figure 8.Results </a:t>
            </a:r>
            <a:r>
              <a:rPr lang="en-US" b="1" dirty="0"/>
              <a:t>of SMO Algorithm on normalized training set</a:t>
            </a:r>
            <a:endParaRPr lang="en-US"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416" b="19164"/>
          <a:stretch/>
        </p:blipFill>
        <p:spPr>
          <a:xfrm>
            <a:off x="403523" y="914400"/>
            <a:ext cx="8383361" cy="4648200"/>
          </a:xfrm>
          <a:prstGeom prst="rect">
            <a:avLst/>
          </a:prstGeom>
        </p:spPr>
      </p:pic>
    </p:spTree>
    <p:extLst>
      <p:ext uri="{BB962C8B-B14F-4D97-AF65-F5344CB8AC3E}">
        <p14:creationId xmlns:p14="http://schemas.microsoft.com/office/powerpoint/2010/main" val="3222387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8458200" cy="461665"/>
          </a:xfrm>
          <a:prstGeom prst="rect">
            <a:avLst/>
          </a:prstGeom>
          <a:noFill/>
        </p:spPr>
        <p:txBody>
          <a:bodyPr wrap="square" rtlCol="0">
            <a:spAutoFit/>
          </a:bodyPr>
          <a:lstStyle/>
          <a:p>
            <a:r>
              <a:rPr lang="en-US" sz="2400" b="1" u="sng" dirty="0" smtClean="0">
                <a:solidFill>
                  <a:srgbClr val="92D050"/>
                </a:solidFill>
              </a:rPr>
              <a:t>Comparison:</a:t>
            </a:r>
          </a:p>
        </p:txBody>
      </p:sp>
      <p:sp>
        <p:nvSpPr>
          <p:cNvPr id="4" name="Rectangle 3"/>
          <p:cNvSpPr/>
          <p:nvPr/>
        </p:nvSpPr>
        <p:spPr>
          <a:xfrm>
            <a:off x="685800" y="1299865"/>
            <a:ext cx="7924800" cy="646331"/>
          </a:xfrm>
          <a:prstGeom prst="rect">
            <a:avLst/>
          </a:prstGeom>
        </p:spPr>
        <p:txBody>
          <a:bodyPr wrap="square">
            <a:spAutoFit/>
          </a:bodyPr>
          <a:lstStyle/>
          <a:p>
            <a:pPr marL="285750" indent="-285750">
              <a:buFont typeface="Wingdings" panose="05000000000000000000" pitchFamily="2" charset="2"/>
              <a:buChar char="Ø"/>
            </a:pPr>
            <a:r>
              <a:rPr lang="en-US" dirty="0"/>
              <a:t>Evaluation of selected classification algorithms is conducted by comparing the precision, recall, accuracy and f1-score. </a:t>
            </a:r>
          </a:p>
        </p:txBody>
      </p:sp>
      <p:graphicFrame>
        <p:nvGraphicFramePr>
          <p:cNvPr id="5" name="Table 4"/>
          <p:cNvGraphicFramePr>
            <a:graphicFrameLocks noGrp="1"/>
          </p:cNvGraphicFramePr>
          <p:nvPr>
            <p:extLst>
              <p:ext uri="{D42A27DB-BD31-4B8C-83A1-F6EECF244321}">
                <p14:modId xmlns:p14="http://schemas.microsoft.com/office/powerpoint/2010/main" val="4185146668"/>
              </p:ext>
            </p:extLst>
          </p:nvPr>
        </p:nvGraphicFramePr>
        <p:xfrm>
          <a:off x="346880" y="2133600"/>
          <a:ext cx="8416121" cy="3879469"/>
        </p:xfrm>
        <a:graphic>
          <a:graphicData uri="http://schemas.openxmlformats.org/drawingml/2006/table">
            <a:tbl>
              <a:tblPr firstRow="1" firstCol="1" bandRow="1">
                <a:tableStyleId>{69CF1AB2-1976-4502-BF36-3FF5EA218861}</a:tableStyleId>
              </a:tblPr>
              <a:tblGrid>
                <a:gridCol w="2561867"/>
                <a:gridCol w="1279250"/>
                <a:gridCol w="1040233"/>
                <a:gridCol w="1227071"/>
                <a:gridCol w="1267467"/>
                <a:gridCol w="1040233"/>
              </a:tblGrid>
              <a:tr h="466725">
                <a:tc>
                  <a:txBody>
                    <a:bodyPr/>
                    <a:lstStyle/>
                    <a:p>
                      <a:pPr marL="0" marR="0">
                        <a:lnSpc>
                          <a:spcPct val="115000"/>
                        </a:lnSpc>
                        <a:spcBef>
                          <a:spcPts val="0"/>
                        </a:spcBef>
                        <a:spcAft>
                          <a:spcPts val="0"/>
                        </a:spcAft>
                      </a:pPr>
                      <a:r>
                        <a:rPr lang="en-US" sz="1800" dirty="0">
                          <a:effectLst/>
                        </a:rPr>
                        <a:t>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Precision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Recall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F1-Score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Accuracy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AUC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6725">
                <a:tc>
                  <a:txBody>
                    <a:bodyPr/>
                    <a:lstStyle/>
                    <a:p>
                      <a:pPr marL="0" marR="0">
                        <a:lnSpc>
                          <a:spcPct val="115000"/>
                        </a:lnSpc>
                        <a:spcBef>
                          <a:spcPts val="0"/>
                        </a:spcBef>
                        <a:spcAft>
                          <a:spcPts val="0"/>
                        </a:spcAft>
                      </a:pPr>
                      <a:r>
                        <a:rPr lang="en-US" sz="1800">
                          <a:effectLst/>
                        </a:rPr>
                        <a:t>Naive Bayes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0.8575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0.8539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0.8515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0.8539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0.8386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6725">
                <a:tc>
                  <a:txBody>
                    <a:bodyPr/>
                    <a:lstStyle/>
                    <a:p>
                      <a:pPr marL="0" marR="0">
                        <a:lnSpc>
                          <a:spcPct val="115000"/>
                        </a:lnSpc>
                        <a:spcBef>
                          <a:spcPts val="0"/>
                        </a:spcBef>
                        <a:spcAft>
                          <a:spcPts val="0"/>
                        </a:spcAft>
                      </a:pPr>
                      <a:r>
                        <a:rPr lang="en-US" sz="1800">
                          <a:effectLst/>
                        </a:rPr>
                        <a:t>Logistic Regression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0.8955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0.8954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0.8921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0.8954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0.8937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6725">
                <a:tc>
                  <a:txBody>
                    <a:bodyPr/>
                    <a:lstStyle/>
                    <a:p>
                      <a:pPr marL="0" marR="0">
                        <a:lnSpc>
                          <a:spcPct val="115000"/>
                        </a:lnSpc>
                        <a:spcBef>
                          <a:spcPts val="0"/>
                        </a:spcBef>
                        <a:spcAft>
                          <a:spcPts val="0"/>
                        </a:spcAft>
                      </a:pPr>
                      <a:r>
                        <a:rPr lang="en-US" sz="1800">
                          <a:effectLst/>
                        </a:rPr>
                        <a:t>SVM using sklearn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0.8030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0.8012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0.7959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0.7692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0.7955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6725">
                <a:tc>
                  <a:txBody>
                    <a:bodyPr/>
                    <a:lstStyle/>
                    <a:p>
                      <a:pPr marL="0" marR="0">
                        <a:lnSpc>
                          <a:spcPct val="115000"/>
                        </a:lnSpc>
                        <a:spcBef>
                          <a:spcPts val="0"/>
                        </a:spcBef>
                        <a:spcAft>
                          <a:spcPts val="0"/>
                        </a:spcAft>
                      </a:pPr>
                      <a:r>
                        <a:rPr lang="en-US" sz="1800">
                          <a:effectLst/>
                        </a:rPr>
                        <a:t>K-means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0.4567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0.4361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0.4384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0.4361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0.4415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6725">
                <a:tc>
                  <a:txBody>
                    <a:bodyPr/>
                    <a:lstStyle/>
                    <a:p>
                      <a:pPr marL="0" marR="0">
                        <a:lnSpc>
                          <a:spcPct val="115000"/>
                        </a:lnSpc>
                        <a:spcBef>
                          <a:spcPts val="0"/>
                        </a:spcBef>
                        <a:spcAft>
                          <a:spcPts val="0"/>
                        </a:spcAft>
                      </a:pPr>
                      <a:r>
                        <a:rPr lang="en-US" sz="1800">
                          <a:effectLst/>
                        </a:rPr>
                        <a:t>K-means using sklearn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0.4555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0.4377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0.4401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0.4377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0.4413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6725">
                <a:tc>
                  <a:txBody>
                    <a:bodyPr/>
                    <a:lstStyle/>
                    <a:p>
                      <a:pPr marL="0" marR="0">
                        <a:lnSpc>
                          <a:spcPct val="115000"/>
                        </a:lnSpc>
                        <a:spcBef>
                          <a:spcPts val="0"/>
                        </a:spcBef>
                        <a:spcAft>
                          <a:spcPts val="0"/>
                        </a:spcAft>
                      </a:pPr>
                      <a:r>
                        <a:rPr lang="en-US" sz="1800">
                          <a:solidFill>
                            <a:srgbClr val="FF0000"/>
                          </a:solidFill>
                          <a:effectLst/>
                        </a:rPr>
                        <a:t>Voted-Perceptron</a:t>
                      </a:r>
                      <a:endPar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rPr>
                        <a:t>0.9409</a:t>
                      </a:r>
                      <a:endPar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rPr>
                        <a:t>0.9407</a:t>
                      </a:r>
                      <a:endPar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rPr>
                        <a:t>0.9408</a:t>
                      </a:r>
                      <a:endPar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FF0000"/>
                          </a:solidFill>
                          <a:effectLst/>
                        </a:rPr>
                        <a:t>0.9408</a:t>
                      </a:r>
                      <a:endPar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solidFill>
                            <a:srgbClr val="FF0000"/>
                          </a:solidFill>
                          <a:effectLst/>
                        </a:rPr>
                        <a:t>0.9395</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6725">
                <a:tc>
                  <a:txBody>
                    <a:bodyPr/>
                    <a:lstStyle/>
                    <a:p>
                      <a:pPr marL="0" marR="0">
                        <a:lnSpc>
                          <a:spcPct val="115000"/>
                        </a:lnSpc>
                        <a:spcBef>
                          <a:spcPts val="0"/>
                        </a:spcBef>
                        <a:spcAft>
                          <a:spcPts val="0"/>
                        </a:spcAft>
                      </a:pPr>
                      <a:r>
                        <a:rPr lang="en-US" sz="1800">
                          <a:effectLst/>
                        </a:rPr>
                        <a:t>SMO Algorithm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0.9248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0.9232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0.9226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0.9232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0.9149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ectangle 5"/>
          <p:cNvSpPr/>
          <p:nvPr/>
        </p:nvSpPr>
        <p:spPr>
          <a:xfrm>
            <a:off x="304800" y="6019800"/>
            <a:ext cx="8458200" cy="461665"/>
          </a:xfrm>
          <a:prstGeom prst="rect">
            <a:avLst/>
          </a:prstGeom>
        </p:spPr>
        <p:txBody>
          <a:bodyPr wrap="square">
            <a:spAutoFit/>
          </a:bodyPr>
          <a:lstStyle/>
          <a:p>
            <a:r>
              <a:rPr lang="en-US" sz="2400" b="1" i="1" u="sng" dirty="0" smtClean="0">
                <a:latin typeface="Times New Roman" panose="02020603050405020304" pitchFamily="18" charset="0"/>
                <a:ea typeface="Calibri" panose="020F0502020204030204" pitchFamily="34" charset="0"/>
              </a:rPr>
              <a:t>Voted-perceptron </a:t>
            </a:r>
            <a:r>
              <a:rPr lang="en-US" sz="2400" b="1" i="1" u="sng" dirty="0">
                <a:latin typeface="Times New Roman" panose="02020603050405020304" pitchFamily="18" charset="0"/>
                <a:ea typeface="Calibri" panose="020F0502020204030204" pitchFamily="34" charset="0"/>
              </a:rPr>
              <a:t>algorithm gives the best classification </a:t>
            </a:r>
            <a:r>
              <a:rPr lang="en-US" sz="2400" b="1" i="1" u="sng" dirty="0" smtClean="0">
                <a:latin typeface="Times New Roman" panose="02020603050405020304" pitchFamily="18" charset="0"/>
                <a:ea typeface="Calibri" panose="020F0502020204030204" pitchFamily="34" charset="0"/>
              </a:rPr>
              <a:t>results. </a:t>
            </a:r>
            <a:endParaRPr lang="en-US" sz="2400" b="1" i="1" u="sng" dirty="0"/>
          </a:p>
        </p:txBody>
      </p:sp>
    </p:spTree>
    <p:extLst>
      <p:ext uri="{BB962C8B-B14F-4D97-AF65-F5344CB8AC3E}">
        <p14:creationId xmlns:p14="http://schemas.microsoft.com/office/powerpoint/2010/main" val="3949515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3365"/>
          <a:stretch/>
        </p:blipFill>
        <p:spPr>
          <a:xfrm>
            <a:off x="381000" y="1066800"/>
            <a:ext cx="7924800" cy="5105400"/>
          </a:xfrm>
          <a:prstGeom prst="rect">
            <a:avLst/>
          </a:prstGeom>
        </p:spPr>
      </p:pic>
      <p:sp>
        <p:nvSpPr>
          <p:cNvPr id="3" name="Rectangle 2"/>
          <p:cNvSpPr/>
          <p:nvPr/>
        </p:nvSpPr>
        <p:spPr>
          <a:xfrm>
            <a:off x="838200" y="6191534"/>
            <a:ext cx="7696200" cy="410882"/>
          </a:xfrm>
          <a:prstGeom prst="rect">
            <a:avLst/>
          </a:prstGeom>
        </p:spPr>
        <p:txBody>
          <a:bodyPr wrap="square">
            <a:spAutoFit/>
          </a:bodyPr>
          <a:lstStyle/>
          <a:p>
            <a:pPr algn="ctr">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9. </a:t>
            </a:r>
            <a:r>
              <a:rPr lang="en-US" b="1" dirty="0">
                <a:latin typeface="Times New Roman" panose="02020603050405020304" pitchFamily="18" charset="0"/>
                <a:ea typeface="Calibri" panose="020F0502020204030204" pitchFamily="34" charset="0"/>
                <a:cs typeface="Times New Roman" panose="02020603050405020304" pitchFamily="18" charset="0"/>
              </a:rPr>
              <a:t>Plot illustrating comparison of classifiers on the basis of accuracy</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7487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545" y="1905000"/>
            <a:ext cx="8153400" cy="4093428"/>
          </a:xfrm>
          <a:prstGeom prst="rect">
            <a:avLst/>
          </a:prstGeom>
        </p:spPr>
        <p:txBody>
          <a:bodyPr wrap="square">
            <a:spAutoFit/>
          </a:bodyPr>
          <a:lstStyle/>
          <a:p>
            <a:pPr marL="285750" indent="-285750">
              <a:buFont typeface="Wingdings" panose="05000000000000000000" pitchFamily="2" charset="2"/>
              <a:buChar char="Ø"/>
            </a:pPr>
            <a:r>
              <a:rPr lang="en-US" sz="2000" dirty="0"/>
              <a:t>The aim of this project was to perform classification of the given dataset into binary categories, “Critical” and “Non-Critical”. </a:t>
            </a:r>
            <a:endParaRPr lang="en-US" sz="2000" dirty="0" smtClean="0"/>
          </a:p>
          <a:p>
            <a:pPr marL="285750" indent="-285750">
              <a:buFont typeface="Wingdings" panose="05000000000000000000" pitchFamily="2" charset="2"/>
              <a:buChar char="Ø"/>
            </a:pPr>
            <a:r>
              <a:rPr lang="en-US" sz="2000" dirty="0" smtClean="0"/>
              <a:t>In </a:t>
            </a:r>
            <a:r>
              <a:rPr lang="en-US" sz="2000" dirty="0"/>
              <a:t>this project, Voted-Perceptron and Sequential Minimal Optimization algorithms are </a:t>
            </a:r>
            <a:r>
              <a:rPr lang="en-US" sz="2000" dirty="0" smtClean="0"/>
              <a:t>implemented.</a:t>
            </a:r>
          </a:p>
          <a:p>
            <a:pPr marL="285750" indent="-285750">
              <a:buFont typeface="Wingdings" panose="05000000000000000000" pitchFamily="2" charset="2"/>
              <a:buChar char="Ø"/>
            </a:pPr>
            <a:r>
              <a:rPr lang="en-US" sz="2000" dirty="0" smtClean="0"/>
              <a:t>The results </a:t>
            </a:r>
            <a:r>
              <a:rPr lang="en-US" sz="2000" dirty="0"/>
              <a:t>are compared with different classifiers to determine more accurate classifier. </a:t>
            </a:r>
            <a:endParaRPr lang="en-US" sz="2000" dirty="0" smtClean="0"/>
          </a:p>
          <a:p>
            <a:pPr marL="285750" indent="-285750">
              <a:buFont typeface="Wingdings" panose="05000000000000000000" pitchFamily="2" charset="2"/>
              <a:buChar char="Ø"/>
            </a:pPr>
            <a:r>
              <a:rPr lang="en-US" sz="2000" dirty="0" smtClean="0"/>
              <a:t>We </a:t>
            </a:r>
            <a:r>
              <a:rPr lang="en-US" sz="2000" dirty="0"/>
              <a:t>have shown via results that Voter-perceptron Algorithm presents the best accuracy. From the experimental results, Voted-Perceptron with T = 100 gives the best performance followed closely by SMO Algorithm. </a:t>
            </a:r>
            <a:endParaRPr lang="en-US" sz="2000" dirty="0" smtClean="0"/>
          </a:p>
          <a:p>
            <a:pPr marL="285750" indent="-285750">
              <a:buFont typeface="Wingdings" panose="05000000000000000000" pitchFamily="2" charset="2"/>
              <a:buChar char="Ø"/>
            </a:pPr>
            <a:r>
              <a:rPr lang="en-US" sz="2000" dirty="0" smtClean="0"/>
              <a:t>Based </a:t>
            </a:r>
            <a:r>
              <a:rPr lang="en-US" sz="2000" dirty="0"/>
              <a:t>on the results, Voted-Perceptron and SMO are strong candidates for crime related classifications and better than K-means, Logistic Regression and Naïve Bayes. </a:t>
            </a:r>
            <a:endParaRPr lang="en-US" sz="2000" dirty="0" smtClean="0"/>
          </a:p>
        </p:txBody>
      </p:sp>
      <p:sp>
        <p:nvSpPr>
          <p:cNvPr id="3" name="TextBox 2"/>
          <p:cNvSpPr txBox="1"/>
          <p:nvPr/>
        </p:nvSpPr>
        <p:spPr>
          <a:xfrm>
            <a:off x="367145" y="990600"/>
            <a:ext cx="8458200" cy="646331"/>
          </a:xfrm>
          <a:prstGeom prst="rect">
            <a:avLst/>
          </a:prstGeom>
          <a:noFill/>
        </p:spPr>
        <p:txBody>
          <a:bodyPr wrap="square" rtlCol="0">
            <a:spAutoFit/>
          </a:bodyPr>
          <a:lstStyle/>
          <a:p>
            <a:pPr algn="ctr"/>
            <a:r>
              <a:rPr lang="en-US" sz="3600" b="1" u="sng" dirty="0" smtClean="0">
                <a:solidFill>
                  <a:srgbClr val="008000"/>
                </a:solidFill>
                <a:latin typeface="Times New Roman" pitchFamily="18" charset="0"/>
                <a:cs typeface="Times New Roman" pitchFamily="18" charset="0"/>
              </a:rPr>
              <a:t>CONCLUSION</a:t>
            </a:r>
            <a:endParaRPr lang="en-US" sz="3600" b="1" u="sng" dirty="0">
              <a:solidFill>
                <a:srgbClr val="008000"/>
              </a:solidFill>
              <a:latin typeface="Times New Roman" pitchFamily="18" charset="0"/>
              <a:cs typeface="Times New Roman" pitchFamily="18" charset="0"/>
            </a:endParaRPr>
          </a:p>
        </p:txBody>
      </p:sp>
    </p:spTree>
    <p:extLst>
      <p:ext uri="{BB962C8B-B14F-4D97-AF65-F5344CB8AC3E}">
        <p14:creationId xmlns:p14="http://schemas.microsoft.com/office/powerpoint/2010/main" val="1422005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057400"/>
            <a:ext cx="8305800" cy="2554545"/>
          </a:xfrm>
          <a:prstGeom prst="rect">
            <a:avLst/>
          </a:prstGeom>
        </p:spPr>
        <p:txBody>
          <a:bodyPr wrap="square">
            <a:spAutoFit/>
          </a:bodyPr>
          <a:lstStyle/>
          <a:p>
            <a:pPr marL="285750" indent="-285750">
              <a:buFont typeface="Wingdings" panose="05000000000000000000" pitchFamily="2" charset="2"/>
              <a:buChar char="Ø"/>
            </a:pPr>
            <a:r>
              <a:rPr lang="en-US" sz="2000" dirty="0"/>
              <a:t>Due to the huge size of criminal activities data, the pattern detection and prediction of crime status is almost impossible for human investigators irrespective of their years of experience. </a:t>
            </a:r>
            <a:endParaRPr lang="en-US" sz="2000" dirty="0" smtClean="0"/>
          </a:p>
          <a:p>
            <a:pPr marL="285750" indent="-285750">
              <a:buFont typeface="Wingdings" panose="05000000000000000000" pitchFamily="2" charset="2"/>
              <a:buChar char="Ø"/>
            </a:pPr>
            <a:r>
              <a:rPr lang="en-US" sz="2000" dirty="0" smtClean="0"/>
              <a:t>By </a:t>
            </a:r>
            <a:r>
              <a:rPr lang="en-US" sz="2000" dirty="0"/>
              <a:t>using Classification Algorithms to increase the efficiency as well as precision, police department and investigators can allocate their time to other valuable tasks. </a:t>
            </a:r>
            <a:endParaRPr lang="en-US" sz="2000" dirty="0" smtClean="0"/>
          </a:p>
          <a:p>
            <a:pPr marL="285750" indent="-285750">
              <a:buFont typeface="Wingdings" panose="05000000000000000000" pitchFamily="2" charset="2"/>
              <a:buChar char="Ø"/>
            </a:pPr>
            <a:r>
              <a:rPr lang="en-US" sz="2000" dirty="0" smtClean="0"/>
              <a:t>Predicting </a:t>
            </a:r>
            <a:r>
              <a:rPr lang="en-US" sz="2000" dirty="0"/>
              <a:t>the crime-prone areas can also help in efficient distribution of police forces to reduce crime rate of a state.</a:t>
            </a:r>
            <a:endParaRPr lang="en-US" sz="2000" dirty="0"/>
          </a:p>
        </p:txBody>
      </p:sp>
      <p:sp>
        <p:nvSpPr>
          <p:cNvPr id="3" name="TextBox 2"/>
          <p:cNvSpPr txBox="1"/>
          <p:nvPr/>
        </p:nvSpPr>
        <p:spPr>
          <a:xfrm>
            <a:off x="367145" y="990600"/>
            <a:ext cx="8458200" cy="646331"/>
          </a:xfrm>
          <a:prstGeom prst="rect">
            <a:avLst/>
          </a:prstGeom>
          <a:noFill/>
        </p:spPr>
        <p:txBody>
          <a:bodyPr wrap="square" rtlCol="0">
            <a:spAutoFit/>
          </a:bodyPr>
          <a:lstStyle/>
          <a:p>
            <a:pPr algn="ctr"/>
            <a:r>
              <a:rPr lang="en-US" sz="3600" b="1" u="sng" dirty="0" smtClean="0">
                <a:solidFill>
                  <a:srgbClr val="008000"/>
                </a:solidFill>
                <a:latin typeface="Times New Roman" pitchFamily="18" charset="0"/>
                <a:cs typeface="Times New Roman" pitchFamily="18" charset="0"/>
              </a:rPr>
              <a:t>FUTURE SCOPE</a:t>
            </a:r>
            <a:endParaRPr lang="en-US" sz="3600" b="1" u="sng" dirty="0">
              <a:solidFill>
                <a:srgbClr val="008000"/>
              </a:solidFill>
              <a:latin typeface="Times New Roman" pitchFamily="18" charset="0"/>
              <a:cs typeface="Times New Roman" pitchFamily="18" charset="0"/>
            </a:endParaRPr>
          </a:p>
        </p:txBody>
      </p:sp>
    </p:spTree>
    <p:extLst>
      <p:ext uri="{BB962C8B-B14F-4D97-AF65-F5344CB8AC3E}">
        <p14:creationId xmlns:p14="http://schemas.microsoft.com/office/powerpoint/2010/main" val="72003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145" y="990600"/>
            <a:ext cx="8458200" cy="646331"/>
          </a:xfrm>
          <a:prstGeom prst="rect">
            <a:avLst/>
          </a:prstGeom>
          <a:noFill/>
        </p:spPr>
        <p:txBody>
          <a:bodyPr wrap="square" rtlCol="0">
            <a:spAutoFit/>
          </a:bodyPr>
          <a:lstStyle/>
          <a:p>
            <a:pPr algn="ctr"/>
            <a:r>
              <a:rPr lang="en-US" sz="3600" b="1" u="sng" dirty="0" smtClean="0">
                <a:solidFill>
                  <a:srgbClr val="008000"/>
                </a:solidFill>
                <a:latin typeface="Times New Roman" pitchFamily="18" charset="0"/>
                <a:cs typeface="Times New Roman" pitchFamily="18" charset="0"/>
              </a:rPr>
              <a:t>REFERENCES</a:t>
            </a:r>
            <a:endParaRPr lang="en-US" sz="3600" b="1" u="sng" dirty="0">
              <a:solidFill>
                <a:srgbClr val="008000"/>
              </a:solidFill>
              <a:latin typeface="Times New Roman" pitchFamily="18" charset="0"/>
              <a:cs typeface="Times New Roman" pitchFamily="18" charset="0"/>
            </a:endParaRPr>
          </a:p>
        </p:txBody>
      </p:sp>
      <p:sp>
        <p:nvSpPr>
          <p:cNvPr id="3" name="TextBox 2"/>
          <p:cNvSpPr txBox="1"/>
          <p:nvPr/>
        </p:nvSpPr>
        <p:spPr>
          <a:xfrm>
            <a:off x="557645" y="1636931"/>
            <a:ext cx="8077200" cy="5047536"/>
          </a:xfrm>
          <a:prstGeom prst="rect">
            <a:avLst/>
          </a:prstGeom>
          <a:noFill/>
        </p:spPr>
        <p:txBody>
          <a:bodyPr wrap="square" rtlCol="0">
            <a:spAutoFit/>
          </a:bodyPr>
          <a:lstStyle/>
          <a:p>
            <a:r>
              <a:rPr lang="en-US" sz="1400" dirty="0"/>
              <a:t>[1] Anna L. Buczak, Christopher M. Gifford, “Fuzzy Association Rule Mining for Community Crime Pattern Discovery”, In ACM SIGKDD Workshop on Intelligence and Security Informatics (ISIKDD '10), 2012.</a:t>
            </a:r>
          </a:p>
          <a:p>
            <a:r>
              <a:rPr lang="en-US" sz="1400" dirty="0"/>
              <a:t>[2] Chung-</a:t>
            </a:r>
            <a:r>
              <a:rPr lang="en-US" sz="1400" dirty="0" err="1"/>
              <a:t>Hsien</a:t>
            </a:r>
            <a:r>
              <a:rPr lang="en-US" sz="1400" dirty="0"/>
              <a:t> Yu, Max W. Ward, Melissa Morabito, Wei Ding, “Crime Forecasting Using Data Mining Techniques”, In Proceedings of the 2011 IEEE 11th International Conference on Data Mining Workshops (ICDMW '11), 2011</a:t>
            </a:r>
          </a:p>
          <a:p>
            <a:r>
              <a:rPr lang="en-US" sz="1400" dirty="0"/>
              <a:t>[3] Donald E. Brown, “The Regional Crime Analysis Program (RECAP): A Framework for Mining Data to Catch Criminals”, In Proceedings of the International Conference on Systems, Man, and Cybernetics, 1998.</a:t>
            </a:r>
          </a:p>
          <a:p>
            <a:r>
              <a:rPr lang="en-US" sz="1400" dirty="0"/>
              <a:t>[4] Shyam Varan Nath, “Crime Pattern Detection Using Data Mining”, In Proceedings of the</a:t>
            </a:r>
            <a:br>
              <a:rPr lang="en-US" sz="1400" dirty="0"/>
            </a:br>
            <a:r>
              <a:rPr lang="en-US" sz="1400" dirty="0"/>
              <a:t>International Conference on Web Intelligence and Intelligent Agent Technology, 2006.</a:t>
            </a:r>
          </a:p>
          <a:p>
            <a:r>
              <a:rPr lang="en-US" sz="1400" dirty="0"/>
              <a:t>[5] </a:t>
            </a:r>
            <a:r>
              <a:rPr lang="en-US" sz="1400" dirty="0" err="1"/>
              <a:t>Hsinchun</a:t>
            </a:r>
            <a:r>
              <a:rPr lang="en-US" sz="1400" dirty="0"/>
              <a:t> Chen, </a:t>
            </a:r>
            <a:r>
              <a:rPr lang="en-US" sz="1400" dirty="0" err="1"/>
              <a:t>Wingyan</a:t>
            </a:r>
            <a:r>
              <a:rPr lang="en-US" sz="1400" dirty="0"/>
              <a:t> Chung, Jennifer </a:t>
            </a:r>
            <a:r>
              <a:rPr lang="en-US" sz="1400" dirty="0" err="1"/>
              <a:t>Jie</a:t>
            </a:r>
            <a:r>
              <a:rPr lang="en-US" sz="1400" dirty="0"/>
              <a:t> </a:t>
            </a:r>
            <a:r>
              <a:rPr lang="en-US" sz="1400" dirty="0" err="1"/>
              <a:t>Xu</a:t>
            </a:r>
            <a:r>
              <a:rPr lang="en-US" sz="1400" dirty="0"/>
              <a:t>, Gang Wang, Yi Qin, Michael </a:t>
            </a:r>
            <a:r>
              <a:rPr lang="en-US" sz="1400" dirty="0" err="1"/>
              <a:t>Chau</a:t>
            </a:r>
            <a:r>
              <a:rPr lang="en-US" sz="1400" dirty="0"/>
              <a:t>, “Crime Data Mining: A General Framework and Some Examples”, Computer, IEEE Computer Society Press, 2004.</a:t>
            </a:r>
          </a:p>
          <a:p>
            <a:r>
              <a:rPr lang="en-US" sz="1400" dirty="0"/>
              <a:t>[6] John C. Platt, “A Fast Algorithm for Training Support Vector Machines”, Appeared in Kernel Methods of Support Vector Learning, MIT Press, 1998.</a:t>
            </a:r>
          </a:p>
          <a:p>
            <a:r>
              <a:rPr lang="en-US" sz="1400" dirty="0"/>
              <a:t>[7] Freund, Y. and </a:t>
            </a:r>
            <a:r>
              <a:rPr lang="en-US" sz="1400" dirty="0" err="1"/>
              <a:t>Schapire</a:t>
            </a:r>
            <a:r>
              <a:rPr lang="en-US" sz="1400" dirty="0"/>
              <a:t> R. E. “Large Margin Classification Using Perceptron Algorithm”, Machine Learning, 1998.</a:t>
            </a:r>
          </a:p>
          <a:p>
            <a:r>
              <a:rPr lang="en-US" sz="1400" dirty="0"/>
              <a:t>[8] Rosenblatt, “The Perceptron: A Probabilistic Model for information storage and organization on brain”, Psychological Review, MIT Press, 1998.</a:t>
            </a:r>
          </a:p>
          <a:p>
            <a:r>
              <a:rPr lang="en-US" sz="1400" dirty="0"/>
              <a:t>[9] Christopher J.C. Burges, "A Tutorial on Support Vector Machines for Pattern Recognition," Appeared in Data Mining and Knowledge Discovery 2, 121-167, 1998</a:t>
            </a:r>
          </a:p>
          <a:p>
            <a:r>
              <a:rPr lang="en-US" sz="1400" dirty="0"/>
              <a:t>[10] UCI Machine Learning Repository, </a:t>
            </a:r>
            <a:r>
              <a:rPr lang="en-US" sz="1400" u="sng" dirty="0">
                <a:hlinkClick r:id="rId2"/>
              </a:rPr>
              <a:t>http://archive.ics.uci.edu/ml/datasets/Communities+and+Crime+Unnormalized#</a:t>
            </a:r>
            <a:endParaRPr lang="en-US" sz="1400" dirty="0"/>
          </a:p>
        </p:txBody>
      </p:sp>
    </p:spTree>
    <p:extLst>
      <p:ext uri="{BB962C8B-B14F-4D97-AF65-F5344CB8AC3E}">
        <p14:creationId xmlns:p14="http://schemas.microsoft.com/office/powerpoint/2010/main" val="1362695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ku\Downloads\3caf6c612941af5bbde3d8c18a8c1510_minions-says-thank-you-minion-thank-you-clipart_1181-6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 y="1066800"/>
            <a:ext cx="8984729"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656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645" y="762000"/>
            <a:ext cx="8458200" cy="646331"/>
          </a:xfrm>
          <a:prstGeom prst="rect">
            <a:avLst/>
          </a:prstGeom>
          <a:noFill/>
        </p:spPr>
        <p:txBody>
          <a:bodyPr wrap="square" rtlCol="0">
            <a:spAutoFit/>
          </a:bodyPr>
          <a:lstStyle/>
          <a:p>
            <a:pPr algn="ctr"/>
            <a:r>
              <a:rPr lang="en-US" sz="3600" b="1" u="sng" dirty="0" smtClean="0">
                <a:solidFill>
                  <a:srgbClr val="008000"/>
                </a:solidFill>
                <a:latin typeface="Times New Roman" pitchFamily="18" charset="0"/>
                <a:cs typeface="Times New Roman" pitchFamily="18" charset="0"/>
              </a:rPr>
              <a:t>DATASET DESCRIPTION </a:t>
            </a:r>
            <a:endParaRPr lang="en-US" sz="3600" b="1" u="sng" dirty="0">
              <a:solidFill>
                <a:srgbClr val="008000"/>
              </a:solidFill>
              <a:latin typeface="Times New Roman" pitchFamily="18" charset="0"/>
              <a:cs typeface="Times New Roman" pitchFamily="18" charset="0"/>
            </a:endParaRPr>
          </a:p>
        </p:txBody>
      </p:sp>
      <p:sp>
        <p:nvSpPr>
          <p:cNvPr id="3" name="Rectangle 2"/>
          <p:cNvSpPr/>
          <p:nvPr/>
        </p:nvSpPr>
        <p:spPr>
          <a:xfrm>
            <a:off x="176646" y="1411743"/>
            <a:ext cx="8967354" cy="5663089"/>
          </a:xfrm>
          <a:prstGeom prst="rect">
            <a:avLst/>
          </a:prstGeom>
        </p:spPr>
        <p:txBody>
          <a:bodyPr wrap="square">
            <a:spAutoFit/>
          </a:bodyPr>
          <a:lstStyle/>
          <a:p>
            <a:pPr marL="342900" indent="-342900">
              <a:buAutoNum type="arabicPeriod"/>
            </a:pPr>
            <a:r>
              <a:rPr lang="en-US" sz="2000" dirty="0" smtClean="0"/>
              <a:t>Extracted </a:t>
            </a:r>
            <a:r>
              <a:rPr lang="en-US" sz="2000" dirty="0"/>
              <a:t>from UCI Machine Learning Repository and named “Communities and Crime Unnormalized Data Set”. </a:t>
            </a:r>
            <a:endParaRPr lang="en-US" sz="2000" dirty="0" smtClean="0"/>
          </a:p>
          <a:p>
            <a:pPr marL="342900" indent="-342900">
              <a:buAutoNum type="arabicPeriod"/>
            </a:pPr>
            <a:r>
              <a:rPr lang="en-US" sz="2000" dirty="0" smtClean="0"/>
              <a:t>Emphasizes </a:t>
            </a:r>
            <a:r>
              <a:rPr lang="en-US" sz="2000" dirty="0"/>
              <a:t>on communities of </a:t>
            </a:r>
            <a:r>
              <a:rPr lang="en-US" sz="2000" dirty="0" smtClean="0"/>
              <a:t>US </a:t>
            </a:r>
            <a:r>
              <a:rPr lang="en-US" sz="2000" dirty="0"/>
              <a:t>and combines socio-economic data from 1990 </a:t>
            </a:r>
            <a:r>
              <a:rPr lang="en-US" sz="2000" dirty="0" smtClean="0"/>
              <a:t>US.</a:t>
            </a:r>
          </a:p>
          <a:p>
            <a:pPr marL="342900" indent="-342900">
              <a:buAutoNum type="arabicPeriod"/>
            </a:pPr>
            <a:r>
              <a:rPr lang="en-US" sz="2000" dirty="0" smtClean="0"/>
              <a:t>The </a:t>
            </a:r>
            <a:r>
              <a:rPr lang="en-US" sz="2000" dirty="0"/>
              <a:t>dataset consists of 2215 number of instances and 147 attributes. Out of the 147 attributes, 125 attributes are predictive, 4 non-predictive and 18 potential goal attributes. </a:t>
            </a:r>
            <a:endParaRPr lang="en-US" sz="2000" dirty="0" smtClean="0"/>
          </a:p>
          <a:p>
            <a:pPr marL="342900" indent="-342900">
              <a:buAutoNum type="arabicPeriod"/>
            </a:pPr>
            <a:r>
              <a:rPr lang="en-US" sz="2000" dirty="0" smtClean="0"/>
              <a:t>Each </a:t>
            </a:r>
            <a:r>
              <a:rPr lang="en-US" sz="2000" dirty="0"/>
              <a:t>instance has a community name which is for information only and not been used for data exploration. </a:t>
            </a:r>
            <a:endParaRPr lang="en-US" sz="2000" dirty="0" smtClean="0"/>
          </a:p>
          <a:p>
            <a:pPr marL="342900" indent="-342900">
              <a:buAutoNum type="arabicPeriod"/>
            </a:pPr>
            <a:r>
              <a:rPr lang="en-US" sz="2000" dirty="0" smtClean="0"/>
              <a:t>Other </a:t>
            </a:r>
            <a:r>
              <a:rPr lang="en-US" sz="2000" dirty="0"/>
              <a:t>attributes include information across variety of crime-related features, ranging from percentage of households with minimum wage salary, to population density and percentage of people under poverty level to percentage of police officers per 100K population. </a:t>
            </a:r>
            <a:endParaRPr lang="en-US" sz="2000" dirty="0" smtClean="0"/>
          </a:p>
          <a:p>
            <a:pPr marL="342900" indent="-342900">
              <a:buAutoNum type="arabicPeriod"/>
            </a:pPr>
            <a:r>
              <a:rPr lang="en-US" sz="2000" dirty="0" smtClean="0"/>
              <a:t>Also </a:t>
            </a:r>
            <a:r>
              <a:rPr lang="en-US" sz="2000" dirty="0"/>
              <a:t>included are measured of crime considered violent, such as murder, rape, robbery and assault. The detailed information about the attributes of the dataset can be obtained from the UCI machine learning repository website.</a:t>
            </a:r>
          </a:p>
          <a:p>
            <a:endParaRPr lang="en-US" sz="2200" dirty="0"/>
          </a:p>
        </p:txBody>
      </p:sp>
    </p:spTree>
    <p:extLst>
      <p:ext uri="{BB962C8B-B14F-4D97-AF65-F5344CB8AC3E}">
        <p14:creationId xmlns:p14="http://schemas.microsoft.com/office/powerpoint/2010/main" val="210301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562600"/>
            <a:ext cx="8077200" cy="1107996"/>
          </a:xfrm>
          <a:prstGeom prst="rect">
            <a:avLst/>
          </a:prstGeom>
          <a:noFill/>
        </p:spPr>
        <p:txBody>
          <a:bodyPr wrap="square" rtlCol="0">
            <a:spAutoFit/>
          </a:bodyPr>
          <a:lstStyle/>
          <a:p>
            <a:pPr algn="ctr"/>
            <a:endParaRPr lang="en-US" sz="2200" dirty="0" smtClean="0"/>
          </a:p>
          <a:p>
            <a:pPr algn="ctr"/>
            <a:endParaRPr lang="en-US" sz="2200" dirty="0"/>
          </a:p>
          <a:p>
            <a:pPr algn="ctr"/>
            <a:r>
              <a:rPr lang="en-US" sz="2200" dirty="0" smtClean="0"/>
              <a:t>Figure </a:t>
            </a:r>
            <a:r>
              <a:rPr lang="en-US" sz="2200" dirty="0" smtClean="0"/>
              <a:t>1: Training Dataset</a:t>
            </a:r>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26" y="1066800"/>
            <a:ext cx="8454747" cy="4876800"/>
          </a:xfrm>
          <a:prstGeom prst="rect">
            <a:avLst/>
          </a:prstGeom>
        </p:spPr>
      </p:pic>
    </p:spTree>
    <p:extLst>
      <p:ext uri="{BB962C8B-B14F-4D97-AF65-F5344CB8AC3E}">
        <p14:creationId xmlns:p14="http://schemas.microsoft.com/office/powerpoint/2010/main" val="1796631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153400" cy="5909310"/>
          </a:xfrm>
          <a:prstGeom prst="rect">
            <a:avLst/>
          </a:prstGeom>
        </p:spPr>
        <p:txBody>
          <a:bodyPr wrap="square">
            <a:spAutoFit/>
          </a:bodyPr>
          <a:lstStyle/>
          <a:p>
            <a:pPr algn="ctr"/>
            <a:r>
              <a:rPr lang="en-US" sz="2800" b="1" u="sng" dirty="0" smtClean="0">
                <a:solidFill>
                  <a:srgbClr val="008000"/>
                </a:solidFill>
              </a:rPr>
              <a:t>PREPROCESSING</a:t>
            </a:r>
            <a:endParaRPr lang="en-US" sz="2800" b="1" u="sng" dirty="0" smtClean="0">
              <a:solidFill>
                <a:srgbClr val="008000"/>
              </a:solidFill>
            </a:endParaRPr>
          </a:p>
          <a:p>
            <a:pPr marL="285750" indent="-285750">
              <a:buFont typeface="Wingdings" pitchFamily="2" charset="2"/>
              <a:buChar char="Ø"/>
            </a:pPr>
            <a:r>
              <a:rPr lang="en-US" sz="2200" dirty="0" smtClean="0"/>
              <a:t>To </a:t>
            </a:r>
            <a:r>
              <a:rPr lang="en-US" sz="2200" dirty="0"/>
              <a:t>reduce the noise and incomplete data. </a:t>
            </a:r>
            <a:endParaRPr lang="en-US" sz="2200" dirty="0"/>
          </a:p>
          <a:p>
            <a:pPr marL="285750" indent="-285750">
              <a:buFont typeface="Wingdings" pitchFamily="2" charset="2"/>
              <a:buChar char="Ø"/>
            </a:pPr>
            <a:r>
              <a:rPr lang="en-US" sz="2200" dirty="0" smtClean="0"/>
              <a:t>Features are </a:t>
            </a:r>
            <a:r>
              <a:rPr lang="en-US" sz="2200" dirty="0"/>
              <a:t>removed on the basis of missing </a:t>
            </a:r>
            <a:r>
              <a:rPr lang="en-US" sz="2200" dirty="0" smtClean="0"/>
              <a:t>values (attributes </a:t>
            </a:r>
            <a:r>
              <a:rPr lang="en-US" sz="2200" dirty="0"/>
              <a:t>have more than 80% of missing </a:t>
            </a:r>
            <a:r>
              <a:rPr lang="en-US" sz="2200" dirty="0" smtClean="0"/>
              <a:t>values) such </a:t>
            </a:r>
            <a:r>
              <a:rPr lang="en-US" sz="2200" dirty="0"/>
              <a:t>as </a:t>
            </a:r>
            <a:r>
              <a:rPr lang="en-US" sz="2200" i="1" dirty="0"/>
              <a:t>pctPoliceWhite</a:t>
            </a:r>
            <a:r>
              <a:rPr lang="en-US" sz="2200" dirty="0"/>
              <a:t> and </a:t>
            </a:r>
            <a:r>
              <a:rPr lang="en-US" sz="2200" i="1" dirty="0"/>
              <a:t>pctPoliceBlack</a:t>
            </a:r>
            <a:r>
              <a:rPr lang="en-US" sz="2200" dirty="0"/>
              <a:t>. </a:t>
            </a:r>
            <a:endParaRPr lang="en-US" sz="2200" dirty="0" smtClean="0"/>
          </a:p>
          <a:p>
            <a:pPr marL="285750" indent="-285750">
              <a:buFont typeface="Wingdings" pitchFamily="2" charset="2"/>
              <a:buChar char="Ø"/>
            </a:pPr>
            <a:r>
              <a:rPr lang="en-US" sz="2200" dirty="0" smtClean="0"/>
              <a:t>The </a:t>
            </a:r>
            <a:r>
              <a:rPr lang="en-US" sz="2200" dirty="0"/>
              <a:t>attribute </a:t>
            </a:r>
            <a:r>
              <a:rPr lang="en-US" sz="2200" i="1" dirty="0" smtClean="0"/>
              <a:t>violentPerPop</a:t>
            </a:r>
            <a:r>
              <a:rPr lang="en-US" sz="2200" dirty="0"/>
              <a:t> (total number of violent crimes per 100K population)</a:t>
            </a:r>
            <a:r>
              <a:rPr lang="en-US" sz="2200" dirty="0" smtClean="0"/>
              <a:t> </a:t>
            </a:r>
            <a:r>
              <a:rPr lang="en-US" sz="2200" dirty="0"/>
              <a:t>has been chosen as a target attribute. </a:t>
            </a:r>
            <a:endParaRPr lang="en-US" sz="2200" dirty="0" smtClean="0"/>
          </a:p>
          <a:p>
            <a:pPr marL="285750" indent="-285750">
              <a:buFont typeface="Wingdings" pitchFamily="2" charset="2"/>
              <a:buChar char="Ø"/>
            </a:pPr>
            <a:r>
              <a:rPr lang="en-US" sz="2200" dirty="0" smtClean="0"/>
              <a:t>Due </a:t>
            </a:r>
            <a:r>
              <a:rPr lang="en-US" sz="2200" dirty="0"/>
              <a:t>to this, all </a:t>
            </a:r>
            <a:r>
              <a:rPr lang="en-US" sz="2200" dirty="0" smtClean="0"/>
              <a:t>instances </a:t>
            </a:r>
            <a:r>
              <a:rPr lang="en-US" sz="2200" dirty="0"/>
              <a:t>where </a:t>
            </a:r>
            <a:r>
              <a:rPr lang="en-US" sz="2200" i="1" dirty="0" smtClean="0"/>
              <a:t>violentPerPop</a:t>
            </a:r>
            <a:r>
              <a:rPr lang="en-US" sz="2200" dirty="0" smtClean="0"/>
              <a:t> </a:t>
            </a:r>
            <a:r>
              <a:rPr lang="en-US" sz="2200" dirty="0"/>
              <a:t>was </a:t>
            </a:r>
            <a:r>
              <a:rPr lang="en-US" sz="2200" dirty="0" smtClean="0"/>
              <a:t>missing </a:t>
            </a:r>
            <a:r>
              <a:rPr lang="en-US" sz="2200" dirty="0"/>
              <a:t>led to the removal of 221 instances and 1994 instances were remained.  </a:t>
            </a:r>
            <a:endParaRPr lang="en-US" sz="2200" dirty="0" smtClean="0"/>
          </a:p>
          <a:p>
            <a:pPr marL="285750" indent="-285750">
              <a:buFont typeface="Wingdings" pitchFamily="2" charset="2"/>
              <a:buChar char="Ø"/>
            </a:pPr>
            <a:r>
              <a:rPr lang="en-US" sz="2200" dirty="0" smtClean="0"/>
              <a:t>Implementation of min-max </a:t>
            </a:r>
            <a:r>
              <a:rPr lang="en-US" sz="2200" dirty="0"/>
              <a:t>normalization technique [0, 1] on all attributes except </a:t>
            </a:r>
            <a:r>
              <a:rPr lang="en-US" sz="2200" dirty="0" smtClean="0"/>
              <a:t>state.</a:t>
            </a:r>
          </a:p>
          <a:p>
            <a:pPr marL="285750" indent="-285750">
              <a:buFont typeface="Wingdings" pitchFamily="2" charset="2"/>
              <a:buChar char="Ø"/>
            </a:pPr>
            <a:r>
              <a:rPr lang="en-US" sz="2200" dirty="0" smtClean="0"/>
              <a:t> Categorization of </a:t>
            </a:r>
            <a:r>
              <a:rPr lang="en-US" sz="2200" i="1" dirty="0"/>
              <a:t>violentPerPop</a:t>
            </a:r>
            <a:r>
              <a:rPr lang="en-US" sz="2200" dirty="0"/>
              <a:t> </a:t>
            </a:r>
            <a:r>
              <a:rPr lang="en-US" sz="2200" dirty="0" smtClean="0"/>
              <a:t>into </a:t>
            </a:r>
            <a:r>
              <a:rPr lang="en-US" sz="2200" dirty="0"/>
              <a:t>a binomial class “</a:t>
            </a:r>
            <a:r>
              <a:rPr lang="en-US" sz="2200" i="1" dirty="0"/>
              <a:t>CrimeStatus</a:t>
            </a:r>
            <a:r>
              <a:rPr lang="en-US" sz="2200" dirty="0"/>
              <a:t>”. The threshold </a:t>
            </a:r>
            <a:r>
              <a:rPr lang="en-US" sz="2200" dirty="0" smtClean="0"/>
              <a:t>set </a:t>
            </a:r>
            <a:r>
              <a:rPr lang="en-US" sz="2200" dirty="0"/>
              <a:t>for the categorization was 20%. </a:t>
            </a:r>
            <a:endParaRPr lang="en-US" sz="2200" dirty="0" smtClean="0"/>
          </a:p>
          <a:p>
            <a:pPr marL="285750" indent="-285750">
              <a:buFont typeface="Wingdings" pitchFamily="2" charset="2"/>
              <a:buChar char="Ø"/>
            </a:pPr>
            <a:r>
              <a:rPr lang="en-US" sz="2200" dirty="0" smtClean="0"/>
              <a:t>The </a:t>
            </a:r>
            <a:r>
              <a:rPr lang="en-US" sz="2200" i="1" dirty="0"/>
              <a:t>CrimeStatus</a:t>
            </a:r>
            <a:r>
              <a:rPr lang="en-US" sz="2200" dirty="0"/>
              <a:t> has two values, “Critical (1)” and “Non-Critical (0).” This is done because in order to predict, the target value should be discrete in nature. </a:t>
            </a:r>
          </a:p>
          <a:p>
            <a:pPr marL="285750" indent="-285750">
              <a:buFont typeface="Wingdings" pitchFamily="2" charset="2"/>
              <a:buChar char="Ø"/>
            </a:pPr>
            <a:endParaRPr lang="en-US" sz="2000" dirty="0"/>
          </a:p>
        </p:txBody>
      </p:sp>
    </p:spTree>
    <p:extLst>
      <p:ext uri="{BB962C8B-B14F-4D97-AF65-F5344CB8AC3E}">
        <p14:creationId xmlns:p14="http://schemas.microsoft.com/office/powerpoint/2010/main" val="985685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545" y="2362200"/>
            <a:ext cx="8305800" cy="2308324"/>
          </a:xfrm>
          <a:prstGeom prst="rect">
            <a:avLst/>
          </a:prstGeom>
        </p:spPr>
        <p:txBody>
          <a:bodyPr wrap="square">
            <a:spAutoFit/>
          </a:bodyPr>
          <a:lstStyle/>
          <a:p>
            <a:pPr marL="342900" indent="-342900">
              <a:buFont typeface="Wingdings" panose="05000000000000000000" pitchFamily="2" charset="2"/>
              <a:buChar char="Ø"/>
            </a:pPr>
            <a:r>
              <a:rPr lang="en-US" sz="2400" dirty="0" smtClean="0"/>
              <a:t>Programming </a:t>
            </a:r>
            <a:r>
              <a:rPr lang="en-US" sz="2400" dirty="0"/>
              <a:t>Language: </a:t>
            </a:r>
            <a:r>
              <a:rPr lang="en-US" sz="2400" dirty="0" smtClean="0"/>
              <a:t>Python</a:t>
            </a:r>
            <a:br>
              <a:rPr lang="en-US" sz="2400" dirty="0" smtClean="0"/>
            </a:br>
            <a:endParaRPr lang="en-US" sz="2400" dirty="0" smtClean="0"/>
          </a:p>
          <a:p>
            <a:pPr marL="342900" indent="-342900">
              <a:buFont typeface="Wingdings" panose="05000000000000000000" pitchFamily="2" charset="2"/>
              <a:buChar char="Ø"/>
            </a:pPr>
            <a:r>
              <a:rPr lang="en-US" sz="2400" dirty="0" smtClean="0"/>
              <a:t>Pandas </a:t>
            </a:r>
            <a:r>
              <a:rPr lang="en-US" sz="2400" dirty="0"/>
              <a:t>Library (Python): Python library for data manipulation  </a:t>
            </a:r>
            <a:r>
              <a:rPr lang="en-US" sz="2400" dirty="0" smtClean="0"/>
              <a:t/>
            </a:r>
            <a:br>
              <a:rPr lang="en-US" sz="2400" dirty="0" smtClean="0"/>
            </a:br>
            <a:endParaRPr lang="en-US" sz="2400" dirty="0" smtClean="0"/>
          </a:p>
          <a:p>
            <a:pPr marL="342900" indent="-342900">
              <a:buFont typeface="Wingdings" panose="05000000000000000000" pitchFamily="2" charset="2"/>
              <a:buChar char="Ø"/>
            </a:pPr>
            <a:r>
              <a:rPr lang="en-US" sz="2400" dirty="0" smtClean="0"/>
              <a:t>Scikit-learn </a:t>
            </a:r>
            <a:r>
              <a:rPr lang="en-US" sz="2400" dirty="0"/>
              <a:t>(Python): Python library for machine learning</a:t>
            </a:r>
          </a:p>
        </p:txBody>
      </p:sp>
      <p:sp>
        <p:nvSpPr>
          <p:cNvPr id="3" name="TextBox 2"/>
          <p:cNvSpPr txBox="1"/>
          <p:nvPr/>
        </p:nvSpPr>
        <p:spPr>
          <a:xfrm>
            <a:off x="152400" y="1295400"/>
            <a:ext cx="8458200" cy="646331"/>
          </a:xfrm>
          <a:prstGeom prst="rect">
            <a:avLst/>
          </a:prstGeom>
          <a:noFill/>
        </p:spPr>
        <p:txBody>
          <a:bodyPr wrap="square" rtlCol="0">
            <a:spAutoFit/>
          </a:bodyPr>
          <a:lstStyle/>
          <a:p>
            <a:pPr algn="ctr"/>
            <a:r>
              <a:rPr lang="en-US" sz="3600" b="1" u="sng" dirty="0" smtClean="0">
                <a:solidFill>
                  <a:srgbClr val="008000"/>
                </a:solidFill>
                <a:latin typeface="Times New Roman" pitchFamily="18" charset="0"/>
                <a:cs typeface="Times New Roman" pitchFamily="18" charset="0"/>
              </a:rPr>
              <a:t>Hardware and Software Requirements</a:t>
            </a:r>
            <a:endParaRPr lang="en-US" sz="3600" b="1" u="sng" dirty="0">
              <a:solidFill>
                <a:srgbClr val="008000"/>
              </a:solidFill>
              <a:latin typeface="Times New Roman" pitchFamily="18" charset="0"/>
              <a:cs typeface="Times New Roman" pitchFamily="18" charset="0"/>
            </a:endParaRPr>
          </a:p>
        </p:txBody>
      </p:sp>
    </p:spTree>
    <p:extLst>
      <p:ext uri="{BB962C8B-B14F-4D97-AF65-F5344CB8AC3E}">
        <p14:creationId xmlns:p14="http://schemas.microsoft.com/office/powerpoint/2010/main" val="2108947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0600"/>
            <a:ext cx="8458200" cy="646331"/>
          </a:xfrm>
          <a:prstGeom prst="rect">
            <a:avLst/>
          </a:prstGeom>
          <a:noFill/>
        </p:spPr>
        <p:txBody>
          <a:bodyPr wrap="square" rtlCol="0">
            <a:spAutoFit/>
          </a:bodyPr>
          <a:lstStyle/>
          <a:p>
            <a:pPr algn="ctr"/>
            <a:r>
              <a:rPr lang="en-US" sz="3600" b="1" u="sng" dirty="0" smtClean="0">
                <a:solidFill>
                  <a:srgbClr val="008000"/>
                </a:solidFill>
                <a:latin typeface="Times New Roman" pitchFamily="18" charset="0"/>
                <a:cs typeface="Times New Roman" pitchFamily="18" charset="0"/>
              </a:rPr>
              <a:t>Voted Perceptron Algorithm</a:t>
            </a:r>
            <a:endParaRPr lang="en-US" sz="3600" b="1" u="sng" dirty="0">
              <a:solidFill>
                <a:srgbClr val="008000"/>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Rectangle 2"/>
              <p:cNvSpPr/>
              <p:nvPr/>
            </p:nvSpPr>
            <p:spPr>
              <a:xfrm>
                <a:off x="457200" y="1997839"/>
                <a:ext cx="8305800" cy="2614177"/>
              </a:xfrm>
              <a:prstGeom prst="rect">
                <a:avLst/>
              </a:prstGeom>
            </p:spPr>
            <p:txBody>
              <a:bodyPr wrap="square">
                <a:spAutoFit/>
              </a:bodyPr>
              <a:lstStyle/>
              <a:p>
                <a:pPr marL="457200" indent="-457200">
                  <a:buFont typeface="Wingdings" panose="05000000000000000000" pitchFamily="2" charset="2"/>
                  <a:buChar char="Ø"/>
                </a:pPr>
                <a:r>
                  <a:rPr lang="en-US" dirty="0" smtClean="0"/>
                  <a:t>Suppose we have m training examples. </a:t>
                </a:r>
                <a:endParaRPr lang="en-US" dirty="0"/>
              </a:p>
              <a:p>
                <a:pPr marL="457200" indent="-457200">
                  <a:buFont typeface="Wingdings" panose="05000000000000000000" pitchFamily="2" charset="2"/>
                  <a:buChar char="Ø"/>
                </a:pPr>
                <a:r>
                  <a:rPr lang="en-US" dirty="0" smtClean="0"/>
                  <a:t>Each </a:t>
                </a:r>
                <a:r>
                  <a:rPr lang="en-US" dirty="0"/>
                  <a:t>training example </a:t>
                </a:r>
                <a14:m>
                  <m:oMath xmlns:m="http://schemas.openxmlformats.org/officeDocument/2006/math">
                    <m:r>
                      <a:rPr lang="en-US" i="1"/>
                      <m:t>𝑥</m:t>
                    </m:r>
                    <m:r>
                      <a:rPr lang="en-US" i="1"/>
                      <m:t>∈</m:t>
                    </m:r>
                    <m:sSup>
                      <m:sSupPr>
                        <m:ctrlPr>
                          <a:rPr lang="en-US" i="1"/>
                        </m:ctrlPr>
                      </m:sSupPr>
                      <m:e>
                        <m:r>
                          <a:rPr lang="en-US" i="1"/>
                          <m:t>ℝ</m:t>
                        </m:r>
                      </m:e>
                      <m:sup>
                        <m:r>
                          <a:rPr lang="en-US" i="1"/>
                          <m:t>𝑛</m:t>
                        </m:r>
                      </m:sup>
                    </m:sSup>
                  </m:oMath>
                </a14:m>
                <a:r>
                  <a:rPr lang="en-US" dirty="0"/>
                  <a:t> and represented by values of n different features. </a:t>
                </a:r>
                <a:endParaRPr lang="en-US" dirty="0" smtClean="0"/>
              </a:p>
              <a:p>
                <a:pPr marL="457200" indent="-457200">
                  <a:buFont typeface="Wingdings" panose="05000000000000000000" pitchFamily="2" charset="2"/>
                  <a:buChar char="Ø"/>
                </a:pPr>
                <a:r>
                  <a:rPr lang="en-US" dirty="0" smtClean="0"/>
                  <a:t>The </a:t>
                </a:r>
                <a:r>
                  <a:rPr lang="en-US" dirty="0"/>
                  <a:t>label of i</a:t>
                </a:r>
                <a:r>
                  <a:rPr lang="en-US" baseline="30000" dirty="0"/>
                  <a:t>th</a:t>
                </a:r>
                <a:r>
                  <a:rPr lang="en-US" dirty="0"/>
                  <a:t> example be</a:t>
                </a:r>
                <a14:m>
                  <m:oMath xmlns:m="http://schemas.openxmlformats.org/officeDocument/2006/math">
                    <m:r>
                      <a:rPr lang="en-US" i="1"/>
                      <m:t> </m:t>
                    </m:r>
                    <m:sSub>
                      <m:sSubPr>
                        <m:ctrlPr>
                          <a:rPr lang="en-US" i="1"/>
                        </m:ctrlPr>
                      </m:sSubPr>
                      <m:e>
                        <m:r>
                          <a:rPr lang="en-US" i="1"/>
                          <m:t>𝑦</m:t>
                        </m:r>
                      </m:e>
                      <m:sub>
                        <m:r>
                          <a:rPr lang="en-US" i="1"/>
                          <m:t>𝑖</m:t>
                        </m:r>
                      </m:sub>
                    </m:sSub>
                  </m:oMath>
                </a14:m>
                <a:r>
                  <a:rPr lang="en-US" dirty="0"/>
                  <a:t>. Here, in our case </a:t>
                </a:r>
                <a14:m>
                  <m:oMath xmlns:m="http://schemas.openxmlformats.org/officeDocument/2006/math">
                    <m:sSub>
                      <m:sSubPr>
                        <m:ctrlPr>
                          <a:rPr lang="en-US" i="1"/>
                        </m:ctrlPr>
                      </m:sSubPr>
                      <m:e>
                        <m:r>
                          <a:rPr lang="en-US" b="0" i="1" smtClean="0">
                            <a:latin typeface="Cambria Math" panose="02040503050406030204" pitchFamily="18" charset="0"/>
                          </a:rPr>
                          <m:t>  </m:t>
                        </m:r>
                        <m:r>
                          <a:rPr lang="en-US" i="1"/>
                          <m:t>𝑦</m:t>
                        </m:r>
                      </m:e>
                      <m:sub>
                        <m:r>
                          <a:rPr lang="en-US" i="1"/>
                          <m:t>𝑖</m:t>
                        </m:r>
                      </m:sub>
                    </m:sSub>
                  </m:oMath>
                </a14:m>
                <a:r>
                  <a:rPr lang="en-US" dirty="0"/>
                  <a:t> = 1 if the </a:t>
                </a:r>
                <a:r>
                  <a:rPr lang="en-US" i="1" dirty="0"/>
                  <a:t>CrimeStatus </a:t>
                </a:r>
                <a:r>
                  <a:rPr lang="en-US" dirty="0"/>
                  <a:t>is ‘critical’ and -1 if it is ‘non-critical</a:t>
                </a:r>
                <a:r>
                  <a:rPr lang="en-US" dirty="0" smtClean="0"/>
                  <a:t>’.</a:t>
                </a:r>
              </a:p>
              <a:p>
                <a:pPr marL="457200" indent="-457200">
                  <a:buFont typeface="Wingdings" panose="05000000000000000000" pitchFamily="2" charset="2"/>
                  <a:buChar char="Ø"/>
                </a:pPr>
                <a:r>
                  <a:rPr lang="en-US" dirty="0"/>
                  <a:t>The parameters defining a hyperplane are a vector </a:t>
                </a:r>
                <a14:m>
                  <m:oMath xmlns:m="http://schemas.openxmlformats.org/officeDocument/2006/math">
                    <m:r>
                      <a:rPr lang="en-US" b="0" i="1" smtClean="0">
                        <a:latin typeface="Cambria Math" panose="02040503050406030204" pitchFamily="18" charset="0"/>
                      </a:rPr>
                      <m:t>𝑤</m:t>
                    </m:r>
                  </m:oMath>
                </a14:m>
                <a:r>
                  <a:rPr lang="en-US" dirty="0" smtClean="0"/>
                  <a:t> </a:t>
                </a:r>
                <a:r>
                  <a:rPr lang="en-US" dirty="0"/>
                  <a:t>in </a:t>
                </a:r>
                <a14:m>
                  <m:oMath xmlns:m="http://schemas.openxmlformats.org/officeDocument/2006/math">
                    <m:sSup>
                      <m:sSupPr>
                        <m:ctrlPr>
                          <a:rPr lang="en-US" i="1"/>
                        </m:ctrlPr>
                      </m:sSupPr>
                      <m:e>
                        <m:r>
                          <a:rPr lang="en-US" i="1"/>
                          <m:t>ℝ</m:t>
                        </m:r>
                      </m:e>
                      <m:sup>
                        <m:r>
                          <a:rPr lang="en-US" i="1"/>
                          <m:t>𝑝</m:t>
                        </m:r>
                      </m:sup>
                    </m:sSup>
                  </m:oMath>
                </a14:m>
                <a:r>
                  <a:rPr lang="en-US" dirty="0"/>
                  <a:t> and a scalar</a:t>
                </a:r>
                <a14:m>
                  <m:oMath xmlns:m="http://schemas.openxmlformats.org/officeDocument/2006/math">
                    <m:r>
                      <a:rPr lang="en-US" i="1"/>
                      <m:t> </m:t>
                    </m:r>
                    <m:r>
                      <a:rPr lang="en-US" i="1"/>
                      <m:t>𝑏</m:t>
                    </m:r>
                  </m:oMath>
                </a14:m>
                <a:r>
                  <a:rPr lang="en-US" dirty="0"/>
                  <a:t>. The former gives the orientation of the hyperplane, which is at right angles (also called perpendicular, also called orthogonal) to</a:t>
                </a:r>
                <a14:m>
                  <m:oMath xmlns:m="http://schemas.openxmlformats.org/officeDocument/2006/math">
                    <m:r>
                      <a:rPr lang="en-US" i="1"/>
                      <m:t> </m:t>
                    </m:r>
                    <m:r>
                      <a:rPr lang="en-US" b="0" i="1" smtClean="0">
                        <a:latin typeface="Cambria Math" panose="02040503050406030204" pitchFamily="18" charset="0"/>
                      </a:rPr>
                      <m:t>𝑤</m:t>
                    </m:r>
                  </m:oMath>
                </a14:m>
                <a:r>
                  <a:rPr lang="en-US" dirty="0" smtClean="0"/>
                  <a:t>. </a:t>
                </a:r>
                <a:r>
                  <a:rPr lang="en-US" dirty="0"/>
                  <a:t>The scalar </a:t>
                </a:r>
                <a:r>
                  <a:rPr lang="en-US" i="1" dirty="0"/>
                  <a:t>b</a:t>
                </a:r>
                <a:r>
                  <a:rPr lang="en-US" dirty="0"/>
                  <a:t> specifies the distance from the origin to the hyperplane along the direction specified by</a:t>
                </a:r>
                <a14:m>
                  <m:oMath xmlns:m="http://schemas.openxmlformats.org/officeDocument/2006/math">
                    <m:r>
                      <a:rPr lang="en-US" i="1"/>
                      <m:t> </m:t>
                    </m:r>
                    <m:r>
                      <a:rPr lang="en-US" b="0" i="1" smtClean="0">
                        <a:latin typeface="Cambria Math" panose="02040503050406030204" pitchFamily="18" charset="0"/>
                      </a:rPr>
                      <m:t>𝑤</m:t>
                    </m:r>
                  </m:oMath>
                </a14:m>
                <a:r>
                  <a:rPr lang="en-US" dirty="0" smtClean="0"/>
                  <a:t>.</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457200" y="1997839"/>
                <a:ext cx="8305800" cy="2614177"/>
              </a:xfrm>
              <a:prstGeom prst="rect">
                <a:avLst/>
              </a:prstGeom>
              <a:blipFill rotWithShape="0">
                <a:blip r:embed="rId2"/>
                <a:stretch>
                  <a:fillRect l="-440" t="-1399" b="-279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4625454"/>
            <a:ext cx="3518898" cy="2209800"/>
          </a:xfrm>
          <a:prstGeom prst="rect">
            <a:avLst/>
          </a:prstGeom>
        </p:spPr>
      </p:pic>
    </p:spTree>
    <p:extLst>
      <p:ext uri="{BB962C8B-B14F-4D97-AF65-F5344CB8AC3E}">
        <p14:creationId xmlns:p14="http://schemas.microsoft.com/office/powerpoint/2010/main" val="2067777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Niku\Documents\Semester8\End Sem Report\voted2.PNG"/>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6400800" cy="3886200"/>
          </a:xfrm>
          <a:prstGeom prst="rect">
            <a:avLst/>
          </a:prstGeom>
          <a:noFill/>
          <a:ln>
            <a:noFill/>
          </a:ln>
        </p:spPr>
      </p:pic>
      <p:sp>
        <p:nvSpPr>
          <p:cNvPr id="3" name="Rectangle 2"/>
          <p:cNvSpPr/>
          <p:nvPr/>
        </p:nvSpPr>
        <p:spPr>
          <a:xfrm>
            <a:off x="2057400" y="5486400"/>
            <a:ext cx="5334000" cy="369332"/>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Figure 2. A Perceptron algorithm block illustration</a:t>
            </a:r>
            <a:endParaRPr lang="en-US" dirty="0"/>
          </a:p>
        </p:txBody>
      </p:sp>
    </p:spTree>
    <p:extLst>
      <p:ext uri="{BB962C8B-B14F-4D97-AF65-F5344CB8AC3E}">
        <p14:creationId xmlns:p14="http://schemas.microsoft.com/office/powerpoint/2010/main" val="4184419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Niku\Documents\Semester8\End Sem Report\voted-perceptron.P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239000" cy="5791200"/>
          </a:xfrm>
          <a:prstGeom prst="rect">
            <a:avLst/>
          </a:prstGeom>
          <a:noFill/>
          <a:ln>
            <a:noFill/>
          </a:ln>
        </p:spPr>
      </p:pic>
    </p:spTree>
    <p:extLst>
      <p:ext uri="{BB962C8B-B14F-4D97-AF65-F5344CB8AC3E}">
        <p14:creationId xmlns:p14="http://schemas.microsoft.com/office/powerpoint/2010/main" val="21858169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1323</TotalTime>
  <Words>1549</Words>
  <Application>Microsoft Office PowerPoint</Application>
  <PresentationFormat>On-screen Show (4:3)</PresentationFormat>
  <Paragraphs>511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Calibri</vt:lpstr>
      <vt:lpstr>Cambria Math</vt:lpstr>
      <vt:lpstr>Constantia</vt:lpstr>
      <vt:lpstr>Times New Roman</vt:lpstr>
      <vt:lpstr>Vani</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Niketan Rane</dc:creator>
  <cp:lastModifiedBy>NIKETAN RANE</cp:lastModifiedBy>
  <cp:revision>89</cp:revision>
  <dcterms:created xsi:type="dcterms:W3CDTF">2006-08-16T00:00:00Z</dcterms:created>
  <dcterms:modified xsi:type="dcterms:W3CDTF">2017-04-29T21:33:49Z</dcterms:modified>
</cp:coreProperties>
</file>